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57"/>
  </p:handoutMasterIdLst>
  <p:sldIdLst>
    <p:sldId id="259" r:id="rId2"/>
    <p:sldId id="820" r:id="rId3"/>
    <p:sldId id="260" r:id="rId4"/>
    <p:sldId id="261" r:id="rId5"/>
    <p:sldId id="262" r:id="rId6"/>
    <p:sldId id="794" r:id="rId7"/>
    <p:sldId id="795" r:id="rId8"/>
    <p:sldId id="796" r:id="rId9"/>
    <p:sldId id="710" r:id="rId10"/>
    <p:sldId id="711" r:id="rId11"/>
    <p:sldId id="683" r:id="rId12"/>
    <p:sldId id="693" r:id="rId13"/>
    <p:sldId id="798" r:id="rId14"/>
    <p:sldId id="279" r:id="rId15"/>
    <p:sldId id="818" r:id="rId16"/>
    <p:sldId id="805" r:id="rId17"/>
    <p:sldId id="801" r:id="rId18"/>
    <p:sldId id="806" r:id="rId19"/>
    <p:sldId id="807" r:id="rId20"/>
    <p:sldId id="808" r:id="rId21"/>
    <p:sldId id="809" r:id="rId22"/>
    <p:sldId id="811" r:id="rId23"/>
    <p:sldId id="258" r:id="rId24"/>
    <p:sldId id="813" r:id="rId25"/>
    <p:sldId id="814" r:id="rId26"/>
    <p:sldId id="815" r:id="rId27"/>
    <p:sldId id="816" r:id="rId28"/>
    <p:sldId id="274" r:id="rId29"/>
    <p:sldId id="817" r:id="rId30"/>
    <p:sldId id="275" r:id="rId31"/>
    <p:sldId id="278" r:id="rId32"/>
    <p:sldId id="802" r:id="rId33"/>
    <p:sldId id="277" r:id="rId34"/>
    <p:sldId id="276" r:id="rId35"/>
    <p:sldId id="800" r:id="rId36"/>
    <p:sldId id="280" r:id="rId37"/>
    <p:sldId id="268" r:id="rId38"/>
    <p:sldId id="803" r:id="rId39"/>
    <p:sldId id="804" r:id="rId40"/>
    <p:sldId id="263" r:id="rId41"/>
    <p:sldId id="271" r:id="rId42"/>
    <p:sldId id="272" r:id="rId43"/>
    <p:sldId id="264" r:id="rId44"/>
    <p:sldId id="265" r:id="rId45"/>
    <p:sldId id="266" r:id="rId46"/>
    <p:sldId id="267" r:id="rId47"/>
    <p:sldId id="776" r:id="rId48"/>
    <p:sldId id="687" r:id="rId49"/>
    <p:sldId id="793" r:id="rId50"/>
    <p:sldId id="281" r:id="rId51"/>
    <p:sldId id="282" r:id="rId52"/>
    <p:sldId id="283" r:id="rId53"/>
    <p:sldId id="810" r:id="rId54"/>
    <p:sldId id="812" r:id="rId55"/>
    <p:sldId id="799"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106" d="100"/>
          <a:sy n="106" d="100"/>
        </p:scale>
        <p:origin x="132" y="144"/>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11847-8185-48D9-A2A4-A2C2B6F2E2E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04322EDA-B17B-405E-A929-87EE20FD9E41}">
      <dgm:prSet/>
      <dgm:spPr/>
      <dgm:t>
        <a:bodyPr/>
        <a:lstStyle/>
        <a:p>
          <a:r>
            <a:rPr lang="en-US" dirty="0"/>
            <a:t>Role of reserves in the plan</a:t>
          </a:r>
        </a:p>
      </dgm:t>
    </dgm:pt>
    <dgm:pt modelId="{0FF35E37-2277-49D5-BEB6-1D7C915C5F8A}" type="parTrans" cxnId="{D98B673D-320A-4566-8F34-EF8D0457A04F}">
      <dgm:prSet/>
      <dgm:spPr/>
      <dgm:t>
        <a:bodyPr/>
        <a:lstStyle/>
        <a:p>
          <a:endParaRPr lang="en-US"/>
        </a:p>
      </dgm:t>
    </dgm:pt>
    <dgm:pt modelId="{797ED7CE-40C3-498D-B131-7D5F859715D4}" type="sibTrans" cxnId="{D98B673D-320A-4566-8F34-EF8D0457A04F}">
      <dgm:prSet/>
      <dgm:spPr/>
      <dgm:t>
        <a:bodyPr/>
        <a:lstStyle/>
        <a:p>
          <a:endParaRPr lang="en-US"/>
        </a:p>
      </dgm:t>
    </dgm:pt>
    <dgm:pt modelId="{1E88292A-EC18-4389-9BEB-97CB96E56DCE}">
      <dgm:prSet/>
      <dgm:spPr/>
      <dgm:t>
        <a:bodyPr/>
        <a:lstStyle/>
        <a:p>
          <a:r>
            <a:rPr lang="en-US" dirty="0"/>
            <a:t>How do reserves fit into the analysis of different resource strategies?</a:t>
          </a:r>
        </a:p>
      </dgm:t>
    </dgm:pt>
    <dgm:pt modelId="{29DB4E39-51BE-4F02-9F80-C0C614EBB16D}" type="parTrans" cxnId="{3E17C0BC-A286-42D6-8A5F-369A372317D1}">
      <dgm:prSet/>
      <dgm:spPr/>
      <dgm:t>
        <a:bodyPr/>
        <a:lstStyle/>
        <a:p>
          <a:endParaRPr lang="en-US"/>
        </a:p>
      </dgm:t>
    </dgm:pt>
    <dgm:pt modelId="{E047723C-C248-4C9E-8847-F96FBAF96613}" type="sibTrans" cxnId="{3E17C0BC-A286-42D6-8A5F-369A372317D1}">
      <dgm:prSet/>
      <dgm:spPr/>
      <dgm:t>
        <a:bodyPr/>
        <a:lstStyle/>
        <a:p>
          <a:endParaRPr lang="en-US"/>
        </a:p>
      </dgm:t>
    </dgm:pt>
    <dgm:pt modelId="{3CA8B9D4-0331-470E-BE0E-47C76F754C9D}">
      <dgm:prSet/>
      <dgm:spPr/>
      <dgm:t>
        <a:bodyPr/>
        <a:lstStyle/>
        <a:p>
          <a:r>
            <a:rPr lang="en-US" dirty="0"/>
            <a:t>How do we evaluate cost-effectiveness of reserve strategies?</a:t>
          </a:r>
        </a:p>
      </dgm:t>
    </dgm:pt>
    <dgm:pt modelId="{EDF4DFB5-7707-4ADE-9B97-53AB96D7CD66}" type="parTrans" cxnId="{D450C2EA-4343-4A10-9B85-CD1279F157B8}">
      <dgm:prSet/>
      <dgm:spPr/>
      <dgm:t>
        <a:bodyPr/>
        <a:lstStyle/>
        <a:p>
          <a:endParaRPr lang="en-US"/>
        </a:p>
      </dgm:t>
    </dgm:pt>
    <dgm:pt modelId="{262C6379-2C05-4A47-9BF7-E8E895857FBA}" type="sibTrans" cxnId="{D450C2EA-4343-4A10-9B85-CD1279F157B8}">
      <dgm:prSet/>
      <dgm:spPr/>
      <dgm:t>
        <a:bodyPr/>
        <a:lstStyle/>
        <a:p>
          <a:endParaRPr lang="en-US"/>
        </a:p>
      </dgm:t>
    </dgm:pt>
    <dgm:pt modelId="{29E8881C-0395-4F39-98AD-6C6421597EF2}">
      <dgm:prSet/>
      <dgm:spPr/>
      <dgm:t>
        <a:bodyPr/>
        <a:lstStyle/>
        <a:p>
          <a:r>
            <a:rPr lang="en-US" dirty="0"/>
            <a:t>Tradeoffs</a:t>
          </a:r>
        </a:p>
      </dgm:t>
    </dgm:pt>
    <dgm:pt modelId="{E5E0250C-9FFA-4627-A6D4-CC0EF8237E50}" type="parTrans" cxnId="{B688C95E-3EC6-4AC7-BD87-7150FC980722}">
      <dgm:prSet/>
      <dgm:spPr/>
      <dgm:t>
        <a:bodyPr/>
        <a:lstStyle/>
        <a:p>
          <a:endParaRPr lang="en-US"/>
        </a:p>
      </dgm:t>
    </dgm:pt>
    <dgm:pt modelId="{332BBE9B-A50E-4A84-8612-53B74E6AC4AB}" type="sibTrans" cxnId="{B688C95E-3EC6-4AC7-BD87-7150FC980722}">
      <dgm:prSet/>
      <dgm:spPr/>
      <dgm:t>
        <a:bodyPr/>
        <a:lstStyle/>
        <a:p>
          <a:endParaRPr lang="en-US"/>
        </a:p>
      </dgm:t>
    </dgm:pt>
    <dgm:pt modelId="{ADC7F0F7-EE31-4D89-A24A-0C489D74742C}" type="pres">
      <dgm:prSet presAssocID="{61611847-8185-48D9-A2A4-A2C2B6F2E2E5}" presName="Name0" presStyleCnt="0">
        <dgm:presLayoutVars>
          <dgm:chMax val="7"/>
          <dgm:chPref val="7"/>
          <dgm:dir/>
        </dgm:presLayoutVars>
      </dgm:prSet>
      <dgm:spPr/>
    </dgm:pt>
    <dgm:pt modelId="{0A45A36F-1C19-42F9-8D6D-1F94ABEE0B52}" type="pres">
      <dgm:prSet presAssocID="{61611847-8185-48D9-A2A4-A2C2B6F2E2E5}" presName="Name1" presStyleCnt="0"/>
      <dgm:spPr/>
    </dgm:pt>
    <dgm:pt modelId="{9ED80917-6E1E-474A-A2D4-B79B2F0662BF}" type="pres">
      <dgm:prSet presAssocID="{61611847-8185-48D9-A2A4-A2C2B6F2E2E5}" presName="cycle" presStyleCnt="0"/>
      <dgm:spPr/>
    </dgm:pt>
    <dgm:pt modelId="{4BA17504-84F1-4888-8E79-6A005FB4DF52}" type="pres">
      <dgm:prSet presAssocID="{61611847-8185-48D9-A2A4-A2C2B6F2E2E5}" presName="srcNode" presStyleLbl="node1" presStyleIdx="0" presStyleCnt="4"/>
      <dgm:spPr/>
    </dgm:pt>
    <dgm:pt modelId="{88F8D443-D92A-4B1B-918B-67BCCB42A9F8}" type="pres">
      <dgm:prSet presAssocID="{61611847-8185-48D9-A2A4-A2C2B6F2E2E5}" presName="conn" presStyleLbl="parChTrans1D2" presStyleIdx="0" presStyleCnt="1"/>
      <dgm:spPr/>
    </dgm:pt>
    <dgm:pt modelId="{74BE0663-2AEA-4E18-B491-BF4912E6AC10}" type="pres">
      <dgm:prSet presAssocID="{61611847-8185-48D9-A2A4-A2C2B6F2E2E5}" presName="extraNode" presStyleLbl="node1" presStyleIdx="0" presStyleCnt="4"/>
      <dgm:spPr/>
    </dgm:pt>
    <dgm:pt modelId="{E1CFBD5C-480F-475C-A037-B24E2A6E2D15}" type="pres">
      <dgm:prSet presAssocID="{61611847-8185-48D9-A2A4-A2C2B6F2E2E5}" presName="dstNode" presStyleLbl="node1" presStyleIdx="0" presStyleCnt="4"/>
      <dgm:spPr/>
    </dgm:pt>
    <dgm:pt modelId="{A1232B18-B8CB-477C-A115-57A68890F0F0}" type="pres">
      <dgm:prSet presAssocID="{04322EDA-B17B-405E-A929-87EE20FD9E41}" presName="text_1" presStyleLbl="node1" presStyleIdx="0" presStyleCnt="4">
        <dgm:presLayoutVars>
          <dgm:bulletEnabled val="1"/>
        </dgm:presLayoutVars>
      </dgm:prSet>
      <dgm:spPr/>
    </dgm:pt>
    <dgm:pt modelId="{4F99697F-1FC0-4F13-A42F-AD90BE369F86}" type="pres">
      <dgm:prSet presAssocID="{04322EDA-B17B-405E-A929-87EE20FD9E41}" presName="accent_1" presStyleCnt="0"/>
      <dgm:spPr/>
    </dgm:pt>
    <dgm:pt modelId="{9B71D343-40B1-4D16-BF2C-FF6BF2865D59}" type="pres">
      <dgm:prSet presAssocID="{04322EDA-B17B-405E-A929-87EE20FD9E41}" presName="accentRepeatNode" presStyleLbl="solidFgAcc1" presStyleIdx="0" presStyleCnt="4"/>
      <dgm:spPr/>
    </dgm:pt>
    <dgm:pt modelId="{EAB96536-F2D3-4461-8AAD-E55B6FB5C570}" type="pres">
      <dgm:prSet presAssocID="{1E88292A-EC18-4389-9BEB-97CB96E56DCE}" presName="text_2" presStyleLbl="node1" presStyleIdx="1" presStyleCnt="4">
        <dgm:presLayoutVars>
          <dgm:bulletEnabled val="1"/>
        </dgm:presLayoutVars>
      </dgm:prSet>
      <dgm:spPr/>
    </dgm:pt>
    <dgm:pt modelId="{9362D16D-0F38-48A9-A651-1B55C53628B0}" type="pres">
      <dgm:prSet presAssocID="{1E88292A-EC18-4389-9BEB-97CB96E56DCE}" presName="accent_2" presStyleCnt="0"/>
      <dgm:spPr/>
    </dgm:pt>
    <dgm:pt modelId="{ED5A33D9-31D9-4CD1-8FB7-449A93BD7D0A}" type="pres">
      <dgm:prSet presAssocID="{1E88292A-EC18-4389-9BEB-97CB96E56DCE}" presName="accentRepeatNode" presStyleLbl="solidFgAcc1" presStyleIdx="1" presStyleCnt="4"/>
      <dgm:spPr/>
    </dgm:pt>
    <dgm:pt modelId="{202B2F58-26E0-4BCD-A32D-567B76C7DC98}" type="pres">
      <dgm:prSet presAssocID="{3CA8B9D4-0331-470E-BE0E-47C76F754C9D}" presName="text_3" presStyleLbl="node1" presStyleIdx="2" presStyleCnt="4">
        <dgm:presLayoutVars>
          <dgm:bulletEnabled val="1"/>
        </dgm:presLayoutVars>
      </dgm:prSet>
      <dgm:spPr/>
    </dgm:pt>
    <dgm:pt modelId="{D6D9A170-071E-44A9-8D9B-7A933C842083}" type="pres">
      <dgm:prSet presAssocID="{3CA8B9D4-0331-470E-BE0E-47C76F754C9D}" presName="accent_3" presStyleCnt="0"/>
      <dgm:spPr/>
    </dgm:pt>
    <dgm:pt modelId="{6F2721E0-D152-4B24-BB98-1375235CD8AC}" type="pres">
      <dgm:prSet presAssocID="{3CA8B9D4-0331-470E-BE0E-47C76F754C9D}" presName="accentRepeatNode" presStyleLbl="solidFgAcc1" presStyleIdx="2" presStyleCnt="4"/>
      <dgm:spPr/>
    </dgm:pt>
    <dgm:pt modelId="{C6392472-DF56-45E5-A98B-47F383ED341A}" type="pres">
      <dgm:prSet presAssocID="{29E8881C-0395-4F39-98AD-6C6421597EF2}" presName="text_4" presStyleLbl="node1" presStyleIdx="3" presStyleCnt="4">
        <dgm:presLayoutVars>
          <dgm:bulletEnabled val="1"/>
        </dgm:presLayoutVars>
      </dgm:prSet>
      <dgm:spPr/>
    </dgm:pt>
    <dgm:pt modelId="{829E457E-19C6-4D05-AFC0-D5719C4E327F}" type="pres">
      <dgm:prSet presAssocID="{29E8881C-0395-4F39-98AD-6C6421597EF2}" presName="accent_4" presStyleCnt="0"/>
      <dgm:spPr/>
    </dgm:pt>
    <dgm:pt modelId="{03E80838-93EF-4A23-B257-4D5129FB3547}" type="pres">
      <dgm:prSet presAssocID="{29E8881C-0395-4F39-98AD-6C6421597EF2}" presName="accentRepeatNode" presStyleLbl="solidFgAcc1" presStyleIdx="3" presStyleCnt="4"/>
      <dgm:spPr/>
    </dgm:pt>
  </dgm:ptLst>
  <dgm:cxnLst>
    <dgm:cxn modelId="{D98B673D-320A-4566-8F34-EF8D0457A04F}" srcId="{61611847-8185-48D9-A2A4-A2C2B6F2E2E5}" destId="{04322EDA-B17B-405E-A929-87EE20FD9E41}" srcOrd="0" destOrd="0" parTransId="{0FF35E37-2277-49D5-BEB6-1D7C915C5F8A}" sibTransId="{797ED7CE-40C3-498D-B131-7D5F859715D4}"/>
    <dgm:cxn modelId="{B688C95E-3EC6-4AC7-BD87-7150FC980722}" srcId="{61611847-8185-48D9-A2A4-A2C2B6F2E2E5}" destId="{29E8881C-0395-4F39-98AD-6C6421597EF2}" srcOrd="3" destOrd="0" parTransId="{E5E0250C-9FFA-4627-A6D4-CC0EF8237E50}" sibTransId="{332BBE9B-A50E-4A84-8612-53B74E6AC4AB}"/>
    <dgm:cxn modelId="{E6291E45-D3AE-4348-A4E6-E76F79E1D5A9}" type="presOf" srcId="{61611847-8185-48D9-A2A4-A2C2B6F2E2E5}" destId="{ADC7F0F7-EE31-4D89-A24A-0C489D74742C}" srcOrd="0" destOrd="0" presId="urn:microsoft.com/office/officeart/2008/layout/VerticalCurvedList"/>
    <dgm:cxn modelId="{4A3D2DB5-3B5E-4799-86F9-15395B785250}" type="presOf" srcId="{3CA8B9D4-0331-470E-BE0E-47C76F754C9D}" destId="{202B2F58-26E0-4BCD-A32D-567B76C7DC98}" srcOrd="0" destOrd="0" presId="urn:microsoft.com/office/officeart/2008/layout/VerticalCurvedList"/>
    <dgm:cxn modelId="{3E17C0BC-A286-42D6-8A5F-369A372317D1}" srcId="{61611847-8185-48D9-A2A4-A2C2B6F2E2E5}" destId="{1E88292A-EC18-4389-9BEB-97CB96E56DCE}" srcOrd="1" destOrd="0" parTransId="{29DB4E39-51BE-4F02-9F80-C0C614EBB16D}" sibTransId="{E047723C-C248-4C9E-8847-F96FBAF96613}"/>
    <dgm:cxn modelId="{B3A825DE-294C-4080-A1CE-8C8D30AAF29A}" type="presOf" srcId="{04322EDA-B17B-405E-A929-87EE20FD9E41}" destId="{A1232B18-B8CB-477C-A115-57A68890F0F0}" srcOrd="0" destOrd="0" presId="urn:microsoft.com/office/officeart/2008/layout/VerticalCurvedList"/>
    <dgm:cxn modelId="{DC2DDEE1-AD3A-4A0B-BD07-1377FA28F5D1}" type="presOf" srcId="{797ED7CE-40C3-498D-B131-7D5F859715D4}" destId="{88F8D443-D92A-4B1B-918B-67BCCB42A9F8}" srcOrd="0" destOrd="0" presId="urn:microsoft.com/office/officeart/2008/layout/VerticalCurvedList"/>
    <dgm:cxn modelId="{E17E0FE9-C1DD-4597-B88F-46BD6D0C40E0}" type="presOf" srcId="{29E8881C-0395-4F39-98AD-6C6421597EF2}" destId="{C6392472-DF56-45E5-A98B-47F383ED341A}" srcOrd="0" destOrd="0" presId="urn:microsoft.com/office/officeart/2008/layout/VerticalCurvedList"/>
    <dgm:cxn modelId="{D450C2EA-4343-4A10-9B85-CD1279F157B8}" srcId="{61611847-8185-48D9-A2A4-A2C2B6F2E2E5}" destId="{3CA8B9D4-0331-470E-BE0E-47C76F754C9D}" srcOrd="2" destOrd="0" parTransId="{EDF4DFB5-7707-4ADE-9B97-53AB96D7CD66}" sibTransId="{262C6379-2C05-4A47-9BF7-E8E895857FBA}"/>
    <dgm:cxn modelId="{B6EBAEED-CFDC-416D-9014-DBE33B202076}" type="presOf" srcId="{1E88292A-EC18-4389-9BEB-97CB96E56DCE}" destId="{EAB96536-F2D3-4461-8AAD-E55B6FB5C570}" srcOrd="0" destOrd="0" presId="urn:microsoft.com/office/officeart/2008/layout/VerticalCurvedList"/>
    <dgm:cxn modelId="{65135B0A-E813-4119-880D-8CC60C14052E}" type="presParOf" srcId="{ADC7F0F7-EE31-4D89-A24A-0C489D74742C}" destId="{0A45A36F-1C19-42F9-8D6D-1F94ABEE0B52}" srcOrd="0" destOrd="0" presId="urn:microsoft.com/office/officeart/2008/layout/VerticalCurvedList"/>
    <dgm:cxn modelId="{9F0E20E7-37B3-47B3-8484-B07A258DBCA4}" type="presParOf" srcId="{0A45A36F-1C19-42F9-8D6D-1F94ABEE0B52}" destId="{9ED80917-6E1E-474A-A2D4-B79B2F0662BF}" srcOrd="0" destOrd="0" presId="urn:microsoft.com/office/officeart/2008/layout/VerticalCurvedList"/>
    <dgm:cxn modelId="{01D539FA-30F1-4F33-9C25-C0FE39C5DE59}" type="presParOf" srcId="{9ED80917-6E1E-474A-A2D4-B79B2F0662BF}" destId="{4BA17504-84F1-4888-8E79-6A005FB4DF52}" srcOrd="0" destOrd="0" presId="urn:microsoft.com/office/officeart/2008/layout/VerticalCurvedList"/>
    <dgm:cxn modelId="{E121D27A-8C69-4304-8A18-F144965E2373}" type="presParOf" srcId="{9ED80917-6E1E-474A-A2D4-B79B2F0662BF}" destId="{88F8D443-D92A-4B1B-918B-67BCCB42A9F8}" srcOrd="1" destOrd="0" presId="urn:microsoft.com/office/officeart/2008/layout/VerticalCurvedList"/>
    <dgm:cxn modelId="{67A6388D-EC49-460D-BB9D-D2B00BA00C08}" type="presParOf" srcId="{9ED80917-6E1E-474A-A2D4-B79B2F0662BF}" destId="{74BE0663-2AEA-4E18-B491-BF4912E6AC10}" srcOrd="2" destOrd="0" presId="urn:microsoft.com/office/officeart/2008/layout/VerticalCurvedList"/>
    <dgm:cxn modelId="{32885560-7F04-4F5B-A6BB-02C1803E384C}" type="presParOf" srcId="{9ED80917-6E1E-474A-A2D4-B79B2F0662BF}" destId="{E1CFBD5C-480F-475C-A037-B24E2A6E2D15}" srcOrd="3" destOrd="0" presId="urn:microsoft.com/office/officeart/2008/layout/VerticalCurvedList"/>
    <dgm:cxn modelId="{8D0402BB-DEB6-4078-9035-6A1C263B1D13}" type="presParOf" srcId="{0A45A36F-1C19-42F9-8D6D-1F94ABEE0B52}" destId="{A1232B18-B8CB-477C-A115-57A68890F0F0}" srcOrd="1" destOrd="0" presId="urn:microsoft.com/office/officeart/2008/layout/VerticalCurvedList"/>
    <dgm:cxn modelId="{EE95BE9C-AE12-4694-9178-E4246D310D07}" type="presParOf" srcId="{0A45A36F-1C19-42F9-8D6D-1F94ABEE0B52}" destId="{4F99697F-1FC0-4F13-A42F-AD90BE369F86}" srcOrd="2" destOrd="0" presId="urn:microsoft.com/office/officeart/2008/layout/VerticalCurvedList"/>
    <dgm:cxn modelId="{C59CFF6D-000F-4C1B-80AA-9E0DDAF23ECE}" type="presParOf" srcId="{4F99697F-1FC0-4F13-A42F-AD90BE369F86}" destId="{9B71D343-40B1-4D16-BF2C-FF6BF2865D59}" srcOrd="0" destOrd="0" presId="urn:microsoft.com/office/officeart/2008/layout/VerticalCurvedList"/>
    <dgm:cxn modelId="{B05EEB72-5BBC-45DA-8C5B-EAFF35C55D96}" type="presParOf" srcId="{0A45A36F-1C19-42F9-8D6D-1F94ABEE0B52}" destId="{EAB96536-F2D3-4461-8AAD-E55B6FB5C570}" srcOrd="3" destOrd="0" presId="urn:microsoft.com/office/officeart/2008/layout/VerticalCurvedList"/>
    <dgm:cxn modelId="{29E6A359-C4CB-4CCE-8928-00A9A26A8A5B}" type="presParOf" srcId="{0A45A36F-1C19-42F9-8D6D-1F94ABEE0B52}" destId="{9362D16D-0F38-48A9-A651-1B55C53628B0}" srcOrd="4" destOrd="0" presId="urn:microsoft.com/office/officeart/2008/layout/VerticalCurvedList"/>
    <dgm:cxn modelId="{A134E0F2-B444-4CDC-924D-37F26278A856}" type="presParOf" srcId="{9362D16D-0F38-48A9-A651-1B55C53628B0}" destId="{ED5A33D9-31D9-4CD1-8FB7-449A93BD7D0A}" srcOrd="0" destOrd="0" presId="urn:microsoft.com/office/officeart/2008/layout/VerticalCurvedList"/>
    <dgm:cxn modelId="{C2F6952F-D5D2-43B3-8E98-299BF4B7D1E3}" type="presParOf" srcId="{0A45A36F-1C19-42F9-8D6D-1F94ABEE0B52}" destId="{202B2F58-26E0-4BCD-A32D-567B76C7DC98}" srcOrd="5" destOrd="0" presId="urn:microsoft.com/office/officeart/2008/layout/VerticalCurvedList"/>
    <dgm:cxn modelId="{58634CCE-A338-4944-8E0E-BFBB2B70773D}" type="presParOf" srcId="{0A45A36F-1C19-42F9-8D6D-1F94ABEE0B52}" destId="{D6D9A170-071E-44A9-8D9B-7A933C842083}" srcOrd="6" destOrd="0" presId="urn:microsoft.com/office/officeart/2008/layout/VerticalCurvedList"/>
    <dgm:cxn modelId="{490CF96F-EAF2-49A9-A2BE-F091D3EDB2F0}" type="presParOf" srcId="{D6D9A170-071E-44A9-8D9B-7A933C842083}" destId="{6F2721E0-D152-4B24-BB98-1375235CD8AC}" srcOrd="0" destOrd="0" presId="urn:microsoft.com/office/officeart/2008/layout/VerticalCurvedList"/>
    <dgm:cxn modelId="{0BEACE3B-486E-4F13-A10E-26FBD0824BF8}" type="presParOf" srcId="{0A45A36F-1C19-42F9-8D6D-1F94ABEE0B52}" destId="{C6392472-DF56-45E5-A98B-47F383ED341A}" srcOrd="7" destOrd="0" presId="urn:microsoft.com/office/officeart/2008/layout/VerticalCurvedList"/>
    <dgm:cxn modelId="{7D493DA0-519D-43DA-820C-0034782F148B}" type="presParOf" srcId="{0A45A36F-1C19-42F9-8D6D-1F94ABEE0B52}" destId="{829E457E-19C6-4D05-AFC0-D5719C4E327F}" srcOrd="8" destOrd="0" presId="urn:microsoft.com/office/officeart/2008/layout/VerticalCurvedList"/>
    <dgm:cxn modelId="{AC4A9DE3-0EE6-4FC5-A5B0-03BBF00404C4}" type="presParOf" srcId="{829E457E-19C6-4D05-AFC0-D5719C4E327F}" destId="{03E80838-93EF-4A23-B257-4D5129FB354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C67AAB-417D-4535-B83B-D7F0C450C1A2}"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en-US"/>
        </a:p>
      </dgm:t>
    </dgm:pt>
    <dgm:pt modelId="{3B9E9C28-1129-4A24-8F4B-8F956048CB8A}">
      <dgm:prSet/>
      <dgm:spPr/>
      <dgm:t>
        <a:bodyPr/>
        <a:lstStyle/>
        <a:p>
          <a:r>
            <a:rPr lang="en-US" dirty="0"/>
            <a:t>Addressing Regional Needs</a:t>
          </a:r>
        </a:p>
      </dgm:t>
    </dgm:pt>
    <dgm:pt modelId="{89226ED0-5BB2-402B-98C4-F0E4EB2A1147}" type="parTrans" cxnId="{E2859BC8-7C8E-4F8E-B46B-358D72734E30}">
      <dgm:prSet/>
      <dgm:spPr/>
      <dgm:t>
        <a:bodyPr/>
        <a:lstStyle/>
        <a:p>
          <a:endParaRPr lang="en-US"/>
        </a:p>
      </dgm:t>
    </dgm:pt>
    <dgm:pt modelId="{318856FD-8D92-4884-8884-1FD0D95E0D52}" type="sibTrans" cxnId="{E2859BC8-7C8E-4F8E-B46B-358D72734E30}">
      <dgm:prSet/>
      <dgm:spPr/>
      <dgm:t>
        <a:bodyPr/>
        <a:lstStyle/>
        <a:p>
          <a:endParaRPr lang="en-US"/>
        </a:p>
      </dgm:t>
    </dgm:pt>
    <dgm:pt modelId="{240E6A8E-883D-47AC-9A49-5B5BB9B53671}">
      <dgm:prSet/>
      <dgm:spPr/>
      <dgm:t>
        <a:bodyPr/>
        <a:lstStyle/>
        <a:p>
          <a:r>
            <a:rPr lang="en-US" dirty="0"/>
            <a:t>More Resources </a:t>
          </a:r>
        </a:p>
      </dgm:t>
    </dgm:pt>
    <dgm:pt modelId="{C07BC520-7156-47C0-B4B2-83F406F4B794}" type="parTrans" cxnId="{B94EB3ED-E779-4ADE-8BED-B7E553963035}">
      <dgm:prSet/>
      <dgm:spPr/>
      <dgm:t>
        <a:bodyPr/>
        <a:lstStyle/>
        <a:p>
          <a:endParaRPr lang="en-US"/>
        </a:p>
      </dgm:t>
    </dgm:pt>
    <dgm:pt modelId="{79C67D89-2B5A-480E-8B3D-5D2F71D170F3}" type="sibTrans" cxnId="{B94EB3ED-E779-4ADE-8BED-B7E553963035}">
      <dgm:prSet/>
      <dgm:spPr/>
      <dgm:t>
        <a:bodyPr/>
        <a:lstStyle/>
        <a:p>
          <a:endParaRPr lang="en-US"/>
        </a:p>
      </dgm:t>
    </dgm:pt>
    <dgm:pt modelId="{8FFEFD6E-96A8-4D0F-9C83-EC02AE5D16C3}">
      <dgm:prSet/>
      <dgm:spPr/>
      <dgm:t>
        <a:bodyPr/>
        <a:lstStyle/>
        <a:p>
          <a:r>
            <a:rPr lang="en-US" dirty="0"/>
            <a:t>More Reserves</a:t>
          </a:r>
        </a:p>
      </dgm:t>
    </dgm:pt>
    <dgm:pt modelId="{DCB2F47D-8C11-40C0-8C5A-C96F2FD94627}" type="parTrans" cxnId="{2B918551-F069-465A-B94C-4DF850E41C27}">
      <dgm:prSet/>
      <dgm:spPr/>
      <dgm:t>
        <a:bodyPr/>
        <a:lstStyle/>
        <a:p>
          <a:endParaRPr lang="en-US"/>
        </a:p>
      </dgm:t>
    </dgm:pt>
    <dgm:pt modelId="{4AD39AFF-3E5E-418C-96BB-12434352A64E}" type="sibTrans" cxnId="{2B918551-F069-465A-B94C-4DF850E41C27}">
      <dgm:prSet/>
      <dgm:spPr/>
      <dgm:t>
        <a:bodyPr/>
        <a:lstStyle/>
        <a:p>
          <a:endParaRPr lang="en-US"/>
        </a:p>
      </dgm:t>
    </dgm:pt>
    <dgm:pt modelId="{9BCBAAA7-7C3E-4F5E-9558-0896865AE908}">
      <dgm:prSet/>
      <dgm:spPr/>
      <dgm:t>
        <a:bodyPr/>
        <a:lstStyle/>
        <a:p>
          <a:r>
            <a:rPr lang="en-US" dirty="0"/>
            <a:t>More Market Exposure</a:t>
          </a:r>
        </a:p>
      </dgm:t>
    </dgm:pt>
    <dgm:pt modelId="{C742F5A1-F2D4-404C-AD35-FF9EAA397A5A}" type="parTrans" cxnId="{1C7B6A23-E08B-4CEC-AF04-87C259461165}">
      <dgm:prSet/>
      <dgm:spPr/>
      <dgm:t>
        <a:bodyPr/>
        <a:lstStyle/>
        <a:p>
          <a:endParaRPr lang="en-US"/>
        </a:p>
      </dgm:t>
    </dgm:pt>
    <dgm:pt modelId="{8D7E09B1-9F61-4230-B0BB-5EFFBB3E90CD}" type="sibTrans" cxnId="{1C7B6A23-E08B-4CEC-AF04-87C259461165}">
      <dgm:prSet/>
      <dgm:spPr/>
      <dgm:t>
        <a:bodyPr/>
        <a:lstStyle/>
        <a:p>
          <a:endParaRPr lang="en-US"/>
        </a:p>
      </dgm:t>
    </dgm:pt>
    <dgm:pt modelId="{117FCE4F-D21C-4C7D-9E48-1D6EF795CA95}" type="pres">
      <dgm:prSet presAssocID="{1BC67AAB-417D-4535-B83B-D7F0C450C1A2}" presName="Name0" presStyleCnt="0">
        <dgm:presLayoutVars>
          <dgm:chMax val="1"/>
          <dgm:chPref val="1"/>
          <dgm:dir/>
          <dgm:animOne val="branch"/>
          <dgm:animLvl val="lvl"/>
        </dgm:presLayoutVars>
      </dgm:prSet>
      <dgm:spPr/>
    </dgm:pt>
    <dgm:pt modelId="{87DF0E9B-A1DD-45EB-84D9-19F2BE4BA133}" type="pres">
      <dgm:prSet presAssocID="{3B9E9C28-1129-4A24-8F4B-8F956048CB8A}" presName="singleCycle" presStyleCnt="0"/>
      <dgm:spPr/>
    </dgm:pt>
    <dgm:pt modelId="{314810D1-0E28-4B5E-9DAD-456A356CD3BE}" type="pres">
      <dgm:prSet presAssocID="{3B9E9C28-1129-4A24-8F4B-8F956048CB8A}" presName="singleCenter" presStyleLbl="node1" presStyleIdx="0" presStyleCnt="4">
        <dgm:presLayoutVars>
          <dgm:chMax val="7"/>
          <dgm:chPref val="7"/>
        </dgm:presLayoutVars>
      </dgm:prSet>
      <dgm:spPr/>
    </dgm:pt>
    <dgm:pt modelId="{CA86AB06-D6FE-43BF-B107-B3B3D4FF0E0B}" type="pres">
      <dgm:prSet presAssocID="{C07BC520-7156-47C0-B4B2-83F406F4B794}" presName="Name56" presStyleLbl="parChTrans1D2" presStyleIdx="0" presStyleCnt="3"/>
      <dgm:spPr/>
    </dgm:pt>
    <dgm:pt modelId="{51527C05-D721-4847-84E5-AE8E812DABAD}" type="pres">
      <dgm:prSet presAssocID="{240E6A8E-883D-47AC-9A49-5B5BB9B53671}" presName="text0" presStyleLbl="node1" presStyleIdx="1" presStyleCnt="4">
        <dgm:presLayoutVars>
          <dgm:bulletEnabled val="1"/>
        </dgm:presLayoutVars>
      </dgm:prSet>
      <dgm:spPr/>
    </dgm:pt>
    <dgm:pt modelId="{A068BBA1-55DB-4A52-9725-8EF9FDB5C0E5}" type="pres">
      <dgm:prSet presAssocID="{DCB2F47D-8C11-40C0-8C5A-C96F2FD94627}" presName="Name56" presStyleLbl="parChTrans1D2" presStyleIdx="1" presStyleCnt="3"/>
      <dgm:spPr/>
    </dgm:pt>
    <dgm:pt modelId="{1AB50012-39EA-471A-B5E4-DC830B5EB64D}" type="pres">
      <dgm:prSet presAssocID="{8FFEFD6E-96A8-4D0F-9C83-EC02AE5D16C3}" presName="text0" presStyleLbl="node1" presStyleIdx="2" presStyleCnt="4">
        <dgm:presLayoutVars>
          <dgm:bulletEnabled val="1"/>
        </dgm:presLayoutVars>
      </dgm:prSet>
      <dgm:spPr/>
    </dgm:pt>
    <dgm:pt modelId="{F450C175-47D0-40EC-93CB-1621E5D052DD}" type="pres">
      <dgm:prSet presAssocID="{C742F5A1-F2D4-404C-AD35-FF9EAA397A5A}" presName="Name56" presStyleLbl="parChTrans1D2" presStyleIdx="2" presStyleCnt="3"/>
      <dgm:spPr/>
    </dgm:pt>
    <dgm:pt modelId="{EBD8B5D8-9FD8-4C69-BAFA-E582EBA6508E}" type="pres">
      <dgm:prSet presAssocID="{9BCBAAA7-7C3E-4F5E-9558-0896865AE908}" presName="text0" presStyleLbl="node1" presStyleIdx="3" presStyleCnt="4">
        <dgm:presLayoutVars>
          <dgm:bulletEnabled val="1"/>
        </dgm:presLayoutVars>
      </dgm:prSet>
      <dgm:spPr/>
    </dgm:pt>
  </dgm:ptLst>
  <dgm:cxnLst>
    <dgm:cxn modelId="{19AB921A-6C9F-4F9F-8512-2A934A00AB32}" type="presOf" srcId="{C07BC520-7156-47C0-B4B2-83F406F4B794}" destId="{CA86AB06-D6FE-43BF-B107-B3B3D4FF0E0B}" srcOrd="0" destOrd="0" presId="urn:microsoft.com/office/officeart/2008/layout/RadialCluster"/>
    <dgm:cxn modelId="{1C7B6A23-E08B-4CEC-AF04-87C259461165}" srcId="{3B9E9C28-1129-4A24-8F4B-8F956048CB8A}" destId="{9BCBAAA7-7C3E-4F5E-9558-0896865AE908}" srcOrd="2" destOrd="0" parTransId="{C742F5A1-F2D4-404C-AD35-FF9EAA397A5A}" sibTransId="{8D7E09B1-9F61-4230-B0BB-5EFFBB3E90CD}"/>
    <dgm:cxn modelId="{CBBF9A35-1794-4BCD-A18A-911949070120}" type="presOf" srcId="{240E6A8E-883D-47AC-9A49-5B5BB9B53671}" destId="{51527C05-D721-4847-84E5-AE8E812DABAD}" srcOrd="0" destOrd="0" presId="urn:microsoft.com/office/officeart/2008/layout/RadialCluster"/>
    <dgm:cxn modelId="{4F896262-69BF-4BBB-A4A7-94B0C2EAE079}" type="presOf" srcId="{DCB2F47D-8C11-40C0-8C5A-C96F2FD94627}" destId="{A068BBA1-55DB-4A52-9725-8EF9FDB5C0E5}" srcOrd="0" destOrd="0" presId="urn:microsoft.com/office/officeart/2008/layout/RadialCluster"/>
    <dgm:cxn modelId="{B006AC70-48F3-4AF7-B95E-0C908139926C}" type="presOf" srcId="{1BC67AAB-417D-4535-B83B-D7F0C450C1A2}" destId="{117FCE4F-D21C-4C7D-9E48-1D6EF795CA95}" srcOrd="0" destOrd="0" presId="urn:microsoft.com/office/officeart/2008/layout/RadialCluster"/>
    <dgm:cxn modelId="{2B918551-F069-465A-B94C-4DF850E41C27}" srcId="{3B9E9C28-1129-4A24-8F4B-8F956048CB8A}" destId="{8FFEFD6E-96A8-4D0F-9C83-EC02AE5D16C3}" srcOrd="1" destOrd="0" parTransId="{DCB2F47D-8C11-40C0-8C5A-C96F2FD94627}" sibTransId="{4AD39AFF-3E5E-418C-96BB-12434352A64E}"/>
    <dgm:cxn modelId="{E1A42685-7B64-439D-BF5C-FD6C18983AA5}" type="presOf" srcId="{8FFEFD6E-96A8-4D0F-9C83-EC02AE5D16C3}" destId="{1AB50012-39EA-471A-B5E4-DC830B5EB64D}" srcOrd="0" destOrd="0" presId="urn:microsoft.com/office/officeart/2008/layout/RadialCluster"/>
    <dgm:cxn modelId="{B2B96C9D-58CC-434D-9E73-3EC383D20D0F}" type="presOf" srcId="{9BCBAAA7-7C3E-4F5E-9558-0896865AE908}" destId="{EBD8B5D8-9FD8-4C69-BAFA-E582EBA6508E}" srcOrd="0" destOrd="0" presId="urn:microsoft.com/office/officeart/2008/layout/RadialCluster"/>
    <dgm:cxn modelId="{9A5061BC-7247-4483-AB44-D6DD7D9581A4}" type="presOf" srcId="{C742F5A1-F2D4-404C-AD35-FF9EAA397A5A}" destId="{F450C175-47D0-40EC-93CB-1621E5D052DD}" srcOrd="0" destOrd="0" presId="urn:microsoft.com/office/officeart/2008/layout/RadialCluster"/>
    <dgm:cxn modelId="{E2859BC8-7C8E-4F8E-B46B-358D72734E30}" srcId="{1BC67AAB-417D-4535-B83B-D7F0C450C1A2}" destId="{3B9E9C28-1129-4A24-8F4B-8F956048CB8A}" srcOrd="0" destOrd="0" parTransId="{89226ED0-5BB2-402B-98C4-F0E4EB2A1147}" sibTransId="{318856FD-8D92-4884-8884-1FD0D95E0D52}"/>
    <dgm:cxn modelId="{B94EB3ED-E779-4ADE-8BED-B7E553963035}" srcId="{3B9E9C28-1129-4A24-8F4B-8F956048CB8A}" destId="{240E6A8E-883D-47AC-9A49-5B5BB9B53671}" srcOrd="0" destOrd="0" parTransId="{C07BC520-7156-47C0-B4B2-83F406F4B794}" sibTransId="{79C67D89-2B5A-480E-8B3D-5D2F71D170F3}"/>
    <dgm:cxn modelId="{4286C6FF-D3F6-4743-B814-09334685D9DC}" type="presOf" srcId="{3B9E9C28-1129-4A24-8F4B-8F956048CB8A}" destId="{314810D1-0E28-4B5E-9DAD-456A356CD3BE}" srcOrd="0" destOrd="0" presId="urn:microsoft.com/office/officeart/2008/layout/RadialCluster"/>
    <dgm:cxn modelId="{BA69DFE9-98D1-4FA4-B65E-ABF05D77BFE1}" type="presParOf" srcId="{117FCE4F-D21C-4C7D-9E48-1D6EF795CA95}" destId="{87DF0E9B-A1DD-45EB-84D9-19F2BE4BA133}" srcOrd="0" destOrd="0" presId="urn:microsoft.com/office/officeart/2008/layout/RadialCluster"/>
    <dgm:cxn modelId="{1CAE0198-0C5C-452B-B3C1-60B0003CC4B9}" type="presParOf" srcId="{87DF0E9B-A1DD-45EB-84D9-19F2BE4BA133}" destId="{314810D1-0E28-4B5E-9DAD-456A356CD3BE}" srcOrd="0" destOrd="0" presId="urn:microsoft.com/office/officeart/2008/layout/RadialCluster"/>
    <dgm:cxn modelId="{DA1EA1E1-21D6-40FE-ABD5-F3947306CB1C}" type="presParOf" srcId="{87DF0E9B-A1DD-45EB-84D9-19F2BE4BA133}" destId="{CA86AB06-D6FE-43BF-B107-B3B3D4FF0E0B}" srcOrd="1" destOrd="0" presId="urn:microsoft.com/office/officeart/2008/layout/RadialCluster"/>
    <dgm:cxn modelId="{629C00AD-2425-4BFE-BD46-7C2C9A20D50B}" type="presParOf" srcId="{87DF0E9B-A1DD-45EB-84D9-19F2BE4BA133}" destId="{51527C05-D721-4847-84E5-AE8E812DABAD}" srcOrd="2" destOrd="0" presId="urn:microsoft.com/office/officeart/2008/layout/RadialCluster"/>
    <dgm:cxn modelId="{B900C2FB-BA7F-43DC-9237-CD3F68FC1569}" type="presParOf" srcId="{87DF0E9B-A1DD-45EB-84D9-19F2BE4BA133}" destId="{A068BBA1-55DB-4A52-9725-8EF9FDB5C0E5}" srcOrd="3" destOrd="0" presId="urn:microsoft.com/office/officeart/2008/layout/RadialCluster"/>
    <dgm:cxn modelId="{E9E86399-0187-4A93-818B-7B9EEA5EDB76}" type="presParOf" srcId="{87DF0E9B-A1DD-45EB-84D9-19F2BE4BA133}" destId="{1AB50012-39EA-471A-B5E4-DC830B5EB64D}" srcOrd="4" destOrd="0" presId="urn:microsoft.com/office/officeart/2008/layout/RadialCluster"/>
    <dgm:cxn modelId="{AF1DDE53-E7FE-4EC5-8AE6-9ACE0ACA99CD}" type="presParOf" srcId="{87DF0E9B-A1DD-45EB-84D9-19F2BE4BA133}" destId="{F450C175-47D0-40EC-93CB-1621E5D052DD}" srcOrd="5" destOrd="0" presId="urn:microsoft.com/office/officeart/2008/layout/RadialCluster"/>
    <dgm:cxn modelId="{3834EC89-026F-4214-86DD-1C79D1B44951}" type="presParOf" srcId="{87DF0E9B-A1DD-45EB-84D9-19F2BE4BA133}" destId="{EBD8B5D8-9FD8-4C69-BAFA-E582EBA6508E}"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8D443-D92A-4B1B-918B-67BCCB42A9F8}">
      <dsp:nvSpPr>
        <dsp:cNvPr id="0" name=""/>
        <dsp:cNvSpPr/>
      </dsp:nvSpPr>
      <dsp:spPr>
        <a:xfrm>
          <a:off x="-4493755" y="-689117"/>
          <a:ext cx="5353334" cy="5353334"/>
        </a:xfrm>
        <a:prstGeom prst="blockArc">
          <a:avLst>
            <a:gd name="adj1" fmla="val 18900000"/>
            <a:gd name="adj2" fmla="val 2700000"/>
            <a:gd name="adj3" fmla="val 40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232B18-B8CB-477C-A115-57A68890F0F0}">
      <dsp:nvSpPr>
        <dsp:cNvPr id="0" name=""/>
        <dsp:cNvSpPr/>
      </dsp:nvSpPr>
      <dsp:spPr>
        <a:xfrm>
          <a:off x="450260" y="305605"/>
          <a:ext cx="9494755" cy="61152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540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Role of reserves in the plan</a:t>
          </a:r>
        </a:p>
      </dsp:txBody>
      <dsp:txXfrm>
        <a:off x="450260" y="305605"/>
        <a:ext cx="9494755" cy="611529"/>
      </dsp:txXfrm>
    </dsp:sp>
    <dsp:sp modelId="{9B71D343-40B1-4D16-BF2C-FF6BF2865D59}">
      <dsp:nvSpPr>
        <dsp:cNvPr id="0" name=""/>
        <dsp:cNvSpPr/>
      </dsp:nvSpPr>
      <dsp:spPr>
        <a:xfrm>
          <a:off x="68054" y="229164"/>
          <a:ext cx="764411" cy="7644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B96536-F2D3-4461-8AAD-E55B6FB5C570}">
      <dsp:nvSpPr>
        <dsp:cNvPr id="0" name=""/>
        <dsp:cNvSpPr/>
      </dsp:nvSpPr>
      <dsp:spPr>
        <a:xfrm>
          <a:off x="800864" y="1223058"/>
          <a:ext cx="9144151" cy="611529"/>
        </a:xfrm>
        <a:prstGeom prst="rect">
          <a:avLst/>
        </a:prstGeom>
        <a:solidFill>
          <a:schemeClr val="accent5">
            <a:hueOff val="405898"/>
            <a:satOff val="472"/>
            <a:lumOff val="2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540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How do reserves fit into the analysis of different resource strategies?</a:t>
          </a:r>
        </a:p>
      </dsp:txBody>
      <dsp:txXfrm>
        <a:off x="800864" y="1223058"/>
        <a:ext cx="9144151" cy="611529"/>
      </dsp:txXfrm>
    </dsp:sp>
    <dsp:sp modelId="{ED5A33D9-31D9-4CD1-8FB7-449A93BD7D0A}">
      <dsp:nvSpPr>
        <dsp:cNvPr id="0" name=""/>
        <dsp:cNvSpPr/>
      </dsp:nvSpPr>
      <dsp:spPr>
        <a:xfrm>
          <a:off x="418658" y="1146617"/>
          <a:ext cx="764411" cy="764411"/>
        </a:xfrm>
        <a:prstGeom prst="ellipse">
          <a:avLst/>
        </a:prstGeom>
        <a:solidFill>
          <a:schemeClr val="lt1">
            <a:hueOff val="0"/>
            <a:satOff val="0"/>
            <a:lumOff val="0"/>
            <a:alphaOff val="0"/>
          </a:schemeClr>
        </a:solidFill>
        <a:ln w="12700" cap="flat" cmpd="sng" algn="ctr">
          <a:solidFill>
            <a:schemeClr val="accent5">
              <a:hueOff val="405898"/>
              <a:satOff val="472"/>
              <a:lumOff val="20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2B2F58-26E0-4BCD-A32D-567B76C7DC98}">
      <dsp:nvSpPr>
        <dsp:cNvPr id="0" name=""/>
        <dsp:cNvSpPr/>
      </dsp:nvSpPr>
      <dsp:spPr>
        <a:xfrm>
          <a:off x="800864" y="2140511"/>
          <a:ext cx="9144151" cy="611529"/>
        </a:xfrm>
        <a:prstGeom prst="rect">
          <a:avLst/>
        </a:prstGeom>
        <a:solidFill>
          <a:schemeClr val="accent5">
            <a:hueOff val="811796"/>
            <a:satOff val="945"/>
            <a:lumOff val="4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540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How do we evaluate cost-effectiveness of reserve strategies?</a:t>
          </a:r>
        </a:p>
      </dsp:txBody>
      <dsp:txXfrm>
        <a:off x="800864" y="2140511"/>
        <a:ext cx="9144151" cy="611529"/>
      </dsp:txXfrm>
    </dsp:sp>
    <dsp:sp modelId="{6F2721E0-D152-4B24-BB98-1375235CD8AC}">
      <dsp:nvSpPr>
        <dsp:cNvPr id="0" name=""/>
        <dsp:cNvSpPr/>
      </dsp:nvSpPr>
      <dsp:spPr>
        <a:xfrm>
          <a:off x="418658" y="2064070"/>
          <a:ext cx="764411" cy="764411"/>
        </a:xfrm>
        <a:prstGeom prst="ellipse">
          <a:avLst/>
        </a:prstGeom>
        <a:solidFill>
          <a:schemeClr val="lt1">
            <a:hueOff val="0"/>
            <a:satOff val="0"/>
            <a:lumOff val="0"/>
            <a:alphaOff val="0"/>
          </a:schemeClr>
        </a:solidFill>
        <a:ln w="12700" cap="flat" cmpd="sng" algn="ctr">
          <a:solidFill>
            <a:schemeClr val="accent5">
              <a:hueOff val="811796"/>
              <a:satOff val="945"/>
              <a:lumOff val="40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392472-DF56-45E5-A98B-47F383ED341A}">
      <dsp:nvSpPr>
        <dsp:cNvPr id="0" name=""/>
        <dsp:cNvSpPr/>
      </dsp:nvSpPr>
      <dsp:spPr>
        <a:xfrm>
          <a:off x="450260" y="3057964"/>
          <a:ext cx="9494755" cy="611529"/>
        </a:xfrm>
        <a:prstGeom prst="rect">
          <a:avLst/>
        </a:prstGeom>
        <a:solidFill>
          <a:schemeClr val="accent5">
            <a:hueOff val="1217694"/>
            <a:satOff val="1417"/>
            <a:lumOff val="6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540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Tradeoffs</a:t>
          </a:r>
        </a:p>
      </dsp:txBody>
      <dsp:txXfrm>
        <a:off x="450260" y="3057964"/>
        <a:ext cx="9494755" cy="611529"/>
      </dsp:txXfrm>
    </dsp:sp>
    <dsp:sp modelId="{03E80838-93EF-4A23-B257-4D5129FB3547}">
      <dsp:nvSpPr>
        <dsp:cNvPr id="0" name=""/>
        <dsp:cNvSpPr/>
      </dsp:nvSpPr>
      <dsp:spPr>
        <a:xfrm>
          <a:off x="68054" y="2981523"/>
          <a:ext cx="764411" cy="764411"/>
        </a:xfrm>
        <a:prstGeom prst="ellipse">
          <a:avLst/>
        </a:prstGeom>
        <a:solidFill>
          <a:schemeClr val="lt1">
            <a:hueOff val="0"/>
            <a:satOff val="0"/>
            <a:lumOff val="0"/>
            <a:alphaOff val="0"/>
          </a:schemeClr>
        </a:solidFill>
        <a:ln w="12700" cap="flat" cmpd="sng" algn="ctr">
          <a:solidFill>
            <a:schemeClr val="accent5">
              <a:hueOff val="1217694"/>
              <a:satOff val="1417"/>
              <a:lumOff val="608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810D1-0E28-4B5E-9DAD-456A356CD3BE}">
      <dsp:nvSpPr>
        <dsp:cNvPr id="0" name=""/>
        <dsp:cNvSpPr/>
      </dsp:nvSpPr>
      <dsp:spPr>
        <a:xfrm>
          <a:off x="3251618" y="2621052"/>
          <a:ext cx="1690149" cy="16901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Addressing Regional Needs</a:t>
          </a:r>
        </a:p>
      </dsp:txBody>
      <dsp:txXfrm>
        <a:off x="3334124" y="2703558"/>
        <a:ext cx="1525137" cy="1525137"/>
      </dsp:txXfrm>
    </dsp:sp>
    <dsp:sp modelId="{CA86AB06-D6FE-43BF-B107-B3B3D4FF0E0B}">
      <dsp:nvSpPr>
        <dsp:cNvPr id="0" name=""/>
        <dsp:cNvSpPr/>
      </dsp:nvSpPr>
      <dsp:spPr>
        <a:xfrm rot="16200000">
          <a:off x="3503908" y="2028267"/>
          <a:ext cx="1185569" cy="0"/>
        </a:xfrm>
        <a:custGeom>
          <a:avLst/>
          <a:gdLst/>
          <a:ahLst/>
          <a:cxnLst/>
          <a:rect l="0" t="0" r="0" b="0"/>
          <a:pathLst>
            <a:path>
              <a:moveTo>
                <a:pt x="0" y="0"/>
              </a:moveTo>
              <a:lnTo>
                <a:pt x="118556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527C05-D721-4847-84E5-AE8E812DABAD}">
      <dsp:nvSpPr>
        <dsp:cNvPr id="0" name=""/>
        <dsp:cNvSpPr/>
      </dsp:nvSpPr>
      <dsp:spPr>
        <a:xfrm>
          <a:off x="3530492" y="303082"/>
          <a:ext cx="1132400" cy="1132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More Resources </a:t>
          </a:r>
        </a:p>
      </dsp:txBody>
      <dsp:txXfrm>
        <a:off x="3585771" y="358361"/>
        <a:ext cx="1021842" cy="1021842"/>
      </dsp:txXfrm>
    </dsp:sp>
    <dsp:sp modelId="{A068BBA1-55DB-4A52-9725-8EF9FDB5C0E5}">
      <dsp:nvSpPr>
        <dsp:cNvPr id="0" name=""/>
        <dsp:cNvSpPr/>
      </dsp:nvSpPr>
      <dsp:spPr>
        <a:xfrm rot="1800000">
          <a:off x="4876974" y="4195842"/>
          <a:ext cx="967244" cy="0"/>
        </a:xfrm>
        <a:custGeom>
          <a:avLst/>
          <a:gdLst/>
          <a:ahLst/>
          <a:cxnLst/>
          <a:rect l="0" t="0" r="0" b="0"/>
          <a:pathLst>
            <a:path>
              <a:moveTo>
                <a:pt x="0" y="0"/>
              </a:moveTo>
              <a:lnTo>
                <a:pt x="96724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B50012-39EA-471A-B5E4-DC830B5EB64D}">
      <dsp:nvSpPr>
        <dsp:cNvPr id="0" name=""/>
        <dsp:cNvSpPr/>
      </dsp:nvSpPr>
      <dsp:spPr>
        <a:xfrm>
          <a:off x="5779426" y="4198349"/>
          <a:ext cx="1132400" cy="1132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More Reserves</a:t>
          </a:r>
        </a:p>
      </dsp:txBody>
      <dsp:txXfrm>
        <a:off x="5834705" y="4253628"/>
        <a:ext cx="1021842" cy="1021842"/>
      </dsp:txXfrm>
    </dsp:sp>
    <dsp:sp modelId="{F450C175-47D0-40EC-93CB-1621E5D052DD}">
      <dsp:nvSpPr>
        <dsp:cNvPr id="0" name=""/>
        <dsp:cNvSpPr/>
      </dsp:nvSpPr>
      <dsp:spPr>
        <a:xfrm rot="9000000">
          <a:off x="2349166" y="4195842"/>
          <a:ext cx="967244" cy="0"/>
        </a:xfrm>
        <a:custGeom>
          <a:avLst/>
          <a:gdLst/>
          <a:ahLst/>
          <a:cxnLst/>
          <a:rect l="0" t="0" r="0" b="0"/>
          <a:pathLst>
            <a:path>
              <a:moveTo>
                <a:pt x="0" y="0"/>
              </a:moveTo>
              <a:lnTo>
                <a:pt x="96724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D8B5D8-9FD8-4C69-BAFA-E582EBA6508E}">
      <dsp:nvSpPr>
        <dsp:cNvPr id="0" name=""/>
        <dsp:cNvSpPr/>
      </dsp:nvSpPr>
      <dsp:spPr>
        <a:xfrm>
          <a:off x="1281559" y="4198349"/>
          <a:ext cx="1132400" cy="1132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More Market Exposure</a:t>
          </a:r>
        </a:p>
      </dsp:txBody>
      <dsp:txXfrm>
        <a:off x="1336838" y="4253628"/>
        <a:ext cx="1021842" cy="102184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4EA38-4798-4A87-875B-03623B9664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B850DD-E09B-487F-B360-9E3DFD032E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53063-31EF-47FD-9996-E93D007F51CB}" type="datetimeFigureOut">
              <a:rPr lang="en-US" smtClean="0"/>
              <a:t>5/25/2021</a:t>
            </a:fld>
            <a:endParaRPr lang="en-US"/>
          </a:p>
        </p:txBody>
      </p:sp>
      <p:sp>
        <p:nvSpPr>
          <p:cNvPr id="4" name="Footer Placeholder 3">
            <a:extLst>
              <a:ext uri="{FF2B5EF4-FFF2-40B4-BE49-F238E27FC236}">
                <a16:creationId xmlns:a16="http://schemas.microsoft.com/office/drawing/2014/main" id="{DDD6AC49-FA45-47B8-B3CC-A816E53629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6CEE50-364E-4B91-906C-48DD6B396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0A6ABD-EEEE-4D9A-8917-D5DEDAE12390}" type="slidenum">
              <a:rPr lang="en-US" smtClean="0"/>
              <a:t>‹#›</a:t>
            </a:fld>
            <a:endParaRPr lang="en-US"/>
          </a:p>
        </p:txBody>
      </p:sp>
    </p:spTree>
    <p:extLst>
      <p:ext uri="{BB962C8B-B14F-4D97-AF65-F5344CB8AC3E}">
        <p14:creationId xmlns:p14="http://schemas.microsoft.com/office/powerpoint/2010/main" val="18551627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4754C9-BC43-7B42-A9ED-0C359213595F}"/>
              </a:ext>
            </a:extLst>
          </p:cNvPr>
          <p:cNvSpPr/>
          <p:nvPr userDrawn="1"/>
        </p:nvSpPr>
        <p:spPr>
          <a:xfrm>
            <a:off x="0" y="0"/>
            <a:ext cx="12192000" cy="6858000"/>
          </a:xfrm>
          <a:prstGeom prst="rect">
            <a:avLst/>
          </a:prstGeom>
          <a:solidFill>
            <a:srgbClr val="F0E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Trebuchet MS" panose="020B0603020202020204"/>
              <a:ea typeface="+mn-ea"/>
              <a:cs typeface="+mn-cs"/>
            </a:endParaRPr>
          </a:p>
        </p:txBody>
      </p:sp>
      <p:sp>
        <p:nvSpPr>
          <p:cNvPr id="2" name="Title 1"/>
          <p:cNvSpPr>
            <a:spLocks noGrp="1"/>
          </p:cNvSpPr>
          <p:nvPr>
            <p:ph type="title"/>
          </p:nvPr>
        </p:nvSpPr>
        <p:spPr>
          <a:xfrm>
            <a:off x="1155711" y="769522"/>
            <a:ext cx="10515600" cy="2693891"/>
          </a:xfrm>
          <a:prstGeom prst="rect">
            <a:avLst/>
          </a:prstGeom>
        </p:spPr>
        <p:txBody>
          <a:bodyPr anchor="b">
            <a:normAutofit/>
          </a:bodyPr>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1155711" y="3529588"/>
            <a:ext cx="10515600" cy="119082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7" name="Group 16">
            <a:extLst>
              <a:ext uri="{FF2B5EF4-FFF2-40B4-BE49-F238E27FC236}">
                <a16:creationId xmlns:a16="http://schemas.microsoft.com/office/drawing/2014/main" id="{A41BC00A-6857-4BCB-BB57-F384FABB7594}"/>
              </a:ext>
            </a:extLst>
          </p:cNvPr>
          <p:cNvGrpSpPr/>
          <p:nvPr userDrawn="1"/>
        </p:nvGrpSpPr>
        <p:grpSpPr>
          <a:xfrm>
            <a:off x="973011" y="4797176"/>
            <a:ext cx="10245979" cy="1637830"/>
            <a:chOff x="1014984" y="4797176"/>
            <a:chExt cx="10245979" cy="1637830"/>
          </a:xfrm>
        </p:grpSpPr>
        <p:pic>
          <p:nvPicPr>
            <p:cNvPr id="11" name="Picture 10">
              <a:extLst>
                <a:ext uri="{FF2B5EF4-FFF2-40B4-BE49-F238E27FC236}">
                  <a16:creationId xmlns:a16="http://schemas.microsoft.com/office/drawing/2014/main" id="{309B3F4D-E0F5-4ECE-BB0B-0428559C57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711" y="4797176"/>
              <a:ext cx="1542301" cy="1564546"/>
            </a:xfrm>
            <a:prstGeom prst="rect">
              <a:avLst/>
            </a:prstGeom>
          </p:spPr>
        </p:pic>
        <p:pic>
          <p:nvPicPr>
            <p:cNvPr id="13" name="Picture 12">
              <a:extLst>
                <a:ext uri="{FF2B5EF4-FFF2-40B4-BE49-F238E27FC236}">
                  <a16:creationId xmlns:a16="http://schemas.microsoft.com/office/drawing/2014/main" id="{81D19801-3D24-4F26-8810-2BCB7A72A3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8662" y="5297605"/>
              <a:ext cx="1542301" cy="1137401"/>
            </a:xfrm>
            <a:prstGeom prst="rect">
              <a:avLst/>
            </a:prstGeom>
          </p:spPr>
        </p:pic>
        <p:cxnSp>
          <p:nvCxnSpPr>
            <p:cNvPr id="5" name="Straight Connector 4">
              <a:extLst>
                <a:ext uri="{FF2B5EF4-FFF2-40B4-BE49-F238E27FC236}">
                  <a16:creationId xmlns:a16="http://schemas.microsoft.com/office/drawing/2014/main" id="{DEE2896D-84E9-45C4-9E5F-DCC6162BC591}"/>
                </a:ext>
              </a:extLst>
            </p:cNvPr>
            <p:cNvCxnSpPr>
              <a:cxnSpLocks/>
            </p:cNvCxnSpPr>
            <p:nvPr userDrawn="1"/>
          </p:nvCxnSpPr>
          <p:spPr>
            <a:xfrm>
              <a:off x="1014984" y="5784529"/>
              <a:ext cx="10245979" cy="0"/>
            </a:xfrm>
            <a:prstGeom prst="line">
              <a:avLst/>
            </a:prstGeom>
            <a:ln w="44450" cap="rnd">
              <a:roun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4582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7D6B7558-5A68-4814-8416-174DCA1EC02F}"/>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4" name="Group 13">
            <a:extLst>
              <a:ext uri="{FF2B5EF4-FFF2-40B4-BE49-F238E27FC236}">
                <a16:creationId xmlns:a16="http://schemas.microsoft.com/office/drawing/2014/main" id="{1A94A36D-B403-47A3-9940-827F2609DC5F}"/>
              </a:ext>
            </a:extLst>
          </p:cNvPr>
          <p:cNvGrpSpPr/>
          <p:nvPr userDrawn="1"/>
        </p:nvGrpSpPr>
        <p:grpSpPr>
          <a:xfrm>
            <a:off x="326756" y="5800730"/>
            <a:ext cx="11538488" cy="931208"/>
            <a:chOff x="268923" y="5800730"/>
            <a:chExt cx="11538488" cy="931208"/>
          </a:xfrm>
        </p:grpSpPr>
        <p:pic>
          <p:nvPicPr>
            <p:cNvPr id="15" name="Picture 14">
              <a:extLst>
                <a:ext uri="{FF2B5EF4-FFF2-40B4-BE49-F238E27FC236}">
                  <a16:creationId xmlns:a16="http://schemas.microsoft.com/office/drawing/2014/main" id="{79B4E59A-731D-4D59-8333-FC15305856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6" name="Straight Connector 15">
              <a:extLst>
                <a:ext uri="{FF2B5EF4-FFF2-40B4-BE49-F238E27FC236}">
                  <a16:creationId xmlns:a16="http://schemas.microsoft.com/office/drawing/2014/main" id="{DD557C1B-DE8C-441C-8B05-7CD4B6D908D1}"/>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1AF9A713-AC80-4E7F-A61E-08A0DF6F48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35495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astel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DBFAFB-B40F-8744-8591-E88EF61C4F0B}"/>
              </a:ext>
            </a:extLst>
          </p:cNvPr>
          <p:cNvPicPr>
            <a:picLocks noChangeAspect="1"/>
          </p:cNvPicPr>
          <p:nvPr userDrawn="1"/>
        </p:nvPicPr>
        <p:blipFill>
          <a:blip r:embed="rId2"/>
          <a:stretch>
            <a:fillRect/>
          </a:stretch>
        </p:blipFill>
        <p:spPr>
          <a:xfrm>
            <a:off x="205408" y="89453"/>
            <a:ext cx="11767931" cy="6619461"/>
          </a:xfrm>
          <a:prstGeom prst="rect">
            <a:avLst/>
          </a:prstGeom>
        </p:spPr>
      </p:pic>
      <p:sp>
        <p:nvSpPr>
          <p:cNvPr id="13" name="Title 1">
            <a:extLst>
              <a:ext uri="{FF2B5EF4-FFF2-40B4-BE49-F238E27FC236}">
                <a16:creationId xmlns:a16="http://schemas.microsoft.com/office/drawing/2014/main" id="{4E26FB22-2924-1D40-BE54-2F74808996DB}"/>
              </a:ext>
            </a:extLst>
          </p:cNvPr>
          <p:cNvSpPr>
            <a:spLocks noGrp="1"/>
          </p:cNvSpPr>
          <p:nvPr>
            <p:ph type="title"/>
          </p:nvPr>
        </p:nvSpPr>
        <p:spPr>
          <a:xfrm>
            <a:off x="831851" y="2738719"/>
            <a:ext cx="9041019"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867600AF-FCD7-DF42-AEC5-403E75306D99}"/>
              </a:ext>
            </a:extLst>
          </p:cNvPr>
          <p:cNvSpPr>
            <a:spLocks noGrp="1"/>
          </p:cNvSpPr>
          <p:nvPr>
            <p:ph type="body" idx="1"/>
          </p:nvPr>
        </p:nvSpPr>
        <p:spPr>
          <a:xfrm>
            <a:off x="831851" y="563063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5542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astel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B78311-CEA7-1D42-8078-B13F575AFFA4}"/>
              </a:ext>
            </a:extLst>
          </p:cNvPr>
          <p:cNvPicPr>
            <a:picLocks noChangeAspect="1"/>
          </p:cNvPicPr>
          <p:nvPr userDrawn="1"/>
        </p:nvPicPr>
        <p:blipFill>
          <a:blip r:embed="rId2"/>
          <a:stretch>
            <a:fillRect/>
          </a:stretch>
        </p:blipFill>
        <p:spPr>
          <a:xfrm>
            <a:off x="205408" y="89453"/>
            <a:ext cx="11767931" cy="6619461"/>
          </a:xfrm>
          <a:prstGeom prst="rect">
            <a:avLst/>
          </a:prstGeom>
        </p:spPr>
      </p:pic>
      <p:sp>
        <p:nvSpPr>
          <p:cNvPr id="17" name="Title 1">
            <a:extLst>
              <a:ext uri="{FF2B5EF4-FFF2-40B4-BE49-F238E27FC236}">
                <a16:creationId xmlns:a16="http://schemas.microsoft.com/office/drawing/2014/main" id="{8E91BB55-23AF-5145-A3F1-59E6F3DCAEAF}"/>
              </a:ext>
            </a:extLst>
          </p:cNvPr>
          <p:cNvSpPr>
            <a:spLocks noGrp="1"/>
          </p:cNvSpPr>
          <p:nvPr>
            <p:ph type="title"/>
          </p:nvPr>
        </p:nvSpPr>
        <p:spPr>
          <a:xfrm>
            <a:off x="831851" y="2738719"/>
            <a:ext cx="9041019"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DE7DCA0E-06E5-5643-B0D6-1CF687FED81D}"/>
              </a:ext>
            </a:extLst>
          </p:cNvPr>
          <p:cNvSpPr>
            <a:spLocks noGrp="1"/>
          </p:cNvSpPr>
          <p:nvPr>
            <p:ph type="body" idx="1"/>
          </p:nvPr>
        </p:nvSpPr>
        <p:spPr>
          <a:xfrm>
            <a:off x="831851" y="563063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9077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stel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971A8E-24AE-E04C-872F-FE547286270A}"/>
              </a:ext>
            </a:extLst>
          </p:cNvPr>
          <p:cNvPicPr>
            <a:picLocks noChangeAspect="1"/>
          </p:cNvPicPr>
          <p:nvPr userDrawn="1"/>
        </p:nvPicPr>
        <p:blipFill>
          <a:blip r:embed="rId2"/>
          <a:stretch>
            <a:fillRect/>
          </a:stretch>
        </p:blipFill>
        <p:spPr>
          <a:xfrm>
            <a:off x="205408" y="89453"/>
            <a:ext cx="11767931" cy="6619461"/>
          </a:xfrm>
          <a:prstGeom prst="rect">
            <a:avLst/>
          </a:prstGeom>
        </p:spPr>
      </p:pic>
      <p:sp>
        <p:nvSpPr>
          <p:cNvPr id="8" name="Title 1">
            <a:extLst>
              <a:ext uri="{FF2B5EF4-FFF2-40B4-BE49-F238E27FC236}">
                <a16:creationId xmlns:a16="http://schemas.microsoft.com/office/drawing/2014/main" id="{3073202D-62EB-1D49-8E88-B8433D573881}"/>
              </a:ext>
            </a:extLst>
          </p:cNvPr>
          <p:cNvSpPr>
            <a:spLocks noGrp="1"/>
          </p:cNvSpPr>
          <p:nvPr>
            <p:ph type="title"/>
          </p:nvPr>
        </p:nvSpPr>
        <p:spPr>
          <a:xfrm>
            <a:off x="831851" y="2738719"/>
            <a:ext cx="9041019"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21933D7B-F23F-7746-940D-06815AFF861D}"/>
              </a:ext>
            </a:extLst>
          </p:cNvPr>
          <p:cNvSpPr>
            <a:spLocks noGrp="1"/>
          </p:cNvSpPr>
          <p:nvPr>
            <p:ph type="body" idx="1"/>
          </p:nvPr>
        </p:nvSpPr>
        <p:spPr>
          <a:xfrm>
            <a:off x="831851" y="563063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83503820"/>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3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4BE955-0042-F148-BEC0-753E11EA3213}"/>
              </a:ext>
            </a:extLst>
          </p:cNvPr>
          <p:cNvPicPr>
            <a:picLocks noChangeAspect="1"/>
          </p:cNvPicPr>
          <p:nvPr userDrawn="1"/>
        </p:nvPicPr>
        <p:blipFill rotWithShape="1">
          <a:blip r:embed="rId2"/>
          <a:srcRect l="7682" t="6259" r="11348" b="5344"/>
          <a:stretch/>
        </p:blipFill>
        <p:spPr>
          <a:xfrm>
            <a:off x="522515" y="380326"/>
            <a:ext cx="11162384" cy="6093302"/>
          </a:xfrm>
          <a:prstGeom prst="rect">
            <a:avLst/>
          </a:prstGeom>
        </p:spPr>
      </p:pic>
      <p:pic>
        <p:nvPicPr>
          <p:cNvPr id="7" name="Picture 6">
            <a:extLst>
              <a:ext uri="{FF2B5EF4-FFF2-40B4-BE49-F238E27FC236}">
                <a16:creationId xmlns:a16="http://schemas.microsoft.com/office/drawing/2014/main" id="{AD971A8E-24AE-E04C-872F-FE547286270A}"/>
              </a:ext>
            </a:extLst>
          </p:cNvPr>
          <p:cNvPicPr>
            <a:picLocks noChangeAspect="1"/>
          </p:cNvPicPr>
          <p:nvPr userDrawn="1"/>
        </p:nvPicPr>
        <p:blipFill>
          <a:blip r:embed="rId3">
            <a:alphaModFix amt="60000"/>
          </a:blip>
          <a:stretch>
            <a:fillRect/>
          </a:stretch>
        </p:blipFill>
        <p:spPr>
          <a:xfrm>
            <a:off x="205408" y="89453"/>
            <a:ext cx="11767931" cy="6619461"/>
          </a:xfrm>
          <a:prstGeom prst="rect">
            <a:avLst/>
          </a:prstGeom>
        </p:spPr>
      </p:pic>
      <p:sp>
        <p:nvSpPr>
          <p:cNvPr id="14" name="Title 1">
            <a:extLst>
              <a:ext uri="{FF2B5EF4-FFF2-40B4-BE49-F238E27FC236}">
                <a16:creationId xmlns:a16="http://schemas.microsoft.com/office/drawing/2014/main" id="{12D6E104-FA30-EC47-9622-A562ED8E690A}"/>
              </a:ext>
            </a:extLst>
          </p:cNvPr>
          <p:cNvSpPr>
            <a:spLocks noGrp="1"/>
          </p:cNvSpPr>
          <p:nvPr>
            <p:ph type="title"/>
          </p:nvPr>
        </p:nvSpPr>
        <p:spPr>
          <a:xfrm>
            <a:off x="831851" y="1395687"/>
            <a:ext cx="9041019"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477EE5C0-390D-844A-B085-252DA8AC9B7B}"/>
              </a:ext>
            </a:extLst>
          </p:cNvPr>
          <p:cNvSpPr>
            <a:spLocks noGrp="1"/>
          </p:cNvSpPr>
          <p:nvPr>
            <p:ph type="body" idx="1"/>
          </p:nvPr>
        </p:nvSpPr>
        <p:spPr>
          <a:xfrm>
            <a:off x="831851" y="4287601"/>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0530921"/>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320" userDrawn="1">
          <p15:clr>
            <a:srgbClr val="FBAE40"/>
          </p15:clr>
        </p15:guide>
        <p15:guide id="3" pos="7360" userDrawn="1">
          <p15:clr>
            <a:srgbClr val="FBAE40"/>
          </p15:clr>
        </p15:guide>
        <p15:guide id="4" orient="horz" pos="2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003ED5F-7C94-49B5-99E7-60E4FCC72377}"/>
              </a:ext>
            </a:extLst>
          </p:cNvPr>
          <p:cNvSpPr>
            <a:spLocks noGrp="1"/>
          </p:cNvSpPr>
          <p:nvPr>
            <p:ph type="sldNum" sz="quarter" idx="4"/>
          </p:nvPr>
        </p:nvSpPr>
        <p:spPr>
          <a:xfrm>
            <a:off x="5827777" y="6327649"/>
            <a:ext cx="704849"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01179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F4437DAE-F364-D243-A41C-920BF4F45357}"/>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3" name="Group 12">
            <a:extLst>
              <a:ext uri="{FF2B5EF4-FFF2-40B4-BE49-F238E27FC236}">
                <a16:creationId xmlns:a16="http://schemas.microsoft.com/office/drawing/2014/main" id="{6179AB85-5BEA-4A38-9CB7-4A95CA2DE35F}"/>
              </a:ext>
            </a:extLst>
          </p:cNvPr>
          <p:cNvGrpSpPr/>
          <p:nvPr userDrawn="1"/>
        </p:nvGrpSpPr>
        <p:grpSpPr>
          <a:xfrm>
            <a:off x="326756" y="5800730"/>
            <a:ext cx="11538488" cy="931208"/>
            <a:chOff x="268923" y="5800730"/>
            <a:chExt cx="11538488" cy="931208"/>
          </a:xfrm>
        </p:grpSpPr>
        <p:pic>
          <p:nvPicPr>
            <p:cNvPr id="8" name="Picture 7">
              <a:extLst>
                <a:ext uri="{FF2B5EF4-FFF2-40B4-BE49-F238E27FC236}">
                  <a16:creationId xmlns:a16="http://schemas.microsoft.com/office/drawing/2014/main" id="{C02F8EC9-EC09-4C6A-93D6-83184E7994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0" name="Straight Connector 9">
              <a:extLst>
                <a:ext uri="{FF2B5EF4-FFF2-40B4-BE49-F238E27FC236}">
                  <a16:creationId xmlns:a16="http://schemas.microsoft.com/office/drawing/2014/main" id="{AD0DECDF-0A8E-4D61-8AF2-561A87AFFE81}"/>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C127DE98-9184-47A2-B293-7E31CA8389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32172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F9B9-36C0-4B57-A19A-97B17C502BD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4F0F7773-B0BA-4412-8C20-24B8B2AC306B}"/>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2" name="Group 11">
            <a:extLst>
              <a:ext uri="{FF2B5EF4-FFF2-40B4-BE49-F238E27FC236}">
                <a16:creationId xmlns:a16="http://schemas.microsoft.com/office/drawing/2014/main" id="{CDA1AA28-ACC6-44EC-8AFE-9AE964051BF8}"/>
              </a:ext>
            </a:extLst>
          </p:cNvPr>
          <p:cNvGrpSpPr/>
          <p:nvPr userDrawn="1"/>
        </p:nvGrpSpPr>
        <p:grpSpPr>
          <a:xfrm>
            <a:off x="326756" y="5800730"/>
            <a:ext cx="11538488" cy="931208"/>
            <a:chOff x="268923" y="5800730"/>
            <a:chExt cx="11538488" cy="931208"/>
          </a:xfrm>
        </p:grpSpPr>
        <p:pic>
          <p:nvPicPr>
            <p:cNvPr id="13" name="Picture 12">
              <a:extLst>
                <a:ext uri="{FF2B5EF4-FFF2-40B4-BE49-F238E27FC236}">
                  <a16:creationId xmlns:a16="http://schemas.microsoft.com/office/drawing/2014/main" id="{ABBF74E9-4E73-4BD2-984B-FE3C928A2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4" name="Straight Connector 13">
              <a:extLst>
                <a:ext uri="{FF2B5EF4-FFF2-40B4-BE49-F238E27FC236}">
                  <a16:creationId xmlns:a16="http://schemas.microsoft.com/office/drawing/2014/main" id="{84478DFF-D47C-4777-A202-3FE591167352}"/>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11D8BB26-70B8-419F-8CDB-DFE8E7B679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387265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 Logo">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407E4D0-944C-403C-906C-02DA839D6E28}"/>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1" name="Group 10">
            <a:extLst>
              <a:ext uri="{FF2B5EF4-FFF2-40B4-BE49-F238E27FC236}">
                <a16:creationId xmlns:a16="http://schemas.microsoft.com/office/drawing/2014/main" id="{4D1A0B21-6493-442E-B989-A85ED15F5C9B}"/>
              </a:ext>
            </a:extLst>
          </p:cNvPr>
          <p:cNvGrpSpPr/>
          <p:nvPr userDrawn="1"/>
        </p:nvGrpSpPr>
        <p:grpSpPr>
          <a:xfrm>
            <a:off x="326756" y="5800730"/>
            <a:ext cx="11538488" cy="931208"/>
            <a:chOff x="268923" y="5800730"/>
            <a:chExt cx="11538488" cy="931208"/>
          </a:xfrm>
        </p:grpSpPr>
        <p:pic>
          <p:nvPicPr>
            <p:cNvPr id="12" name="Picture 11">
              <a:extLst>
                <a:ext uri="{FF2B5EF4-FFF2-40B4-BE49-F238E27FC236}">
                  <a16:creationId xmlns:a16="http://schemas.microsoft.com/office/drawing/2014/main" id="{0CF283A4-2994-4021-B073-A13097B9A9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3" name="Straight Connector 12">
              <a:extLst>
                <a:ext uri="{FF2B5EF4-FFF2-40B4-BE49-F238E27FC236}">
                  <a16:creationId xmlns:a16="http://schemas.microsoft.com/office/drawing/2014/main" id="{6E7AD914-3DF7-485D-B145-115321B8AA56}"/>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992566D5-03BC-4100-A4BE-45A66F2B0A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59351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 Logo without Tex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20D54617-E0E5-43BD-B529-618876B5507C}"/>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1" name="Group 10">
            <a:extLst>
              <a:ext uri="{FF2B5EF4-FFF2-40B4-BE49-F238E27FC236}">
                <a16:creationId xmlns:a16="http://schemas.microsoft.com/office/drawing/2014/main" id="{22F40C85-1653-438B-962C-1335BC9E1FC0}"/>
              </a:ext>
            </a:extLst>
          </p:cNvPr>
          <p:cNvGrpSpPr/>
          <p:nvPr userDrawn="1"/>
        </p:nvGrpSpPr>
        <p:grpSpPr>
          <a:xfrm>
            <a:off x="326756" y="5800730"/>
            <a:ext cx="11538488" cy="931208"/>
            <a:chOff x="268923" y="5800730"/>
            <a:chExt cx="11538488" cy="931208"/>
          </a:xfrm>
        </p:grpSpPr>
        <p:pic>
          <p:nvPicPr>
            <p:cNvPr id="12" name="Picture 11">
              <a:extLst>
                <a:ext uri="{FF2B5EF4-FFF2-40B4-BE49-F238E27FC236}">
                  <a16:creationId xmlns:a16="http://schemas.microsoft.com/office/drawing/2014/main" id="{2F4A34C4-8CD1-4BD0-A19C-7D5000217A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3" name="Straight Connector 12">
              <a:extLst>
                <a:ext uri="{FF2B5EF4-FFF2-40B4-BE49-F238E27FC236}">
                  <a16:creationId xmlns:a16="http://schemas.microsoft.com/office/drawing/2014/main" id="{CC397836-50DB-4D1E-9C70-85A9D8DDF3F8}"/>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60C2BDB9-FE64-424B-ACC6-A45DB1817C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62228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 name="Chart Placeholder 3">
            <a:extLst>
              <a:ext uri="{FF2B5EF4-FFF2-40B4-BE49-F238E27FC236}">
                <a16:creationId xmlns:a16="http://schemas.microsoft.com/office/drawing/2014/main" id="{B69A4779-727F-E344-AF4D-040D5FE19E6C}"/>
              </a:ext>
            </a:extLst>
          </p:cNvPr>
          <p:cNvSpPr>
            <a:spLocks noGrp="1"/>
          </p:cNvSpPr>
          <p:nvPr>
            <p:ph type="chart" sz="quarter" idx="10"/>
          </p:nvPr>
        </p:nvSpPr>
        <p:spPr>
          <a:xfrm>
            <a:off x="501651" y="829295"/>
            <a:ext cx="11152467" cy="4692650"/>
          </a:xfrm>
        </p:spPr>
        <p:txBody>
          <a:bodyPr/>
          <a:lstStyle/>
          <a:p>
            <a:r>
              <a:rPr lang="en-US"/>
              <a:t>Click icon to add chart</a:t>
            </a:r>
          </a:p>
        </p:txBody>
      </p:sp>
      <p:sp>
        <p:nvSpPr>
          <p:cNvPr id="12" name="Slide Number Placeholder 5">
            <a:extLst>
              <a:ext uri="{FF2B5EF4-FFF2-40B4-BE49-F238E27FC236}">
                <a16:creationId xmlns:a16="http://schemas.microsoft.com/office/drawing/2014/main" id="{63A8E377-F342-456B-BB84-AE66F63A712A}"/>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3" name="Group 12">
            <a:extLst>
              <a:ext uri="{FF2B5EF4-FFF2-40B4-BE49-F238E27FC236}">
                <a16:creationId xmlns:a16="http://schemas.microsoft.com/office/drawing/2014/main" id="{2923395B-642D-43F6-8F56-B3653952A67F}"/>
              </a:ext>
            </a:extLst>
          </p:cNvPr>
          <p:cNvGrpSpPr/>
          <p:nvPr userDrawn="1"/>
        </p:nvGrpSpPr>
        <p:grpSpPr>
          <a:xfrm>
            <a:off x="326756" y="5800730"/>
            <a:ext cx="11538488" cy="931208"/>
            <a:chOff x="268923" y="5800730"/>
            <a:chExt cx="11538488" cy="931208"/>
          </a:xfrm>
        </p:grpSpPr>
        <p:pic>
          <p:nvPicPr>
            <p:cNvPr id="14" name="Picture 13">
              <a:extLst>
                <a:ext uri="{FF2B5EF4-FFF2-40B4-BE49-F238E27FC236}">
                  <a16:creationId xmlns:a16="http://schemas.microsoft.com/office/drawing/2014/main" id="{444D872B-5299-4870-93D7-4F0B238A54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5" name="Straight Connector 14">
              <a:extLst>
                <a:ext uri="{FF2B5EF4-FFF2-40B4-BE49-F238E27FC236}">
                  <a16:creationId xmlns:a16="http://schemas.microsoft.com/office/drawing/2014/main" id="{1D0CCAB3-1939-4C69-A4F4-B0E47BF4382A}"/>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3E9F1D08-B729-4EFA-85B2-32A702518C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8553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out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1E8E6-EAF2-433B-91B4-B59691DC1D2E}"/>
              </a:ext>
            </a:extLst>
          </p:cNvPr>
          <p:cNvSpPr>
            <a:spLocks noGrp="1"/>
          </p:cNvSpPr>
          <p:nvPr>
            <p:ph sz="quarter" idx="10" hasCustomPrompt="1"/>
          </p:nvPr>
        </p:nvSpPr>
        <p:spPr>
          <a:xfrm>
            <a:off x="797984" y="415925"/>
            <a:ext cx="10828867" cy="5399088"/>
          </a:xfrm>
        </p:spPr>
        <p:txBody>
          <a:bodyPr/>
          <a:lstStyle>
            <a:lvl1pPr marL="0" indent="0">
              <a:buNone/>
              <a:defRPr/>
            </a:lvl1pPr>
          </a:lstStyle>
          <a:p>
            <a:pPr lvl="0"/>
            <a:r>
              <a:rPr lang="en-US" dirty="0"/>
              <a:t>Click to add text</a:t>
            </a:r>
          </a:p>
        </p:txBody>
      </p:sp>
      <p:sp>
        <p:nvSpPr>
          <p:cNvPr id="11" name="Slide Number Placeholder 5">
            <a:extLst>
              <a:ext uri="{FF2B5EF4-FFF2-40B4-BE49-F238E27FC236}">
                <a16:creationId xmlns:a16="http://schemas.microsoft.com/office/drawing/2014/main" id="{24671C14-F649-4D3D-9BC9-2B29813E99D4}"/>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2" name="Group 11">
            <a:extLst>
              <a:ext uri="{FF2B5EF4-FFF2-40B4-BE49-F238E27FC236}">
                <a16:creationId xmlns:a16="http://schemas.microsoft.com/office/drawing/2014/main" id="{C963ADAF-7980-4F95-9856-18D10BB04064}"/>
              </a:ext>
            </a:extLst>
          </p:cNvPr>
          <p:cNvGrpSpPr/>
          <p:nvPr userDrawn="1"/>
        </p:nvGrpSpPr>
        <p:grpSpPr>
          <a:xfrm>
            <a:off x="326756" y="5800730"/>
            <a:ext cx="11538488" cy="931208"/>
            <a:chOff x="268923" y="5800730"/>
            <a:chExt cx="11538488" cy="931208"/>
          </a:xfrm>
        </p:grpSpPr>
        <p:pic>
          <p:nvPicPr>
            <p:cNvPr id="13" name="Picture 12">
              <a:extLst>
                <a:ext uri="{FF2B5EF4-FFF2-40B4-BE49-F238E27FC236}">
                  <a16:creationId xmlns:a16="http://schemas.microsoft.com/office/drawing/2014/main" id="{8FE967E0-23BB-4E29-9A0D-C2E95213BC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4" name="Straight Connector 13">
              <a:extLst>
                <a:ext uri="{FF2B5EF4-FFF2-40B4-BE49-F238E27FC236}">
                  <a16:creationId xmlns:a16="http://schemas.microsoft.com/office/drawing/2014/main" id="{DE75AA6C-698D-4E27-AFD5-38B84C351CD9}"/>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CED71267-F03E-4378-8ABA-9C33093ECC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0607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6F6BE3E-C3A6-9E43-9A5C-83F6017FF0E9}"/>
              </a:ext>
            </a:extLst>
          </p:cNvPr>
          <p:cNvSpPr>
            <a:spLocks noGrp="1"/>
          </p:cNvSpPr>
          <p:nvPr>
            <p:ph idx="1"/>
          </p:nvPr>
        </p:nvSpPr>
        <p:spPr>
          <a:xfrm>
            <a:off x="694765" y="1048912"/>
            <a:ext cx="488725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3">
            <a:extLst>
              <a:ext uri="{FF2B5EF4-FFF2-40B4-BE49-F238E27FC236}">
                <a16:creationId xmlns:a16="http://schemas.microsoft.com/office/drawing/2014/main" id="{B3A203B9-092F-C04C-BD56-150CBC7812B5}"/>
              </a:ext>
            </a:extLst>
          </p:cNvPr>
          <p:cNvSpPr>
            <a:spLocks noGrp="1"/>
          </p:cNvSpPr>
          <p:nvPr>
            <p:ph type="chart" sz="quarter" idx="10"/>
          </p:nvPr>
        </p:nvSpPr>
        <p:spPr>
          <a:xfrm>
            <a:off x="5928287" y="829295"/>
            <a:ext cx="5928783" cy="4692650"/>
          </a:xfrm>
        </p:spPr>
        <p:txBody>
          <a:bodyPr/>
          <a:lstStyle/>
          <a:p>
            <a:r>
              <a:rPr lang="en-US"/>
              <a:t>Click icon to add chart</a:t>
            </a:r>
          </a:p>
        </p:txBody>
      </p:sp>
      <p:sp>
        <p:nvSpPr>
          <p:cNvPr id="13" name="Slide Number Placeholder 5">
            <a:extLst>
              <a:ext uri="{FF2B5EF4-FFF2-40B4-BE49-F238E27FC236}">
                <a16:creationId xmlns:a16="http://schemas.microsoft.com/office/drawing/2014/main" id="{CECF9A4D-7C3E-48A6-AB1B-2B9D3C4385F7}"/>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4" name="Group 13">
            <a:extLst>
              <a:ext uri="{FF2B5EF4-FFF2-40B4-BE49-F238E27FC236}">
                <a16:creationId xmlns:a16="http://schemas.microsoft.com/office/drawing/2014/main" id="{CBECE2C6-5FB8-4DB7-8FE5-3C7A47B147C3}"/>
              </a:ext>
            </a:extLst>
          </p:cNvPr>
          <p:cNvGrpSpPr/>
          <p:nvPr userDrawn="1"/>
        </p:nvGrpSpPr>
        <p:grpSpPr>
          <a:xfrm>
            <a:off x="326756" y="5800730"/>
            <a:ext cx="11538488" cy="931208"/>
            <a:chOff x="268923" y="5800730"/>
            <a:chExt cx="11538488" cy="931208"/>
          </a:xfrm>
        </p:grpSpPr>
        <p:pic>
          <p:nvPicPr>
            <p:cNvPr id="15" name="Picture 14">
              <a:extLst>
                <a:ext uri="{FF2B5EF4-FFF2-40B4-BE49-F238E27FC236}">
                  <a16:creationId xmlns:a16="http://schemas.microsoft.com/office/drawing/2014/main" id="{6809BA06-1BBA-45B7-9426-962DA9EED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6" name="Straight Connector 15">
              <a:extLst>
                <a:ext uri="{FF2B5EF4-FFF2-40B4-BE49-F238E27FC236}">
                  <a16:creationId xmlns:a16="http://schemas.microsoft.com/office/drawing/2014/main" id="{DF91CD4F-3921-47DE-B7F2-EDCE21395D8C}"/>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AEB8F16A-CFF5-4569-9DFB-045120785E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0316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6F6BE3E-C3A6-9E43-9A5C-83F6017FF0E9}"/>
              </a:ext>
            </a:extLst>
          </p:cNvPr>
          <p:cNvSpPr>
            <a:spLocks noGrp="1"/>
          </p:cNvSpPr>
          <p:nvPr>
            <p:ph idx="1"/>
          </p:nvPr>
        </p:nvSpPr>
        <p:spPr>
          <a:xfrm>
            <a:off x="6705599" y="1048912"/>
            <a:ext cx="488725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3">
            <a:extLst>
              <a:ext uri="{FF2B5EF4-FFF2-40B4-BE49-F238E27FC236}">
                <a16:creationId xmlns:a16="http://schemas.microsoft.com/office/drawing/2014/main" id="{7FA7A964-76BC-2C4A-B4E4-515CFBEC6783}"/>
              </a:ext>
            </a:extLst>
          </p:cNvPr>
          <p:cNvSpPr>
            <a:spLocks noGrp="1"/>
          </p:cNvSpPr>
          <p:nvPr>
            <p:ph type="chart" sz="quarter" idx="10"/>
          </p:nvPr>
        </p:nvSpPr>
        <p:spPr>
          <a:xfrm>
            <a:off x="501651" y="829295"/>
            <a:ext cx="5928783" cy="4692650"/>
          </a:xfrm>
        </p:spPr>
        <p:txBody>
          <a:bodyPr/>
          <a:lstStyle/>
          <a:p>
            <a:r>
              <a:rPr lang="en-US"/>
              <a:t>Click icon to add chart</a:t>
            </a:r>
          </a:p>
        </p:txBody>
      </p:sp>
      <p:sp>
        <p:nvSpPr>
          <p:cNvPr id="13" name="Slide Number Placeholder 5">
            <a:extLst>
              <a:ext uri="{FF2B5EF4-FFF2-40B4-BE49-F238E27FC236}">
                <a16:creationId xmlns:a16="http://schemas.microsoft.com/office/drawing/2014/main" id="{DE6F7748-CDE3-406C-93F7-2DABB4939CA1}"/>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4" name="Group 13">
            <a:extLst>
              <a:ext uri="{FF2B5EF4-FFF2-40B4-BE49-F238E27FC236}">
                <a16:creationId xmlns:a16="http://schemas.microsoft.com/office/drawing/2014/main" id="{70619B52-4CDF-4430-A40A-65EA7E22C867}"/>
              </a:ext>
            </a:extLst>
          </p:cNvPr>
          <p:cNvGrpSpPr/>
          <p:nvPr userDrawn="1"/>
        </p:nvGrpSpPr>
        <p:grpSpPr>
          <a:xfrm>
            <a:off x="326756" y="5800730"/>
            <a:ext cx="11538488" cy="931208"/>
            <a:chOff x="268923" y="5800730"/>
            <a:chExt cx="11538488" cy="931208"/>
          </a:xfrm>
        </p:grpSpPr>
        <p:pic>
          <p:nvPicPr>
            <p:cNvPr id="15" name="Picture 14">
              <a:extLst>
                <a:ext uri="{FF2B5EF4-FFF2-40B4-BE49-F238E27FC236}">
                  <a16:creationId xmlns:a16="http://schemas.microsoft.com/office/drawing/2014/main" id="{9CA64BDF-0B96-47C9-9ED4-041552A05D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6" name="Straight Connector 15">
              <a:extLst>
                <a:ext uri="{FF2B5EF4-FFF2-40B4-BE49-F238E27FC236}">
                  <a16:creationId xmlns:a16="http://schemas.microsoft.com/office/drawing/2014/main" id="{6FD513B3-7F10-4B0E-A35F-A2B8BB747662}"/>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750B34B0-910C-4D9B-8256-A8F370F56B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2356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Placeholder 22">
            <a:extLst>
              <a:ext uri="{FF2B5EF4-FFF2-40B4-BE49-F238E27FC236}">
                <a16:creationId xmlns:a16="http://schemas.microsoft.com/office/drawing/2014/main" id="{770D2D7B-89AA-2342-9D15-8D0287FA8656}"/>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6" name="Slide Number Placeholder 5">
            <a:extLst>
              <a:ext uri="{FF2B5EF4-FFF2-40B4-BE49-F238E27FC236}">
                <a16:creationId xmlns:a16="http://schemas.microsoft.com/office/drawing/2014/main" id="{73FD5139-A21E-7E40-8155-4F0B6CF47917}"/>
              </a:ext>
            </a:extLst>
          </p:cNvPr>
          <p:cNvSpPr>
            <a:spLocks noGrp="1"/>
          </p:cNvSpPr>
          <p:nvPr>
            <p:ph type="sldNum" sz="quarter" idx="4"/>
          </p:nvPr>
        </p:nvSpPr>
        <p:spPr>
          <a:xfrm>
            <a:off x="5827777" y="6327649"/>
            <a:ext cx="704849"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616190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hdr="0" dt="0"/>
  <p:txStyles>
    <p:titleStyle>
      <a:lvl1pPr algn="l" defTabSz="914400" rtl="0" eaLnBrk="1" latinLnBrk="0" hangingPunct="1">
        <a:lnSpc>
          <a:spcPct val="90000"/>
        </a:lnSpc>
        <a:spcBef>
          <a:spcPct val="0"/>
        </a:spcBef>
        <a:buNone/>
        <a:defRPr sz="40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jackbrummet.blogspot.com/2015_09_01_archive.html"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asis.oati.com/PPW/PPWdocs/2016-06-24_FlexibleRampingProduct_ER16-2023.pdf"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s://www.caiso.com/Documents/DraftFinalTechnicalAppendix-FlexibleRampingProduct.pd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hyperlink" Target="https://pixabay.com/en/streetlight-night-city-street-1388418/" TargetMode="External"/><Relationship Id="rId18" Type="http://schemas.openxmlformats.org/officeDocument/2006/relationships/image" Target="../media/image18.svg"/><Relationship Id="rId3" Type="http://schemas.openxmlformats.org/officeDocument/2006/relationships/hyperlink" Target="http://www.teachingwithtlc.com/" TargetMode="External"/><Relationship Id="rId21" Type="http://schemas.openxmlformats.org/officeDocument/2006/relationships/image" Target="../media/image20.jpg"/><Relationship Id="rId7" Type="http://schemas.openxmlformats.org/officeDocument/2006/relationships/hyperlink" Target="https://www.flickr.com/photos/portlandgeneralelectric/15865160348" TargetMode="External"/><Relationship Id="rId12" Type="http://schemas.openxmlformats.org/officeDocument/2006/relationships/image" Target="../media/image14.jpg"/><Relationship Id="rId17" Type="http://schemas.openxmlformats.org/officeDocument/2006/relationships/image" Target="../media/image17.png"/><Relationship Id="rId2" Type="http://schemas.openxmlformats.org/officeDocument/2006/relationships/image" Target="../media/image9.jpg"/><Relationship Id="rId16" Type="http://schemas.openxmlformats.org/officeDocument/2006/relationships/hyperlink" Target="https://www.flickr.com/photos/61056899@N06/5751301741" TargetMode="External"/><Relationship Id="rId20" Type="http://schemas.openxmlformats.org/officeDocument/2006/relationships/hyperlink" Target="https://www.flickr.com/photos/footloosiety/6395998571/" TargetMode="External"/><Relationship Id="rId1" Type="http://schemas.openxmlformats.org/officeDocument/2006/relationships/slideLayout" Target="../slideLayouts/slideLayout4.xml"/><Relationship Id="rId6" Type="http://schemas.openxmlformats.org/officeDocument/2006/relationships/image" Target="../media/image11.jpg"/><Relationship Id="rId11" Type="http://schemas.openxmlformats.org/officeDocument/2006/relationships/hyperlink" Target="http://commons.wikimedia.org/wiki/File:A1_Houston_Office_Oil_Traders_on_Monday.jpg" TargetMode="External"/><Relationship Id="rId5" Type="http://schemas.openxmlformats.org/officeDocument/2006/relationships/hyperlink" Target="http://thaitribune.org/contents/detail/296?content_id=15065" TargetMode="External"/><Relationship Id="rId15" Type="http://schemas.openxmlformats.org/officeDocument/2006/relationships/image" Target="../media/image16.jpg"/><Relationship Id="rId10" Type="http://schemas.openxmlformats.org/officeDocument/2006/relationships/image" Target="../media/image13.jpg"/><Relationship Id="rId19" Type="http://schemas.openxmlformats.org/officeDocument/2006/relationships/image" Target="../media/image19.jpg"/><Relationship Id="rId4" Type="http://schemas.openxmlformats.org/officeDocument/2006/relationships/image" Target="../media/image10.jpg"/><Relationship Id="rId9" Type="http://schemas.openxmlformats.org/officeDocument/2006/relationships/hyperlink" Target="https://www.flickr.com/photos/usbr/4307000810/" TargetMode="External"/><Relationship Id="rId14" Type="http://schemas.openxmlformats.org/officeDocument/2006/relationships/image" Target="../media/image15.png"/><Relationship Id="rId22" Type="http://schemas.openxmlformats.org/officeDocument/2006/relationships/hyperlink" Target="https://en.wikipedia.org/wiki/Delhi_Transco_Limite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hyperlink" Target="https://pxhere.com/en/photo/1377186" TargetMode="External"/><Relationship Id="rId7" Type="http://schemas.openxmlformats.org/officeDocument/2006/relationships/hyperlink" Target="https://www.flickr.com/photos/wildearth_guardians/24727949146" TargetMode="External"/><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hyperlink" Target="https://en.wikipedia.org/wiki/Bonneville_Dam" TargetMode="Externa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ommons.wikimedia.org/wiki/File:Abacus_5.jpg" TargetMode="External"/><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jollis@nwcouncil.org" TargetMode="Externa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publicdomainpictures.net/view-image.php?image=174643&amp;picture=hand-on-white" TargetMode="External"/><Relationship Id="rId2" Type="http://schemas.openxmlformats.org/officeDocument/2006/relationships/image" Target="../media/image59.jpg"/><Relationship Id="rId1" Type="http://schemas.openxmlformats.org/officeDocument/2006/relationships/slideLayout" Target="../slideLayouts/slideLayout2.xml"/><Relationship Id="rId6" Type="http://schemas.openxmlformats.org/officeDocument/2006/relationships/hyperlink" Target="https://rampages.us/textset/ib-math-studies/" TargetMode="External"/><Relationship Id="rId5" Type="http://schemas.openxmlformats.org/officeDocument/2006/relationships/image" Target="../media/image60.jp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haunmwilliams.com/thedigitalchemist/index.php/2018/03/25/the-best-laid-plans-of-mice-and-men/"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C2C5FB-958D-4F44-BE84-627636764985}"/>
              </a:ext>
            </a:extLst>
          </p:cNvPr>
          <p:cNvSpPr>
            <a:spLocks noGrp="1"/>
          </p:cNvSpPr>
          <p:nvPr>
            <p:ph type="title"/>
          </p:nvPr>
        </p:nvSpPr>
        <p:spPr/>
        <p:txBody>
          <a:bodyPr>
            <a:normAutofit/>
          </a:bodyPr>
          <a:lstStyle/>
          <a:p>
            <a:r>
              <a:rPr lang="en-US" dirty="0"/>
              <a:t>Cost-Effective Methodology for Providing Reserves</a:t>
            </a:r>
          </a:p>
        </p:txBody>
      </p:sp>
      <p:sp>
        <p:nvSpPr>
          <p:cNvPr id="5" name="Text Placeholder 4">
            <a:extLst>
              <a:ext uri="{FF2B5EF4-FFF2-40B4-BE49-F238E27FC236}">
                <a16:creationId xmlns:a16="http://schemas.microsoft.com/office/drawing/2014/main" id="{983E98E3-A6A5-4726-8305-C38409288E25}"/>
              </a:ext>
            </a:extLst>
          </p:cNvPr>
          <p:cNvSpPr>
            <a:spLocks noGrp="1"/>
          </p:cNvSpPr>
          <p:nvPr>
            <p:ph type="body" idx="1"/>
          </p:nvPr>
        </p:nvSpPr>
        <p:spPr/>
        <p:txBody>
          <a:bodyPr>
            <a:normAutofit fontScale="92500" lnSpcReduction="10000"/>
          </a:bodyPr>
          <a:lstStyle/>
          <a:p>
            <a:r>
              <a:rPr lang="en-US" dirty="0"/>
              <a:t>Power Committee</a:t>
            </a:r>
          </a:p>
          <a:p>
            <a:r>
              <a:rPr lang="en-US" dirty="0"/>
              <a:t>May 26</a:t>
            </a:r>
            <a:r>
              <a:rPr lang="en-US" baseline="30000" dirty="0"/>
              <a:t>th</a:t>
            </a:r>
            <a:r>
              <a:rPr lang="en-US" dirty="0"/>
              <a:t>, 2021</a:t>
            </a:r>
          </a:p>
          <a:p>
            <a:r>
              <a:rPr lang="en-US" dirty="0"/>
              <a:t>John Ollis</a:t>
            </a:r>
          </a:p>
        </p:txBody>
      </p:sp>
    </p:spTree>
    <p:extLst>
      <p:ext uri="{BB962C8B-B14F-4D97-AF65-F5344CB8AC3E}">
        <p14:creationId xmlns:p14="http://schemas.microsoft.com/office/powerpoint/2010/main" val="817698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1E56EB1-8C27-4F47-A5F1-B3B574771224}"/>
              </a:ext>
            </a:extLst>
          </p:cNvPr>
          <p:cNvSpPr/>
          <p:nvPr/>
        </p:nvSpPr>
        <p:spPr>
          <a:xfrm>
            <a:off x="5035974" y="1930165"/>
            <a:ext cx="2252792" cy="760414"/>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algn="ctr" defTabSz="1689100">
              <a:lnSpc>
                <a:spcPct val="90000"/>
              </a:lnSpc>
              <a:spcBef>
                <a:spcPct val="0"/>
              </a:spcBef>
              <a:spcAft>
                <a:spcPct val="35000"/>
              </a:spcAft>
            </a:pPr>
            <a:r>
              <a:rPr lang="en-US" sz="2800" dirty="0">
                <a:solidFill>
                  <a:schemeClr val="tx1"/>
                </a:solidFill>
              </a:rPr>
              <a:t>AURORA Price Runs</a:t>
            </a:r>
          </a:p>
        </p:txBody>
      </p:sp>
      <p:sp>
        <p:nvSpPr>
          <p:cNvPr id="11" name="Freeform: Shape 10">
            <a:extLst>
              <a:ext uri="{FF2B5EF4-FFF2-40B4-BE49-F238E27FC236}">
                <a16:creationId xmlns:a16="http://schemas.microsoft.com/office/drawing/2014/main" id="{C76D0AF3-EEA2-4096-8ECF-66AA141DB979}"/>
              </a:ext>
            </a:extLst>
          </p:cNvPr>
          <p:cNvSpPr/>
          <p:nvPr/>
        </p:nvSpPr>
        <p:spPr>
          <a:xfrm>
            <a:off x="6829963" y="4908094"/>
            <a:ext cx="2252792" cy="655135"/>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algn="ctr" defTabSz="1689100">
              <a:lnSpc>
                <a:spcPct val="90000"/>
              </a:lnSpc>
              <a:spcBef>
                <a:spcPct val="0"/>
              </a:spcBef>
              <a:spcAft>
                <a:spcPct val="35000"/>
              </a:spcAft>
            </a:pPr>
            <a:r>
              <a:rPr lang="en-US" sz="2800" dirty="0">
                <a:solidFill>
                  <a:schemeClr val="tx1"/>
                </a:solidFill>
              </a:rPr>
              <a:t>RPM</a:t>
            </a:r>
          </a:p>
        </p:txBody>
      </p:sp>
      <p:sp>
        <p:nvSpPr>
          <p:cNvPr id="12" name="Arrow: Right 11">
            <a:extLst>
              <a:ext uri="{FF2B5EF4-FFF2-40B4-BE49-F238E27FC236}">
                <a16:creationId xmlns:a16="http://schemas.microsoft.com/office/drawing/2014/main" id="{DA9CFBD6-95C2-4AC4-829E-FCB1E0A0EC9F}"/>
              </a:ext>
            </a:extLst>
          </p:cNvPr>
          <p:cNvSpPr/>
          <p:nvPr/>
        </p:nvSpPr>
        <p:spPr>
          <a:xfrm>
            <a:off x="5508829" y="5038544"/>
            <a:ext cx="1174340" cy="394239"/>
          </a:xfrm>
          <a:prstGeom prst="rightArrow">
            <a:avLst/>
          </a:prstGeom>
          <a:solidFill>
            <a:schemeClr val="accent4"/>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271" tIns="78849" rIns="118271" bIns="78848" numCol="1" spcCol="1270" anchor="ctr" anchorCtr="0">
            <a:noAutofit/>
          </a:bodyPr>
          <a:lstStyle/>
          <a:p>
            <a:pPr algn="ctr" defTabSz="755650">
              <a:lnSpc>
                <a:spcPct val="90000"/>
              </a:lnSpc>
              <a:spcBef>
                <a:spcPct val="0"/>
              </a:spcBef>
              <a:spcAft>
                <a:spcPct val="35000"/>
              </a:spcAft>
            </a:pPr>
            <a:endParaRPr lang="en-US" sz="1700"/>
          </a:p>
        </p:txBody>
      </p:sp>
      <p:sp>
        <p:nvSpPr>
          <p:cNvPr id="13" name="Freeform: Shape 12">
            <a:extLst>
              <a:ext uri="{FF2B5EF4-FFF2-40B4-BE49-F238E27FC236}">
                <a16:creationId xmlns:a16="http://schemas.microsoft.com/office/drawing/2014/main" id="{0B07EA32-3D4C-4442-B541-0FB497E45668}"/>
              </a:ext>
            </a:extLst>
          </p:cNvPr>
          <p:cNvSpPr/>
          <p:nvPr/>
        </p:nvSpPr>
        <p:spPr>
          <a:xfrm>
            <a:off x="3109243" y="4908095"/>
            <a:ext cx="2252792" cy="655135"/>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4"/>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algn="ctr" defTabSz="1689100">
              <a:lnSpc>
                <a:spcPct val="90000"/>
              </a:lnSpc>
              <a:spcBef>
                <a:spcPct val="0"/>
              </a:spcBef>
              <a:spcAft>
                <a:spcPct val="35000"/>
              </a:spcAft>
            </a:pPr>
            <a:r>
              <a:rPr lang="en-US" sz="2800" dirty="0">
                <a:solidFill>
                  <a:schemeClr val="tx1"/>
                </a:solidFill>
              </a:rPr>
              <a:t>GENESYS</a:t>
            </a:r>
          </a:p>
        </p:txBody>
      </p:sp>
      <p:sp>
        <p:nvSpPr>
          <p:cNvPr id="14" name="Arrow: Left 13">
            <a:extLst>
              <a:ext uri="{FF2B5EF4-FFF2-40B4-BE49-F238E27FC236}">
                <a16:creationId xmlns:a16="http://schemas.microsoft.com/office/drawing/2014/main" id="{C12C1402-30ED-4C2F-90CD-A6F30E8048BB}"/>
              </a:ext>
            </a:extLst>
          </p:cNvPr>
          <p:cNvSpPr/>
          <p:nvPr/>
        </p:nvSpPr>
        <p:spPr>
          <a:xfrm rot="18028569">
            <a:off x="4269889" y="3601950"/>
            <a:ext cx="1962492" cy="394238"/>
          </a:xfrm>
          <a:prstGeom prst="leftArrow">
            <a:avLst/>
          </a:prstGeom>
          <a:solidFill>
            <a:schemeClr val="accent6"/>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271" tIns="78848" rIns="118271" bIns="78847" numCol="1" spcCol="1270" anchor="ctr" anchorCtr="0">
            <a:noAutofit/>
          </a:bodyPr>
          <a:lstStyle/>
          <a:p>
            <a:pPr algn="ctr" defTabSz="755650">
              <a:lnSpc>
                <a:spcPct val="90000"/>
              </a:lnSpc>
              <a:spcBef>
                <a:spcPct val="0"/>
              </a:spcBef>
              <a:spcAft>
                <a:spcPct val="35000"/>
              </a:spcAft>
            </a:pPr>
            <a:endParaRPr lang="en-US" sz="1700"/>
          </a:p>
        </p:txBody>
      </p:sp>
      <p:sp>
        <p:nvSpPr>
          <p:cNvPr id="5" name="Title 4">
            <a:extLst>
              <a:ext uri="{FF2B5EF4-FFF2-40B4-BE49-F238E27FC236}">
                <a16:creationId xmlns:a16="http://schemas.microsoft.com/office/drawing/2014/main" id="{3EDD2408-4B08-40F6-A24D-44FA5BDEE477}"/>
              </a:ext>
            </a:extLst>
          </p:cNvPr>
          <p:cNvSpPr>
            <a:spLocks noGrp="1"/>
          </p:cNvSpPr>
          <p:nvPr>
            <p:ph type="title"/>
          </p:nvPr>
        </p:nvSpPr>
        <p:spPr>
          <a:xfrm>
            <a:off x="6426690" y="692480"/>
            <a:ext cx="4274039" cy="912923"/>
          </a:xfrm>
        </p:spPr>
        <p:txBody>
          <a:bodyPr>
            <a:normAutofit/>
          </a:bodyPr>
          <a:lstStyle/>
          <a:p>
            <a:r>
              <a:rPr lang="en-US" u="sng" dirty="0">
                <a:solidFill>
                  <a:schemeClr val="accent1">
                    <a:lumMod val="50000"/>
                  </a:schemeClr>
                </a:solidFill>
              </a:rPr>
              <a:t>Get A Strategy</a:t>
            </a:r>
            <a:endParaRPr lang="en-US" dirty="0"/>
          </a:p>
        </p:txBody>
      </p:sp>
      <p:sp>
        <p:nvSpPr>
          <p:cNvPr id="4" name="Slide Number Placeholder 3">
            <a:extLst>
              <a:ext uri="{FF2B5EF4-FFF2-40B4-BE49-F238E27FC236}">
                <a16:creationId xmlns:a16="http://schemas.microsoft.com/office/drawing/2014/main" id="{7F1448E0-334D-412A-95EF-B5028AF82BB1}"/>
              </a:ext>
            </a:extLst>
          </p:cNvPr>
          <p:cNvSpPr>
            <a:spLocks noGrp="1"/>
          </p:cNvSpPr>
          <p:nvPr>
            <p:ph type="sldNum" sz="quarter" idx="4"/>
          </p:nvPr>
        </p:nvSpPr>
        <p:spPr/>
        <p:txBody>
          <a:bodyPr/>
          <a:lstStyle/>
          <a:p>
            <a:pPr>
              <a:defRPr/>
            </a:pPr>
            <a:fld id="{DCB029D6-5554-3449-9E92-4345D2269ABD}" type="slidenum">
              <a:rPr lang="en-US">
                <a:solidFill>
                  <a:srgbClr val="000000">
                    <a:tint val="75000"/>
                  </a:srgbClr>
                </a:solidFill>
                <a:latin typeface="Trebuchet MS" panose="020B0603020202020204"/>
              </a:rPr>
              <a:pPr>
                <a:defRPr/>
              </a:pPr>
              <a:t>10</a:t>
            </a:fld>
            <a:endParaRPr lang="en-US" dirty="0">
              <a:solidFill>
                <a:srgbClr val="000000">
                  <a:tint val="75000"/>
                </a:srgbClr>
              </a:solidFill>
              <a:latin typeface="Trebuchet MS" panose="020B0603020202020204"/>
            </a:endParaRPr>
          </a:p>
        </p:txBody>
      </p:sp>
      <p:sp>
        <p:nvSpPr>
          <p:cNvPr id="6" name="TextBox 5">
            <a:extLst>
              <a:ext uri="{FF2B5EF4-FFF2-40B4-BE49-F238E27FC236}">
                <a16:creationId xmlns:a16="http://schemas.microsoft.com/office/drawing/2014/main" id="{0AE4B5E9-FE02-40C9-8A07-44BF4F19234D}"/>
              </a:ext>
            </a:extLst>
          </p:cNvPr>
          <p:cNvSpPr txBox="1"/>
          <p:nvPr/>
        </p:nvSpPr>
        <p:spPr>
          <a:xfrm>
            <a:off x="1654691" y="3331273"/>
            <a:ext cx="3156773" cy="1323439"/>
          </a:xfrm>
          <a:prstGeom prst="rect">
            <a:avLst/>
          </a:prstGeom>
          <a:noFill/>
        </p:spPr>
        <p:txBody>
          <a:bodyPr wrap="square" rtlCol="0">
            <a:spAutoFit/>
          </a:bodyPr>
          <a:lstStyle/>
          <a:p>
            <a:pPr algn="ctr"/>
            <a:r>
              <a:rPr lang="en-US" sz="1600" dirty="0"/>
              <a:t>Hourly market capability is needed for GENESYS to provide </a:t>
            </a:r>
            <a:r>
              <a:rPr lang="en-US" sz="1600" b="1" i="1" dirty="0"/>
              <a:t>a good adequacy signal for the NW </a:t>
            </a:r>
            <a:r>
              <a:rPr lang="en-US" sz="1600" dirty="0"/>
              <a:t>informed by changing market fundamentals</a:t>
            </a:r>
          </a:p>
        </p:txBody>
      </p:sp>
      <p:sp>
        <p:nvSpPr>
          <p:cNvPr id="7" name="TextBox 6">
            <a:extLst>
              <a:ext uri="{FF2B5EF4-FFF2-40B4-BE49-F238E27FC236}">
                <a16:creationId xmlns:a16="http://schemas.microsoft.com/office/drawing/2014/main" id="{AC8AD814-E7A4-4DAD-9C29-A2D7CC686303}"/>
              </a:ext>
            </a:extLst>
          </p:cNvPr>
          <p:cNvSpPr txBox="1"/>
          <p:nvPr/>
        </p:nvSpPr>
        <p:spPr>
          <a:xfrm>
            <a:off x="3109244" y="5757545"/>
            <a:ext cx="5973512" cy="584775"/>
          </a:xfrm>
          <a:prstGeom prst="rect">
            <a:avLst/>
          </a:prstGeom>
          <a:noFill/>
        </p:spPr>
        <p:txBody>
          <a:bodyPr wrap="square" rtlCol="0">
            <a:spAutoFit/>
          </a:bodyPr>
          <a:lstStyle/>
          <a:p>
            <a:pPr algn="ctr"/>
            <a:r>
              <a:rPr lang="en-US" sz="1600" dirty="0"/>
              <a:t>Hourly analysis in GENESYS creates quarterly ARMs and ASCCs, which the RPM uses </a:t>
            </a:r>
            <a:r>
              <a:rPr lang="en-US" sz="1600" b="1" i="1" dirty="0"/>
              <a:t>to select an adequate resource strategy</a:t>
            </a:r>
          </a:p>
        </p:txBody>
      </p:sp>
      <p:sp>
        <p:nvSpPr>
          <p:cNvPr id="17" name="Arrow: Left 16">
            <a:extLst>
              <a:ext uri="{FF2B5EF4-FFF2-40B4-BE49-F238E27FC236}">
                <a16:creationId xmlns:a16="http://schemas.microsoft.com/office/drawing/2014/main" id="{7E010F32-34AF-4FDC-9CD2-D1B915DAAFAD}"/>
              </a:ext>
            </a:extLst>
          </p:cNvPr>
          <p:cNvSpPr/>
          <p:nvPr/>
        </p:nvSpPr>
        <p:spPr>
          <a:xfrm rot="14427867">
            <a:off x="6100665" y="3601949"/>
            <a:ext cx="1962492" cy="394238"/>
          </a:xfrm>
          <a:prstGeom prst="leftArrow">
            <a:avLst/>
          </a:prstGeom>
          <a:solidFill>
            <a:schemeClr val="accent6"/>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271" tIns="78848" rIns="118271" bIns="78847" numCol="1" spcCol="1270" anchor="ctr" anchorCtr="0">
            <a:noAutofit/>
          </a:bodyPr>
          <a:lstStyle/>
          <a:p>
            <a:pPr algn="ctr" defTabSz="755650">
              <a:lnSpc>
                <a:spcPct val="90000"/>
              </a:lnSpc>
              <a:spcBef>
                <a:spcPct val="0"/>
              </a:spcBef>
              <a:spcAft>
                <a:spcPct val="35000"/>
              </a:spcAft>
            </a:pPr>
            <a:endParaRPr lang="en-US" sz="1700"/>
          </a:p>
        </p:txBody>
      </p:sp>
      <p:sp>
        <p:nvSpPr>
          <p:cNvPr id="18" name="TextBox 17">
            <a:extLst>
              <a:ext uri="{FF2B5EF4-FFF2-40B4-BE49-F238E27FC236}">
                <a16:creationId xmlns:a16="http://schemas.microsoft.com/office/drawing/2014/main" id="{9F0A383D-7D9C-43BF-B58F-D9435228AF0F}"/>
              </a:ext>
            </a:extLst>
          </p:cNvPr>
          <p:cNvSpPr txBox="1"/>
          <p:nvPr/>
        </p:nvSpPr>
        <p:spPr>
          <a:xfrm>
            <a:off x="7434711" y="2896643"/>
            <a:ext cx="2927585" cy="1815882"/>
          </a:xfrm>
          <a:prstGeom prst="rect">
            <a:avLst/>
          </a:prstGeom>
          <a:noFill/>
        </p:spPr>
        <p:txBody>
          <a:bodyPr wrap="square" rtlCol="0">
            <a:spAutoFit/>
          </a:bodyPr>
          <a:lstStyle/>
          <a:p>
            <a:pPr algn="ctr"/>
            <a:r>
              <a:rPr lang="en-US" sz="1600" dirty="0"/>
              <a:t>Hourly WECC-wide price simulations inform </a:t>
            </a:r>
            <a:r>
              <a:rPr lang="en-US" sz="1600" b="1" i="1" dirty="0"/>
              <a:t>market prices </a:t>
            </a:r>
            <a:r>
              <a:rPr lang="en-US" sz="1600" dirty="0"/>
              <a:t>and</a:t>
            </a:r>
            <a:r>
              <a:rPr lang="en-US" sz="1600" b="1" i="1" dirty="0"/>
              <a:t> associated emissions </a:t>
            </a:r>
            <a:r>
              <a:rPr lang="en-US" sz="1600" dirty="0"/>
              <a:t>in the RPM,</a:t>
            </a:r>
            <a:r>
              <a:rPr lang="en-US" sz="1600" b="1" i="1" dirty="0"/>
              <a:t> </a:t>
            </a:r>
            <a:r>
              <a:rPr lang="en-US" sz="1600" dirty="0"/>
              <a:t>both can significantly impact </a:t>
            </a:r>
            <a:r>
              <a:rPr lang="en-US" sz="1600" b="1" i="1" dirty="0"/>
              <a:t>regional resource strategy economics</a:t>
            </a:r>
            <a:endParaRPr lang="en-US" sz="1600" dirty="0"/>
          </a:p>
        </p:txBody>
      </p:sp>
      <p:sp>
        <p:nvSpPr>
          <p:cNvPr id="15" name="Freeform: Shape 14">
            <a:extLst>
              <a:ext uri="{FF2B5EF4-FFF2-40B4-BE49-F238E27FC236}">
                <a16:creationId xmlns:a16="http://schemas.microsoft.com/office/drawing/2014/main" id="{B6FD6B8F-BB67-4D5B-A829-C5568C540869}"/>
              </a:ext>
            </a:extLst>
          </p:cNvPr>
          <p:cNvSpPr/>
          <p:nvPr/>
        </p:nvSpPr>
        <p:spPr>
          <a:xfrm>
            <a:off x="2163161" y="392914"/>
            <a:ext cx="2252792" cy="783387"/>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6">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algn="ctr" defTabSz="1689100">
              <a:lnSpc>
                <a:spcPct val="90000"/>
              </a:lnSpc>
              <a:spcBef>
                <a:spcPct val="0"/>
              </a:spcBef>
              <a:spcAft>
                <a:spcPct val="35000"/>
              </a:spcAft>
            </a:pPr>
            <a:r>
              <a:rPr lang="en-US" sz="2800" dirty="0">
                <a:solidFill>
                  <a:schemeClr val="tx1"/>
                </a:solidFill>
              </a:rPr>
              <a:t>AURORA Buildout</a:t>
            </a:r>
          </a:p>
        </p:txBody>
      </p:sp>
      <p:sp>
        <p:nvSpPr>
          <p:cNvPr id="2" name="Arrow: Right 1">
            <a:extLst>
              <a:ext uri="{FF2B5EF4-FFF2-40B4-BE49-F238E27FC236}">
                <a16:creationId xmlns:a16="http://schemas.microsoft.com/office/drawing/2014/main" id="{989E1AC3-D3B5-4D0A-A9BD-1FD87CE45A9B}"/>
              </a:ext>
            </a:extLst>
          </p:cNvPr>
          <p:cNvSpPr/>
          <p:nvPr/>
        </p:nvSpPr>
        <p:spPr>
          <a:xfrm rot="2943578">
            <a:off x="4380585" y="1328234"/>
            <a:ext cx="729421" cy="589863"/>
          </a:xfrm>
          <a:prstGeom prst="rightArrow">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E2D943A-7363-457B-B257-BF650A237BDD}"/>
              </a:ext>
            </a:extLst>
          </p:cNvPr>
          <p:cNvSpPr txBox="1"/>
          <p:nvPr/>
        </p:nvSpPr>
        <p:spPr>
          <a:xfrm>
            <a:off x="1654690" y="1357464"/>
            <a:ext cx="2854248" cy="1569660"/>
          </a:xfrm>
          <a:prstGeom prst="rect">
            <a:avLst/>
          </a:prstGeom>
          <a:noFill/>
        </p:spPr>
        <p:txBody>
          <a:bodyPr wrap="square" rtlCol="0">
            <a:spAutoFit/>
          </a:bodyPr>
          <a:lstStyle/>
          <a:p>
            <a:pPr algn="ctr"/>
            <a:r>
              <a:rPr lang="en-US" sz="1600" dirty="0"/>
              <a:t>Long term capital expansion for the WECC ensures that price simulations in AURORA are informed by an </a:t>
            </a:r>
            <a:r>
              <a:rPr lang="en-US" sz="1600" b="1" i="1" dirty="0"/>
              <a:t>adequate</a:t>
            </a:r>
            <a:r>
              <a:rPr lang="en-US" sz="1600" i="1" dirty="0"/>
              <a:t> </a:t>
            </a:r>
            <a:r>
              <a:rPr lang="en-US" sz="1600" b="1" i="1" dirty="0"/>
              <a:t>system</a:t>
            </a:r>
            <a:r>
              <a:rPr lang="en-US" sz="1600" i="1" dirty="0"/>
              <a:t> </a:t>
            </a:r>
            <a:r>
              <a:rPr lang="en-US" sz="1600" dirty="0"/>
              <a:t>that </a:t>
            </a:r>
            <a:r>
              <a:rPr lang="en-US" sz="1600" b="1" i="1" dirty="0"/>
              <a:t>meets policies</a:t>
            </a:r>
          </a:p>
        </p:txBody>
      </p:sp>
    </p:spTree>
    <p:extLst>
      <p:ext uri="{BB962C8B-B14F-4D97-AF65-F5344CB8AC3E}">
        <p14:creationId xmlns:p14="http://schemas.microsoft.com/office/powerpoint/2010/main" val="374559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1E56EB1-8C27-4F47-A5F1-B3B574771224}"/>
              </a:ext>
            </a:extLst>
          </p:cNvPr>
          <p:cNvSpPr/>
          <p:nvPr/>
        </p:nvSpPr>
        <p:spPr>
          <a:xfrm>
            <a:off x="5035974" y="1930165"/>
            <a:ext cx="2252792" cy="760414"/>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algn="ctr" defTabSz="1689100">
              <a:lnSpc>
                <a:spcPct val="90000"/>
              </a:lnSpc>
              <a:spcBef>
                <a:spcPct val="0"/>
              </a:spcBef>
              <a:spcAft>
                <a:spcPct val="35000"/>
              </a:spcAft>
            </a:pPr>
            <a:r>
              <a:rPr lang="en-US" sz="2800" dirty="0">
                <a:solidFill>
                  <a:schemeClr val="tx1"/>
                </a:solidFill>
              </a:rPr>
              <a:t>AURORA Check</a:t>
            </a:r>
          </a:p>
        </p:txBody>
      </p:sp>
      <p:sp>
        <p:nvSpPr>
          <p:cNvPr id="11" name="Freeform: Shape 10">
            <a:extLst>
              <a:ext uri="{FF2B5EF4-FFF2-40B4-BE49-F238E27FC236}">
                <a16:creationId xmlns:a16="http://schemas.microsoft.com/office/drawing/2014/main" id="{C76D0AF3-EEA2-4096-8ECF-66AA141DB979}"/>
              </a:ext>
            </a:extLst>
          </p:cNvPr>
          <p:cNvSpPr/>
          <p:nvPr/>
        </p:nvSpPr>
        <p:spPr>
          <a:xfrm>
            <a:off x="6829963" y="4908094"/>
            <a:ext cx="2252792" cy="655135"/>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algn="ctr" defTabSz="1689100">
              <a:lnSpc>
                <a:spcPct val="90000"/>
              </a:lnSpc>
              <a:spcBef>
                <a:spcPct val="0"/>
              </a:spcBef>
              <a:spcAft>
                <a:spcPct val="35000"/>
              </a:spcAft>
            </a:pPr>
            <a:r>
              <a:rPr lang="en-US" sz="2800" dirty="0">
                <a:solidFill>
                  <a:schemeClr val="tx1"/>
                </a:solidFill>
              </a:rPr>
              <a:t>RPM</a:t>
            </a:r>
          </a:p>
        </p:txBody>
      </p:sp>
      <p:sp>
        <p:nvSpPr>
          <p:cNvPr id="12" name="Arrow: Right 11">
            <a:extLst>
              <a:ext uri="{FF2B5EF4-FFF2-40B4-BE49-F238E27FC236}">
                <a16:creationId xmlns:a16="http://schemas.microsoft.com/office/drawing/2014/main" id="{DA9CFBD6-95C2-4AC4-829E-FCB1E0A0EC9F}"/>
              </a:ext>
            </a:extLst>
          </p:cNvPr>
          <p:cNvSpPr/>
          <p:nvPr/>
        </p:nvSpPr>
        <p:spPr>
          <a:xfrm rot="10800000">
            <a:off x="5508829" y="5038544"/>
            <a:ext cx="1174340" cy="394239"/>
          </a:xfrm>
          <a:prstGeom prst="rightArrow">
            <a:avLst/>
          </a:prstGeom>
          <a:solidFill>
            <a:schemeClr val="accent3"/>
          </a:solidFill>
          <a:ln w="38100">
            <a:solidFill>
              <a:srgbClr val="92D050"/>
            </a:solidFill>
          </a:ln>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271" tIns="78849" rIns="118271" bIns="78848" numCol="1" spcCol="1270" anchor="ctr" anchorCtr="0">
            <a:noAutofit/>
          </a:bodyPr>
          <a:lstStyle/>
          <a:p>
            <a:pPr algn="ctr" defTabSz="755650">
              <a:lnSpc>
                <a:spcPct val="90000"/>
              </a:lnSpc>
              <a:spcBef>
                <a:spcPct val="0"/>
              </a:spcBef>
              <a:spcAft>
                <a:spcPct val="35000"/>
              </a:spcAft>
            </a:pPr>
            <a:endParaRPr lang="en-US" sz="1700"/>
          </a:p>
        </p:txBody>
      </p:sp>
      <p:sp>
        <p:nvSpPr>
          <p:cNvPr id="13" name="Freeform: Shape 12">
            <a:extLst>
              <a:ext uri="{FF2B5EF4-FFF2-40B4-BE49-F238E27FC236}">
                <a16:creationId xmlns:a16="http://schemas.microsoft.com/office/drawing/2014/main" id="{0B07EA32-3D4C-4442-B541-0FB497E45668}"/>
              </a:ext>
            </a:extLst>
          </p:cNvPr>
          <p:cNvSpPr/>
          <p:nvPr/>
        </p:nvSpPr>
        <p:spPr>
          <a:xfrm>
            <a:off x="3109243" y="4749314"/>
            <a:ext cx="2252792" cy="813916"/>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4"/>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algn="ctr" defTabSz="1689100">
              <a:lnSpc>
                <a:spcPct val="90000"/>
              </a:lnSpc>
              <a:spcBef>
                <a:spcPct val="0"/>
              </a:spcBef>
              <a:spcAft>
                <a:spcPct val="35000"/>
              </a:spcAft>
            </a:pPr>
            <a:r>
              <a:rPr lang="en-US" sz="2800" dirty="0">
                <a:solidFill>
                  <a:schemeClr val="tx1"/>
                </a:solidFill>
              </a:rPr>
              <a:t>GENESYS Check</a:t>
            </a:r>
          </a:p>
        </p:txBody>
      </p:sp>
      <p:sp>
        <p:nvSpPr>
          <p:cNvPr id="5" name="Title 4">
            <a:extLst>
              <a:ext uri="{FF2B5EF4-FFF2-40B4-BE49-F238E27FC236}">
                <a16:creationId xmlns:a16="http://schemas.microsoft.com/office/drawing/2014/main" id="{3EDD2408-4B08-40F6-A24D-44FA5BDEE477}"/>
              </a:ext>
            </a:extLst>
          </p:cNvPr>
          <p:cNvSpPr>
            <a:spLocks noGrp="1"/>
          </p:cNvSpPr>
          <p:nvPr>
            <p:ph type="title"/>
          </p:nvPr>
        </p:nvSpPr>
        <p:spPr>
          <a:xfrm>
            <a:off x="6564437" y="838311"/>
            <a:ext cx="4274039" cy="912923"/>
          </a:xfrm>
        </p:spPr>
        <p:txBody>
          <a:bodyPr>
            <a:normAutofit/>
          </a:bodyPr>
          <a:lstStyle/>
          <a:p>
            <a:r>
              <a:rPr lang="en-US" u="sng" dirty="0">
                <a:solidFill>
                  <a:schemeClr val="accent1">
                    <a:lumMod val="50000"/>
                  </a:schemeClr>
                </a:solidFill>
              </a:rPr>
              <a:t>Check A Strategy</a:t>
            </a:r>
            <a:endParaRPr lang="en-US" dirty="0"/>
          </a:p>
        </p:txBody>
      </p:sp>
      <p:sp>
        <p:nvSpPr>
          <p:cNvPr id="4" name="Slide Number Placeholder 3">
            <a:extLst>
              <a:ext uri="{FF2B5EF4-FFF2-40B4-BE49-F238E27FC236}">
                <a16:creationId xmlns:a16="http://schemas.microsoft.com/office/drawing/2014/main" id="{7F1448E0-334D-412A-95EF-B5028AF82BB1}"/>
              </a:ext>
            </a:extLst>
          </p:cNvPr>
          <p:cNvSpPr>
            <a:spLocks noGrp="1"/>
          </p:cNvSpPr>
          <p:nvPr>
            <p:ph type="sldNum" sz="quarter" idx="4"/>
          </p:nvPr>
        </p:nvSpPr>
        <p:spPr/>
        <p:txBody>
          <a:bodyPr/>
          <a:lstStyle/>
          <a:p>
            <a:pPr>
              <a:defRPr/>
            </a:pPr>
            <a:fld id="{DCB029D6-5554-3449-9E92-4345D2269ABD}" type="slidenum">
              <a:rPr lang="en-US">
                <a:solidFill>
                  <a:srgbClr val="000000">
                    <a:tint val="75000"/>
                  </a:srgbClr>
                </a:solidFill>
                <a:latin typeface="Trebuchet MS" panose="020B0603020202020204"/>
              </a:rPr>
              <a:pPr>
                <a:defRPr/>
              </a:pPr>
              <a:t>11</a:t>
            </a:fld>
            <a:endParaRPr lang="en-US" dirty="0">
              <a:solidFill>
                <a:srgbClr val="000000">
                  <a:tint val="75000"/>
                </a:srgbClr>
              </a:solidFill>
              <a:latin typeface="Trebuchet MS" panose="020B0603020202020204"/>
            </a:endParaRPr>
          </a:p>
        </p:txBody>
      </p:sp>
      <p:sp>
        <p:nvSpPr>
          <p:cNvPr id="7" name="TextBox 6">
            <a:extLst>
              <a:ext uri="{FF2B5EF4-FFF2-40B4-BE49-F238E27FC236}">
                <a16:creationId xmlns:a16="http://schemas.microsoft.com/office/drawing/2014/main" id="{AC8AD814-E7A4-4DAD-9C29-A2D7CC686303}"/>
              </a:ext>
            </a:extLst>
          </p:cNvPr>
          <p:cNvSpPr txBox="1"/>
          <p:nvPr/>
        </p:nvSpPr>
        <p:spPr>
          <a:xfrm>
            <a:off x="3109244" y="5757545"/>
            <a:ext cx="6136356" cy="584775"/>
          </a:xfrm>
          <a:prstGeom prst="rect">
            <a:avLst/>
          </a:prstGeom>
          <a:noFill/>
        </p:spPr>
        <p:txBody>
          <a:bodyPr wrap="square" rtlCol="0">
            <a:spAutoFit/>
          </a:bodyPr>
          <a:lstStyle/>
          <a:p>
            <a:pPr algn="ctr"/>
            <a:r>
              <a:rPr lang="en-US" sz="1600" dirty="0"/>
              <a:t>Candidate </a:t>
            </a:r>
            <a:r>
              <a:rPr lang="en-US" sz="1600" b="1" i="1" dirty="0"/>
              <a:t>regional resource strategy </a:t>
            </a:r>
            <a:r>
              <a:rPr lang="en-US" sz="1600" dirty="0"/>
              <a:t>is checked in GENESYS to ensure the </a:t>
            </a:r>
            <a:r>
              <a:rPr lang="en-US" sz="1600" b="1" i="1" dirty="0"/>
              <a:t>system is adequate </a:t>
            </a:r>
            <a:r>
              <a:rPr lang="en-US" sz="1600" dirty="0"/>
              <a:t>and </a:t>
            </a:r>
            <a:r>
              <a:rPr lang="en-US" sz="1600" b="1" i="1" dirty="0"/>
              <a:t>operationally feasible</a:t>
            </a:r>
            <a:r>
              <a:rPr lang="en-US" sz="1600" dirty="0"/>
              <a:t>.</a:t>
            </a:r>
            <a:endParaRPr lang="en-US" sz="1600" b="1" i="1" dirty="0"/>
          </a:p>
        </p:txBody>
      </p:sp>
      <p:sp>
        <p:nvSpPr>
          <p:cNvPr id="17" name="Arrow: Left 16">
            <a:extLst>
              <a:ext uri="{FF2B5EF4-FFF2-40B4-BE49-F238E27FC236}">
                <a16:creationId xmlns:a16="http://schemas.microsoft.com/office/drawing/2014/main" id="{7E010F32-34AF-4FDC-9CD2-D1B915DAAFAD}"/>
              </a:ext>
            </a:extLst>
          </p:cNvPr>
          <p:cNvSpPr/>
          <p:nvPr/>
        </p:nvSpPr>
        <p:spPr>
          <a:xfrm rot="3620613">
            <a:off x="6100665" y="3601949"/>
            <a:ext cx="1962492" cy="394238"/>
          </a:xfrm>
          <a:prstGeom prst="leftArrow">
            <a:avLst/>
          </a:prstGeom>
          <a:solidFill>
            <a:schemeClr val="accent3"/>
          </a:solidFill>
          <a:ln w="38100">
            <a:solidFill>
              <a:schemeClr val="accent6">
                <a:lumMod val="75000"/>
              </a:schemeClr>
            </a:solidFill>
          </a:ln>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271" tIns="78848" rIns="118271" bIns="78847" numCol="1" spcCol="1270" anchor="ctr" anchorCtr="0">
            <a:noAutofit/>
          </a:bodyPr>
          <a:lstStyle/>
          <a:p>
            <a:pPr algn="ctr" defTabSz="755650">
              <a:lnSpc>
                <a:spcPct val="90000"/>
              </a:lnSpc>
              <a:spcBef>
                <a:spcPct val="0"/>
              </a:spcBef>
              <a:spcAft>
                <a:spcPct val="35000"/>
              </a:spcAft>
            </a:pPr>
            <a:endParaRPr lang="en-US" sz="1700"/>
          </a:p>
        </p:txBody>
      </p:sp>
      <p:sp>
        <p:nvSpPr>
          <p:cNvPr id="18" name="TextBox 17">
            <a:extLst>
              <a:ext uri="{FF2B5EF4-FFF2-40B4-BE49-F238E27FC236}">
                <a16:creationId xmlns:a16="http://schemas.microsoft.com/office/drawing/2014/main" id="{9F0A383D-7D9C-43BF-B58F-D9435228AF0F}"/>
              </a:ext>
            </a:extLst>
          </p:cNvPr>
          <p:cNvSpPr txBox="1"/>
          <p:nvPr/>
        </p:nvSpPr>
        <p:spPr>
          <a:xfrm>
            <a:off x="7738729" y="2584614"/>
            <a:ext cx="2623567" cy="2308324"/>
          </a:xfrm>
          <a:prstGeom prst="rect">
            <a:avLst/>
          </a:prstGeom>
          <a:noFill/>
        </p:spPr>
        <p:txBody>
          <a:bodyPr wrap="square" rtlCol="0">
            <a:spAutoFit/>
          </a:bodyPr>
          <a:lstStyle/>
          <a:p>
            <a:pPr algn="ctr"/>
            <a:r>
              <a:rPr lang="en-US" sz="1600" dirty="0"/>
              <a:t>Candidate </a:t>
            </a:r>
            <a:r>
              <a:rPr lang="en-US" sz="1600" b="1" i="1" dirty="0"/>
              <a:t>regional resource strategy</a:t>
            </a:r>
            <a:r>
              <a:rPr lang="en-US" sz="1600" dirty="0"/>
              <a:t> may be checked within the context of the WECC to ensure we are </a:t>
            </a:r>
            <a:r>
              <a:rPr lang="en-US" sz="1600" b="1" i="1" dirty="0"/>
              <a:t>consistent with policies</a:t>
            </a:r>
            <a:r>
              <a:rPr lang="en-US" sz="1600" dirty="0"/>
              <a:t> and </a:t>
            </a:r>
            <a:r>
              <a:rPr lang="en-US" sz="1600" b="1" i="1" dirty="0"/>
              <a:t>operational feasibility </a:t>
            </a:r>
            <a:r>
              <a:rPr lang="en-US" sz="1600" dirty="0"/>
              <a:t>within a WECC-wide context.</a:t>
            </a:r>
          </a:p>
        </p:txBody>
      </p:sp>
      <p:sp>
        <p:nvSpPr>
          <p:cNvPr id="15" name="Freeform: Shape 14">
            <a:extLst>
              <a:ext uri="{FF2B5EF4-FFF2-40B4-BE49-F238E27FC236}">
                <a16:creationId xmlns:a16="http://schemas.microsoft.com/office/drawing/2014/main" id="{B6FD6B8F-BB67-4D5B-A829-C5568C540869}"/>
              </a:ext>
            </a:extLst>
          </p:cNvPr>
          <p:cNvSpPr/>
          <p:nvPr/>
        </p:nvSpPr>
        <p:spPr>
          <a:xfrm>
            <a:off x="2163161" y="392914"/>
            <a:ext cx="2252792" cy="783387"/>
          </a:xfrm>
          <a:custGeom>
            <a:avLst/>
            <a:gdLst>
              <a:gd name="connsiteX0" fmla="*/ 0 w 2252792"/>
              <a:gd name="connsiteY0" fmla="*/ 112640 h 1126396"/>
              <a:gd name="connsiteX1" fmla="*/ 112640 w 2252792"/>
              <a:gd name="connsiteY1" fmla="*/ 0 h 1126396"/>
              <a:gd name="connsiteX2" fmla="*/ 2140152 w 2252792"/>
              <a:gd name="connsiteY2" fmla="*/ 0 h 1126396"/>
              <a:gd name="connsiteX3" fmla="*/ 2252792 w 2252792"/>
              <a:gd name="connsiteY3" fmla="*/ 112640 h 1126396"/>
              <a:gd name="connsiteX4" fmla="*/ 2252792 w 2252792"/>
              <a:gd name="connsiteY4" fmla="*/ 1013756 h 1126396"/>
              <a:gd name="connsiteX5" fmla="*/ 2140152 w 2252792"/>
              <a:gd name="connsiteY5" fmla="*/ 1126396 h 1126396"/>
              <a:gd name="connsiteX6" fmla="*/ 112640 w 2252792"/>
              <a:gd name="connsiteY6" fmla="*/ 1126396 h 1126396"/>
              <a:gd name="connsiteX7" fmla="*/ 0 w 2252792"/>
              <a:gd name="connsiteY7" fmla="*/ 1013756 h 1126396"/>
              <a:gd name="connsiteX8" fmla="*/ 0 w 2252792"/>
              <a:gd name="connsiteY8" fmla="*/ 112640 h 112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2792" h="1126396">
                <a:moveTo>
                  <a:pt x="0" y="112640"/>
                </a:moveTo>
                <a:cubicBezTo>
                  <a:pt x="0" y="50431"/>
                  <a:pt x="50431" y="0"/>
                  <a:pt x="112640" y="0"/>
                </a:cubicBezTo>
                <a:lnTo>
                  <a:pt x="2140152" y="0"/>
                </a:lnTo>
                <a:cubicBezTo>
                  <a:pt x="2202361" y="0"/>
                  <a:pt x="2252792" y="50431"/>
                  <a:pt x="2252792" y="112640"/>
                </a:cubicBezTo>
                <a:lnTo>
                  <a:pt x="2252792" y="1013756"/>
                </a:lnTo>
                <a:cubicBezTo>
                  <a:pt x="2252792" y="1075965"/>
                  <a:pt x="2202361" y="1126396"/>
                  <a:pt x="2140152" y="1126396"/>
                </a:cubicBezTo>
                <a:lnTo>
                  <a:pt x="112640" y="1126396"/>
                </a:lnTo>
                <a:cubicBezTo>
                  <a:pt x="50431" y="1126396"/>
                  <a:pt x="0" y="1075965"/>
                  <a:pt x="0" y="1013756"/>
                </a:cubicBezTo>
                <a:lnTo>
                  <a:pt x="0" y="112640"/>
                </a:lnTo>
                <a:close/>
              </a:path>
            </a:pathLst>
          </a:custGeom>
          <a:solidFill>
            <a:schemeClr val="accent6">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771" tIns="177771" rIns="177771" bIns="177771" numCol="1" spcCol="1270" anchor="ctr" anchorCtr="0">
            <a:noAutofit/>
          </a:bodyPr>
          <a:lstStyle/>
          <a:p>
            <a:pPr algn="ctr" defTabSz="1689100">
              <a:lnSpc>
                <a:spcPct val="90000"/>
              </a:lnSpc>
              <a:spcBef>
                <a:spcPct val="0"/>
              </a:spcBef>
              <a:spcAft>
                <a:spcPct val="35000"/>
              </a:spcAft>
            </a:pPr>
            <a:r>
              <a:rPr lang="en-US" sz="2800" dirty="0">
                <a:solidFill>
                  <a:schemeClr val="tx1"/>
                </a:solidFill>
              </a:rPr>
              <a:t>AURORA Buildout</a:t>
            </a:r>
          </a:p>
        </p:txBody>
      </p:sp>
      <p:sp>
        <p:nvSpPr>
          <p:cNvPr id="2" name="Arrow: Right 1">
            <a:extLst>
              <a:ext uri="{FF2B5EF4-FFF2-40B4-BE49-F238E27FC236}">
                <a16:creationId xmlns:a16="http://schemas.microsoft.com/office/drawing/2014/main" id="{989E1AC3-D3B5-4D0A-A9BD-1FD87CE45A9B}"/>
              </a:ext>
            </a:extLst>
          </p:cNvPr>
          <p:cNvSpPr/>
          <p:nvPr/>
        </p:nvSpPr>
        <p:spPr>
          <a:xfrm rot="2943578">
            <a:off x="4380585" y="1328234"/>
            <a:ext cx="729421" cy="589863"/>
          </a:xfrm>
          <a:prstGeom prst="rightArrow">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E2D943A-7363-457B-B257-BF650A237BDD}"/>
              </a:ext>
            </a:extLst>
          </p:cNvPr>
          <p:cNvSpPr txBox="1"/>
          <p:nvPr/>
        </p:nvSpPr>
        <p:spPr>
          <a:xfrm>
            <a:off x="1654690" y="1357465"/>
            <a:ext cx="2854248" cy="1323439"/>
          </a:xfrm>
          <a:prstGeom prst="rect">
            <a:avLst/>
          </a:prstGeom>
          <a:noFill/>
        </p:spPr>
        <p:txBody>
          <a:bodyPr wrap="square" rtlCol="0">
            <a:spAutoFit/>
          </a:bodyPr>
          <a:lstStyle/>
          <a:p>
            <a:pPr algn="ctr"/>
            <a:r>
              <a:rPr lang="en-US" sz="1600" dirty="0"/>
              <a:t>Long term capital expansion for the WECC ensures that a  check in AURORA is informed by an </a:t>
            </a:r>
            <a:r>
              <a:rPr lang="en-US" sz="1600" b="1" i="1" dirty="0"/>
              <a:t>adequate</a:t>
            </a:r>
            <a:r>
              <a:rPr lang="en-US" sz="1600" i="1" dirty="0"/>
              <a:t> </a:t>
            </a:r>
            <a:r>
              <a:rPr lang="en-US" sz="1600" b="1" i="1" dirty="0"/>
              <a:t>system</a:t>
            </a:r>
            <a:r>
              <a:rPr lang="en-US" sz="1600" i="1" dirty="0"/>
              <a:t> </a:t>
            </a:r>
            <a:r>
              <a:rPr lang="en-US" sz="1600" dirty="0"/>
              <a:t>that </a:t>
            </a:r>
            <a:r>
              <a:rPr lang="en-US" sz="1600" b="1" i="1" dirty="0"/>
              <a:t>meets policies</a:t>
            </a:r>
          </a:p>
        </p:txBody>
      </p:sp>
      <p:pic>
        <p:nvPicPr>
          <p:cNvPr id="14" name="Picture 13">
            <a:extLst>
              <a:ext uri="{FF2B5EF4-FFF2-40B4-BE49-F238E27FC236}">
                <a16:creationId xmlns:a16="http://schemas.microsoft.com/office/drawing/2014/main" id="{66B72350-7D70-413E-A221-CA60EECA4AF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11421" y="3956046"/>
            <a:ext cx="513672" cy="872658"/>
          </a:xfrm>
          <a:prstGeom prst="rect">
            <a:avLst/>
          </a:prstGeom>
        </p:spPr>
      </p:pic>
    </p:spTree>
    <p:extLst>
      <p:ext uri="{BB962C8B-B14F-4D97-AF65-F5344CB8AC3E}">
        <p14:creationId xmlns:p14="http://schemas.microsoft.com/office/powerpoint/2010/main" val="304607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CBD6D9-EE6F-41D6-862F-37602F014980}"/>
              </a:ext>
            </a:extLst>
          </p:cNvPr>
          <p:cNvPicPr>
            <a:picLocks noChangeAspect="1"/>
          </p:cNvPicPr>
          <p:nvPr/>
        </p:nvPicPr>
        <p:blipFill>
          <a:blip r:embed="rId2"/>
          <a:stretch>
            <a:fillRect/>
          </a:stretch>
        </p:blipFill>
        <p:spPr>
          <a:xfrm>
            <a:off x="1588452" y="239836"/>
            <a:ext cx="8855610" cy="6618164"/>
          </a:xfrm>
          <a:prstGeom prst="rect">
            <a:avLst/>
          </a:prstGeom>
        </p:spPr>
      </p:pic>
      <p:sp>
        <p:nvSpPr>
          <p:cNvPr id="4" name="Slide Number Placeholder 3">
            <a:extLst>
              <a:ext uri="{FF2B5EF4-FFF2-40B4-BE49-F238E27FC236}">
                <a16:creationId xmlns:a16="http://schemas.microsoft.com/office/drawing/2014/main" id="{92CFD432-F307-41DA-A9BC-6544A8B33E0D}"/>
              </a:ext>
            </a:extLst>
          </p:cNvPr>
          <p:cNvSpPr>
            <a:spLocks noGrp="1"/>
          </p:cNvSpPr>
          <p:nvPr>
            <p:ph type="sldNum" sz="quarter" idx="4"/>
          </p:nvPr>
        </p:nvSpPr>
        <p:spPr/>
        <p:txBody>
          <a:bodyPr/>
          <a:lstStyle/>
          <a:p>
            <a:pPr>
              <a:defRPr/>
            </a:pPr>
            <a:fld id="{DCB029D6-5554-3449-9E92-4345D2269ABD}" type="slidenum">
              <a:rPr lang="en-US">
                <a:solidFill>
                  <a:srgbClr val="000000">
                    <a:tint val="75000"/>
                  </a:srgbClr>
                </a:solidFill>
                <a:latin typeface="Trebuchet MS" panose="020B0603020202020204"/>
              </a:rPr>
              <a:pPr>
                <a:defRPr/>
              </a:pPr>
              <a:t>12</a:t>
            </a:fld>
            <a:endParaRPr lang="en-US" dirty="0">
              <a:solidFill>
                <a:srgbClr val="000000">
                  <a:tint val="75000"/>
                </a:srgbClr>
              </a:solidFill>
              <a:latin typeface="Trebuchet MS" panose="020B0603020202020204"/>
            </a:endParaRPr>
          </a:p>
        </p:txBody>
      </p:sp>
      <p:sp>
        <p:nvSpPr>
          <p:cNvPr id="10" name="TextBox 9">
            <a:extLst>
              <a:ext uri="{FF2B5EF4-FFF2-40B4-BE49-F238E27FC236}">
                <a16:creationId xmlns:a16="http://schemas.microsoft.com/office/drawing/2014/main" id="{7AD48B86-944D-4889-801E-F8DA871F90D5}"/>
              </a:ext>
            </a:extLst>
          </p:cNvPr>
          <p:cNvSpPr txBox="1"/>
          <p:nvPr/>
        </p:nvSpPr>
        <p:spPr>
          <a:xfrm>
            <a:off x="4311398" y="2705083"/>
            <a:ext cx="5306400" cy="1938992"/>
          </a:xfrm>
          <a:prstGeom prst="rect">
            <a:avLst/>
          </a:prstGeom>
          <a:solidFill>
            <a:schemeClr val="bg2"/>
          </a:solidFill>
          <a:ln w="38100">
            <a:solidFill>
              <a:schemeClr val="tx1"/>
            </a:solidFill>
          </a:ln>
        </p:spPr>
        <p:txBody>
          <a:bodyPr wrap="square" rtlCol="0">
            <a:spAutoFit/>
          </a:bodyPr>
          <a:lstStyle/>
          <a:p>
            <a:r>
              <a:rPr lang="en-US" sz="2400" dirty="0">
                <a:solidFill>
                  <a:schemeClr val="accent1">
                    <a:lumMod val="50000"/>
                  </a:schemeClr>
                </a:solidFill>
              </a:rPr>
              <a:t>It was noted in previous presentations that the regional thermal fleet was not fully utilized during some of these adequacy issues</a:t>
            </a:r>
          </a:p>
        </p:txBody>
      </p:sp>
      <p:sp>
        <p:nvSpPr>
          <p:cNvPr id="14" name="Arrow: Right 13">
            <a:extLst>
              <a:ext uri="{FF2B5EF4-FFF2-40B4-BE49-F238E27FC236}">
                <a16:creationId xmlns:a16="http://schemas.microsoft.com/office/drawing/2014/main" id="{7B12AC5A-116B-4AF5-A168-B135EFD0F53B}"/>
              </a:ext>
            </a:extLst>
          </p:cNvPr>
          <p:cNvSpPr/>
          <p:nvPr/>
        </p:nvSpPr>
        <p:spPr>
          <a:xfrm rot="10372453">
            <a:off x="3110557" y="1382742"/>
            <a:ext cx="843307" cy="554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B2F69CE-29E0-431E-AF82-ED5DD2C2B550}"/>
              </a:ext>
            </a:extLst>
          </p:cNvPr>
          <p:cNvSpPr txBox="1"/>
          <p:nvPr/>
        </p:nvSpPr>
        <p:spPr>
          <a:xfrm>
            <a:off x="4311398" y="1332575"/>
            <a:ext cx="2438400" cy="923330"/>
          </a:xfrm>
          <a:prstGeom prst="rect">
            <a:avLst/>
          </a:prstGeom>
          <a:solidFill>
            <a:schemeClr val="bg1"/>
          </a:solidFill>
          <a:ln w="28575">
            <a:solidFill>
              <a:schemeClr val="tx1"/>
            </a:solidFill>
          </a:ln>
        </p:spPr>
        <p:txBody>
          <a:bodyPr wrap="square" rtlCol="0">
            <a:spAutoFit/>
          </a:bodyPr>
          <a:lstStyle/>
          <a:p>
            <a:r>
              <a:rPr lang="en-US" dirty="0"/>
              <a:t>Large peak adequacy issues in 2023 (primarily winter)</a:t>
            </a:r>
          </a:p>
        </p:txBody>
      </p:sp>
    </p:spTree>
    <p:extLst>
      <p:ext uri="{BB962C8B-B14F-4D97-AF65-F5344CB8AC3E}">
        <p14:creationId xmlns:p14="http://schemas.microsoft.com/office/powerpoint/2010/main" val="9571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448E0-334D-412A-95EF-B5028AF82BB1}"/>
              </a:ext>
            </a:extLst>
          </p:cNvPr>
          <p:cNvSpPr>
            <a:spLocks noGrp="1"/>
          </p:cNvSpPr>
          <p:nvPr>
            <p:ph type="sldNum" sz="quarter" idx="4"/>
          </p:nvPr>
        </p:nvSpPr>
        <p:spPr/>
        <p:txBody>
          <a:bodyPr/>
          <a:lstStyle/>
          <a:p>
            <a:pPr>
              <a:defRPr/>
            </a:pPr>
            <a:fld id="{DCB029D6-5554-3449-9E92-4345D2269ABD}" type="slidenum">
              <a:rPr lang="en-US">
                <a:solidFill>
                  <a:srgbClr val="000000">
                    <a:tint val="75000"/>
                  </a:srgbClr>
                </a:solidFill>
                <a:latin typeface="Trebuchet MS" panose="020B0603020202020204"/>
              </a:rPr>
              <a:pPr>
                <a:defRPr/>
              </a:pPr>
              <a:t>13</a:t>
            </a:fld>
            <a:endParaRPr lang="en-US" dirty="0">
              <a:solidFill>
                <a:srgbClr val="000000">
                  <a:tint val="75000"/>
                </a:srgbClr>
              </a:solidFill>
              <a:latin typeface="Trebuchet MS" panose="020B0603020202020204"/>
            </a:endParaRPr>
          </a:p>
        </p:txBody>
      </p:sp>
      <p:pic>
        <p:nvPicPr>
          <p:cNvPr id="5" name="Content Placeholder 4">
            <a:extLst>
              <a:ext uri="{FF2B5EF4-FFF2-40B4-BE49-F238E27FC236}">
                <a16:creationId xmlns:a16="http://schemas.microsoft.com/office/drawing/2014/main" id="{2CFF61E7-95DF-422C-9B0A-BC3AC4DE1EB4}"/>
              </a:ext>
            </a:extLst>
          </p:cNvPr>
          <p:cNvPicPr>
            <a:picLocks noGrp="1" noChangeAspect="1"/>
          </p:cNvPicPr>
          <p:nvPr>
            <p:ph idx="1"/>
          </p:nvPr>
        </p:nvPicPr>
        <p:blipFill>
          <a:blip r:embed="rId2"/>
          <a:stretch>
            <a:fillRect/>
          </a:stretch>
        </p:blipFill>
        <p:spPr>
          <a:xfrm>
            <a:off x="0" y="646176"/>
            <a:ext cx="6095999" cy="6211824"/>
          </a:xfrm>
          <a:prstGeom prst="rect">
            <a:avLst/>
          </a:prstGeom>
        </p:spPr>
      </p:pic>
      <p:pic>
        <p:nvPicPr>
          <p:cNvPr id="6" name="Picture 5">
            <a:extLst>
              <a:ext uri="{FF2B5EF4-FFF2-40B4-BE49-F238E27FC236}">
                <a16:creationId xmlns:a16="http://schemas.microsoft.com/office/drawing/2014/main" id="{8C442574-D59E-4BEC-AA2F-BDC26C3FCAB9}"/>
              </a:ext>
            </a:extLst>
          </p:cNvPr>
          <p:cNvPicPr>
            <a:picLocks noChangeAspect="1"/>
          </p:cNvPicPr>
          <p:nvPr/>
        </p:nvPicPr>
        <p:blipFill>
          <a:blip r:embed="rId3"/>
          <a:stretch>
            <a:fillRect/>
          </a:stretch>
        </p:blipFill>
        <p:spPr>
          <a:xfrm>
            <a:off x="6095999" y="0"/>
            <a:ext cx="6096000" cy="6858000"/>
          </a:xfrm>
          <a:prstGeom prst="rect">
            <a:avLst/>
          </a:prstGeom>
        </p:spPr>
      </p:pic>
      <p:sp>
        <p:nvSpPr>
          <p:cNvPr id="7" name="Arrow: Right 6">
            <a:extLst>
              <a:ext uri="{FF2B5EF4-FFF2-40B4-BE49-F238E27FC236}">
                <a16:creationId xmlns:a16="http://schemas.microsoft.com/office/drawing/2014/main" id="{095215CA-B00E-43E5-956B-310DD1CC02F4}"/>
              </a:ext>
            </a:extLst>
          </p:cNvPr>
          <p:cNvSpPr/>
          <p:nvPr/>
        </p:nvSpPr>
        <p:spPr>
          <a:xfrm rot="10800000">
            <a:off x="585216" y="573024"/>
            <a:ext cx="268224" cy="350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91660B-5A6A-4390-AB77-DD3E8BE8F5B1}"/>
              </a:ext>
            </a:extLst>
          </p:cNvPr>
          <p:cNvSpPr txBox="1"/>
          <p:nvPr/>
        </p:nvSpPr>
        <p:spPr>
          <a:xfrm>
            <a:off x="263929" y="37510"/>
            <a:ext cx="5832070" cy="646331"/>
          </a:xfrm>
          <a:prstGeom prst="rect">
            <a:avLst/>
          </a:prstGeom>
          <a:noFill/>
        </p:spPr>
        <p:txBody>
          <a:bodyPr wrap="square" rtlCol="0">
            <a:spAutoFit/>
          </a:bodyPr>
          <a:lstStyle/>
          <a:p>
            <a:pPr algn="ctr"/>
            <a:r>
              <a:rPr lang="en-US" dirty="0"/>
              <a:t>Higher Thermal Unit Commitment in 2027, especially coal and CCCTs increases regional adequacy</a:t>
            </a:r>
          </a:p>
        </p:txBody>
      </p:sp>
    </p:spTree>
    <p:extLst>
      <p:ext uri="{BB962C8B-B14F-4D97-AF65-F5344CB8AC3E}">
        <p14:creationId xmlns:p14="http://schemas.microsoft.com/office/powerpoint/2010/main" val="3203148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911C-1C3B-4D6C-BFC2-3610C8D2ADA4}"/>
              </a:ext>
            </a:extLst>
          </p:cNvPr>
          <p:cNvSpPr>
            <a:spLocks noGrp="1"/>
          </p:cNvSpPr>
          <p:nvPr>
            <p:ph type="title"/>
          </p:nvPr>
        </p:nvSpPr>
        <p:spPr>
          <a:xfrm>
            <a:off x="200316" y="365127"/>
            <a:ext cx="2884260" cy="5560185"/>
          </a:xfrm>
        </p:spPr>
        <p:txBody>
          <a:bodyPr>
            <a:normAutofit fontScale="90000"/>
          </a:bodyPr>
          <a:lstStyle/>
          <a:p>
            <a:r>
              <a:rPr lang="en-US" dirty="0"/>
              <a:t>Loads are Higher in 2027 which Leads to Higher Prices Overnight Supporting More Thermal Commitment</a:t>
            </a:r>
          </a:p>
        </p:txBody>
      </p:sp>
      <p:pic>
        <p:nvPicPr>
          <p:cNvPr id="5" name="Content Placeholder 4">
            <a:extLst>
              <a:ext uri="{FF2B5EF4-FFF2-40B4-BE49-F238E27FC236}">
                <a16:creationId xmlns:a16="http://schemas.microsoft.com/office/drawing/2014/main" id="{59506E32-5AEB-423C-8EE8-AB4C38E2B88D}"/>
              </a:ext>
            </a:extLst>
          </p:cNvPr>
          <p:cNvPicPr>
            <a:picLocks noGrp="1" noChangeAspect="1"/>
          </p:cNvPicPr>
          <p:nvPr>
            <p:ph idx="1"/>
          </p:nvPr>
        </p:nvPicPr>
        <p:blipFill>
          <a:blip r:embed="rId2"/>
          <a:stretch>
            <a:fillRect/>
          </a:stretch>
        </p:blipFill>
        <p:spPr>
          <a:xfrm>
            <a:off x="3372711" y="365127"/>
            <a:ext cx="8618973" cy="5413881"/>
          </a:xfrm>
          <a:prstGeom prst="rect">
            <a:avLst/>
          </a:prstGeom>
        </p:spPr>
      </p:pic>
      <p:sp>
        <p:nvSpPr>
          <p:cNvPr id="4" name="Slide Number Placeholder 3">
            <a:extLst>
              <a:ext uri="{FF2B5EF4-FFF2-40B4-BE49-F238E27FC236}">
                <a16:creationId xmlns:a16="http://schemas.microsoft.com/office/drawing/2014/main" id="{0088271B-79BF-4860-9687-347C1DBECD3D}"/>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14</a:t>
            </a:fld>
            <a:endParaRPr lang="en-US" dirty="0">
              <a:solidFill>
                <a:srgbClr val="000000">
                  <a:tint val="75000"/>
                </a:srgbClr>
              </a:solidFill>
            </a:endParaRPr>
          </a:p>
        </p:txBody>
      </p:sp>
      <p:sp>
        <p:nvSpPr>
          <p:cNvPr id="6" name="Right Brace 5">
            <a:extLst>
              <a:ext uri="{FF2B5EF4-FFF2-40B4-BE49-F238E27FC236}">
                <a16:creationId xmlns:a16="http://schemas.microsoft.com/office/drawing/2014/main" id="{C5B4D18B-8641-4550-BB1C-2217DAFC4097}"/>
              </a:ext>
            </a:extLst>
          </p:cNvPr>
          <p:cNvSpPr/>
          <p:nvPr/>
        </p:nvSpPr>
        <p:spPr>
          <a:xfrm rot="10800000">
            <a:off x="2958183" y="1267968"/>
            <a:ext cx="414528" cy="1828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row: Right 6">
            <a:extLst>
              <a:ext uri="{FF2B5EF4-FFF2-40B4-BE49-F238E27FC236}">
                <a16:creationId xmlns:a16="http://schemas.microsoft.com/office/drawing/2014/main" id="{8A56B5A6-2C08-4782-8C17-33B9E8B49D59}"/>
              </a:ext>
            </a:extLst>
          </p:cNvPr>
          <p:cNvSpPr/>
          <p:nvPr/>
        </p:nvSpPr>
        <p:spPr>
          <a:xfrm rot="10800000">
            <a:off x="10716768" y="2377440"/>
            <a:ext cx="390144" cy="463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26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02A1E-9B39-4631-970A-F8E50428BD51}"/>
              </a:ext>
            </a:extLst>
          </p:cNvPr>
          <p:cNvSpPr>
            <a:spLocks noGrp="1"/>
          </p:cNvSpPr>
          <p:nvPr>
            <p:ph type="title"/>
          </p:nvPr>
        </p:nvSpPr>
        <p:spPr/>
        <p:txBody>
          <a:bodyPr/>
          <a:lstStyle/>
          <a:p>
            <a:br>
              <a:rPr lang="en-US" dirty="0"/>
            </a:br>
            <a:r>
              <a:rPr lang="en-US" dirty="0"/>
              <a:t>What Makes a Reserve Cost-Effective?</a:t>
            </a:r>
          </a:p>
        </p:txBody>
      </p:sp>
      <p:sp>
        <p:nvSpPr>
          <p:cNvPr id="6" name="Text Placeholder 5">
            <a:extLst>
              <a:ext uri="{FF2B5EF4-FFF2-40B4-BE49-F238E27FC236}">
                <a16:creationId xmlns:a16="http://schemas.microsoft.com/office/drawing/2014/main" id="{2805B270-5E34-437D-A9BA-89C44A66EA18}"/>
              </a:ext>
            </a:extLst>
          </p:cNvPr>
          <p:cNvSpPr>
            <a:spLocks noGrp="1"/>
          </p:cNvSpPr>
          <p:nvPr>
            <p:ph type="body" idx="1"/>
          </p:nvPr>
        </p:nvSpPr>
        <p:spPr/>
        <p:txBody>
          <a:bodyPr/>
          <a:lstStyle/>
          <a:p>
            <a:r>
              <a:rPr lang="en-US" dirty="0"/>
              <a:t>Co-optimize resources, reserves and market exposure…</a:t>
            </a:r>
          </a:p>
        </p:txBody>
      </p:sp>
      <p:sp>
        <p:nvSpPr>
          <p:cNvPr id="4" name="Slide Number Placeholder 3">
            <a:extLst>
              <a:ext uri="{FF2B5EF4-FFF2-40B4-BE49-F238E27FC236}">
                <a16:creationId xmlns:a16="http://schemas.microsoft.com/office/drawing/2014/main" id="{753FEAB7-F5A3-4AC4-AB0F-D57798A7FD4F}"/>
              </a:ext>
            </a:extLst>
          </p:cNvPr>
          <p:cNvSpPr>
            <a:spLocks noGrp="1"/>
          </p:cNvSpPr>
          <p:nvPr>
            <p:ph type="sldNum" sz="quarter" idx="4294967295"/>
          </p:nvPr>
        </p:nvSpPr>
        <p:spPr>
          <a:xfrm>
            <a:off x="10139364" y="6326189"/>
            <a:ext cx="528637" cy="365125"/>
          </a:xfrm>
        </p:spPr>
        <p:txBody>
          <a:bodyPr/>
          <a:lstStyle/>
          <a:p>
            <a:pPr>
              <a:defRPr/>
            </a:pPr>
            <a:fld id="{DCB029D6-5554-3449-9E92-4345D2269ABD}" type="slidenum">
              <a:rPr lang="en-US">
                <a:solidFill>
                  <a:srgbClr val="000000">
                    <a:tint val="75000"/>
                  </a:srgbClr>
                </a:solidFill>
                <a:latin typeface="Trebuchet MS" panose="020B0603020202020204"/>
              </a:rPr>
              <a:pPr>
                <a:defRPr/>
              </a:pPr>
              <a:t>15</a:t>
            </a:fld>
            <a:endParaRPr lang="en-US" dirty="0">
              <a:solidFill>
                <a:srgbClr val="000000">
                  <a:tint val="75000"/>
                </a:srgbClr>
              </a:solidFill>
              <a:latin typeface="Trebuchet MS" panose="020B0603020202020204"/>
            </a:endParaRPr>
          </a:p>
        </p:txBody>
      </p:sp>
    </p:spTree>
    <p:extLst>
      <p:ext uri="{BB962C8B-B14F-4D97-AF65-F5344CB8AC3E}">
        <p14:creationId xmlns:p14="http://schemas.microsoft.com/office/powerpoint/2010/main" val="692004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ECA0-0957-411C-A5E8-CC7F5AD3D6F2}"/>
              </a:ext>
            </a:extLst>
          </p:cNvPr>
          <p:cNvSpPr>
            <a:spLocks noGrp="1"/>
          </p:cNvSpPr>
          <p:nvPr>
            <p:ph type="title"/>
          </p:nvPr>
        </p:nvSpPr>
        <p:spPr>
          <a:xfrm>
            <a:off x="8049069" y="0"/>
            <a:ext cx="3994463" cy="1325563"/>
          </a:xfrm>
        </p:spPr>
        <p:txBody>
          <a:bodyPr/>
          <a:lstStyle/>
          <a:p>
            <a:r>
              <a:rPr lang="en-US" dirty="0"/>
              <a:t>Timing and Cost</a:t>
            </a:r>
          </a:p>
        </p:txBody>
      </p:sp>
      <p:graphicFrame>
        <p:nvGraphicFramePr>
          <p:cNvPr id="6" name="Content Placeholder 5">
            <a:extLst>
              <a:ext uri="{FF2B5EF4-FFF2-40B4-BE49-F238E27FC236}">
                <a16:creationId xmlns:a16="http://schemas.microsoft.com/office/drawing/2014/main" id="{81BD0CA8-340C-4DC1-8CE2-556BA7B5FD9C}"/>
              </a:ext>
            </a:extLst>
          </p:cNvPr>
          <p:cNvGraphicFramePr>
            <a:graphicFrameLocks noGrp="1"/>
          </p:cNvGraphicFramePr>
          <p:nvPr>
            <p:ph idx="1"/>
            <p:extLst>
              <p:ext uri="{D42A27DB-BD31-4B8C-83A1-F6EECF244321}">
                <p14:modId xmlns:p14="http://schemas.microsoft.com/office/powerpoint/2010/main" val="217369135"/>
              </p:ext>
            </p:extLst>
          </p:nvPr>
        </p:nvGraphicFramePr>
        <p:xfrm>
          <a:off x="253498" y="166893"/>
          <a:ext cx="8193386" cy="563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FBDA4D3-2B2D-4BD3-AFC6-AC24B951F6ED}"/>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16</a:t>
            </a:fld>
            <a:endParaRPr lang="en-US" dirty="0">
              <a:solidFill>
                <a:srgbClr val="000000">
                  <a:tint val="75000"/>
                </a:srgbClr>
              </a:solidFill>
            </a:endParaRPr>
          </a:p>
        </p:txBody>
      </p:sp>
      <p:grpSp>
        <p:nvGrpSpPr>
          <p:cNvPr id="7" name="Group 6">
            <a:extLst>
              <a:ext uri="{FF2B5EF4-FFF2-40B4-BE49-F238E27FC236}">
                <a16:creationId xmlns:a16="http://schemas.microsoft.com/office/drawing/2014/main" id="{F0099A34-458D-4158-A330-E84DDEAC5D95}"/>
              </a:ext>
            </a:extLst>
          </p:cNvPr>
          <p:cNvGrpSpPr/>
          <p:nvPr/>
        </p:nvGrpSpPr>
        <p:grpSpPr>
          <a:xfrm>
            <a:off x="8446884" y="1741936"/>
            <a:ext cx="3363445" cy="4116099"/>
            <a:chOff x="6523711" y="1233064"/>
            <a:chExt cx="1527110" cy="2609088"/>
          </a:xfrm>
        </p:grpSpPr>
        <p:sp>
          <p:nvSpPr>
            <p:cNvPr id="8" name="Rectangle 7">
              <a:extLst>
                <a:ext uri="{FF2B5EF4-FFF2-40B4-BE49-F238E27FC236}">
                  <a16:creationId xmlns:a16="http://schemas.microsoft.com/office/drawing/2014/main" id="{7FA14CAD-7653-4941-AD07-3149C171DC6D}"/>
                </a:ext>
              </a:extLst>
            </p:cNvPr>
            <p:cNvSpPr/>
            <p:nvPr/>
          </p:nvSpPr>
          <p:spPr>
            <a:xfrm>
              <a:off x="6598450" y="1236909"/>
              <a:ext cx="1452371" cy="1017458"/>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BBC0065B-A11A-49B6-BAD8-87F072CBBDC1}"/>
                </a:ext>
              </a:extLst>
            </p:cNvPr>
            <p:cNvSpPr txBox="1"/>
            <p:nvPr/>
          </p:nvSpPr>
          <p:spPr>
            <a:xfrm>
              <a:off x="6523711" y="1233064"/>
              <a:ext cx="1452371" cy="2609088"/>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444500">
                <a:lnSpc>
                  <a:spcPct val="90000"/>
                </a:lnSpc>
                <a:spcBef>
                  <a:spcPct val="0"/>
                </a:spcBef>
                <a:spcAft>
                  <a:spcPct val="35000"/>
                </a:spcAft>
              </a:pPr>
              <a:r>
                <a:rPr lang="en-US" sz="2000" b="1" u="sng" kern="1200" dirty="0"/>
                <a:t>Observations</a:t>
              </a:r>
            </a:p>
            <a:p>
              <a:pPr lvl="0" defTabSz="444500">
                <a:lnSpc>
                  <a:spcPct val="90000"/>
                </a:lnSpc>
                <a:spcBef>
                  <a:spcPct val="0"/>
                </a:spcBef>
                <a:spcAft>
                  <a:spcPct val="35000"/>
                </a:spcAft>
              </a:pPr>
              <a:r>
                <a:rPr lang="en-US" sz="1400" kern="1200" dirty="0"/>
                <a:t>Most deficits and high pricing events occur during the </a:t>
              </a:r>
            </a:p>
            <a:p>
              <a:pPr marL="342900" lvl="0" indent="-342900" defTabSz="444500">
                <a:lnSpc>
                  <a:spcPct val="90000"/>
                </a:lnSpc>
                <a:spcBef>
                  <a:spcPct val="0"/>
                </a:spcBef>
                <a:spcAft>
                  <a:spcPct val="35000"/>
                </a:spcAft>
                <a:buAutoNum type="arabicParenBoth"/>
              </a:pPr>
              <a:r>
                <a:rPr lang="en-US" sz="1400" dirty="0"/>
                <a:t>M</a:t>
              </a:r>
              <a:r>
                <a:rPr lang="en-US" sz="1400" kern="1200" dirty="0"/>
                <a:t>orning ramp </a:t>
              </a:r>
              <a:r>
                <a:rPr lang="en-US" sz="1400" dirty="0"/>
                <a:t>(5 am to 10 am) when solar generation ramps up and load ramps down </a:t>
              </a:r>
            </a:p>
            <a:p>
              <a:pPr marL="342900" lvl="0" indent="-342900" defTabSz="444500">
                <a:lnSpc>
                  <a:spcPct val="90000"/>
                </a:lnSpc>
                <a:spcBef>
                  <a:spcPct val="0"/>
                </a:spcBef>
                <a:spcAft>
                  <a:spcPct val="35000"/>
                </a:spcAft>
                <a:buAutoNum type="arabicParenBoth"/>
              </a:pPr>
              <a:r>
                <a:rPr lang="en-US" sz="1400" dirty="0"/>
                <a:t>Evening ramp (5 pm to 10 pm) load ramps up and solar generation ramps down</a:t>
              </a:r>
              <a:r>
                <a:rPr lang="en-US" sz="1400" kern="1200" dirty="0"/>
                <a:t>.</a:t>
              </a:r>
            </a:p>
            <a:p>
              <a:pPr defTabSz="444500">
                <a:lnSpc>
                  <a:spcPct val="90000"/>
                </a:lnSpc>
                <a:spcBef>
                  <a:spcPct val="0"/>
                </a:spcBef>
                <a:spcAft>
                  <a:spcPct val="35000"/>
                </a:spcAft>
              </a:pPr>
              <a:r>
                <a:rPr lang="en-US" sz="1400" dirty="0"/>
                <a:t>During deficit events in our simulations, thermal generation is not fully utilized due to low prices midday and overnight.</a:t>
              </a:r>
            </a:p>
            <a:p>
              <a:pPr lvl="0"/>
              <a:r>
                <a:rPr lang="en-US" sz="1400" dirty="0">
                  <a:solidFill>
                    <a:schemeClr val="accent3">
                      <a:lumMod val="75000"/>
                    </a:schemeClr>
                  </a:solidFill>
                </a:rPr>
                <a:t>Investing in new resources can be costly </a:t>
              </a:r>
              <a:r>
                <a:rPr lang="en-US" sz="1400" dirty="0">
                  <a:solidFill>
                    <a:schemeClr val="accent5">
                      <a:lumMod val="75000"/>
                    </a:schemeClr>
                  </a:solidFill>
                </a:rPr>
                <a:t>Increasing market exposure can open the region up to additional risks</a:t>
              </a:r>
            </a:p>
            <a:p>
              <a:pPr lvl="0"/>
              <a:r>
                <a:rPr lang="en-US" sz="1400" dirty="0">
                  <a:solidFill>
                    <a:schemeClr val="accent4"/>
                  </a:solidFill>
                </a:rPr>
                <a:t>Operating more conservatively, or said differently, increasing reserves to support the morning and evening ramps can alleviate operational challenges</a:t>
              </a:r>
            </a:p>
            <a:p>
              <a:pPr defTabSz="444500">
                <a:lnSpc>
                  <a:spcPct val="90000"/>
                </a:lnSpc>
                <a:spcBef>
                  <a:spcPct val="0"/>
                </a:spcBef>
                <a:spcAft>
                  <a:spcPct val="35000"/>
                </a:spcAft>
              </a:pPr>
              <a:endParaRPr lang="en-US" sz="1400" dirty="0"/>
            </a:p>
            <a:p>
              <a:pPr marL="342900" lvl="0" indent="-342900" defTabSz="444500">
                <a:lnSpc>
                  <a:spcPct val="90000"/>
                </a:lnSpc>
                <a:spcBef>
                  <a:spcPct val="0"/>
                </a:spcBef>
                <a:spcAft>
                  <a:spcPct val="35000"/>
                </a:spcAft>
                <a:buAutoNum type="arabicParenBoth"/>
              </a:pPr>
              <a:endParaRPr lang="en-US" sz="1400" kern="1200" dirty="0"/>
            </a:p>
          </p:txBody>
        </p:sp>
      </p:grpSp>
    </p:spTree>
    <p:extLst>
      <p:ext uri="{BB962C8B-B14F-4D97-AF65-F5344CB8AC3E}">
        <p14:creationId xmlns:p14="http://schemas.microsoft.com/office/powerpoint/2010/main" val="83398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C1026B9-4F48-4B25-A2CA-1A8EA7FEC681}"/>
              </a:ext>
            </a:extLst>
          </p:cNvPr>
          <p:cNvPicPr>
            <a:picLocks noGrp="1" noChangeAspect="1"/>
          </p:cNvPicPr>
          <p:nvPr>
            <p:ph idx="1"/>
          </p:nvPr>
        </p:nvPicPr>
        <p:blipFill>
          <a:blip r:embed="rId2"/>
          <a:stretch>
            <a:fillRect/>
          </a:stretch>
        </p:blipFill>
        <p:spPr>
          <a:xfrm>
            <a:off x="43785" y="0"/>
            <a:ext cx="7782403" cy="6857999"/>
          </a:xfrm>
          <a:prstGeom prst="rect">
            <a:avLst/>
          </a:prstGeom>
        </p:spPr>
      </p:pic>
      <p:sp>
        <p:nvSpPr>
          <p:cNvPr id="4" name="Slide Number Placeholder 3">
            <a:extLst>
              <a:ext uri="{FF2B5EF4-FFF2-40B4-BE49-F238E27FC236}">
                <a16:creationId xmlns:a16="http://schemas.microsoft.com/office/drawing/2014/main" id="{A4213485-1A3B-46BA-86AF-45CC45AD2B81}"/>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17</a:t>
            </a:fld>
            <a:endParaRPr lang="en-US" dirty="0">
              <a:solidFill>
                <a:srgbClr val="000000">
                  <a:tint val="75000"/>
                </a:srgbClr>
              </a:solidFill>
            </a:endParaRPr>
          </a:p>
        </p:txBody>
      </p:sp>
      <p:sp>
        <p:nvSpPr>
          <p:cNvPr id="6" name="TextBox 5">
            <a:extLst>
              <a:ext uri="{FF2B5EF4-FFF2-40B4-BE49-F238E27FC236}">
                <a16:creationId xmlns:a16="http://schemas.microsoft.com/office/drawing/2014/main" id="{46D0033B-09C6-43FF-934E-BFB3BAD964E9}"/>
              </a:ext>
            </a:extLst>
          </p:cNvPr>
          <p:cNvSpPr txBox="1"/>
          <p:nvPr/>
        </p:nvSpPr>
        <p:spPr>
          <a:xfrm>
            <a:off x="7826188" y="1713501"/>
            <a:ext cx="3939988" cy="2585323"/>
          </a:xfrm>
          <a:prstGeom prst="rect">
            <a:avLst/>
          </a:prstGeom>
          <a:noFill/>
        </p:spPr>
        <p:txBody>
          <a:bodyPr wrap="square" rtlCol="0">
            <a:spAutoFit/>
          </a:bodyPr>
          <a:lstStyle/>
          <a:p>
            <a:r>
              <a:rPr lang="en-US" dirty="0"/>
              <a:t>By increasing quarterly INC reserves by the size of the need in the baseline</a:t>
            </a:r>
            <a:br>
              <a:rPr lang="en-US" dirty="0"/>
            </a:br>
            <a:endParaRPr lang="en-US" dirty="0"/>
          </a:p>
          <a:p>
            <a:r>
              <a:rPr lang="en-US" dirty="0"/>
              <a:t>(1) </a:t>
            </a:r>
            <a:r>
              <a:rPr lang="en-US" dirty="0">
                <a:solidFill>
                  <a:schemeClr val="accent5">
                    <a:lumMod val="50000"/>
                  </a:schemeClr>
                </a:solidFill>
              </a:rPr>
              <a:t>LOLP is reduced </a:t>
            </a:r>
            <a:r>
              <a:rPr lang="en-US" dirty="0"/>
              <a:t>from 16% to 9%</a:t>
            </a:r>
          </a:p>
          <a:p>
            <a:endParaRPr lang="en-US" dirty="0"/>
          </a:p>
          <a:p>
            <a:r>
              <a:rPr lang="en-US" dirty="0"/>
              <a:t>(2) </a:t>
            </a:r>
            <a:r>
              <a:rPr lang="en-US" dirty="0">
                <a:solidFill>
                  <a:srgbClr val="00B0F0"/>
                </a:solidFill>
              </a:rPr>
              <a:t>Winter peak needs are reduced </a:t>
            </a:r>
            <a:r>
              <a:rPr lang="en-US" dirty="0"/>
              <a:t>from nearly 1600 MW to under 200 MW</a:t>
            </a:r>
          </a:p>
        </p:txBody>
      </p:sp>
      <p:sp>
        <p:nvSpPr>
          <p:cNvPr id="7" name="TextBox 6">
            <a:extLst>
              <a:ext uri="{FF2B5EF4-FFF2-40B4-BE49-F238E27FC236}">
                <a16:creationId xmlns:a16="http://schemas.microsoft.com/office/drawing/2014/main" id="{41F8C186-7D6F-4990-86C0-E557A30496ED}"/>
              </a:ext>
            </a:extLst>
          </p:cNvPr>
          <p:cNvSpPr txBox="1"/>
          <p:nvPr/>
        </p:nvSpPr>
        <p:spPr>
          <a:xfrm>
            <a:off x="7826188" y="506328"/>
            <a:ext cx="3789408" cy="954107"/>
          </a:xfrm>
          <a:prstGeom prst="rect">
            <a:avLst/>
          </a:prstGeom>
          <a:noFill/>
        </p:spPr>
        <p:txBody>
          <a:bodyPr wrap="square" rtlCol="0">
            <a:spAutoFit/>
          </a:bodyPr>
          <a:lstStyle/>
          <a:p>
            <a:r>
              <a:rPr lang="en-US" sz="2800" dirty="0"/>
              <a:t>Holding More Reserves as a Strategy</a:t>
            </a:r>
          </a:p>
        </p:txBody>
      </p:sp>
    </p:spTree>
    <p:extLst>
      <p:ext uri="{BB962C8B-B14F-4D97-AF65-F5344CB8AC3E}">
        <p14:creationId xmlns:p14="http://schemas.microsoft.com/office/powerpoint/2010/main" val="2127109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7212-0A75-4D41-B91E-8C6F8FFC13A7}"/>
              </a:ext>
            </a:extLst>
          </p:cNvPr>
          <p:cNvSpPr>
            <a:spLocks noGrp="1"/>
          </p:cNvSpPr>
          <p:nvPr>
            <p:ph type="title"/>
          </p:nvPr>
        </p:nvSpPr>
        <p:spPr>
          <a:xfrm>
            <a:off x="-134112" y="365127"/>
            <a:ext cx="12021312" cy="1325563"/>
          </a:xfrm>
        </p:spPr>
        <p:txBody>
          <a:bodyPr>
            <a:normAutofit fontScale="90000"/>
          </a:bodyPr>
          <a:lstStyle/>
          <a:p>
            <a:r>
              <a:rPr lang="en-US" sz="3600" dirty="0"/>
              <a:t>Current Hourly Operations Show Discretionary Hydro and Thermal Generation Pushed to Ramps and Overnight Periods</a:t>
            </a:r>
            <a:br>
              <a:rPr lang="en-US" dirty="0"/>
            </a:br>
            <a:r>
              <a:rPr lang="en-US" dirty="0"/>
              <a:t> </a:t>
            </a:r>
            <a:r>
              <a:rPr lang="en-US" sz="2000" dirty="0">
                <a:solidFill>
                  <a:schemeClr val="accent6"/>
                </a:solidFill>
              </a:rPr>
              <a:t>https://www.eia.gov/electricity/gridmonitor/dashboard/</a:t>
            </a:r>
            <a:br>
              <a:rPr lang="en-US" dirty="0"/>
            </a:br>
            <a:endParaRPr lang="en-US" dirty="0"/>
          </a:p>
        </p:txBody>
      </p:sp>
      <p:sp>
        <p:nvSpPr>
          <p:cNvPr id="4" name="Slide Number Placeholder 3">
            <a:extLst>
              <a:ext uri="{FF2B5EF4-FFF2-40B4-BE49-F238E27FC236}">
                <a16:creationId xmlns:a16="http://schemas.microsoft.com/office/drawing/2014/main" id="{F3CF1335-5CAA-4525-9184-1B52C9DC436E}"/>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18</a:t>
            </a:fld>
            <a:endParaRPr lang="en-US" dirty="0">
              <a:solidFill>
                <a:srgbClr val="000000">
                  <a:tint val="75000"/>
                </a:srgbClr>
              </a:solidFill>
            </a:endParaRPr>
          </a:p>
        </p:txBody>
      </p:sp>
      <p:pic>
        <p:nvPicPr>
          <p:cNvPr id="5" name="Content Placeholder 4">
            <a:extLst>
              <a:ext uri="{FF2B5EF4-FFF2-40B4-BE49-F238E27FC236}">
                <a16:creationId xmlns:a16="http://schemas.microsoft.com/office/drawing/2014/main" id="{D78F0C90-739C-490E-9FA1-9F908B54F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1" y="1685007"/>
            <a:ext cx="5962649" cy="3975100"/>
          </a:xfrm>
          <a:prstGeom prst="rect">
            <a:avLst/>
          </a:prstGeom>
        </p:spPr>
      </p:pic>
      <p:pic>
        <p:nvPicPr>
          <p:cNvPr id="7" name="Picture 6">
            <a:extLst>
              <a:ext uri="{FF2B5EF4-FFF2-40B4-BE49-F238E27FC236}">
                <a16:creationId xmlns:a16="http://schemas.microsoft.com/office/drawing/2014/main" id="{E817A727-FAA1-4BE8-9F11-8BBFFDA66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8249" y="1690690"/>
            <a:ext cx="5945600" cy="3963733"/>
          </a:xfrm>
          <a:prstGeom prst="rect">
            <a:avLst/>
          </a:prstGeom>
        </p:spPr>
      </p:pic>
    </p:spTree>
    <p:extLst>
      <p:ext uri="{BB962C8B-B14F-4D97-AF65-F5344CB8AC3E}">
        <p14:creationId xmlns:p14="http://schemas.microsoft.com/office/powerpoint/2010/main" val="92292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5743-427A-42D1-9C5E-4D576BCA7910}"/>
              </a:ext>
            </a:extLst>
          </p:cNvPr>
          <p:cNvSpPr>
            <a:spLocks noGrp="1"/>
          </p:cNvSpPr>
          <p:nvPr>
            <p:ph type="title"/>
          </p:nvPr>
        </p:nvSpPr>
        <p:spPr/>
        <p:txBody>
          <a:bodyPr/>
          <a:lstStyle/>
          <a:p>
            <a:r>
              <a:rPr lang="en-US" dirty="0"/>
              <a:t>California Already Experiencing Ramping Issues Related to Renewables</a:t>
            </a:r>
          </a:p>
        </p:txBody>
      </p:sp>
      <p:pic>
        <p:nvPicPr>
          <p:cNvPr id="6" name="Content Placeholder 5">
            <a:extLst>
              <a:ext uri="{FF2B5EF4-FFF2-40B4-BE49-F238E27FC236}">
                <a16:creationId xmlns:a16="http://schemas.microsoft.com/office/drawing/2014/main" id="{7E7BA21E-1C11-43C1-85B9-DC02DF092A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427" y="1690690"/>
            <a:ext cx="5962650" cy="3975100"/>
          </a:xfrm>
        </p:spPr>
      </p:pic>
      <p:sp>
        <p:nvSpPr>
          <p:cNvPr id="4" name="Slide Number Placeholder 3">
            <a:extLst>
              <a:ext uri="{FF2B5EF4-FFF2-40B4-BE49-F238E27FC236}">
                <a16:creationId xmlns:a16="http://schemas.microsoft.com/office/drawing/2014/main" id="{EC7A2B99-EFEE-4AC0-897C-013C901C8D15}"/>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19</a:t>
            </a:fld>
            <a:endParaRPr lang="en-US" dirty="0">
              <a:solidFill>
                <a:srgbClr val="000000">
                  <a:tint val="75000"/>
                </a:srgbClr>
              </a:solidFill>
            </a:endParaRPr>
          </a:p>
        </p:txBody>
      </p:sp>
      <p:sp>
        <p:nvSpPr>
          <p:cNvPr id="7" name="TextBox 6">
            <a:extLst>
              <a:ext uri="{FF2B5EF4-FFF2-40B4-BE49-F238E27FC236}">
                <a16:creationId xmlns:a16="http://schemas.microsoft.com/office/drawing/2014/main" id="{97CFA874-A0D0-4A23-9B63-0E98FEF3FC17}"/>
              </a:ext>
            </a:extLst>
          </p:cNvPr>
          <p:cNvSpPr txBox="1"/>
          <p:nvPr/>
        </p:nvSpPr>
        <p:spPr>
          <a:xfrm>
            <a:off x="6536918" y="2075418"/>
            <a:ext cx="5435625" cy="3416320"/>
          </a:xfrm>
          <a:prstGeom prst="rect">
            <a:avLst/>
          </a:prstGeom>
          <a:noFill/>
        </p:spPr>
        <p:txBody>
          <a:bodyPr wrap="square" rtlCol="0">
            <a:spAutoFit/>
          </a:bodyPr>
          <a:lstStyle/>
          <a:p>
            <a:r>
              <a:rPr lang="en-US" dirty="0"/>
              <a:t>Data Source:</a:t>
            </a:r>
            <a:endParaRPr lang="en-US" dirty="0">
              <a:hlinkClick r:id=""/>
            </a:endParaRPr>
          </a:p>
          <a:p>
            <a:r>
              <a:rPr lang="en-US" dirty="0">
                <a:hlinkClick r:id=""/>
              </a:rPr>
              <a:t>http://www.caiso.com/informed/Pages/ManagingOversupply.aspx</a:t>
            </a:r>
            <a:endParaRPr lang="en-US" dirty="0"/>
          </a:p>
          <a:p>
            <a:endParaRPr lang="en-US" dirty="0">
              <a:hlinkClick r:id="rId3"/>
            </a:endParaRPr>
          </a:p>
          <a:p>
            <a:r>
              <a:rPr lang="en-US" dirty="0"/>
              <a:t>Flexible Ramping Product:</a:t>
            </a:r>
            <a:endParaRPr lang="en-US" dirty="0">
              <a:hlinkClick r:id=""/>
            </a:endParaRPr>
          </a:p>
          <a:p>
            <a:r>
              <a:rPr lang="en-US" dirty="0">
                <a:hlinkClick r:id=""/>
              </a:rPr>
              <a:t>https://www.oasis.oati.com/PPW/PPWdocs/2016-06-24_FlexibleRampingProduct_ER16-2023.pdf</a:t>
            </a:r>
            <a:endParaRPr lang="en-US" dirty="0"/>
          </a:p>
          <a:p>
            <a:endParaRPr lang="en-US" dirty="0"/>
          </a:p>
          <a:p>
            <a:r>
              <a:rPr lang="en-US" dirty="0">
                <a:hlinkClick r:id="rId4"/>
              </a:rPr>
              <a:t>https://www.caiso.com/Documents/DraftFinalTechnicalAppendix-FlexibleRampingProduct.pdf</a:t>
            </a:r>
            <a:endParaRPr lang="en-US" dirty="0"/>
          </a:p>
          <a:p>
            <a:endParaRPr lang="en-US" dirty="0"/>
          </a:p>
          <a:p>
            <a:endParaRPr lang="en-US" dirty="0"/>
          </a:p>
        </p:txBody>
      </p:sp>
    </p:spTree>
    <p:extLst>
      <p:ext uri="{BB962C8B-B14F-4D97-AF65-F5344CB8AC3E}">
        <p14:creationId xmlns:p14="http://schemas.microsoft.com/office/powerpoint/2010/main" val="71560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FD6D6E-1A56-46A6-A7D3-23B790A43A68}"/>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a:t>
            </a:fld>
            <a:endParaRPr lang="en-US" dirty="0">
              <a:solidFill>
                <a:srgbClr val="000000">
                  <a:tint val="75000"/>
                </a:srgbClr>
              </a:solidFill>
            </a:endParaRPr>
          </a:p>
        </p:txBody>
      </p:sp>
      <p:pic>
        <p:nvPicPr>
          <p:cNvPr id="4" name="Picture 3">
            <a:extLst>
              <a:ext uri="{FF2B5EF4-FFF2-40B4-BE49-F238E27FC236}">
                <a16:creationId xmlns:a16="http://schemas.microsoft.com/office/drawing/2014/main" id="{FDFD22EF-230A-4FBA-A2BB-FAB7B41E19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24946" y="314157"/>
            <a:ext cx="1750497" cy="1268788"/>
          </a:xfrm>
          <a:prstGeom prst="rect">
            <a:avLst/>
          </a:prstGeom>
        </p:spPr>
      </p:pic>
      <p:pic>
        <p:nvPicPr>
          <p:cNvPr id="13" name="Picture 12">
            <a:extLst>
              <a:ext uri="{FF2B5EF4-FFF2-40B4-BE49-F238E27FC236}">
                <a16:creationId xmlns:a16="http://schemas.microsoft.com/office/drawing/2014/main" id="{51C14531-01E2-413C-B6FA-1714E163055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5850" y="117372"/>
            <a:ext cx="5617757" cy="4536515"/>
          </a:xfrm>
          <a:prstGeom prst="rect">
            <a:avLst/>
          </a:prstGeom>
        </p:spPr>
      </p:pic>
      <p:pic>
        <p:nvPicPr>
          <p:cNvPr id="16" name="Picture 15">
            <a:extLst>
              <a:ext uri="{FF2B5EF4-FFF2-40B4-BE49-F238E27FC236}">
                <a16:creationId xmlns:a16="http://schemas.microsoft.com/office/drawing/2014/main" id="{2FA0F72D-7F34-47FB-8BAE-B601C2E17E2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224946" y="3269097"/>
            <a:ext cx="1900794" cy="1267815"/>
          </a:xfrm>
          <a:prstGeom prst="rect">
            <a:avLst/>
          </a:prstGeom>
        </p:spPr>
      </p:pic>
      <p:pic>
        <p:nvPicPr>
          <p:cNvPr id="19" name="Picture 18">
            <a:extLst>
              <a:ext uri="{FF2B5EF4-FFF2-40B4-BE49-F238E27FC236}">
                <a16:creationId xmlns:a16="http://schemas.microsoft.com/office/drawing/2014/main" id="{58E4EA1F-522A-4113-A138-C380E8E6B60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224946" y="4698513"/>
            <a:ext cx="1940331" cy="1494055"/>
          </a:xfrm>
          <a:prstGeom prst="rect">
            <a:avLst/>
          </a:prstGeom>
        </p:spPr>
      </p:pic>
      <p:pic>
        <p:nvPicPr>
          <p:cNvPr id="22" name="Picture 21">
            <a:extLst>
              <a:ext uri="{FF2B5EF4-FFF2-40B4-BE49-F238E27FC236}">
                <a16:creationId xmlns:a16="http://schemas.microsoft.com/office/drawing/2014/main" id="{784D5DFB-A216-47C9-B731-41D811A11255}"/>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542581" y="244919"/>
            <a:ext cx="2018672" cy="1511657"/>
          </a:xfrm>
          <a:prstGeom prst="rect">
            <a:avLst/>
          </a:prstGeom>
        </p:spPr>
      </p:pic>
      <p:pic>
        <p:nvPicPr>
          <p:cNvPr id="28" name="Picture 27">
            <a:extLst>
              <a:ext uri="{FF2B5EF4-FFF2-40B4-BE49-F238E27FC236}">
                <a16:creationId xmlns:a16="http://schemas.microsoft.com/office/drawing/2014/main" id="{603A1DB0-A0C4-4FB9-99A1-744AE16F9B44}"/>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8541758" y="3515302"/>
            <a:ext cx="2018672" cy="1219614"/>
          </a:xfrm>
          <a:prstGeom prst="rect">
            <a:avLst/>
          </a:prstGeom>
        </p:spPr>
      </p:pic>
      <p:pic>
        <p:nvPicPr>
          <p:cNvPr id="30" name="Picture 29">
            <a:extLst>
              <a:ext uri="{FF2B5EF4-FFF2-40B4-BE49-F238E27FC236}">
                <a16:creationId xmlns:a16="http://schemas.microsoft.com/office/drawing/2014/main" id="{679BFC0B-F2DC-45DF-89AB-BF79F13549D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42582" y="2006869"/>
            <a:ext cx="2018672" cy="1343334"/>
          </a:xfrm>
          <a:prstGeom prst="rect">
            <a:avLst/>
          </a:prstGeom>
        </p:spPr>
      </p:pic>
      <p:pic>
        <p:nvPicPr>
          <p:cNvPr id="32" name="Picture 31">
            <a:extLst>
              <a:ext uri="{FF2B5EF4-FFF2-40B4-BE49-F238E27FC236}">
                <a16:creationId xmlns:a16="http://schemas.microsoft.com/office/drawing/2014/main" id="{C4979E1E-1F1C-433E-AE6A-2ABC0AF2058E}"/>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6184494" y="1798233"/>
            <a:ext cx="1665750" cy="1249313"/>
          </a:xfrm>
          <a:prstGeom prst="rect">
            <a:avLst/>
          </a:prstGeom>
        </p:spPr>
      </p:pic>
      <p:pic>
        <p:nvPicPr>
          <p:cNvPr id="35" name="Graphic 34" descr="Dollar">
            <a:extLst>
              <a:ext uri="{FF2B5EF4-FFF2-40B4-BE49-F238E27FC236}">
                <a16:creationId xmlns:a16="http://schemas.microsoft.com/office/drawing/2014/main" id="{F9711B69-297F-419B-9064-F8FCC8016FD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5568" y="2893003"/>
            <a:ext cx="914400" cy="914400"/>
          </a:xfrm>
          <a:prstGeom prst="rect">
            <a:avLst/>
          </a:prstGeom>
        </p:spPr>
      </p:pic>
      <p:sp>
        <p:nvSpPr>
          <p:cNvPr id="36" name="Arrow: Right 35">
            <a:extLst>
              <a:ext uri="{FF2B5EF4-FFF2-40B4-BE49-F238E27FC236}">
                <a16:creationId xmlns:a16="http://schemas.microsoft.com/office/drawing/2014/main" id="{4E90EFF3-FBF3-4653-A284-1B97AA33700D}"/>
              </a:ext>
            </a:extLst>
          </p:cNvPr>
          <p:cNvSpPr/>
          <p:nvPr/>
        </p:nvSpPr>
        <p:spPr>
          <a:xfrm>
            <a:off x="5832070" y="3047546"/>
            <a:ext cx="352189" cy="573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CB9F045E-C90E-427F-8E53-3486E595524B}"/>
              </a:ext>
            </a:extLst>
          </p:cNvPr>
          <p:cNvSpPr/>
          <p:nvPr/>
        </p:nvSpPr>
        <p:spPr>
          <a:xfrm>
            <a:off x="5817956" y="1761788"/>
            <a:ext cx="352189" cy="573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E356AD04-ECDA-48AA-87B1-BD9547CB5572}"/>
              </a:ext>
            </a:extLst>
          </p:cNvPr>
          <p:cNvSpPr/>
          <p:nvPr/>
        </p:nvSpPr>
        <p:spPr>
          <a:xfrm>
            <a:off x="5828199" y="2404667"/>
            <a:ext cx="352189" cy="573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E8E47EC9-83CE-4E47-9CFD-F970EDE50644}"/>
              </a:ext>
            </a:extLst>
          </p:cNvPr>
          <p:cNvSpPr/>
          <p:nvPr/>
        </p:nvSpPr>
        <p:spPr>
          <a:xfrm>
            <a:off x="5828199" y="3774859"/>
            <a:ext cx="352189" cy="573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698CB049-8783-4958-8D10-8D48ED463BED}"/>
              </a:ext>
            </a:extLst>
          </p:cNvPr>
          <p:cNvSpPr/>
          <p:nvPr/>
        </p:nvSpPr>
        <p:spPr>
          <a:xfrm>
            <a:off x="5828719" y="4508436"/>
            <a:ext cx="352189" cy="573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01358235-A3BE-430B-94E1-D02E8387AA7D}"/>
              </a:ext>
            </a:extLst>
          </p:cNvPr>
          <p:cNvSpPr/>
          <p:nvPr/>
        </p:nvSpPr>
        <p:spPr>
          <a:xfrm>
            <a:off x="5832070" y="5276621"/>
            <a:ext cx="352189" cy="573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E653E190-4380-4902-9941-4E13244CF85B}"/>
              </a:ext>
            </a:extLst>
          </p:cNvPr>
          <p:cNvPicPr>
            <a:picLocks noChangeAspect="1"/>
          </p:cNvPicPr>
          <p:nvPr/>
        </p:nvPicPr>
        <p:blipFill>
          <a:blip r:embed="rId19">
            <a:extLst>
              <a:ext uri="{28A0092B-C50C-407E-A947-70E740481C1C}">
                <a14:useLocalDpi xmlns:a14="http://schemas.microsoft.com/office/drawing/2010/main" val="0"/>
              </a:ext>
              <a:ext uri="{837473B0-CC2E-450A-ABE3-18F120FF3D39}">
                <a1611:picAttrSrcUrl xmlns:a1611="http://schemas.microsoft.com/office/drawing/2016/11/main" r:id="rId20"/>
              </a:ext>
            </a:extLst>
          </a:blip>
          <a:stretch>
            <a:fillRect/>
          </a:stretch>
        </p:blipFill>
        <p:spPr>
          <a:xfrm>
            <a:off x="1834964" y="4765695"/>
            <a:ext cx="2247878" cy="1506078"/>
          </a:xfrm>
          <a:prstGeom prst="rect">
            <a:avLst/>
          </a:prstGeom>
        </p:spPr>
      </p:pic>
      <p:pic>
        <p:nvPicPr>
          <p:cNvPr id="49" name="Picture 48">
            <a:extLst>
              <a:ext uri="{FF2B5EF4-FFF2-40B4-BE49-F238E27FC236}">
                <a16:creationId xmlns:a16="http://schemas.microsoft.com/office/drawing/2014/main" id="{33B1B5B1-D139-41C0-B2C8-3B77EDAEBCB5}"/>
              </a:ext>
            </a:extLst>
          </p:cNvPr>
          <p:cNvPicPr>
            <a:picLocks noChangeAspect="1"/>
          </p:cNvPicPr>
          <p:nvPr/>
        </p:nvPicPr>
        <p:blipFill>
          <a:blip r:embed="rId21">
            <a:extLst>
              <a:ext uri="{28A0092B-C50C-407E-A947-70E740481C1C}">
                <a14:useLocalDpi xmlns:a14="http://schemas.microsoft.com/office/drawing/2010/main" val="0"/>
              </a:ext>
              <a:ext uri="{837473B0-CC2E-450A-ABE3-18F120FF3D39}">
                <a1611:picAttrSrcUrl xmlns:a1611="http://schemas.microsoft.com/office/drawing/2016/11/main" r:id="rId22"/>
              </a:ext>
            </a:extLst>
          </a:blip>
          <a:stretch>
            <a:fillRect/>
          </a:stretch>
        </p:blipFill>
        <p:spPr>
          <a:xfrm>
            <a:off x="8620099" y="4793985"/>
            <a:ext cx="1940331" cy="1455248"/>
          </a:xfrm>
          <a:prstGeom prst="rect">
            <a:avLst/>
          </a:prstGeom>
        </p:spPr>
      </p:pic>
    </p:spTree>
    <p:extLst>
      <p:ext uri="{BB962C8B-B14F-4D97-AF65-F5344CB8AC3E}">
        <p14:creationId xmlns:p14="http://schemas.microsoft.com/office/powerpoint/2010/main" val="318480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E048D2-5B3C-4A9E-B012-862273491B27}"/>
              </a:ext>
            </a:extLst>
          </p:cNvPr>
          <p:cNvPicPr>
            <a:picLocks noChangeAspect="1"/>
          </p:cNvPicPr>
          <p:nvPr/>
        </p:nvPicPr>
        <p:blipFill>
          <a:blip r:embed="rId2"/>
          <a:stretch>
            <a:fillRect/>
          </a:stretch>
        </p:blipFill>
        <p:spPr>
          <a:xfrm>
            <a:off x="170623" y="332943"/>
            <a:ext cx="11850754" cy="6192114"/>
          </a:xfrm>
          <a:prstGeom prst="rect">
            <a:avLst/>
          </a:prstGeom>
        </p:spPr>
      </p:pic>
      <p:sp>
        <p:nvSpPr>
          <p:cNvPr id="2" name="Title 1">
            <a:extLst>
              <a:ext uri="{FF2B5EF4-FFF2-40B4-BE49-F238E27FC236}">
                <a16:creationId xmlns:a16="http://schemas.microsoft.com/office/drawing/2014/main" id="{583CA5DF-971D-464E-87EA-0AC9E40DB999}"/>
              </a:ext>
            </a:extLst>
          </p:cNvPr>
          <p:cNvSpPr>
            <a:spLocks noGrp="1"/>
          </p:cNvSpPr>
          <p:nvPr>
            <p:ph type="title"/>
          </p:nvPr>
        </p:nvSpPr>
        <p:spPr>
          <a:xfrm>
            <a:off x="4276344" y="118125"/>
            <a:ext cx="3368040" cy="1607923"/>
          </a:xfrm>
          <a:solidFill>
            <a:schemeClr val="bg1"/>
          </a:solidFill>
          <a:ln>
            <a:solidFill>
              <a:schemeClr val="tx1"/>
            </a:solidFill>
          </a:ln>
        </p:spPr>
        <p:txBody>
          <a:bodyPr>
            <a:normAutofit fontScale="90000"/>
          </a:bodyPr>
          <a:lstStyle/>
          <a:p>
            <a:r>
              <a:rPr lang="en-US" dirty="0"/>
              <a:t>Issues in 2023 by Time of Day</a:t>
            </a:r>
          </a:p>
        </p:txBody>
      </p:sp>
      <p:sp>
        <p:nvSpPr>
          <p:cNvPr id="4" name="Slide Number Placeholder 3">
            <a:extLst>
              <a:ext uri="{FF2B5EF4-FFF2-40B4-BE49-F238E27FC236}">
                <a16:creationId xmlns:a16="http://schemas.microsoft.com/office/drawing/2014/main" id="{C4F91C09-5D50-4B9A-9A93-9EC15BD9EB78}"/>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20</a:t>
            </a:fld>
            <a:endParaRPr lang="en-US" dirty="0">
              <a:solidFill>
                <a:srgbClr val="000000">
                  <a:tint val="75000"/>
                </a:srgbClr>
              </a:solidFill>
            </a:endParaRPr>
          </a:p>
        </p:txBody>
      </p:sp>
      <p:sp>
        <p:nvSpPr>
          <p:cNvPr id="6" name="Content Placeholder 5">
            <a:extLst>
              <a:ext uri="{FF2B5EF4-FFF2-40B4-BE49-F238E27FC236}">
                <a16:creationId xmlns:a16="http://schemas.microsoft.com/office/drawing/2014/main" id="{48D71F57-3F3D-49E7-A84E-F9C8F0951CE4}"/>
              </a:ext>
            </a:extLst>
          </p:cNvPr>
          <p:cNvSpPr>
            <a:spLocks noGrp="1"/>
          </p:cNvSpPr>
          <p:nvPr>
            <p:ph idx="1"/>
          </p:nvPr>
        </p:nvSpPr>
        <p:spPr>
          <a:xfrm>
            <a:off x="8071104" y="2584704"/>
            <a:ext cx="3761232" cy="2255520"/>
          </a:xfrm>
          <a:solidFill>
            <a:schemeClr val="bg1"/>
          </a:solidFill>
          <a:ln>
            <a:solidFill>
              <a:schemeClr val="tx1"/>
            </a:solidFill>
          </a:ln>
        </p:spPr>
        <p:txBody>
          <a:bodyPr>
            <a:normAutofit fontScale="92500" lnSpcReduction="20000"/>
          </a:bodyPr>
          <a:lstStyle/>
          <a:p>
            <a:pPr marL="0" indent="0">
              <a:buNone/>
            </a:pPr>
            <a:r>
              <a:rPr lang="en-US" b="1" dirty="0"/>
              <a:t>% of Loss of Load Event Hours</a:t>
            </a:r>
          </a:p>
          <a:p>
            <a:r>
              <a:rPr lang="en-US" dirty="0"/>
              <a:t>Most winter adequacy issues overnight or during ramping periods</a:t>
            </a:r>
          </a:p>
          <a:p>
            <a:r>
              <a:rPr lang="en-US" dirty="0"/>
              <a:t>Most summer adequacy issues during mid-day and evening ramp</a:t>
            </a:r>
          </a:p>
          <a:p>
            <a:endParaRPr lang="en-US" dirty="0"/>
          </a:p>
          <a:p>
            <a:pPr marL="0" indent="0">
              <a:buNone/>
            </a:pPr>
            <a:endParaRPr lang="en-US" dirty="0"/>
          </a:p>
        </p:txBody>
      </p:sp>
    </p:spTree>
    <p:extLst>
      <p:ext uri="{BB962C8B-B14F-4D97-AF65-F5344CB8AC3E}">
        <p14:creationId xmlns:p14="http://schemas.microsoft.com/office/powerpoint/2010/main" val="3895837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7436-72D7-4FF6-BAB8-BDFB19ACB708}"/>
              </a:ext>
            </a:extLst>
          </p:cNvPr>
          <p:cNvSpPr>
            <a:spLocks noGrp="1"/>
          </p:cNvSpPr>
          <p:nvPr>
            <p:ph type="title"/>
          </p:nvPr>
        </p:nvSpPr>
        <p:spPr>
          <a:xfrm>
            <a:off x="487680" y="365127"/>
            <a:ext cx="2474976" cy="5218809"/>
          </a:xfrm>
        </p:spPr>
        <p:txBody>
          <a:bodyPr>
            <a:normAutofit/>
          </a:bodyPr>
          <a:lstStyle/>
          <a:p>
            <a:r>
              <a:rPr lang="en-US" sz="3200" dirty="0"/>
              <a:t>2023 Winter Thermal Generation Capacity Factors During Outages Always Lower Than 90%</a:t>
            </a:r>
          </a:p>
        </p:txBody>
      </p:sp>
      <p:pic>
        <p:nvPicPr>
          <p:cNvPr id="5" name="Content Placeholder 4">
            <a:extLst>
              <a:ext uri="{FF2B5EF4-FFF2-40B4-BE49-F238E27FC236}">
                <a16:creationId xmlns:a16="http://schemas.microsoft.com/office/drawing/2014/main" id="{B8CA5956-15AC-4BFE-BD00-CC11EF41A410}"/>
              </a:ext>
            </a:extLst>
          </p:cNvPr>
          <p:cNvPicPr>
            <a:picLocks noGrp="1" noChangeAspect="1"/>
          </p:cNvPicPr>
          <p:nvPr>
            <p:ph idx="1"/>
          </p:nvPr>
        </p:nvPicPr>
        <p:blipFill>
          <a:blip r:embed="rId2"/>
          <a:stretch>
            <a:fillRect/>
          </a:stretch>
        </p:blipFill>
        <p:spPr>
          <a:xfrm>
            <a:off x="3091635" y="102967"/>
            <a:ext cx="8612685" cy="5697758"/>
          </a:xfrm>
          <a:prstGeom prst="rect">
            <a:avLst/>
          </a:prstGeom>
        </p:spPr>
      </p:pic>
      <p:sp>
        <p:nvSpPr>
          <p:cNvPr id="4" name="Slide Number Placeholder 3">
            <a:extLst>
              <a:ext uri="{FF2B5EF4-FFF2-40B4-BE49-F238E27FC236}">
                <a16:creationId xmlns:a16="http://schemas.microsoft.com/office/drawing/2014/main" id="{80982EDF-CC62-4DF2-8B12-B954DEB8DB60}"/>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21</a:t>
            </a:fld>
            <a:endParaRPr lang="en-US" dirty="0">
              <a:solidFill>
                <a:srgbClr val="000000">
                  <a:tint val="75000"/>
                </a:srgbClr>
              </a:solidFill>
            </a:endParaRPr>
          </a:p>
        </p:txBody>
      </p:sp>
    </p:spTree>
    <p:extLst>
      <p:ext uri="{BB962C8B-B14F-4D97-AF65-F5344CB8AC3E}">
        <p14:creationId xmlns:p14="http://schemas.microsoft.com/office/powerpoint/2010/main" val="3114271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7436-72D7-4FF6-BAB8-BDFB19ACB708}"/>
              </a:ext>
            </a:extLst>
          </p:cNvPr>
          <p:cNvSpPr>
            <a:spLocks noGrp="1"/>
          </p:cNvSpPr>
          <p:nvPr>
            <p:ph type="title"/>
          </p:nvPr>
        </p:nvSpPr>
        <p:spPr>
          <a:xfrm>
            <a:off x="487680" y="365127"/>
            <a:ext cx="2474976" cy="5218809"/>
          </a:xfrm>
        </p:spPr>
        <p:txBody>
          <a:bodyPr>
            <a:normAutofit/>
          </a:bodyPr>
          <a:lstStyle/>
          <a:p>
            <a:r>
              <a:rPr lang="en-US" sz="3200" dirty="0"/>
              <a:t>2023 Summer Thermal Generation Capacity Factors During Outages Always Lower Than 80%</a:t>
            </a:r>
          </a:p>
        </p:txBody>
      </p:sp>
      <p:sp>
        <p:nvSpPr>
          <p:cNvPr id="4" name="Slide Number Placeholder 3">
            <a:extLst>
              <a:ext uri="{FF2B5EF4-FFF2-40B4-BE49-F238E27FC236}">
                <a16:creationId xmlns:a16="http://schemas.microsoft.com/office/drawing/2014/main" id="{80982EDF-CC62-4DF2-8B12-B954DEB8DB60}"/>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22</a:t>
            </a:fld>
            <a:endParaRPr lang="en-US" dirty="0">
              <a:solidFill>
                <a:srgbClr val="000000">
                  <a:tint val="75000"/>
                </a:srgbClr>
              </a:solidFill>
            </a:endParaRPr>
          </a:p>
        </p:txBody>
      </p:sp>
      <p:pic>
        <p:nvPicPr>
          <p:cNvPr id="7" name="Picture 6">
            <a:extLst>
              <a:ext uri="{FF2B5EF4-FFF2-40B4-BE49-F238E27FC236}">
                <a16:creationId xmlns:a16="http://schemas.microsoft.com/office/drawing/2014/main" id="{A551E843-3F9D-45A6-B01B-38C6205DFFB3}"/>
              </a:ext>
            </a:extLst>
          </p:cNvPr>
          <p:cNvPicPr>
            <a:picLocks noChangeAspect="1"/>
          </p:cNvPicPr>
          <p:nvPr/>
        </p:nvPicPr>
        <p:blipFill>
          <a:blip r:embed="rId2"/>
          <a:stretch>
            <a:fillRect/>
          </a:stretch>
        </p:blipFill>
        <p:spPr>
          <a:xfrm>
            <a:off x="3052013" y="0"/>
            <a:ext cx="9139987" cy="5967658"/>
          </a:xfrm>
          <a:prstGeom prst="rect">
            <a:avLst/>
          </a:prstGeom>
        </p:spPr>
      </p:pic>
    </p:spTree>
    <p:extLst>
      <p:ext uri="{BB962C8B-B14F-4D97-AF65-F5344CB8AC3E}">
        <p14:creationId xmlns:p14="http://schemas.microsoft.com/office/powerpoint/2010/main" val="2262705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4844-2E59-4814-B258-711EE2F5310B}"/>
              </a:ext>
            </a:extLst>
          </p:cNvPr>
          <p:cNvSpPr>
            <a:spLocks noGrp="1"/>
          </p:cNvSpPr>
          <p:nvPr>
            <p:ph type="title"/>
          </p:nvPr>
        </p:nvSpPr>
        <p:spPr>
          <a:xfrm>
            <a:off x="838200" y="365127"/>
            <a:ext cx="5867400" cy="1325563"/>
          </a:xfrm>
        </p:spPr>
        <p:txBody>
          <a:bodyPr/>
          <a:lstStyle/>
          <a:p>
            <a:r>
              <a:rPr lang="en-US" dirty="0"/>
              <a:t>Example</a:t>
            </a:r>
          </a:p>
        </p:txBody>
      </p:sp>
      <p:sp>
        <p:nvSpPr>
          <p:cNvPr id="3" name="Content Placeholder 2">
            <a:extLst>
              <a:ext uri="{FF2B5EF4-FFF2-40B4-BE49-F238E27FC236}">
                <a16:creationId xmlns:a16="http://schemas.microsoft.com/office/drawing/2014/main" id="{0A631DCF-E02B-426F-B2A4-0D55C9F73B12}"/>
              </a:ext>
            </a:extLst>
          </p:cNvPr>
          <p:cNvSpPr>
            <a:spLocks noGrp="1"/>
          </p:cNvSpPr>
          <p:nvPr>
            <p:ph idx="1"/>
          </p:nvPr>
        </p:nvSpPr>
        <p:spPr>
          <a:xfrm>
            <a:off x="838200" y="1825625"/>
            <a:ext cx="6440424" cy="3975100"/>
          </a:xfrm>
        </p:spPr>
        <p:txBody>
          <a:bodyPr/>
          <a:lstStyle/>
          <a:p>
            <a:r>
              <a:rPr lang="en-US" dirty="0"/>
              <a:t>Morning Ramp Issues (Baseline)</a:t>
            </a:r>
          </a:p>
          <a:p>
            <a:pPr lvl="1"/>
            <a:r>
              <a:rPr lang="en-US" dirty="0"/>
              <a:t>Renewable generation high in day-ahead competing with coal and CCCT units</a:t>
            </a:r>
          </a:p>
          <a:p>
            <a:pPr lvl="1"/>
            <a:r>
              <a:rPr lang="en-US" dirty="0"/>
              <a:t>Coal ramps down and gas units don’t commit (order fuel).</a:t>
            </a:r>
          </a:p>
          <a:p>
            <a:pPr lvl="1"/>
            <a:r>
              <a:rPr lang="en-US" dirty="0"/>
              <a:t>Renewable generation forecast drops and regional load forecast is higher after day-ahead forecasts (between 2500 MW and 3000 MW of total forecast error)</a:t>
            </a:r>
          </a:p>
          <a:p>
            <a:pPr lvl="1"/>
            <a:r>
              <a:rPr lang="en-US" dirty="0"/>
              <a:t>Hydro generation and market cannot make up difference due to congestion on some lines</a:t>
            </a:r>
          </a:p>
        </p:txBody>
      </p:sp>
      <p:sp>
        <p:nvSpPr>
          <p:cNvPr id="4" name="Slide Number Placeholder 3">
            <a:extLst>
              <a:ext uri="{FF2B5EF4-FFF2-40B4-BE49-F238E27FC236}">
                <a16:creationId xmlns:a16="http://schemas.microsoft.com/office/drawing/2014/main" id="{7F1448E0-334D-412A-95EF-B5028AF82BB1}"/>
              </a:ext>
            </a:extLst>
          </p:cNvPr>
          <p:cNvSpPr>
            <a:spLocks noGrp="1"/>
          </p:cNvSpPr>
          <p:nvPr>
            <p:ph type="sldNum" sz="quarter" idx="4"/>
          </p:nvPr>
        </p:nvSpPr>
        <p:spPr/>
        <p:txBody>
          <a:bodyPr/>
          <a:lstStyle/>
          <a:p>
            <a:pPr>
              <a:defRPr/>
            </a:pPr>
            <a:fld id="{DCB029D6-5554-3449-9E92-4345D2269ABD}" type="slidenum">
              <a:rPr lang="en-US">
                <a:solidFill>
                  <a:srgbClr val="000000">
                    <a:tint val="75000"/>
                  </a:srgbClr>
                </a:solidFill>
                <a:latin typeface="Trebuchet MS" panose="020B0603020202020204"/>
              </a:rPr>
              <a:pPr>
                <a:defRPr/>
              </a:pPr>
              <a:t>23</a:t>
            </a:fld>
            <a:endParaRPr lang="en-US" dirty="0">
              <a:solidFill>
                <a:srgbClr val="000000">
                  <a:tint val="75000"/>
                </a:srgbClr>
              </a:solidFill>
              <a:latin typeface="Trebuchet MS" panose="020B0603020202020204"/>
            </a:endParaRPr>
          </a:p>
        </p:txBody>
      </p:sp>
      <p:pic>
        <p:nvPicPr>
          <p:cNvPr id="6" name="Picture 5">
            <a:extLst>
              <a:ext uri="{FF2B5EF4-FFF2-40B4-BE49-F238E27FC236}">
                <a16:creationId xmlns:a16="http://schemas.microsoft.com/office/drawing/2014/main" id="{F41DD269-9FBD-4BDD-B88D-A439C23C85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78624" y="119349"/>
            <a:ext cx="3332395" cy="1875851"/>
          </a:xfrm>
          <a:prstGeom prst="rect">
            <a:avLst/>
          </a:prstGeom>
        </p:spPr>
      </p:pic>
      <p:pic>
        <p:nvPicPr>
          <p:cNvPr id="8" name="Picture 7">
            <a:extLst>
              <a:ext uri="{FF2B5EF4-FFF2-40B4-BE49-F238E27FC236}">
                <a16:creationId xmlns:a16="http://schemas.microsoft.com/office/drawing/2014/main" id="{9E5BE768-4320-494B-B63B-39878B7CBAF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22080" y="2302574"/>
            <a:ext cx="3022977" cy="2015318"/>
          </a:xfrm>
          <a:prstGeom prst="rect">
            <a:avLst/>
          </a:prstGeom>
        </p:spPr>
      </p:pic>
      <p:pic>
        <p:nvPicPr>
          <p:cNvPr id="11" name="Picture 10">
            <a:extLst>
              <a:ext uri="{FF2B5EF4-FFF2-40B4-BE49-F238E27FC236}">
                <a16:creationId xmlns:a16="http://schemas.microsoft.com/office/drawing/2014/main" id="{7BED4215-965E-4DE2-A973-720D0F18FD0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786581" y="4523862"/>
            <a:ext cx="2316480" cy="1737360"/>
          </a:xfrm>
          <a:prstGeom prst="rect">
            <a:avLst/>
          </a:prstGeom>
        </p:spPr>
      </p:pic>
      <p:sp>
        <p:nvSpPr>
          <p:cNvPr id="12" name="TextBox 11">
            <a:extLst>
              <a:ext uri="{FF2B5EF4-FFF2-40B4-BE49-F238E27FC236}">
                <a16:creationId xmlns:a16="http://schemas.microsoft.com/office/drawing/2014/main" id="{7360DAB4-D4FA-4A3A-85DB-970AAC300CB5}"/>
              </a:ext>
            </a:extLst>
          </p:cNvPr>
          <p:cNvSpPr txBox="1"/>
          <p:nvPr/>
        </p:nvSpPr>
        <p:spPr>
          <a:xfrm>
            <a:off x="8022336" y="6369319"/>
            <a:ext cx="2316480" cy="369332"/>
          </a:xfrm>
          <a:prstGeom prst="rect">
            <a:avLst/>
          </a:prstGeom>
          <a:noFill/>
        </p:spPr>
        <p:txBody>
          <a:bodyPr wrap="square" rtlCol="0">
            <a:spAutoFit/>
          </a:bodyPr>
          <a:lstStyle/>
          <a:p>
            <a:r>
              <a:rPr lang="en-US" sz="900">
                <a:hlinkClick r:id="rId7" tooltip="https://www.flickr.com/photos/wildearth_guardians/24727949146"/>
              </a:rPr>
              <a:t>This Photo</a:t>
            </a:r>
            <a:r>
              <a:rPr lang="en-US" sz="900"/>
              <a:t> by Unknown Author is licensed under </a:t>
            </a:r>
            <a:r>
              <a:rPr lang="en-US" sz="900">
                <a:hlinkClick r:id="rId8" tooltip="https://creativecommons.org/licenses/by-nc-nd/3.0/"/>
              </a:rPr>
              <a:t>CC BY-NC-ND</a:t>
            </a:r>
            <a:endParaRPr lang="en-US" sz="900"/>
          </a:p>
        </p:txBody>
      </p:sp>
    </p:spTree>
    <p:extLst>
      <p:ext uri="{BB962C8B-B14F-4D97-AF65-F5344CB8AC3E}">
        <p14:creationId xmlns:p14="http://schemas.microsoft.com/office/powerpoint/2010/main" val="3848085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EC42-126A-4C33-9B30-09D4AE79CD95}"/>
              </a:ext>
            </a:extLst>
          </p:cNvPr>
          <p:cNvSpPr>
            <a:spLocks noGrp="1"/>
          </p:cNvSpPr>
          <p:nvPr>
            <p:ph type="title"/>
          </p:nvPr>
        </p:nvSpPr>
        <p:spPr/>
        <p:txBody>
          <a:bodyPr/>
          <a:lstStyle/>
          <a:p>
            <a:r>
              <a:rPr lang="en-US" dirty="0"/>
              <a:t>Morning Ramp Issue</a:t>
            </a:r>
          </a:p>
        </p:txBody>
      </p:sp>
      <p:sp>
        <p:nvSpPr>
          <p:cNvPr id="4" name="Slide Number Placeholder 3">
            <a:extLst>
              <a:ext uri="{FF2B5EF4-FFF2-40B4-BE49-F238E27FC236}">
                <a16:creationId xmlns:a16="http://schemas.microsoft.com/office/drawing/2014/main" id="{FF3BC178-B4CE-4D81-BFEE-8701E1253A1C}"/>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24</a:t>
            </a:fld>
            <a:endParaRPr lang="en-US" dirty="0">
              <a:solidFill>
                <a:srgbClr val="000000">
                  <a:tint val="75000"/>
                </a:srgbClr>
              </a:solidFill>
            </a:endParaRPr>
          </a:p>
        </p:txBody>
      </p:sp>
      <p:pic>
        <p:nvPicPr>
          <p:cNvPr id="8" name="Content Placeholder 7">
            <a:extLst>
              <a:ext uri="{FF2B5EF4-FFF2-40B4-BE49-F238E27FC236}">
                <a16:creationId xmlns:a16="http://schemas.microsoft.com/office/drawing/2014/main" id="{4E6C6237-F845-436B-9364-5D14BF71D7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90"/>
            <a:ext cx="11890566" cy="3804981"/>
          </a:xfrm>
        </p:spPr>
      </p:pic>
    </p:spTree>
    <p:extLst>
      <p:ext uri="{BB962C8B-B14F-4D97-AF65-F5344CB8AC3E}">
        <p14:creationId xmlns:p14="http://schemas.microsoft.com/office/powerpoint/2010/main" val="3257196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2E0B3-2A40-41D6-A4FB-ED8DAAA904EE}"/>
              </a:ext>
            </a:extLst>
          </p:cNvPr>
          <p:cNvSpPr>
            <a:spLocks noGrp="1"/>
          </p:cNvSpPr>
          <p:nvPr>
            <p:ph type="title"/>
          </p:nvPr>
        </p:nvSpPr>
        <p:spPr/>
        <p:txBody>
          <a:bodyPr/>
          <a:lstStyle/>
          <a:p>
            <a:r>
              <a:rPr lang="en-US" dirty="0"/>
              <a:t>Issue – Bridger Shuts Down Before the Morning Ramp</a:t>
            </a:r>
          </a:p>
        </p:txBody>
      </p:sp>
      <p:sp>
        <p:nvSpPr>
          <p:cNvPr id="3" name="Content Placeholder 2">
            <a:extLst>
              <a:ext uri="{FF2B5EF4-FFF2-40B4-BE49-F238E27FC236}">
                <a16:creationId xmlns:a16="http://schemas.microsoft.com/office/drawing/2014/main" id="{FD3FC8E9-0749-40FC-B6D3-553BECD875CC}"/>
              </a:ext>
            </a:extLst>
          </p:cNvPr>
          <p:cNvSpPr>
            <a:spLocks noGrp="1"/>
          </p:cNvSpPr>
          <p:nvPr>
            <p:ph idx="1"/>
          </p:nvPr>
        </p:nvSpPr>
        <p:spPr/>
        <p:txBody>
          <a:bodyPr>
            <a:normAutofit fontScale="85000" lnSpcReduction="20000"/>
          </a:bodyPr>
          <a:lstStyle/>
          <a:p>
            <a:pPr marL="0" indent="0">
              <a:buNone/>
            </a:pPr>
            <a:r>
              <a:rPr lang="en-US" dirty="0"/>
              <a:t>High day-ahead wind forecast in Wyoming and a low day-ahead price forecast cause Bridger to shut down before the morning ramp at 5 am</a:t>
            </a:r>
          </a:p>
          <a:p>
            <a:r>
              <a:rPr lang="en-US" dirty="0"/>
              <a:t>Regional coal and hydro units holding contingency and balancing reserves</a:t>
            </a:r>
          </a:p>
          <a:p>
            <a:r>
              <a:rPr lang="en-US" dirty="0"/>
              <a:t>Hour ahead wind forecast in Wyoming is lower by nearly 600 MW</a:t>
            </a:r>
          </a:p>
          <a:p>
            <a:r>
              <a:rPr lang="en-US" dirty="0"/>
              <a:t>Market was importing at regional limits from 7 am to 6 pm in day ahead corresponding with midday negative pricing in California</a:t>
            </a:r>
          </a:p>
          <a:p>
            <a:r>
              <a:rPr lang="en-US" dirty="0"/>
              <a:t>With forecasted drop in renewable generation (a few hours ahead) regional prices are higher than external market prices so the region imports and Bridger shuts off earlier than planned in the day-ahead plan</a:t>
            </a:r>
          </a:p>
          <a:p>
            <a:r>
              <a:rPr lang="en-US" dirty="0"/>
              <a:t>Bridger cannot turn back on due to minimum down time requirement</a:t>
            </a:r>
          </a:p>
          <a:p>
            <a:r>
              <a:rPr lang="en-US" dirty="0"/>
              <a:t>Hydro ramps up to full capability but cannot generate more without violating constraints or leaving region short on reserves</a:t>
            </a:r>
          </a:p>
          <a:p>
            <a:r>
              <a:rPr lang="en-US" dirty="0"/>
              <a:t>Not enough other thermal plants to respond on due to low prices during midday and overnight (SCCTs respond but are not enough)</a:t>
            </a:r>
          </a:p>
          <a:p>
            <a:endParaRPr lang="en-US" dirty="0"/>
          </a:p>
        </p:txBody>
      </p:sp>
      <p:sp>
        <p:nvSpPr>
          <p:cNvPr id="4" name="Slide Number Placeholder 3">
            <a:extLst>
              <a:ext uri="{FF2B5EF4-FFF2-40B4-BE49-F238E27FC236}">
                <a16:creationId xmlns:a16="http://schemas.microsoft.com/office/drawing/2014/main" id="{41023294-1734-4994-B98E-1206997C94DD}"/>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25</a:t>
            </a:fld>
            <a:endParaRPr lang="en-US" dirty="0">
              <a:solidFill>
                <a:srgbClr val="000000">
                  <a:tint val="75000"/>
                </a:srgbClr>
              </a:solidFill>
            </a:endParaRPr>
          </a:p>
        </p:txBody>
      </p:sp>
    </p:spTree>
    <p:extLst>
      <p:ext uri="{BB962C8B-B14F-4D97-AF65-F5344CB8AC3E}">
        <p14:creationId xmlns:p14="http://schemas.microsoft.com/office/powerpoint/2010/main" val="2613560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EC42-126A-4C33-9B30-09D4AE79CD95}"/>
              </a:ext>
            </a:extLst>
          </p:cNvPr>
          <p:cNvSpPr>
            <a:spLocks noGrp="1"/>
          </p:cNvSpPr>
          <p:nvPr>
            <p:ph type="title"/>
          </p:nvPr>
        </p:nvSpPr>
        <p:spPr>
          <a:xfrm>
            <a:off x="0" y="145671"/>
            <a:ext cx="3843528" cy="1317369"/>
          </a:xfrm>
        </p:spPr>
        <p:txBody>
          <a:bodyPr>
            <a:normAutofit fontScale="90000"/>
          </a:bodyPr>
          <a:lstStyle/>
          <a:p>
            <a:r>
              <a:rPr lang="en-US" dirty="0"/>
              <a:t>Morning Ramp Issue – January 30</a:t>
            </a:r>
            <a:r>
              <a:rPr lang="en-US" baseline="30000" dirty="0"/>
              <a:t>th</a:t>
            </a:r>
            <a:r>
              <a:rPr lang="en-US" dirty="0"/>
              <a:t> Deficit</a:t>
            </a:r>
          </a:p>
        </p:txBody>
      </p:sp>
      <p:sp>
        <p:nvSpPr>
          <p:cNvPr id="4" name="Slide Number Placeholder 3">
            <a:extLst>
              <a:ext uri="{FF2B5EF4-FFF2-40B4-BE49-F238E27FC236}">
                <a16:creationId xmlns:a16="http://schemas.microsoft.com/office/drawing/2014/main" id="{FF3BC178-B4CE-4D81-BFEE-8701E1253A1C}"/>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26</a:t>
            </a:fld>
            <a:endParaRPr lang="en-US" dirty="0">
              <a:solidFill>
                <a:srgbClr val="000000">
                  <a:tint val="75000"/>
                </a:srgbClr>
              </a:solidFill>
            </a:endParaRPr>
          </a:p>
        </p:txBody>
      </p:sp>
      <p:pic>
        <p:nvPicPr>
          <p:cNvPr id="10" name="Picture 9">
            <a:extLst>
              <a:ext uri="{FF2B5EF4-FFF2-40B4-BE49-F238E27FC236}">
                <a16:creationId xmlns:a16="http://schemas.microsoft.com/office/drawing/2014/main" id="{5430494F-3B82-4796-9A84-B21F5F435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1296" y="3305491"/>
            <a:ext cx="8680704" cy="3552509"/>
          </a:xfrm>
          <a:prstGeom prst="rect">
            <a:avLst/>
          </a:prstGeom>
        </p:spPr>
      </p:pic>
      <p:pic>
        <p:nvPicPr>
          <p:cNvPr id="14" name="Content Placeholder 13">
            <a:extLst>
              <a:ext uri="{FF2B5EF4-FFF2-40B4-BE49-F238E27FC236}">
                <a16:creationId xmlns:a16="http://schemas.microsoft.com/office/drawing/2014/main" id="{688A6EB9-0F3E-48DD-9B9D-53BC97BA1B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1296" y="0"/>
            <a:ext cx="8680704" cy="3138598"/>
          </a:xfrm>
        </p:spPr>
      </p:pic>
      <p:sp>
        <p:nvSpPr>
          <p:cNvPr id="15" name="TextBox 14">
            <a:extLst>
              <a:ext uri="{FF2B5EF4-FFF2-40B4-BE49-F238E27FC236}">
                <a16:creationId xmlns:a16="http://schemas.microsoft.com/office/drawing/2014/main" id="{8A1C9846-9B1C-4C8D-83AD-2124EC2699EF}"/>
              </a:ext>
            </a:extLst>
          </p:cNvPr>
          <p:cNvSpPr txBox="1"/>
          <p:nvPr/>
        </p:nvSpPr>
        <p:spPr>
          <a:xfrm>
            <a:off x="0" y="2056686"/>
            <a:ext cx="3511296" cy="4801314"/>
          </a:xfrm>
          <a:prstGeom prst="rect">
            <a:avLst/>
          </a:prstGeom>
          <a:solidFill>
            <a:schemeClr val="bg1"/>
          </a:solidFill>
        </p:spPr>
        <p:txBody>
          <a:bodyPr wrap="square" rtlCol="0">
            <a:spAutoFit/>
          </a:bodyPr>
          <a:lstStyle/>
          <a:p>
            <a:r>
              <a:rPr lang="en-US" b="1" dirty="0"/>
              <a:t>Day Ahead Plan</a:t>
            </a:r>
          </a:p>
          <a:p>
            <a:pPr marL="342900" indent="-342900">
              <a:buAutoNum type="arabicParenBoth"/>
            </a:pPr>
            <a:r>
              <a:rPr lang="en-US" u="sng" dirty="0"/>
              <a:t>Thermal Unit Commitment: </a:t>
            </a:r>
            <a:br>
              <a:rPr lang="en-US" u="sng" dirty="0"/>
            </a:br>
            <a:r>
              <a:rPr lang="en-US" dirty="0"/>
              <a:t>190 MW of CCCT gas and 1750 MW to 3000 MW of coal committed</a:t>
            </a:r>
          </a:p>
          <a:p>
            <a:pPr marL="342900" indent="-342900">
              <a:buAutoNum type="arabicParenBoth"/>
            </a:pPr>
            <a:r>
              <a:rPr lang="en-US" u="sng" dirty="0"/>
              <a:t>Planned Renewable Gen:</a:t>
            </a:r>
            <a:br>
              <a:rPr lang="en-US" u="sng" dirty="0"/>
            </a:br>
            <a:r>
              <a:rPr lang="en-US" dirty="0"/>
              <a:t>2500 MW midday to over 4000 MW end of day </a:t>
            </a:r>
          </a:p>
          <a:p>
            <a:pPr marL="342900" indent="-342900">
              <a:buAutoNum type="arabicParenBoth"/>
            </a:pPr>
            <a:r>
              <a:rPr lang="en-US" u="sng" dirty="0"/>
              <a:t>Planned Hydro Gen:</a:t>
            </a:r>
            <a:br>
              <a:rPr lang="en-US" u="sng" dirty="0"/>
            </a:br>
            <a:r>
              <a:rPr lang="en-US" dirty="0"/>
              <a:t>Ramps up to hit morning and evening ramps 4000 and 2000 MW respectively.</a:t>
            </a:r>
          </a:p>
          <a:p>
            <a:pPr marL="342900" indent="-342900">
              <a:buFontTx/>
              <a:buAutoNum type="arabicParenBoth"/>
            </a:pPr>
            <a:r>
              <a:rPr lang="en-US" u="sng" dirty="0"/>
              <a:t>Prices and Market:</a:t>
            </a:r>
            <a:br>
              <a:rPr lang="en-US" u="sng" dirty="0"/>
            </a:br>
            <a:r>
              <a:rPr lang="en-US" dirty="0"/>
              <a:t>Average under $8/MWh all day during non-ramping hours. Importing to limits from 7 am to 6 pm</a:t>
            </a:r>
          </a:p>
        </p:txBody>
      </p:sp>
    </p:spTree>
    <p:extLst>
      <p:ext uri="{BB962C8B-B14F-4D97-AF65-F5344CB8AC3E}">
        <p14:creationId xmlns:p14="http://schemas.microsoft.com/office/powerpoint/2010/main" val="3961458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ECC5888-84D7-468E-87F0-FF95D54D9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664" y="3448051"/>
            <a:ext cx="7924800" cy="3376437"/>
          </a:xfrm>
          <a:prstGeom prst="rect">
            <a:avLst/>
          </a:prstGeom>
        </p:spPr>
      </p:pic>
      <p:sp>
        <p:nvSpPr>
          <p:cNvPr id="4" name="Slide Number Placeholder 3">
            <a:extLst>
              <a:ext uri="{FF2B5EF4-FFF2-40B4-BE49-F238E27FC236}">
                <a16:creationId xmlns:a16="http://schemas.microsoft.com/office/drawing/2014/main" id="{FF3BC178-B4CE-4D81-BFEE-8701E1253A1C}"/>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27</a:t>
            </a:fld>
            <a:endParaRPr lang="en-US" dirty="0">
              <a:solidFill>
                <a:srgbClr val="000000">
                  <a:tint val="75000"/>
                </a:srgbClr>
              </a:solidFill>
            </a:endParaRPr>
          </a:p>
        </p:txBody>
      </p:sp>
      <p:sp>
        <p:nvSpPr>
          <p:cNvPr id="15" name="TextBox 14">
            <a:extLst>
              <a:ext uri="{FF2B5EF4-FFF2-40B4-BE49-F238E27FC236}">
                <a16:creationId xmlns:a16="http://schemas.microsoft.com/office/drawing/2014/main" id="{8A1C9846-9B1C-4C8D-83AD-2124EC2699EF}"/>
              </a:ext>
            </a:extLst>
          </p:cNvPr>
          <p:cNvSpPr txBox="1"/>
          <p:nvPr/>
        </p:nvSpPr>
        <p:spPr>
          <a:xfrm>
            <a:off x="20090" y="948690"/>
            <a:ext cx="4169664" cy="5909310"/>
          </a:xfrm>
          <a:prstGeom prst="rect">
            <a:avLst/>
          </a:prstGeom>
          <a:solidFill>
            <a:schemeClr val="bg1"/>
          </a:solidFill>
        </p:spPr>
        <p:txBody>
          <a:bodyPr wrap="square" rtlCol="0">
            <a:spAutoFit/>
          </a:bodyPr>
          <a:lstStyle/>
          <a:p>
            <a:r>
              <a:rPr lang="en-US" b="1" dirty="0"/>
              <a:t>Hour Ahead Plan </a:t>
            </a:r>
            <a:r>
              <a:rPr lang="en-US" dirty="0"/>
              <a:t>– </a:t>
            </a:r>
          </a:p>
          <a:p>
            <a:r>
              <a:rPr lang="en-US" dirty="0">
                <a:solidFill>
                  <a:srgbClr val="C00000"/>
                </a:solidFill>
              </a:rPr>
              <a:t>Load forecast increases 2000 MW</a:t>
            </a:r>
          </a:p>
          <a:p>
            <a:pPr marL="342900" indent="-342900">
              <a:buAutoNum type="arabicParenBoth"/>
            </a:pPr>
            <a:r>
              <a:rPr lang="en-US" u="sng" dirty="0"/>
              <a:t>Thermal Unit Commitment: </a:t>
            </a:r>
            <a:br>
              <a:rPr lang="en-US" u="sng" dirty="0"/>
            </a:br>
            <a:r>
              <a:rPr lang="en-US" dirty="0"/>
              <a:t>190 MW of CCCT gas and 1300 MW to 3200 MW of coal committed</a:t>
            </a:r>
          </a:p>
          <a:p>
            <a:pPr marL="342900" indent="-342900">
              <a:buFontTx/>
              <a:buAutoNum type="arabicParenBoth"/>
            </a:pPr>
            <a:r>
              <a:rPr lang="en-US" u="sng" dirty="0"/>
              <a:t>Planned Renewable Gen:</a:t>
            </a:r>
            <a:br>
              <a:rPr lang="en-US" u="sng" dirty="0"/>
            </a:br>
            <a:r>
              <a:rPr lang="en-US" dirty="0"/>
              <a:t>2000 MW midday to over 5600 MW end of day (</a:t>
            </a:r>
            <a:r>
              <a:rPr lang="en-US" dirty="0">
                <a:solidFill>
                  <a:srgbClr val="C00000"/>
                </a:solidFill>
              </a:rPr>
              <a:t>600 MW less than planned during morning ramp</a:t>
            </a:r>
            <a:r>
              <a:rPr lang="en-US" dirty="0"/>
              <a:t>)</a:t>
            </a:r>
          </a:p>
          <a:p>
            <a:pPr marL="342900" indent="-342900">
              <a:buAutoNum type="arabicParenBoth"/>
            </a:pPr>
            <a:r>
              <a:rPr lang="en-US" u="sng" dirty="0"/>
              <a:t>Planned Hydro Gen:</a:t>
            </a:r>
            <a:br>
              <a:rPr lang="en-US" u="sng" dirty="0"/>
            </a:br>
            <a:r>
              <a:rPr lang="en-US" dirty="0"/>
              <a:t>Ramps up to hit morning and evening ramps 8000 and 3000 MW respectively. </a:t>
            </a:r>
            <a:r>
              <a:rPr lang="en-US" dirty="0">
                <a:solidFill>
                  <a:srgbClr val="C00000"/>
                </a:solidFill>
              </a:rPr>
              <a:t>Runs into limits of capability in morning ramp hours</a:t>
            </a:r>
          </a:p>
          <a:p>
            <a:pPr marL="342900" indent="-342900">
              <a:buAutoNum type="arabicParenBoth"/>
            </a:pPr>
            <a:r>
              <a:rPr lang="en-US" u="sng" dirty="0"/>
              <a:t>Prices and Market:</a:t>
            </a:r>
            <a:br>
              <a:rPr lang="en-US" u="sng" dirty="0"/>
            </a:br>
            <a:r>
              <a:rPr lang="en-US" dirty="0"/>
              <a:t>Average under $8/MWh in morning until Bridger shuts off during non-ramping hours then deficit pricing and $100/MWh pricing until the next evening. Imports to limits from 5 am to 9 pm</a:t>
            </a:r>
            <a:endParaRPr lang="en-US" u="sng" dirty="0"/>
          </a:p>
        </p:txBody>
      </p:sp>
      <p:pic>
        <p:nvPicPr>
          <p:cNvPr id="7" name="Content Placeholder 6">
            <a:extLst>
              <a:ext uri="{FF2B5EF4-FFF2-40B4-BE49-F238E27FC236}">
                <a16:creationId xmlns:a16="http://schemas.microsoft.com/office/drawing/2014/main" id="{965F30D3-5F74-4F8D-8AD5-392AD1A5A5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69664" y="52562"/>
            <a:ext cx="8022336" cy="3376437"/>
          </a:xfrm>
        </p:spPr>
      </p:pic>
      <p:sp>
        <p:nvSpPr>
          <p:cNvPr id="8" name="Arrow: Down 7">
            <a:extLst>
              <a:ext uri="{FF2B5EF4-FFF2-40B4-BE49-F238E27FC236}">
                <a16:creationId xmlns:a16="http://schemas.microsoft.com/office/drawing/2014/main" id="{CDDBF20B-33D1-405E-BF9A-59E6CDFBC6E1}"/>
              </a:ext>
            </a:extLst>
          </p:cNvPr>
          <p:cNvSpPr/>
          <p:nvPr/>
        </p:nvSpPr>
        <p:spPr>
          <a:xfrm>
            <a:off x="5432873" y="2401824"/>
            <a:ext cx="231648" cy="243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1C93EBA8-EBB5-47E0-BE3E-66475C5B1C49}"/>
              </a:ext>
            </a:extLst>
          </p:cNvPr>
          <p:cNvSpPr/>
          <p:nvPr/>
        </p:nvSpPr>
        <p:spPr>
          <a:xfrm rot="19106502">
            <a:off x="5528609" y="1105273"/>
            <a:ext cx="231648" cy="243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45598330-368E-48C5-9CE5-2B7434B484EE}"/>
              </a:ext>
            </a:extLst>
          </p:cNvPr>
          <p:cNvSpPr/>
          <p:nvPr/>
        </p:nvSpPr>
        <p:spPr>
          <a:xfrm rot="5670961">
            <a:off x="6415576" y="3273067"/>
            <a:ext cx="242685" cy="27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65E5E0B-8AA0-4983-9422-F6F97997EAFE}"/>
              </a:ext>
            </a:extLst>
          </p:cNvPr>
          <p:cNvSpPr txBox="1"/>
          <p:nvPr/>
        </p:nvSpPr>
        <p:spPr>
          <a:xfrm>
            <a:off x="4692299" y="166893"/>
            <a:ext cx="1586581" cy="1200329"/>
          </a:xfrm>
          <a:prstGeom prst="rect">
            <a:avLst/>
          </a:prstGeom>
          <a:noFill/>
        </p:spPr>
        <p:txBody>
          <a:bodyPr wrap="square" rtlCol="0">
            <a:spAutoFit/>
          </a:bodyPr>
          <a:lstStyle/>
          <a:p>
            <a:r>
              <a:rPr lang="en-US" dirty="0"/>
              <a:t>Projected  low prices Bridger shuts off</a:t>
            </a:r>
          </a:p>
        </p:txBody>
      </p:sp>
      <p:sp>
        <p:nvSpPr>
          <p:cNvPr id="20" name="Rectangle 19">
            <a:extLst>
              <a:ext uri="{FF2B5EF4-FFF2-40B4-BE49-F238E27FC236}">
                <a16:creationId xmlns:a16="http://schemas.microsoft.com/office/drawing/2014/main" id="{8E8E6049-0020-40E3-B483-89CB68187458}"/>
              </a:ext>
            </a:extLst>
          </p:cNvPr>
          <p:cNvSpPr/>
          <p:nvPr/>
        </p:nvSpPr>
        <p:spPr>
          <a:xfrm>
            <a:off x="20090" y="322808"/>
            <a:ext cx="4298806" cy="646331"/>
          </a:xfrm>
          <a:prstGeom prst="rect">
            <a:avLst/>
          </a:prstGeom>
        </p:spPr>
        <p:txBody>
          <a:bodyPr wrap="square">
            <a:spAutoFit/>
          </a:bodyPr>
          <a:lstStyle/>
          <a:p>
            <a:r>
              <a:rPr lang="en-US" sz="3600" dirty="0"/>
              <a:t>January 30</a:t>
            </a:r>
            <a:r>
              <a:rPr lang="en-US" sz="3600" baseline="30000" dirty="0"/>
              <a:t>th</a:t>
            </a:r>
            <a:r>
              <a:rPr lang="en-US" sz="3600" dirty="0"/>
              <a:t> Deficit</a:t>
            </a:r>
          </a:p>
        </p:txBody>
      </p:sp>
    </p:spTree>
    <p:extLst>
      <p:ext uri="{BB962C8B-B14F-4D97-AF65-F5344CB8AC3E}">
        <p14:creationId xmlns:p14="http://schemas.microsoft.com/office/powerpoint/2010/main" val="2651571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193009-CFF2-4D55-83AE-7603A1C8C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896" y="3277050"/>
            <a:ext cx="7953375" cy="3511016"/>
          </a:xfrm>
          <a:prstGeom prst="rect">
            <a:avLst/>
          </a:prstGeom>
        </p:spPr>
      </p:pic>
      <p:pic>
        <p:nvPicPr>
          <p:cNvPr id="6" name="Picture 5">
            <a:extLst>
              <a:ext uri="{FF2B5EF4-FFF2-40B4-BE49-F238E27FC236}">
                <a16:creationId xmlns:a16="http://schemas.microsoft.com/office/drawing/2014/main" id="{1EA71FB4-36E6-4F3F-8966-C6BE67A95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896" y="0"/>
            <a:ext cx="7873104" cy="3277050"/>
          </a:xfrm>
          <a:prstGeom prst="rect">
            <a:avLst/>
          </a:prstGeom>
        </p:spPr>
      </p:pic>
      <p:sp>
        <p:nvSpPr>
          <p:cNvPr id="4" name="Slide Number Placeholder 3">
            <a:extLst>
              <a:ext uri="{FF2B5EF4-FFF2-40B4-BE49-F238E27FC236}">
                <a16:creationId xmlns:a16="http://schemas.microsoft.com/office/drawing/2014/main" id="{FF3BC178-B4CE-4D81-BFEE-8701E1253A1C}"/>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28</a:t>
            </a:fld>
            <a:endParaRPr lang="en-US" dirty="0">
              <a:solidFill>
                <a:srgbClr val="000000">
                  <a:tint val="75000"/>
                </a:srgbClr>
              </a:solidFill>
            </a:endParaRPr>
          </a:p>
        </p:txBody>
      </p:sp>
      <p:sp>
        <p:nvSpPr>
          <p:cNvPr id="15" name="TextBox 14">
            <a:extLst>
              <a:ext uri="{FF2B5EF4-FFF2-40B4-BE49-F238E27FC236}">
                <a16:creationId xmlns:a16="http://schemas.microsoft.com/office/drawing/2014/main" id="{8A1C9846-9B1C-4C8D-83AD-2124EC2699EF}"/>
              </a:ext>
            </a:extLst>
          </p:cNvPr>
          <p:cNvSpPr txBox="1"/>
          <p:nvPr/>
        </p:nvSpPr>
        <p:spPr>
          <a:xfrm>
            <a:off x="20090" y="1779687"/>
            <a:ext cx="4298805" cy="5078313"/>
          </a:xfrm>
          <a:prstGeom prst="rect">
            <a:avLst/>
          </a:prstGeom>
          <a:solidFill>
            <a:schemeClr val="bg1"/>
          </a:solidFill>
        </p:spPr>
        <p:txBody>
          <a:bodyPr wrap="square" rtlCol="0">
            <a:spAutoFit/>
          </a:bodyPr>
          <a:lstStyle/>
          <a:p>
            <a:r>
              <a:rPr lang="en-US" b="1" dirty="0"/>
              <a:t>Actual Operations </a:t>
            </a:r>
            <a:r>
              <a:rPr lang="en-US" dirty="0"/>
              <a:t>(simulated) –</a:t>
            </a:r>
          </a:p>
          <a:p>
            <a:r>
              <a:rPr lang="en-US" dirty="0">
                <a:solidFill>
                  <a:srgbClr val="C00000"/>
                </a:solidFill>
              </a:rPr>
              <a:t>Load 2000 MW higher </a:t>
            </a:r>
            <a:r>
              <a:rPr lang="en-US" dirty="0"/>
              <a:t>than day-ahead forecast</a:t>
            </a:r>
          </a:p>
          <a:p>
            <a:pPr marL="342900" indent="-342900">
              <a:buAutoNum type="arabicParenBoth"/>
            </a:pPr>
            <a:r>
              <a:rPr lang="en-US" u="sng" dirty="0"/>
              <a:t>Thermal Generation: </a:t>
            </a:r>
            <a:br>
              <a:rPr lang="en-US" u="sng" dirty="0"/>
            </a:br>
            <a:r>
              <a:rPr lang="en-US" dirty="0"/>
              <a:t>190 MW of CCCT gas and 1300 MW to 1800 MW of coal generation</a:t>
            </a:r>
          </a:p>
          <a:p>
            <a:pPr marL="342900" indent="-342900">
              <a:buFontTx/>
              <a:buAutoNum type="arabicParenBoth"/>
            </a:pPr>
            <a:r>
              <a:rPr lang="en-US" u="sng" dirty="0"/>
              <a:t>Renewable Gen:</a:t>
            </a:r>
            <a:br>
              <a:rPr lang="en-US" u="sng" dirty="0"/>
            </a:br>
            <a:r>
              <a:rPr lang="en-US" dirty="0"/>
              <a:t>2000 MW midday to over 5600 MW end of day (</a:t>
            </a:r>
            <a:r>
              <a:rPr lang="en-US" dirty="0">
                <a:solidFill>
                  <a:srgbClr val="C00000"/>
                </a:solidFill>
              </a:rPr>
              <a:t>850 MW less than initial plan during morning ramp</a:t>
            </a:r>
            <a:r>
              <a:rPr lang="en-US" dirty="0"/>
              <a:t>)</a:t>
            </a:r>
          </a:p>
          <a:p>
            <a:pPr marL="342900" indent="-342900">
              <a:buAutoNum type="arabicParenBoth"/>
            </a:pPr>
            <a:r>
              <a:rPr lang="en-US" u="sng" dirty="0"/>
              <a:t>Hydro Gen:</a:t>
            </a:r>
            <a:br>
              <a:rPr lang="en-US" u="sng" dirty="0"/>
            </a:br>
            <a:r>
              <a:rPr lang="en-US" dirty="0"/>
              <a:t>Ramps up to hit morning and evening ramps 7000 and 2000 MW respectively. </a:t>
            </a:r>
            <a:r>
              <a:rPr lang="en-US" dirty="0">
                <a:solidFill>
                  <a:srgbClr val="C00000"/>
                </a:solidFill>
              </a:rPr>
              <a:t>Runs into limits of capability in morning ramp hours</a:t>
            </a:r>
          </a:p>
          <a:p>
            <a:pPr marL="342900" indent="-342900">
              <a:buAutoNum type="arabicParenBoth"/>
            </a:pPr>
            <a:r>
              <a:rPr lang="en-US" u="sng" dirty="0"/>
              <a:t>Market:</a:t>
            </a:r>
            <a:br>
              <a:rPr lang="en-US" u="sng" dirty="0"/>
            </a:br>
            <a:r>
              <a:rPr lang="en-US" dirty="0"/>
              <a:t>Imports to limits from 5 am to 9 pm, no additional market available.</a:t>
            </a:r>
            <a:endParaRPr lang="en-US" u="sng" dirty="0"/>
          </a:p>
        </p:txBody>
      </p:sp>
      <p:sp>
        <p:nvSpPr>
          <p:cNvPr id="16" name="Arrow: Right 15">
            <a:extLst>
              <a:ext uri="{FF2B5EF4-FFF2-40B4-BE49-F238E27FC236}">
                <a16:creationId xmlns:a16="http://schemas.microsoft.com/office/drawing/2014/main" id="{45598330-368E-48C5-9CE5-2B7434B484EE}"/>
              </a:ext>
            </a:extLst>
          </p:cNvPr>
          <p:cNvSpPr/>
          <p:nvPr/>
        </p:nvSpPr>
        <p:spPr>
          <a:xfrm rot="5670961">
            <a:off x="6285013" y="1780073"/>
            <a:ext cx="242685" cy="27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65E5E0B-8AA0-4983-9422-F6F97997EAFE}"/>
              </a:ext>
            </a:extLst>
          </p:cNvPr>
          <p:cNvSpPr txBox="1"/>
          <p:nvPr/>
        </p:nvSpPr>
        <p:spPr>
          <a:xfrm>
            <a:off x="5437632" y="166893"/>
            <a:ext cx="3030838" cy="923330"/>
          </a:xfrm>
          <a:prstGeom prst="rect">
            <a:avLst/>
          </a:prstGeom>
          <a:noFill/>
        </p:spPr>
        <p:txBody>
          <a:bodyPr wrap="square" rtlCol="0">
            <a:spAutoFit/>
          </a:bodyPr>
          <a:lstStyle/>
          <a:p>
            <a:r>
              <a:rPr lang="en-US" dirty="0"/>
              <a:t>Not enough units online to have flexibility to meet additional forecast error</a:t>
            </a:r>
          </a:p>
        </p:txBody>
      </p:sp>
      <p:sp>
        <p:nvSpPr>
          <p:cNvPr id="20" name="Rectangle 19">
            <a:extLst>
              <a:ext uri="{FF2B5EF4-FFF2-40B4-BE49-F238E27FC236}">
                <a16:creationId xmlns:a16="http://schemas.microsoft.com/office/drawing/2014/main" id="{8E8E6049-0020-40E3-B483-89CB68187458}"/>
              </a:ext>
            </a:extLst>
          </p:cNvPr>
          <p:cNvSpPr/>
          <p:nvPr/>
        </p:nvSpPr>
        <p:spPr>
          <a:xfrm>
            <a:off x="20090" y="322808"/>
            <a:ext cx="4298806" cy="646331"/>
          </a:xfrm>
          <a:prstGeom prst="rect">
            <a:avLst/>
          </a:prstGeom>
        </p:spPr>
        <p:txBody>
          <a:bodyPr wrap="square">
            <a:spAutoFit/>
          </a:bodyPr>
          <a:lstStyle/>
          <a:p>
            <a:r>
              <a:rPr lang="en-US" sz="3600" dirty="0"/>
              <a:t>January 30</a:t>
            </a:r>
            <a:r>
              <a:rPr lang="en-US" sz="3600" baseline="30000" dirty="0"/>
              <a:t>th</a:t>
            </a:r>
            <a:r>
              <a:rPr lang="en-US" sz="3600" dirty="0"/>
              <a:t> Deficit</a:t>
            </a:r>
          </a:p>
        </p:txBody>
      </p:sp>
    </p:spTree>
    <p:extLst>
      <p:ext uri="{BB962C8B-B14F-4D97-AF65-F5344CB8AC3E}">
        <p14:creationId xmlns:p14="http://schemas.microsoft.com/office/powerpoint/2010/main" val="1895472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24C3-00D5-4930-9A31-182FD2ECC40D}"/>
              </a:ext>
            </a:extLst>
          </p:cNvPr>
          <p:cNvSpPr>
            <a:spLocks noGrp="1"/>
          </p:cNvSpPr>
          <p:nvPr>
            <p:ph type="title"/>
          </p:nvPr>
        </p:nvSpPr>
        <p:spPr/>
        <p:txBody>
          <a:bodyPr/>
          <a:lstStyle/>
          <a:p>
            <a:r>
              <a:rPr lang="en-US" dirty="0"/>
              <a:t>What Happened?</a:t>
            </a:r>
          </a:p>
        </p:txBody>
      </p:sp>
      <p:sp>
        <p:nvSpPr>
          <p:cNvPr id="3" name="Content Placeholder 2">
            <a:extLst>
              <a:ext uri="{FF2B5EF4-FFF2-40B4-BE49-F238E27FC236}">
                <a16:creationId xmlns:a16="http://schemas.microsoft.com/office/drawing/2014/main" id="{60361565-4B64-4840-AC54-4CCA3FE4ECA8}"/>
              </a:ext>
            </a:extLst>
          </p:cNvPr>
          <p:cNvSpPr>
            <a:spLocks noGrp="1"/>
          </p:cNvSpPr>
          <p:nvPr>
            <p:ph idx="1"/>
          </p:nvPr>
        </p:nvSpPr>
        <p:spPr>
          <a:xfrm>
            <a:off x="179832" y="1404620"/>
            <a:ext cx="6635496" cy="4618228"/>
          </a:xfrm>
        </p:spPr>
        <p:txBody>
          <a:bodyPr>
            <a:normAutofit lnSpcReduction="10000"/>
          </a:bodyPr>
          <a:lstStyle/>
          <a:p>
            <a:r>
              <a:rPr lang="en-US" dirty="0"/>
              <a:t>Prices were forecasted to be low all day, especially for all hours midday and overnight when larger gas units (CCCTs) order fuel and when coal units have time to ramp up.</a:t>
            </a:r>
          </a:p>
          <a:p>
            <a:r>
              <a:rPr lang="en-US" dirty="0"/>
              <a:t>Hydro and renewable generation, a few regional coal units and market imports only resources available to address any changes moving into the day.</a:t>
            </a:r>
          </a:p>
          <a:p>
            <a:r>
              <a:rPr lang="en-US" dirty="0"/>
              <a:t>Not much additional room on the hydro available for ramping, so when renewable forecast in the hour ahead time frame indicated lower planned generation and much higher loads, </a:t>
            </a:r>
            <a:r>
              <a:rPr lang="en-US" i="1" dirty="0"/>
              <a:t>not enough resource available on a planning basis</a:t>
            </a:r>
            <a:r>
              <a:rPr lang="en-US" dirty="0"/>
              <a:t>.</a:t>
            </a:r>
          </a:p>
        </p:txBody>
      </p:sp>
      <p:sp>
        <p:nvSpPr>
          <p:cNvPr id="4" name="Slide Number Placeholder 3">
            <a:extLst>
              <a:ext uri="{FF2B5EF4-FFF2-40B4-BE49-F238E27FC236}">
                <a16:creationId xmlns:a16="http://schemas.microsoft.com/office/drawing/2014/main" id="{C85810D2-DA04-4C95-BA6F-6857DF6F0FFC}"/>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29</a:t>
            </a:fld>
            <a:endParaRPr lang="en-US" dirty="0">
              <a:solidFill>
                <a:srgbClr val="000000">
                  <a:tint val="75000"/>
                </a:srgbClr>
              </a:solidFill>
            </a:endParaRPr>
          </a:p>
        </p:txBody>
      </p:sp>
      <p:pic>
        <p:nvPicPr>
          <p:cNvPr id="7" name="Picture 6">
            <a:extLst>
              <a:ext uri="{FF2B5EF4-FFF2-40B4-BE49-F238E27FC236}">
                <a16:creationId xmlns:a16="http://schemas.microsoft.com/office/drawing/2014/main" id="{7E049DBA-D113-4A12-9853-AF38F4200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376" y="1478280"/>
            <a:ext cx="5193792" cy="3901440"/>
          </a:xfrm>
          <a:prstGeom prst="rect">
            <a:avLst/>
          </a:prstGeom>
        </p:spPr>
      </p:pic>
    </p:spTree>
    <p:extLst>
      <p:ext uri="{BB962C8B-B14F-4D97-AF65-F5344CB8AC3E}">
        <p14:creationId xmlns:p14="http://schemas.microsoft.com/office/powerpoint/2010/main" val="60706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4844-2E59-4814-B258-711EE2F5310B}"/>
              </a:ext>
            </a:extLst>
          </p:cNvPr>
          <p:cNvSpPr>
            <a:spLocks noGrp="1"/>
          </p:cNvSpPr>
          <p:nvPr>
            <p:ph type="title"/>
          </p:nvPr>
        </p:nvSpPr>
        <p:spPr/>
        <p:txBody>
          <a:bodyPr/>
          <a:lstStyle/>
          <a:p>
            <a:r>
              <a:rPr lang="en-US" dirty="0"/>
              <a:t>Summary</a:t>
            </a:r>
          </a:p>
        </p:txBody>
      </p:sp>
      <p:graphicFrame>
        <p:nvGraphicFramePr>
          <p:cNvPr id="6" name="Content Placeholder 5">
            <a:extLst>
              <a:ext uri="{FF2B5EF4-FFF2-40B4-BE49-F238E27FC236}">
                <a16:creationId xmlns:a16="http://schemas.microsoft.com/office/drawing/2014/main" id="{6873191D-C5B2-4BF4-AAF3-6533EBD2CE14}"/>
              </a:ext>
            </a:extLst>
          </p:cNvPr>
          <p:cNvGraphicFramePr>
            <a:graphicFrameLocks noGrp="1"/>
          </p:cNvGraphicFramePr>
          <p:nvPr>
            <p:ph idx="1"/>
            <p:extLst>
              <p:ext uri="{D42A27DB-BD31-4B8C-83A1-F6EECF244321}">
                <p14:modId xmlns:p14="http://schemas.microsoft.com/office/powerpoint/2010/main" val="931829803"/>
              </p:ext>
            </p:extLst>
          </p:nvPr>
        </p:nvGraphicFramePr>
        <p:xfrm>
          <a:off x="838200" y="1825625"/>
          <a:ext cx="9998798" cy="397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F1448E0-334D-412A-95EF-B5028AF82BB1}"/>
              </a:ext>
            </a:extLst>
          </p:cNvPr>
          <p:cNvSpPr>
            <a:spLocks noGrp="1"/>
          </p:cNvSpPr>
          <p:nvPr>
            <p:ph type="sldNum" sz="quarter" idx="4"/>
          </p:nvPr>
        </p:nvSpPr>
        <p:spPr/>
        <p:txBody>
          <a:bodyPr/>
          <a:lstStyle/>
          <a:p>
            <a:pPr>
              <a:defRPr/>
            </a:pPr>
            <a:fld id="{DCB029D6-5554-3449-9E92-4345D2269ABD}" type="slidenum">
              <a:rPr lang="en-US">
                <a:solidFill>
                  <a:srgbClr val="000000">
                    <a:tint val="75000"/>
                  </a:srgbClr>
                </a:solidFill>
                <a:latin typeface="Trebuchet MS" panose="020B0603020202020204"/>
              </a:rPr>
              <a:pPr>
                <a:defRPr/>
              </a:pPr>
              <a:t>3</a:t>
            </a:fld>
            <a:endParaRPr lang="en-US" dirty="0">
              <a:solidFill>
                <a:srgbClr val="000000">
                  <a:tint val="75000"/>
                </a:srgbClr>
              </a:solidFill>
              <a:latin typeface="Trebuchet MS" panose="020B0603020202020204"/>
            </a:endParaRPr>
          </a:p>
        </p:txBody>
      </p:sp>
    </p:spTree>
    <p:extLst>
      <p:ext uri="{BB962C8B-B14F-4D97-AF65-F5344CB8AC3E}">
        <p14:creationId xmlns:p14="http://schemas.microsoft.com/office/powerpoint/2010/main" val="2596408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4AEC-73AD-41F7-861A-840A817474EA}"/>
              </a:ext>
            </a:extLst>
          </p:cNvPr>
          <p:cNvSpPr>
            <a:spLocks noGrp="1"/>
          </p:cNvSpPr>
          <p:nvPr>
            <p:ph type="title"/>
          </p:nvPr>
        </p:nvSpPr>
        <p:spPr/>
        <p:txBody>
          <a:bodyPr/>
          <a:lstStyle/>
          <a:p>
            <a:r>
              <a:rPr lang="en-US" dirty="0"/>
              <a:t>What </a:t>
            </a:r>
            <a:r>
              <a:rPr lang="en-US" dirty="0">
                <a:solidFill>
                  <a:srgbClr val="C00000"/>
                </a:solidFill>
              </a:rPr>
              <a:t>Might</a:t>
            </a:r>
            <a:r>
              <a:rPr lang="en-US" dirty="0"/>
              <a:t> Actually Happen?</a:t>
            </a:r>
          </a:p>
        </p:txBody>
      </p:sp>
      <p:sp>
        <p:nvSpPr>
          <p:cNvPr id="3" name="Content Placeholder 2">
            <a:extLst>
              <a:ext uri="{FF2B5EF4-FFF2-40B4-BE49-F238E27FC236}">
                <a16:creationId xmlns:a16="http://schemas.microsoft.com/office/drawing/2014/main" id="{EA2F9F00-ADF5-496D-B335-13F9B8B49CF5}"/>
              </a:ext>
            </a:extLst>
          </p:cNvPr>
          <p:cNvSpPr>
            <a:spLocks noGrp="1"/>
          </p:cNvSpPr>
          <p:nvPr>
            <p:ph idx="1"/>
          </p:nvPr>
        </p:nvSpPr>
        <p:spPr>
          <a:xfrm>
            <a:off x="403582" y="1478280"/>
            <a:ext cx="10950218" cy="4288536"/>
          </a:xfrm>
        </p:spPr>
        <p:txBody>
          <a:bodyPr>
            <a:normAutofit/>
          </a:bodyPr>
          <a:lstStyle/>
          <a:p>
            <a:r>
              <a:rPr lang="en-US" dirty="0"/>
              <a:t>Regional operators/schedulers </a:t>
            </a:r>
            <a:r>
              <a:rPr lang="en-US" dirty="0">
                <a:solidFill>
                  <a:srgbClr val="C00000"/>
                </a:solidFill>
              </a:rPr>
              <a:t>might</a:t>
            </a:r>
            <a:r>
              <a:rPr lang="en-US" dirty="0"/>
              <a:t> be more conservative and not go as deep into the low priced market. (more reserves)</a:t>
            </a:r>
          </a:p>
          <a:p>
            <a:pPr lvl="1"/>
            <a:r>
              <a:rPr lang="en-US" dirty="0"/>
              <a:t>Energy Imbalance Market might defray some of these issues, but it is unclear</a:t>
            </a:r>
          </a:p>
          <a:p>
            <a:pPr lvl="1"/>
            <a:r>
              <a:rPr lang="en-US" dirty="0"/>
              <a:t>No coordinated NW market on a day-ahead basis</a:t>
            </a:r>
          </a:p>
          <a:p>
            <a:r>
              <a:rPr lang="en-US" dirty="0"/>
              <a:t>Intraday gas availability </a:t>
            </a:r>
            <a:r>
              <a:rPr lang="en-US" dirty="0">
                <a:solidFill>
                  <a:srgbClr val="C00000"/>
                </a:solidFill>
              </a:rPr>
              <a:t>might</a:t>
            </a:r>
            <a:r>
              <a:rPr lang="en-US" dirty="0"/>
              <a:t> support some gas units committing after the day-ahead time period</a:t>
            </a:r>
          </a:p>
          <a:p>
            <a:r>
              <a:rPr lang="en-US" dirty="0"/>
              <a:t>Extra-regional markets </a:t>
            </a:r>
            <a:r>
              <a:rPr lang="en-US" dirty="0">
                <a:solidFill>
                  <a:srgbClr val="C00000"/>
                </a:solidFill>
              </a:rPr>
              <a:t>might</a:t>
            </a:r>
            <a:r>
              <a:rPr lang="en-US" dirty="0"/>
              <a:t> be more deeper than our current market reliance limits and not go as deep into the low priced market. (higher market reliance)</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BADE1C9-9977-4A8E-B164-5E63A85FCD89}"/>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30</a:t>
            </a:fld>
            <a:endParaRPr lang="en-US" dirty="0">
              <a:solidFill>
                <a:srgbClr val="000000">
                  <a:tint val="75000"/>
                </a:srgbClr>
              </a:solidFill>
            </a:endParaRPr>
          </a:p>
        </p:txBody>
      </p:sp>
    </p:spTree>
    <p:extLst>
      <p:ext uri="{BB962C8B-B14F-4D97-AF65-F5344CB8AC3E}">
        <p14:creationId xmlns:p14="http://schemas.microsoft.com/office/powerpoint/2010/main" val="1587908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8AE4C-0468-47AD-8297-6B6BBEF59190}"/>
              </a:ext>
            </a:extLst>
          </p:cNvPr>
          <p:cNvSpPr>
            <a:spLocks noGrp="1"/>
          </p:cNvSpPr>
          <p:nvPr>
            <p:ph type="title"/>
          </p:nvPr>
        </p:nvSpPr>
        <p:spPr>
          <a:xfrm>
            <a:off x="2971800" y="365127"/>
            <a:ext cx="8382000" cy="1325563"/>
          </a:xfrm>
        </p:spPr>
        <p:txBody>
          <a:bodyPr>
            <a:normAutofit fontScale="90000"/>
          </a:bodyPr>
          <a:lstStyle/>
          <a:p>
            <a:r>
              <a:rPr lang="en-US" dirty="0"/>
              <a:t>With Increased Reserves, More Thermal Units Commit and Imports before Ramp</a:t>
            </a:r>
          </a:p>
        </p:txBody>
      </p:sp>
      <p:pic>
        <p:nvPicPr>
          <p:cNvPr id="6" name="Content Placeholder 5">
            <a:extLst>
              <a:ext uri="{FF2B5EF4-FFF2-40B4-BE49-F238E27FC236}">
                <a16:creationId xmlns:a16="http://schemas.microsoft.com/office/drawing/2014/main" id="{DCC2A7A5-E67B-4FE0-8CE9-B533E19EAB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1690690"/>
            <a:ext cx="9220200" cy="4075049"/>
          </a:xfrm>
        </p:spPr>
      </p:pic>
      <p:sp>
        <p:nvSpPr>
          <p:cNvPr id="4" name="Slide Number Placeholder 3">
            <a:extLst>
              <a:ext uri="{FF2B5EF4-FFF2-40B4-BE49-F238E27FC236}">
                <a16:creationId xmlns:a16="http://schemas.microsoft.com/office/drawing/2014/main" id="{9DAB8F05-984B-447A-B489-99E8048183D1}"/>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31</a:t>
            </a:fld>
            <a:endParaRPr lang="en-US" dirty="0">
              <a:solidFill>
                <a:srgbClr val="000000">
                  <a:tint val="75000"/>
                </a:srgbClr>
              </a:solidFill>
            </a:endParaRPr>
          </a:p>
        </p:txBody>
      </p:sp>
      <p:sp>
        <p:nvSpPr>
          <p:cNvPr id="9" name="Content Placeholder 2">
            <a:extLst>
              <a:ext uri="{FF2B5EF4-FFF2-40B4-BE49-F238E27FC236}">
                <a16:creationId xmlns:a16="http://schemas.microsoft.com/office/drawing/2014/main" id="{17594757-7AE1-4254-8957-8A0DB4AACCFE}"/>
              </a:ext>
            </a:extLst>
          </p:cNvPr>
          <p:cNvSpPr txBox="1">
            <a:spLocks/>
          </p:cNvSpPr>
          <p:nvPr/>
        </p:nvSpPr>
        <p:spPr>
          <a:xfrm>
            <a:off x="179832" y="1404620"/>
            <a:ext cx="2791968" cy="461822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Due to increased reserves, Mid-C Prices are raised in the day-ahead planning which supports more imports and thermal plant commitment</a:t>
            </a:r>
          </a:p>
          <a:p>
            <a:r>
              <a:rPr lang="en-US" dirty="0"/>
              <a:t>Which allows the regional hydro and thermal to have more capability to respond to forecast error</a:t>
            </a:r>
          </a:p>
          <a:p>
            <a:r>
              <a:rPr lang="en-US" dirty="0"/>
              <a:t>Same hydro, load and renewable conditions, but no deficit due to increased reserves</a:t>
            </a:r>
          </a:p>
        </p:txBody>
      </p:sp>
    </p:spTree>
    <p:extLst>
      <p:ext uri="{BB962C8B-B14F-4D97-AF65-F5344CB8AC3E}">
        <p14:creationId xmlns:p14="http://schemas.microsoft.com/office/powerpoint/2010/main" val="1225871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26A5-14D9-4606-85D0-38D61B2A6F8F}"/>
              </a:ext>
            </a:extLst>
          </p:cNvPr>
          <p:cNvSpPr>
            <a:spLocks noGrp="1"/>
          </p:cNvSpPr>
          <p:nvPr>
            <p:ph type="title"/>
          </p:nvPr>
        </p:nvSpPr>
        <p:spPr/>
        <p:txBody>
          <a:bodyPr/>
          <a:lstStyle/>
          <a:p>
            <a:r>
              <a:rPr lang="en-US" dirty="0"/>
              <a:t>Comparing Costs of Reserve Strategies</a:t>
            </a:r>
          </a:p>
        </p:txBody>
      </p:sp>
      <p:sp>
        <p:nvSpPr>
          <p:cNvPr id="3" name="Content Placeholder 2">
            <a:extLst>
              <a:ext uri="{FF2B5EF4-FFF2-40B4-BE49-F238E27FC236}">
                <a16:creationId xmlns:a16="http://schemas.microsoft.com/office/drawing/2014/main" id="{2173E94A-A8BD-458D-AA62-E4805798A0AB}"/>
              </a:ext>
            </a:extLst>
          </p:cNvPr>
          <p:cNvSpPr>
            <a:spLocks noGrp="1"/>
          </p:cNvSpPr>
          <p:nvPr>
            <p:ph idx="1"/>
          </p:nvPr>
        </p:nvSpPr>
        <p:spPr>
          <a:xfrm>
            <a:off x="838200" y="1825625"/>
            <a:ext cx="4993870" cy="4044102"/>
          </a:xfrm>
        </p:spPr>
        <p:txBody>
          <a:bodyPr/>
          <a:lstStyle/>
          <a:p>
            <a:pPr marL="0" indent="0">
              <a:buNone/>
            </a:pPr>
            <a:r>
              <a:rPr lang="en-US" dirty="0"/>
              <a:t>Emulate the cost analysis done in resource strategy analysis</a:t>
            </a:r>
          </a:p>
          <a:p>
            <a:pPr lvl="1"/>
            <a:r>
              <a:rPr lang="en-US" dirty="0"/>
              <a:t>Fixed cost investment in resource/reserve</a:t>
            </a:r>
          </a:p>
          <a:p>
            <a:pPr lvl="1"/>
            <a:r>
              <a:rPr lang="en-US" dirty="0"/>
              <a:t>Variable costs</a:t>
            </a:r>
          </a:p>
          <a:p>
            <a:pPr lvl="1"/>
            <a:r>
              <a:rPr lang="en-US" dirty="0"/>
              <a:t>Value </a:t>
            </a:r>
          </a:p>
          <a:p>
            <a:pPr lvl="1"/>
            <a:r>
              <a:rPr lang="en-US" dirty="0">
                <a:solidFill>
                  <a:schemeClr val="accent2">
                    <a:lumMod val="50000"/>
                  </a:schemeClr>
                </a:solidFill>
              </a:rPr>
              <a:t>Adequacy</a:t>
            </a:r>
            <a:endParaRPr lang="en-US" dirty="0"/>
          </a:p>
        </p:txBody>
      </p:sp>
      <p:sp>
        <p:nvSpPr>
          <p:cNvPr id="4" name="Slide Number Placeholder 3">
            <a:extLst>
              <a:ext uri="{FF2B5EF4-FFF2-40B4-BE49-F238E27FC236}">
                <a16:creationId xmlns:a16="http://schemas.microsoft.com/office/drawing/2014/main" id="{F067DA2F-0600-4BFB-834B-625FC9B8F26B}"/>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32</a:t>
            </a:fld>
            <a:endParaRPr lang="en-US" dirty="0">
              <a:solidFill>
                <a:srgbClr val="000000">
                  <a:tint val="75000"/>
                </a:srgbClr>
              </a:solidFill>
            </a:endParaRPr>
          </a:p>
        </p:txBody>
      </p:sp>
      <p:pic>
        <p:nvPicPr>
          <p:cNvPr id="6" name="Picture 5">
            <a:extLst>
              <a:ext uri="{FF2B5EF4-FFF2-40B4-BE49-F238E27FC236}">
                <a16:creationId xmlns:a16="http://schemas.microsoft.com/office/drawing/2014/main" id="{1FCEF2D7-F59F-4DD0-B760-43539C97C71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45941" y="1873573"/>
            <a:ext cx="4876800" cy="3657600"/>
          </a:xfrm>
          <a:prstGeom prst="rect">
            <a:avLst/>
          </a:prstGeom>
        </p:spPr>
      </p:pic>
      <p:sp>
        <p:nvSpPr>
          <p:cNvPr id="7" name="TextBox 6">
            <a:extLst>
              <a:ext uri="{FF2B5EF4-FFF2-40B4-BE49-F238E27FC236}">
                <a16:creationId xmlns:a16="http://schemas.microsoft.com/office/drawing/2014/main" id="{8262F5CF-2670-4377-A4A5-A29D228F3876}"/>
              </a:ext>
            </a:extLst>
          </p:cNvPr>
          <p:cNvSpPr txBox="1"/>
          <p:nvPr/>
        </p:nvSpPr>
        <p:spPr>
          <a:xfrm>
            <a:off x="7491659" y="5638895"/>
            <a:ext cx="4131081" cy="230832"/>
          </a:xfrm>
          <a:prstGeom prst="rect">
            <a:avLst/>
          </a:prstGeom>
          <a:noFill/>
        </p:spPr>
        <p:txBody>
          <a:bodyPr wrap="square" rtlCol="0">
            <a:spAutoFit/>
          </a:bodyPr>
          <a:lstStyle/>
          <a:p>
            <a:r>
              <a:rPr lang="en-US" sz="900">
                <a:hlinkClick r:id="rId3" tooltip="http://commons.wikimedia.org/wiki/File:Abacus_5.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63454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422677-0E62-47DD-A330-757B842CAA4A}"/>
              </a:ext>
            </a:extLst>
          </p:cNvPr>
          <p:cNvPicPr>
            <a:picLocks noGrp="1" noChangeAspect="1"/>
          </p:cNvPicPr>
          <p:nvPr>
            <p:ph idx="1"/>
          </p:nvPr>
        </p:nvPicPr>
        <p:blipFill>
          <a:blip r:embed="rId2"/>
          <a:stretch>
            <a:fillRect/>
          </a:stretch>
        </p:blipFill>
        <p:spPr>
          <a:xfrm>
            <a:off x="1140725" y="166893"/>
            <a:ext cx="9382689" cy="5908632"/>
          </a:xfrm>
          <a:prstGeom prst="rect">
            <a:avLst/>
          </a:prstGeom>
        </p:spPr>
      </p:pic>
      <p:sp>
        <p:nvSpPr>
          <p:cNvPr id="4" name="Slide Number Placeholder 3">
            <a:extLst>
              <a:ext uri="{FF2B5EF4-FFF2-40B4-BE49-F238E27FC236}">
                <a16:creationId xmlns:a16="http://schemas.microsoft.com/office/drawing/2014/main" id="{9967DAF8-799D-4A56-9B6A-AA81E4400C3F}"/>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33</a:t>
            </a:fld>
            <a:endParaRPr lang="en-US" dirty="0">
              <a:solidFill>
                <a:srgbClr val="000000">
                  <a:tint val="75000"/>
                </a:srgbClr>
              </a:solidFill>
            </a:endParaRPr>
          </a:p>
        </p:txBody>
      </p:sp>
      <p:sp>
        <p:nvSpPr>
          <p:cNvPr id="6" name="Oval 5">
            <a:extLst>
              <a:ext uri="{FF2B5EF4-FFF2-40B4-BE49-F238E27FC236}">
                <a16:creationId xmlns:a16="http://schemas.microsoft.com/office/drawing/2014/main" id="{8A75F5F8-79F2-406B-A137-278277698A65}"/>
              </a:ext>
            </a:extLst>
          </p:cNvPr>
          <p:cNvSpPr/>
          <p:nvPr/>
        </p:nvSpPr>
        <p:spPr>
          <a:xfrm>
            <a:off x="8339328" y="1438656"/>
            <a:ext cx="719328" cy="7193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C85AED2-F5B9-44C9-9350-E70034A62091}"/>
              </a:ext>
            </a:extLst>
          </p:cNvPr>
          <p:cNvSpPr/>
          <p:nvPr/>
        </p:nvSpPr>
        <p:spPr>
          <a:xfrm>
            <a:off x="3800584" y="660116"/>
            <a:ext cx="719328" cy="7193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2813E4-3764-4F55-8FC1-4F67C0474626}"/>
              </a:ext>
            </a:extLst>
          </p:cNvPr>
          <p:cNvSpPr txBox="1"/>
          <p:nvPr/>
        </p:nvSpPr>
        <p:spPr>
          <a:xfrm>
            <a:off x="10523414" y="3838669"/>
            <a:ext cx="1602464" cy="1754326"/>
          </a:xfrm>
          <a:prstGeom prst="rect">
            <a:avLst/>
          </a:prstGeom>
          <a:noFill/>
        </p:spPr>
        <p:txBody>
          <a:bodyPr wrap="square" rtlCol="0">
            <a:spAutoFit/>
          </a:bodyPr>
          <a:lstStyle/>
          <a:p>
            <a:r>
              <a:rPr lang="en-US" dirty="0"/>
              <a:t>More EE or More Conservative Utilization of Existing System?</a:t>
            </a:r>
          </a:p>
        </p:txBody>
      </p:sp>
    </p:spTree>
    <p:extLst>
      <p:ext uri="{BB962C8B-B14F-4D97-AF65-F5344CB8AC3E}">
        <p14:creationId xmlns:p14="http://schemas.microsoft.com/office/powerpoint/2010/main" val="1305464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378E-22C4-4D8A-8178-6290D13533B8}"/>
              </a:ext>
            </a:extLst>
          </p:cNvPr>
          <p:cNvSpPr>
            <a:spLocks noGrp="1"/>
          </p:cNvSpPr>
          <p:nvPr>
            <p:ph type="title"/>
          </p:nvPr>
        </p:nvSpPr>
        <p:spPr/>
        <p:txBody>
          <a:bodyPr/>
          <a:lstStyle/>
          <a:p>
            <a:r>
              <a:rPr lang="en-US" dirty="0"/>
              <a:t>What Can We Do in a Resource Strategy?</a:t>
            </a:r>
          </a:p>
        </p:txBody>
      </p:sp>
      <p:sp>
        <p:nvSpPr>
          <p:cNvPr id="3" name="Content Placeholder 2">
            <a:extLst>
              <a:ext uri="{FF2B5EF4-FFF2-40B4-BE49-F238E27FC236}">
                <a16:creationId xmlns:a16="http://schemas.microsoft.com/office/drawing/2014/main" id="{D558F506-75AD-461F-B536-0B1200DD5E6E}"/>
              </a:ext>
            </a:extLst>
          </p:cNvPr>
          <p:cNvSpPr>
            <a:spLocks noGrp="1"/>
          </p:cNvSpPr>
          <p:nvPr>
            <p:ph idx="1"/>
          </p:nvPr>
        </p:nvSpPr>
        <p:spPr>
          <a:xfrm>
            <a:off x="838200" y="1377696"/>
            <a:ext cx="10515600" cy="4925568"/>
          </a:xfrm>
        </p:spPr>
        <p:txBody>
          <a:bodyPr>
            <a:normAutofit fontScale="77500" lnSpcReduction="20000"/>
          </a:bodyPr>
          <a:lstStyle/>
          <a:p>
            <a:r>
              <a:rPr lang="en-US" dirty="0"/>
              <a:t>Invest in more resources that are either always available or valuable used in conjunction with reserves</a:t>
            </a:r>
          </a:p>
          <a:p>
            <a:pPr lvl="1"/>
            <a:r>
              <a:rPr lang="en-US" dirty="0"/>
              <a:t>One of the traditional tools to support adequacy might not help much without reserves: CCCTs</a:t>
            </a:r>
          </a:p>
          <a:p>
            <a:pPr lvl="1"/>
            <a:r>
              <a:rPr lang="en-US" dirty="0"/>
              <a:t>SCCTs, energy storage and some DR products might help, but will likely be used infrequently and likely would be most useful when used with reserves</a:t>
            </a:r>
          </a:p>
          <a:p>
            <a:pPr lvl="1"/>
            <a:r>
              <a:rPr lang="en-US" dirty="0"/>
              <a:t>Additional investment in EE can eliminate these issues but might more expensive than other solutions in the long run</a:t>
            </a:r>
          </a:p>
          <a:p>
            <a:r>
              <a:rPr lang="en-US" dirty="0"/>
              <a:t>Hold back additional reserves to better utilize the existing system</a:t>
            </a:r>
          </a:p>
          <a:p>
            <a:pPr lvl="1"/>
            <a:r>
              <a:rPr lang="en-US" dirty="0"/>
              <a:t>For example, in a test to emulate the price support in overnight periods in 2027 we increased the reserves by 3100 MW to better prepare for the ramping periods. Holding additional operational reserves overnight eliminated many but not all of these issues (dropped LOLP from 16% to 7%) by allowing for a higher utilization of the existing system.</a:t>
            </a:r>
          </a:p>
          <a:p>
            <a:r>
              <a:rPr lang="en-US" dirty="0"/>
              <a:t>Increase reliance on the extra-regional market</a:t>
            </a:r>
          </a:p>
          <a:p>
            <a:pPr lvl="1"/>
            <a:r>
              <a:rPr lang="en-US" dirty="0"/>
              <a:t>This tends to be the least expensive on an expected basis, but traditionally the riskiest solution</a:t>
            </a:r>
          </a:p>
          <a:p>
            <a:r>
              <a:rPr lang="en-US" dirty="0"/>
              <a:t>Combination of strategies</a:t>
            </a:r>
          </a:p>
          <a:p>
            <a:pPr lvl="1"/>
            <a:r>
              <a:rPr lang="en-US" dirty="0"/>
              <a:t>The regional buildout from the RPM plus significant additional reserves better utilizes the existing system for adequacy and seems to be the least expensive, adequate solution.</a:t>
            </a:r>
          </a:p>
          <a:p>
            <a:pPr lvl="1"/>
            <a:r>
              <a:rPr lang="en-US" dirty="0"/>
              <a:t>It is promising that regional collaboration is already happening on the RA from per the NWPP RA effort, but perhaps an expanded scope is needed to address these forecasted near-term operational challenges.</a:t>
            </a:r>
          </a:p>
          <a:p>
            <a:pPr lvl="1"/>
            <a:r>
              <a:rPr lang="en-US" dirty="0"/>
              <a:t>EE seems to be the most effective resource at addressing adequacy issues. If counting on regional collaboration to better utilize existing system seems too risky, further investment than identified in the RPM could be required to maintain adequacy.</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9F81AEEE-D79D-471E-BA60-9C0D9E6F7EED}"/>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34</a:t>
            </a:fld>
            <a:endParaRPr lang="en-US" dirty="0">
              <a:solidFill>
                <a:srgbClr val="000000">
                  <a:tint val="75000"/>
                </a:srgbClr>
              </a:solidFill>
            </a:endParaRPr>
          </a:p>
        </p:txBody>
      </p:sp>
    </p:spTree>
    <p:extLst>
      <p:ext uri="{BB962C8B-B14F-4D97-AF65-F5344CB8AC3E}">
        <p14:creationId xmlns:p14="http://schemas.microsoft.com/office/powerpoint/2010/main" val="4025846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4844-2E59-4814-B258-711EE2F5310B}"/>
              </a:ext>
            </a:extLst>
          </p:cNvPr>
          <p:cNvSpPr>
            <a:spLocks noGrp="1"/>
          </p:cNvSpPr>
          <p:nvPr>
            <p:ph type="title"/>
          </p:nvPr>
        </p:nvSpPr>
        <p:spPr/>
        <p:txBody>
          <a:bodyPr/>
          <a:lstStyle/>
          <a:p>
            <a:r>
              <a:rPr lang="en-US" dirty="0"/>
              <a:t>Resource Additions and Reserve Strategies Can Both Be Used to Maintain Adequacy</a:t>
            </a:r>
          </a:p>
        </p:txBody>
      </p:sp>
      <p:sp>
        <p:nvSpPr>
          <p:cNvPr id="3" name="Content Placeholder 2">
            <a:extLst>
              <a:ext uri="{FF2B5EF4-FFF2-40B4-BE49-F238E27FC236}">
                <a16:creationId xmlns:a16="http://schemas.microsoft.com/office/drawing/2014/main" id="{0A631DCF-E02B-426F-B2A4-0D55C9F73B12}"/>
              </a:ext>
            </a:extLst>
          </p:cNvPr>
          <p:cNvSpPr>
            <a:spLocks noGrp="1"/>
          </p:cNvSpPr>
          <p:nvPr>
            <p:ph idx="1"/>
          </p:nvPr>
        </p:nvSpPr>
        <p:spPr/>
        <p:txBody>
          <a:bodyPr/>
          <a:lstStyle/>
          <a:p>
            <a:pPr marL="457200" indent="-457200">
              <a:buFont typeface="+mj-lt"/>
              <a:buAutoNum type="arabicPeriod"/>
            </a:pPr>
            <a:r>
              <a:rPr lang="en-US" dirty="0">
                <a:solidFill>
                  <a:schemeClr val="accent1">
                    <a:lumMod val="50000"/>
                  </a:schemeClr>
                </a:solidFill>
              </a:rPr>
              <a:t>Increasing reserves improves regional adequacy </a:t>
            </a:r>
            <a:r>
              <a:rPr lang="en-US" dirty="0"/>
              <a:t>and can be a low cost method to temporarily deal with planning shortfalls associated where the existing system is underutilized.</a:t>
            </a:r>
          </a:p>
          <a:p>
            <a:pPr marL="457200" indent="-457200">
              <a:buFont typeface="+mj-lt"/>
              <a:buAutoNum type="arabicPeriod"/>
            </a:pPr>
            <a:r>
              <a:rPr lang="en-US" dirty="0">
                <a:solidFill>
                  <a:schemeClr val="accent1">
                    <a:lumMod val="50000"/>
                  </a:schemeClr>
                </a:solidFill>
              </a:rPr>
              <a:t>Energy efficiency improves regional adequacy </a:t>
            </a:r>
            <a:r>
              <a:rPr lang="en-US" dirty="0"/>
              <a:t>but will need work well with solar to keep overall costs down.</a:t>
            </a:r>
          </a:p>
          <a:p>
            <a:pPr marL="457200" indent="-457200">
              <a:buFont typeface="+mj-lt"/>
              <a:buAutoNum type="arabicPeriod"/>
            </a:pPr>
            <a:r>
              <a:rPr lang="en-US" dirty="0">
                <a:solidFill>
                  <a:schemeClr val="accent1">
                    <a:lumMod val="50000"/>
                  </a:schemeClr>
                </a:solidFill>
              </a:rPr>
              <a:t>New solar generation within the region does not improve regional adequacy</a:t>
            </a:r>
            <a:r>
              <a:rPr lang="en-US" dirty="0"/>
              <a:t>, but decreases system costs enough that any reserve or resource strategies likely will need work well with solar even though it causes operational challenges.</a:t>
            </a:r>
          </a:p>
        </p:txBody>
      </p:sp>
      <p:sp>
        <p:nvSpPr>
          <p:cNvPr id="4" name="Slide Number Placeholder 3">
            <a:extLst>
              <a:ext uri="{FF2B5EF4-FFF2-40B4-BE49-F238E27FC236}">
                <a16:creationId xmlns:a16="http://schemas.microsoft.com/office/drawing/2014/main" id="{7F1448E0-334D-412A-95EF-B5028AF82BB1}"/>
              </a:ext>
            </a:extLst>
          </p:cNvPr>
          <p:cNvSpPr>
            <a:spLocks noGrp="1"/>
          </p:cNvSpPr>
          <p:nvPr>
            <p:ph type="sldNum" sz="quarter" idx="4"/>
          </p:nvPr>
        </p:nvSpPr>
        <p:spPr/>
        <p:txBody>
          <a:bodyPr/>
          <a:lstStyle/>
          <a:p>
            <a:pPr>
              <a:defRPr/>
            </a:pPr>
            <a:fld id="{DCB029D6-5554-3449-9E92-4345D2269ABD}" type="slidenum">
              <a:rPr lang="en-US">
                <a:solidFill>
                  <a:srgbClr val="000000">
                    <a:tint val="75000"/>
                  </a:srgbClr>
                </a:solidFill>
                <a:latin typeface="Trebuchet MS" panose="020B0603020202020204"/>
              </a:rPr>
              <a:pPr>
                <a:defRPr/>
              </a:pPr>
              <a:t>35</a:t>
            </a:fld>
            <a:endParaRPr lang="en-US" dirty="0">
              <a:solidFill>
                <a:srgbClr val="000000">
                  <a:tint val="75000"/>
                </a:srgbClr>
              </a:solidFill>
              <a:latin typeface="Trebuchet MS" panose="020B0603020202020204"/>
            </a:endParaRPr>
          </a:p>
        </p:txBody>
      </p:sp>
    </p:spTree>
    <p:extLst>
      <p:ext uri="{BB962C8B-B14F-4D97-AF65-F5344CB8AC3E}">
        <p14:creationId xmlns:p14="http://schemas.microsoft.com/office/powerpoint/2010/main" val="1284838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DEB2-DC90-46C8-8F13-271D6144AD37}"/>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7F65D02C-C277-472B-9529-A885ED945E4B}"/>
              </a:ext>
            </a:extLst>
          </p:cNvPr>
          <p:cNvSpPr>
            <a:spLocks noGrp="1"/>
          </p:cNvSpPr>
          <p:nvPr>
            <p:ph type="body" idx="1"/>
          </p:nvPr>
        </p:nvSpPr>
        <p:spPr/>
        <p:txBody>
          <a:bodyPr/>
          <a:lstStyle/>
          <a:p>
            <a:r>
              <a:rPr lang="en-US" dirty="0"/>
              <a:t>John Ollis</a:t>
            </a:r>
          </a:p>
          <a:p>
            <a:r>
              <a:rPr lang="en-US" dirty="0">
                <a:hlinkClick r:id="rId2"/>
              </a:rPr>
              <a:t>jollis@nwcouncil.org</a:t>
            </a:r>
            <a:endParaRPr lang="en-US" dirty="0"/>
          </a:p>
          <a:p>
            <a:endParaRPr lang="en-US" dirty="0"/>
          </a:p>
        </p:txBody>
      </p:sp>
    </p:spTree>
    <p:extLst>
      <p:ext uri="{BB962C8B-B14F-4D97-AF65-F5344CB8AC3E}">
        <p14:creationId xmlns:p14="http://schemas.microsoft.com/office/powerpoint/2010/main" val="3640124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182D5B-4A11-49BE-AE82-33BF374A581D}"/>
              </a:ext>
            </a:extLst>
          </p:cNvPr>
          <p:cNvSpPr>
            <a:spLocks noGrp="1"/>
          </p:cNvSpPr>
          <p:nvPr>
            <p:ph type="title"/>
          </p:nvPr>
        </p:nvSpPr>
        <p:spPr/>
        <p:txBody>
          <a:bodyPr/>
          <a:lstStyle/>
          <a:p>
            <a:r>
              <a:rPr lang="en-US" dirty="0"/>
              <a:t>Additional Slides</a:t>
            </a:r>
          </a:p>
        </p:txBody>
      </p:sp>
      <p:sp>
        <p:nvSpPr>
          <p:cNvPr id="6" name="Text Placeholder 5">
            <a:extLst>
              <a:ext uri="{FF2B5EF4-FFF2-40B4-BE49-F238E27FC236}">
                <a16:creationId xmlns:a16="http://schemas.microsoft.com/office/drawing/2014/main" id="{7A6FE944-35CD-4608-B9BF-F62BA19857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C5129D-FB66-4A82-91CE-D5C9DBA26085}"/>
              </a:ext>
            </a:extLst>
          </p:cNvPr>
          <p:cNvSpPr>
            <a:spLocks noGrp="1"/>
          </p:cNvSpPr>
          <p:nvPr>
            <p:ph type="sldNum" sz="quarter" idx="4294967295"/>
          </p:nvPr>
        </p:nvSpPr>
        <p:spPr>
          <a:xfrm>
            <a:off x="11487150" y="6419850"/>
            <a:ext cx="704850" cy="271463"/>
          </a:xfrm>
        </p:spPr>
        <p:txBody>
          <a:bodyPr/>
          <a:lstStyle/>
          <a:p>
            <a:pPr>
              <a:defRPr/>
            </a:pPr>
            <a:fld id="{DCB029D6-5554-3449-9E92-4345D2269ABD}" type="slidenum">
              <a:rPr lang="en-US" smtClean="0">
                <a:solidFill>
                  <a:srgbClr val="000000">
                    <a:tint val="75000"/>
                  </a:srgbClr>
                </a:solidFill>
              </a:rPr>
              <a:pPr>
                <a:defRPr/>
              </a:pPr>
              <a:t>37</a:t>
            </a:fld>
            <a:endParaRPr lang="en-US" dirty="0">
              <a:solidFill>
                <a:srgbClr val="000000">
                  <a:tint val="75000"/>
                </a:srgbClr>
              </a:solidFill>
            </a:endParaRPr>
          </a:p>
        </p:txBody>
      </p:sp>
    </p:spTree>
    <p:extLst>
      <p:ext uri="{BB962C8B-B14F-4D97-AF65-F5344CB8AC3E}">
        <p14:creationId xmlns:p14="http://schemas.microsoft.com/office/powerpoint/2010/main" val="1242262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E945-74DE-4743-BAD9-B3D0B18368BF}"/>
              </a:ext>
            </a:extLst>
          </p:cNvPr>
          <p:cNvSpPr>
            <a:spLocks noGrp="1"/>
          </p:cNvSpPr>
          <p:nvPr>
            <p:ph type="title"/>
          </p:nvPr>
        </p:nvSpPr>
        <p:spPr/>
        <p:txBody>
          <a:bodyPr/>
          <a:lstStyle/>
          <a:p>
            <a:r>
              <a:rPr lang="en-US" dirty="0"/>
              <a:t>How can we Compare the Variable Costs and Value of those Strategies in GENESYS?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5A357D-B7E2-47AD-B29D-1B0CA63AE8CD}"/>
                  </a:ext>
                </a:extLst>
              </p:cNvPr>
              <p:cNvSpPr>
                <a:spLocks noGrp="1"/>
              </p:cNvSpPr>
              <p:nvPr>
                <p:ph idx="1"/>
              </p:nvPr>
            </p:nvSpPr>
            <p:spPr/>
            <p:txBody>
              <a:bodyPr>
                <a:normAutofit fontScale="62500" lnSpcReduction="20000"/>
              </a:bodyPr>
              <a:lstStyle/>
              <a:p>
                <a:pPr marL="0" indent="0">
                  <a:buNone/>
                </a:pPr>
                <a14:m>
                  <m:oMathPara xmlns:m="http://schemas.openxmlformats.org/officeDocument/2006/math">
                    <m:oMathParaPr>
                      <m:jc m:val="centerGroup"/>
                    </m:oMathParaPr>
                    <m:oMath xmlns:m="http://schemas.openxmlformats.org/officeDocument/2006/math">
                      <m:r>
                        <a:rPr lang="en-US" sz="3400" i="1">
                          <a:latin typeface="Cambria Math" panose="02040503050406030204" pitchFamily="18" charset="0"/>
                        </a:rPr>
                        <m:t>𝑇𝑜𝑡𝑎𝑙𝑆𝑦𝑠𝑡𝑒𝑚𝐶𝑜𝑠𝑡</m:t>
                      </m:r>
                      <m:r>
                        <a:rPr lang="en-US" sz="3400" i="1">
                          <a:latin typeface="Cambria Math" panose="02040503050406030204" pitchFamily="18" charset="0"/>
                        </a:rPr>
                        <m:t>= </m:t>
                      </m:r>
                      <m:sSub>
                        <m:sSubPr>
                          <m:ctrlPr>
                            <a:rPr lang="en-US" sz="3400" i="1">
                              <a:latin typeface="Cambria Math" panose="02040503050406030204" pitchFamily="18" charset="0"/>
                            </a:rPr>
                          </m:ctrlPr>
                        </m:sSubPr>
                        <m:e>
                          <m:r>
                            <a:rPr lang="en-US" sz="3400" i="1">
                              <a:latin typeface="Cambria Math" panose="02040503050406030204" pitchFamily="18" charset="0"/>
                            </a:rPr>
                            <m:t>𝐶𝑜𝑠𝑡</m:t>
                          </m:r>
                        </m:e>
                        <m:sub>
                          <m:r>
                            <a:rPr lang="en-US" sz="3400" i="1">
                              <a:latin typeface="Cambria Math" panose="02040503050406030204" pitchFamily="18" charset="0"/>
                            </a:rPr>
                            <m:t>𝑇h𝑒𝑟𝑚𝑎𝑙</m:t>
                          </m:r>
                        </m:sub>
                      </m:sSub>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i="1">
                              <a:latin typeface="Cambria Math" panose="02040503050406030204" pitchFamily="18" charset="0"/>
                            </a:rPr>
                            <m:t>𝐶𝑜𝑠𝑡</m:t>
                          </m:r>
                        </m:e>
                        <m:sub>
                          <m:r>
                            <a:rPr lang="en-US" sz="3400" i="1">
                              <a:latin typeface="Cambria Math" panose="02040503050406030204" pitchFamily="18" charset="0"/>
                            </a:rPr>
                            <m:t>𝑁𝑒𝑡𝐼𝑚𝑝𝑜𝑟𝑡𝑠</m:t>
                          </m:r>
                        </m:sub>
                      </m:sSub>
                      <m:r>
                        <a:rPr lang="en-US" sz="3400" i="1">
                          <a:latin typeface="Cambria Math" panose="02040503050406030204" pitchFamily="18" charset="0"/>
                        </a:rPr>
                        <m:t>+</m:t>
                      </m:r>
                      <m:sSub>
                        <m:sSubPr>
                          <m:ctrlPr>
                            <a:rPr lang="en-US" sz="3400" i="1">
                              <a:latin typeface="Cambria Math" panose="02040503050406030204" pitchFamily="18" charset="0"/>
                            </a:rPr>
                          </m:ctrlPr>
                        </m:sSubPr>
                        <m:e>
                          <m:r>
                            <a:rPr lang="en-US" sz="3400" i="1">
                              <a:latin typeface="Cambria Math" panose="02040503050406030204" pitchFamily="18" charset="0"/>
                            </a:rPr>
                            <m:t>𝐶𝑜𝑠𝑡</m:t>
                          </m:r>
                        </m:e>
                        <m:sub>
                          <m:r>
                            <a:rPr lang="en-US" sz="3400" i="1">
                              <a:latin typeface="Cambria Math" panose="02040503050406030204" pitchFamily="18" charset="0"/>
                            </a:rPr>
                            <m:t>𝑁𝑒𝑡𝐸𝑥𝑝𝑜𝑟𝑡𝑠</m:t>
                          </m:r>
                        </m:sub>
                      </m:sSub>
                    </m:oMath>
                  </m:oMathPara>
                </a14:m>
                <a:endParaRPr lang="en-US" sz="3400" dirty="0"/>
              </a:p>
              <a:p>
                <a:pPr marL="0" indent="0">
                  <a:buNone/>
                </a:pPr>
                <a:r>
                  <a:rPr lang="en-US" dirty="0"/>
                  <a:t> </a:t>
                </a:r>
              </a:p>
              <a:p>
                <a:pPr marL="0" lvl="0" indent="0">
                  <a:buNone/>
                </a:pPr>
                <a:r>
                  <a:rPr lang="en-US" b="1" dirty="0"/>
                  <a:t>Cost of Operating Thermal Plants ($)</a:t>
                </a:r>
                <a:endParaRPr lang="en-US" dirty="0"/>
              </a:p>
              <a:p>
                <a:pPr lvl="0"/>
                <a:r>
                  <a:rPr lang="en-US" dirty="0"/>
                  <a:t>Cost of fuel used, VOM, start-up costs, etc.</a:t>
                </a:r>
              </a:p>
              <a:p>
                <a:pPr marL="0" lvl="0" indent="0">
                  <a:buNone/>
                </a:pPr>
                <a:r>
                  <a:rPr lang="en-US" b="1" dirty="0"/>
                  <a:t>Cost of Net Imports ($)</a:t>
                </a:r>
                <a:endParaRPr lang="en-US" dirty="0"/>
              </a:p>
              <a:p>
                <a:pPr lvl="0"/>
                <a:r>
                  <a:rPr lang="en-US" dirty="0"/>
                  <a:t>Average price by hour of marginal buses closest to region for each CC set over 60 conditions ($/MWh)</a:t>
                </a:r>
              </a:p>
              <a:p>
                <a:pPr lvl="0"/>
                <a:r>
                  <a:rPr lang="en-US" dirty="0"/>
                  <a:t>Average hourly net imports from those buses (MWh)</a:t>
                </a:r>
              </a:p>
              <a:p>
                <a:pPr lvl="0"/>
                <a:r>
                  <a:rPr lang="en-US" dirty="0"/>
                  <a:t>If negative, then is a net value</a:t>
                </a:r>
              </a:p>
              <a:p>
                <a:pPr marL="0" lvl="0" indent="0">
                  <a:buNone/>
                </a:pPr>
                <a:r>
                  <a:rPr lang="en-US" b="1" dirty="0"/>
                  <a:t>Cost of Net Exports ($)</a:t>
                </a:r>
                <a:endParaRPr lang="en-US" dirty="0"/>
              </a:p>
              <a:p>
                <a:pPr lvl="0"/>
                <a:r>
                  <a:rPr lang="en-US" dirty="0"/>
                  <a:t>Average price by hour of the average of all the regional bus prices for each CC set over 60 conditions ($/MWh)</a:t>
                </a:r>
              </a:p>
              <a:p>
                <a:pPr lvl="0"/>
                <a:r>
                  <a:rPr lang="en-US" dirty="0"/>
                  <a:t>Average net exports from the region (MWh)</a:t>
                </a:r>
              </a:p>
              <a:p>
                <a:pPr lvl="0"/>
                <a:r>
                  <a:rPr lang="en-US" dirty="0"/>
                  <a:t>If negative, then is a net value</a:t>
                </a:r>
              </a:p>
              <a:p>
                <a:endParaRPr lang="en-US" dirty="0"/>
              </a:p>
            </p:txBody>
          </p:sp>
        </mc:Choice>
        <mc:Fallback xmlns="">
          <p:sp>
            <p:nvSpPr>
              <p:cNvPr id="3" name="Content Placeholder 2">
                <a:extLst>
                  <a:ext uri="{FF2B5EF4-FFF2-40B4-BE49-F238E27FC236}">
                    <a16:creationId xmlns:a16="http://schemas.microsoft.com/office/drawing/2014/main" id="{CE5A357D-B7E2-47AD-B29D-1B0CA63AE8CD}"/>
                  </a:ext>
                </a:extLst>
              </p:cNvPr>
              <p:cNvSpPr>
                <a:spLocks noGrp="1" noRot="1" noChangeAspect="1" noMove="1" noResize="1" noEditPoints="1" noAdjustHandles="1" noChangeArrowheads="1" noChangeShapeType="1" noTextEdit="1"/>
              </p:cNvSpPr>
              <p:nvPr>
                <p:ph idx="1"/>
              </p:nvPr>
            </p:nvSpPr>
            <p:spPr>
              <a:blipFill>
                <a:blip r:embed="rId2"/>
                <a:stretch>
                  <a:fillRect l="-2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5D1AD08-3A2E-4463-936C-8CE0D0C780CF}"/>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38</a:t>
            </a:fld>
            <a:endParaRPr lang="en-US" dirty="0">
              <a:solidFill>
                <a:srgbClr val="000000">
                  <a:tint val="75000"/>
                </a:srgbClr>
              </a:solidFill>
            </a:endParaRPr>
          </a:p>
        </p:txBody>
      </p:sp>
    </p:spTree>
    <p:extLst>
      <p:ext uri="{BB962C8B-B14F-4D97-AF65-F5344CB8AC3E}">
        <p14:creationId xmlns:p14="http://schemas.microsoft.com/office/powerpoint/2010/main" val="3458445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2DEED39-A90C-44E5-A3C7-437B9B0DFECE}"/>
              </a:ext>
            </a:extLst>
          </p:cNvPr>
          <p:cNvPicPr>
            <a:picLocks noGrp="1" noChangeAspect="1"/>
          </p:cNvPicPr>
          <p:nvPr>
            <p:ph idx="1"/>
          </p:nvPr>
        </p:nvPicPr>
        <p:blipFill>
          <a:blip r:embed="rId2"/>
          <a:stretch>
            <a:fillRect/>
          </a:stretch>
        </p:blipFill>
        <p:spPr>
          <a:xfrm>
            <a:off x="4356847" y="358191"/>
            <a:ext cx="7835153" cy="6499809"/>
          </a:xfrm>
          <a:prstGeom prst="rect">
            <a:avLst/>
          </a:prstGeom>
        </p:spPr>
      </p:pic>
      <p:sp>
        <p:nvSpPr>
          <p:cNvPr id="2" name="Title 1">
            <a:extLst>
              <a:ext uri="{FF2B5EF4-FFF2-40B4-BE49-F238E27FC236}">
                <a16:creationId xmlns:a16="http://schemas.microsoft.com/office/drawing/2014/main" id="{B2CE6FBF-8FCD-4289-98B8-04859D3F0BBC}"/>
              </a:ext>
            </a:extLst>
          </p:cNvPr>
          <p:cNvSpPr>
            <a:spLocks noGrp="1"/>
          </p:cNvSpPr>
          <p:nvPr>
            <p:ph type="title"/>
          </p:nvPr>
        </p:nvSpPr>
        <p:spPr>
          <a:xfrm>
            <a:off x="698093" y="358192"/>
            <a:ext cx="3658754" cy="1766444"/>
          </a:xfrm>
        </p:spPr>
        <p:txBody>
          <a:bodyPr/>
          <a:lstStyle/>
          <a:p>
            <a:r>
              <a:rPr lang="en-US" dirty="0"/>
              <a:t>Use Levelized Fixed Costs</a:t>
            </a:r>
          </a:p>
        </p:txBody>
      </p:sp>
      <p:sp>
        <p:nvSpPr>
          <p:cNvPr id="4" name="Slide Number Placeholder 3">
            <a:extLst>
              <a:ext uri="{FF2B5EF4-FFF2-40B4-BE49-F238E27FC236}">
                <a16:creationId xmlns:a16="http://schemas.microsoft.com/office/drawing/2014/main" id="{4241F14D-B22E-400B-889F-435895F57F91}"/>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39</a:t>
            </a:fld>
            <a:endParaRPr lang="en-US" dirty="0">
              <a:solidFill>
                <a:srgbClr val="000000">
                  <a:tint val="75000"/>
                </a:srgbClr>
              </a:solidFill>
            </a:endParaRPr>
          </a:p>
        </p:txBody>
      </p:sp>
      <p:sp>
        <p:nvSpPr>
          <p:cNvPr id="6" name="TextBox 5">
            <a:extLst>
              <a:ext uri="{FF2B5EF4-FFF2-40B4-BE49-F238E27FC236}">
                <a16:creationId xmlns:a16="http://schemas.microsoft.com/office/drawing/2014/main" id="{FECA44B7-1718-4642-A764-5B75F9EF0C26}"/>
              </a:ext>
            </a:extLst>
          </p:cNvPr>
          <p:cNvSpPr txBox="1"/>
          <p:nvPr/>
        </p:nvSpPr>
        <p:spPr>
          <a:xfrm>
            <a:off x="712694" y="2501153"/>
            <a:ext cx="3644153" cy="2585323"/>
          </a:xfrm>
          <a:prstGeom prst="rect">
            <a:avLst/>
          </a:prstGeom>
          <a:noFill/>
        </p:spPr>
        <p:txBody>
          <a:bodyPr wrap="square" rtlCol="0">
            <a:spAutoFit/>
          </a:bodyPr>
          <a:lstStyle/>
          <a:p>
            <a:r>
              <a:rPr lang="en-US" dirty="0"/>
              <a:t>Note that the levelized cost is in 2016 dollars per MW-year with the exception of EE which is in 2016 dollars per </a:t>
            </a:r>
            <a:r>
              <a:rPr lang="en-US" dirty="0" err="1"/>
              <a:t>aMW</a:t>
            </a:r>
            <a:r>
              <a:rPr lang="en-US" dirty="0"/>
              <a:t>-year </a:t>
            </a:r>
          </a:p>
          <a:p>
            <a:endParaRPr lang="en-US" dirty="0"/>
          </a:p>
          <a:p>
            <a:r>
              <a:rPr lang="en-US" dirty="0"/>
              <a:t>Additionally, if the amount of EE tested was available one year later the cost goes down considerably</a:t>
            </a:r>
          </a:p>
        </p:txBody>
      </p:sp>
      <p:sp>
        <p:nvSpPr>
          <p:cNvPr id="7" name="Arrow: Right 6">
            <a:extLst>
              <a:ext uri="{FF2B5EF4-FFF2-40B4-BE49-F238E27FC236}">
                <a16:creationId xmlns:a16="http://schemas.microsoft.com/office/drawing/2014/main" id="{D5FCDED9-61B9-43AB-9751-2FD66AA0B640}"/>
              </a:ext>
            </a:extLst>
          </p:cNvPr>
          <p:cNvSpPr/>
          <p:nvPr/>
        </p:nvSpPr>
        <p:spPr>
          <a:xfrm rot="2951096">
            <a:off x="6777316" y="1754842"/>
            <a:ext cx="363071" cy="376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466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8426-7972-4E5B-8814-6D30A34741E4}"/>
              </a:ext>
            </a:extLst>
          </p:cNvPr>
          <p:cNvSpPr>
            <a:spLocks noGrp="1"/>
          </p:cNvSpPr>
          <p:nvPr>
            <p:ph type="title"/>
          </p:nvPr>
        </p:nvSpPr>
        <p:spPr/>
        <p:txBody>
          <a:bodyPr/>
          <a:lstStyle/>
          <a:p>
            <a:r>
              <a:rPr lang="en-US" dirty="0"/>
              <a:t>Power Act Requirement</a:t>
            </a:r>
          </a:p>
        </p:txBody>
      </p:sp>
      <p:sp>
        <p:nvSpPr>
          <p:cNvPr id="3" name="Content Placeholder 2">
            <a:extLst>
              <a:ext uri="{FF2B5EF4-FFF2-40B4-BE49-F238E27FC236}">
                <a16:creationId xmlns:a16="http://schemas.microsoft.com/office/drawing/2014/main" id="{8F32732B-0BFE-4E6F-A25D-D8895CE36A77}"/>
              </a:ext>
            </a:extLst>
          </p:cNvPr>
          <p:cNvSpPr>
            <a:spLocks noGrp="1"/>
          </p:cNvSpPr>
          <p:nvPr>
            <p:ph idx="1"/>
          </p:nvPr>
        </p:nvSpPr>
        <p:spPr/>
        <p:txBody>
          <a:bodyPr/>
          <a:lstStyle/>
          <a:p>
            <a:r>
              <a:rPr lang="en-US" dirty="0"/>
              <a:t>Per Section 839b(e)(3)(E), in the NW Power Act, the plan shall include the following element:</a:t>
            </a:r>
          </a:p>
          <a:p>
            <a:r>
              <a:rPr lang="en-US" i="1" dirty="0"/>
              <a:t>An analysis of reserve and reliability requirements and cost-effective methods of providing reserves to insure adequate electric power at the lowest probable cost.</a:t>
            </a:r>
            <a:endParaRPr lang="en-US" dirty="0"/>
          </a:p>
          <a:p>
            <a:endParaRPr lang="en-US" dirty="0"/>
          </a:p>
        </p:txBody>
      </p:sp>
      <p:sp>
        <p:nvSpPr>
          <p:cNvPr id="4" name="Slide Number Placeholder 3">
            <a:extLst>
              <a:ext uri="{FF2B5EF4-FFF2-40B4-BE49-F238E27FC236}">
                <a16:creationId xmlns:a16="http://schemas.microsoft.com/office/drawing/2014/main" id="{78482B78-0D98-4020-8B39-4ED6688737A6}"/>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4</a:t>
            </a:fld>
            <a:endParaRPr lang="en-US" dirty="0">
              <a:solidFill>
                <a:srgbClr val="000000">
                  <a:tint val="75000"/>
                </a:srgbClr>
              </a:solidFill>
            </a:endParaRPr>
          </a:p>
        </p:txBody>
      </p:sp>
    </p:spTree>
    <p:extLst>
      <p:ext uri="{BB962C8B-B14F-4D97-AF65-F5344CB8AC3E}">
        <p14:creationId xmlns:p14="http://schemas.microsoft.com/office/powerpoint/2010/main" val="660348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FE5BD-063B-40F0-A5BC-18E8981292D8}"/>
              </a:ext>
            </a:extLst>
          </p:cNvPr>
          <p:cNvSpPr>
            <a:spLocks noGrp="1"/>
          </p:cNvSpPr>
          <p:nvPr>
            <p:ph type="title"/>
          </p:nvPr>
        </p:nvSpPr>
        <p:spPr/>
        <p:txBody>
          <a:bodyPr/>
          <a:lstStyle/>
          <a:p>
            <a:r>
              <a:rPr lang="en-US" dirty="0"/>
              <a:t>Costs Associated with Adequacy</a:t>
            </a:r>
          </a:p>
        </p:txBody>
      </p:sp>
      <p:sp>
        <p:nvSpPr>
          <p:cNvPr id="3" name="Content Placeholder 2">
            <a:extLst>
              <a:ext uri="{FF2B5EF4-FFF2-40B4-BE49-F238E27FC236}">
                <a16:creationId xmlns:a16="http://schemas.microsoft.com/office/drawing/2014/main" id="{850881A4-4F7F-42A1-A620-EDED2F911DB5}"/>
              </a:ext>
            </a:extLst>
          </p:cNvPr>
          <p:cNvSpPr>
            <a:spLocks noGrp="1"/>
          </p:cNvSpPr>
          <p:nvPr>
            <p:ph idx="1"/>
          </p:nvPr>
        </p:nvSpPr>
        <p:spPr/>
        <p:txBody>
          <a:bodyPr/>
          <a:lstStyle/>
          <a:p>
            <a:r>
              <a:rPr lang="en-US" dirty="0"/>
              <a:t>Just for illustrative purposes let’s assign an adequacy MWh above the Council’s standard a cost.  Let’s make those costs of the magnitudes that get discussed in value of lost load studies, here are two examples.</a:t>
            </a:r>
          </a:p>
          <a:p>
            <a:pPr marL="914400" lvl="1" indent="-457200">
              <a:buFont typeface="+mj-lt"/>
              <a:buAutoNum type="arabicPeriod"/>
            </a:pPr>
            <a:r>
              <a:rPr lang="en-US" dirty="0"/>
              <a:t>10,000 $/MWh</a:t>
            </a:r>
          </a:p>
          <a:p>
            <a:pPr marL="914400" lvl="1" indent="-457200">
              <a:buFont typeface="+mj-lt"/>
              <a:buAutoNum type="arabicPeriod"/>
            </a:pPr>
            <a:r>
              <a:rPr lang="en-US" dirty="0"/>
              <a:t>26,500 $/MWh</a:t>
            </a:r>
          </a:p>
          <a:p>
            <a:endParaRPr lang="en-US" dirty="0"/>
          </a:p>
          <a:p>
            <a:r>
              <a:rPr lang="en-US" dirty="0"/>
              <a:t>We are not saying this is the cost of an adequacy event, but it is likely to be expensive. For example, the events on the western grid in 2001 had a very high cost, but the lights still stayed on.</a:t>
            </a:r>
          </a:p>
        </p:txBody>
      </p:sp>
      <p:sp>
        <p:nvSpPr>
          <p:cNvPr id="4" name="Slide Number Placeholder 3">
            <a:extLst>
              <a:ext uri="{FF2B5EF4-FFF2-40B4-BE49-F238E27FC236}">
                <a16:creationId xmlns:a16="http://schemas.microsoft.com/office/drawing/2014/main" id="{E30320A7-34A5-47AE-89AC-97E9C7D7D989}"/>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40</a:t>
            </a:fld>
            <a:endParaRPr lang="en-US" dirty="0">
              <a:solidFill>
                <a:srgbClr val="000000">
                  <a:tint val="75000"/>
                </a:srgbClr>
              </a:solidFill>
            </a:endParaRPr>
          </a:p>
        </p:txBody>
      </p:sp>
    </p:spTree>
    <p:extLst>
      <p:ext uri="{BB962C8B-B14F-4D97-AF65-F5344CB8AC3E}">
        <p14:creationId xmlns:p14="http://schemas.microsoft.com/office/powerpoint/2010/main" val="3115464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3D1728-DEFF-4729-ACAC-CE685BE53F53}"/>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41</a:t>
            </a:fld>
            <a:endParaRPr lang="en-US" dirty="0">
              <a:solidFill>
                <a:srgbClr val="000000">
                  <a:tint val="75000"/>
                </a:srgbClr>
              </a:solidFill>
            </a:endParaRPr>
          </a:p>
        </p:txBody>
      </p:sp>
      <p:pic>
        <p:nvPicPr>
          <p:cNvPr id="5" name="Picture 4">
            <a:extLst>
              <a:ext uri="{FF2B5EF4-FFF2-40B4-BE49-F238E27FC236}">
                <a16:creationId xmlns:a16="http://schemas.microsoft.com/office/drawing/2014/main" id="{6CA20748-FCB1-4F3F-AD2B-A791686F1F2E}"/>
              </a:ext>
            </a:extLst>
          </p:cNvPr>
          <p:cNvPicPr>
            <a:picLocks noChangeAspect="1"/>
          </p:cNvPicPr>
          <p:nvPr/>
        </p:nvPicPr>
        <p:blipFill>
          <a:blip r:embed="rId2"/>
          <a:stretch>
            <a:fillRect/>
          </a:stretch>
        </p:blipFill>
        <p:spPr>
          <a:xfrm>
            <a:off x="2361055" y="0"/>
            <a:ext cx="9737602" cy="6858000"/>
          </a:xfrm>
          <a:prstGeom prst="rect">
            <a:avLst/>
          </a:prstGeom>
        </p:spPr>
      </p:pic>
      <p:sp>
        <p:nvSpPr>
          <p:cNvPr id="6" name="Title 1">
            <a:extLst>
              <a:ext uri="{FF2B5EF4-FFF2-40B4-BE49-F238E27FC236}">
                <a16:creationId xmlns:a16="http://schemas.microsoft.com/office/drawing/2014/main" id="{BE08D093-406B-43C8-AE77-F8E30FA9773C}"/>
              </a:ext>
            </a:extLst>
          </p:cNvPr>
          <p:cNvSpPr>
            <a:spLocks noGrp="1"/>
          </p:cNvSpPr>
          <p:nvPr>
            <p:ph type="title"/>
          </p:nvPr>
        </p:nvSpPr>
        <p:spPr>
          <a:xfrm>
            <a:off x="89636" y="748457"/>
            <a:ext cx="2259106" cy="4758203"/>
          </a:xfrm>
        </p:spPr>
        <p:txBody>
          <a:bodyPr>
            <a:normAutofit fontScale="90000"/>
          </a:bodyPr>
          <a:lstStyle/>
          <a:p>
            <a:pPr algn="l"/>
            <a:r>
              <a:rPr lang="en-US" sz="2400" u="sng" dirty="0">
                <a:solidFill>
                  <a:srgbClr val="0070C0"/>
                </a:solidFill>
              </a:rPr>
              <a:t>Variable Costs</a:t>
            </a:r>
            <a:br>
              <a:rPr lang="en-US" sz="2400" u="sng" dirty="0"/>
            </a:br>
            <a:br>
              <a:rPr lang="en-US" sz="2400" dirty="0"/>
            </a:br>
            <a:r>
              <a:rPr lang="en-US" sz="2400" dirty="0"/>
              <a:t>Increasing reserves and adding EE increase variable system costs.</a:t>
            </a:r>
            <a:br>
              <a:rPr lang="en-US" sz="2400" dirty="0"/>
            </a:br>
            <a:br>
              <a:rPr lang="en-US" sz="2400" dirty="0"/>
            </a:br>
            <a:r>
              <a:rPr lang="en-US" sz="2400" dirty="0"/>
              <a:t>Renewables, batteries and DR lower variable system costs</a:t>
            </a:r>
            <a:br>
              <a:rPr lang="en-US" sz="2400" dirty="0"/>
            </a:br>
            <a:br>
              <a:rPr lang="en-US" sz="2400" dirty="0"/>
            </a:br>
            <a:br>
              <a:rPr lang="en-US" sz="3200" dirty="0"/>
            </a:br>
            <a:endParaRPr lang="en-US" sz="3200" dirty="0"/>
          </a:p>
        </p:txBody>
      </p:sp>
      <p:sp>
        <p:nvSpPr>
          <p:cNvPr id="7" name="Arrow: Right 6">
            <a:extLst>
              <a:ext uri="{FF2B5EF4-FFF2-40B4-BE49-F238E27FC236}">
                <a16:creationId xmlns:a16="http://schemas.microsoft.com/office/drawing/2014/main" id="{3CA131B5-07B7-4741-A5A4-BB04B2594B2D}"/>
              </a:ext>
            </a:extLst>
          </p:cNvPr>
          <p:cNvSpPr/>
          <p:nvPr/>
        </p:nvSpPr>
        <p:spPr>
          <a:xfrm rot="12450891">
            <a:off x="11194397" y="6419850"/>
            <a:ext cx="378272"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7E27D2F-8AC5-40BB-913A-6D68C505D77A}"/>
              </a:ext>
            </a:extLst>
          </p:cNvPr>
          <p:cNvSpPr txBox="1"/>
          <p:nvPr/>
        </p:nvSpPr>
        <p:spPr>
          <a:xfrm>
            <a:off x="10982532" y="5417484"/>
            <a:ext cx="1305220" cy="646331"/>
          </a:xfrm>
          <a:prstGeom prst="rect">
            <a:avLst/>
          </a:prstGeom>
          <a:noFill/>
        </p:spPr>
        <p:txBody>
          <a:bodyPr wrap="square" rtlCol="0">
            <a:spAutoFit/>
          </a:bodyPr>
          <a:lstStyle/>
          <a:p>
            <a:r>
              <a:rPr lang="en-US" dirty="0">
                <a:solidFill>
                  <a:schemeClr val="accent1"/>
                </a:solidFill>
              </a:rPr>
              <a:t>Adequate strategies</a:t>
            </a:r>
          </a:p>
        </p:txBody>
      </p:sp>
      <p:sp>
        <p:nvSpPr>
          <p:cNvPr id="9" name="Arrow: Right 8">
            <a:extLst>
              <a:ext uri="{FF2B5EF4-FFF2-40B4-BE49-F238E27FC236}">
                <a16:creationId xmlns:a16="http://schemas.microsoft.com/office/drawing/2014/main" id="{D4B8FD9B-43CD-46EA-A779-CA61AB03A0E1}"/>
              </a:ext>
            </a:extLst>
          </p:cNvPr>
          <p:cNvSpPr/>
          <p:nvPr/>
        </p:nvSpPr>
        <p:spPr>
          <a:xfrm rot="12450891">
            <a:off x="7603853" y="6238316"/>
            <a:ext cx="378272"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244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2F646D-E229-4E96-BAC2-C381E7410516}"/>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42</a:t>
            </a:fld>
            <a:endParaRPr lang="en-US" dirty="0">
              <a:solidFill>
                <a:srgbClr val="000000">
                  <a:tint val="75000"/>
                </a:srgbClr>
              </a:solidFill>
            </a:endParaRPr>
          </a:p>
        </p:txBody>
      </p:sp>
      <p:pic>
        <p:nvPicPr>
          <p:cNvPr id="5" name="Picture 4">
            <a:extLst>
              <a:ext uri="{FF2B5EF4-FFF2-40B4-BE49-F238E27FC236}">
                <a16:creationId xmlns:a16="http://schemas.microsoft.com/office/drawing/2014/main" id="{0A8624F0-9CAD-4033-AD8C-91A1E993897A}"/>
              </a:ext>
            </a:extLst>
          </p:cNvPr>
          <p:cNvPicPr>
            <a:picLocks noChangeAspect="1"/>
          </p:cNvPicPr>
          <p:nvPr/>
        </p:nvPicPr>
        <p:blipFill>
          <a:blip r:embed="rId2"/>
          <a:stretch>
            <a:fillRect/>
          </a:stretch>
        </p:blipFill>
        <p:spPr>
          <a:xfrm>
            <a:off x="2429992" y="0"/>
            <a:ext cx="9762008" cy="6858000"/>
          </a:xfrm>
          <a:prstGeom prst="rect">
            <a:avLst/>
          </a:prstGeom>
        </p:spPr>
      </p:pic>
      <p:sp>
        <p:nvSpPr>
          <p:cNvPr id="6" name="Title 1">
            <a:extLst>
              <a:ext uri="{FF2B5EF4-FFF2-40B4-BE49-F238E27FC236}">
                <a16:creationId xmlns:a16="http://schemas.microsoft.com/office/drawing/2014/main" id="{5C33910C-16A3-45D9-A617-721AAE9DDA0A}"/>
              </a:ext>
            </a:extLst>
          </p:cNvPr>
          <p:cNvSpPr>
            <a:spLocks noGrp="1"/>
          </p:cNvSpPr>
          <p:nvPr>
            <p:ph type="title"/>
          </p:nvPr>
        </p:nvSpPr>
        <p:spPr>
          <a:xfrm>
            <a:off x="89636" y="748457"/>
            <a:ext cx="2259106" cy="4758203"/>
          </a:xfrm>
        </p:spPr>
        <p:txBody>
          <a:bodyPr>
            <a:normAutofit fontScale="90000"/>
          </a:bodyPr>
          <a:lstStyle/>
          <a:p>
            <a:pPr algn="l"/>
            <a:r>
              <a:rPr lang="en-US" sz="2400" u="sng" dirty="0">
                <a:solidFill>
                  <a:srgbClr val="002060"/>
                </a:solidFill>
              </a:rPr>
              <a:t>Total System Costs w/o Adequacy Consideration</a:t>
            </a:r>
            <a:br>
              <a:rPr lang="en-US" sz="2400" u="sng" dirty="0"/>
            </a:br>
            <a:br>
              <a:rPr lang="en-US" sz="2400" dirty="0"/>
            </a:br>
            <a:r>
              <a:rPr lang="en-US" sz="2400" dirty="0"/>
              <a:t>Low fixed cost resources like DR, Solar, and  less expensive EE are lower cost but have very different adequacy outcomes.</a:t>
            </a:r>
            <a:br>
              <a:rPr lang="en-US" sz="2400" dirty="0"/>
            </a:br>
            <a:br>
              <a:rPr lang="en-US" sz="2400" dirty="0"/>
            </a:br>
            <a:br>
              <a:rPr lang="en-US" sz="3200" dirty="0"/>
            </a:br>
            <a:endParaRPr lang="en-US" sz="3200" dirty="0"/>
          </a:p>
        </p:txBody>
      </p:sp>
      <p:sp>
        <p:nvSpPr>
          <p:cNvPr id="7" name="Arrow: Right 6">
            <a:extLst>
              <a:ext uri="{FF2B5EF4-FFF2-40B4-BE49-F238E27FC236}">
                <a16:creationId xmlns:a16="http://schemas.microsoft.com/office/drawing/2014/main" id="{9D380DD8-8975-403D-A046-00A4F73408D5}"/>
              </a:ext>
            </a:extLst>
          </p:cNvPr>
          <p:cNvSpPr/>
          <p:nvPr/>
        </p:nvSpPr>
        <p:spPr>
          <a:xfrm rot="12450891">
            <a:off x="11194397" y="6419850"/>
            <a:ext cx="378272"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D98F1AA-4E63-4A1C-A4F4-5395D1C9CBED}"/>
              </a:ext>
            </a:extLst>
          </p:cNvPr>
          <p:cNvSpPr txBox="1"/>
          <p:nvPr/>
        </p:nvSpPr>
        <p:spPr>
          <a:xfrm>
            <a:off x="10982532" y="5417484"/>
            <a:ext cx="1305220" cy="646331"/>
          </a:xfrm>
          <a:prstGeom prst="rect">
            <a:avLst/>
          </a:prstGeom>
          <a:noFill/>
        </p:spPr>
        <p:txBody>
          <a:bodyPr wrap="square" rtlCol="0">
            <a:spAutoFit/>
          </a:bodyPr>
          <a:lstStyle/>
          <a:p>
            <a:r>
              <a:rPr lang="en-US" dirty="0">
                <a:solidFill>
                  <a:schemeClr val="accent1"/>
                </a:solidFill>
              </a:rPr>
              <a:t>Adequate strategies</a:t>
            </a:r>
          </a:p>
        </p:txBody>
      </p:sp>
      <p:sp>
        <p:nvSpPr>
          <p:cNvPr id="9" name="Arrow: Right 8">
            <a:extLst>
              <a:ext uri="{FF2B5EF4-FFF2-40B4-BE49-F238E27FC236}">
                <a16:creationId xmlns:a16="http://schemas.microsoft.com/office/drawing/2014/main" id="{BE1F34D5-E38D-48F7-A135-85F6A6ECB50A}"/>
              </a:ext>
            </a:extLst>
          </p:cNvPr>
          <p:cNvSpPr/>
          <p:nvPr/>
        </p:nvSpPr>
        <p:spPr>
          <a:xfrm rot="12450891">
            <a:off x="7603853" y="6238316"/>
            <a:ext cx="378272"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236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F343B0-A20A-46FD-BC1D-B8F76BE19C8A}"/>
              </a:ext>
            </a:extLst>
          </p:cNvPr>
          <p:cNvPicPr>
            <a:picLocks noChangeAspect="1"/>
          </p:cNvPicPr>
          <p:nvPr/>
        </p:nvPicPr>
        <p:blipFill>
          <a:blip r:embed="rId2"/>
          <a:stretch>
            <a:fillRect/>
          </a:stretch>
        </p:blipFill>
        <p:spPr>
          <a:xfrm>
            <a:off x="2638476" y="8235"/>
            <a:ext cx="9553524" cy="6858000"/>
          </a:xfrm>
          <a:prstGeom prst="rect">
            <a:avLst/>
          </a:prstGeom>
        </p:spPr>
      </p:pic>
      <p:sp>
        <p:nvSpPr>
          <p:cNvPr id="4" name="Slide Number Placeholder 3">
            <a:extLst>
              <a:ext uri="{FF2B5EF4-FFF2-40B4-BE49-F238E27FC236}">
                <a16:creationId xmlns:a16="http://schemas.microsoft.com/office/drawing/2014/main" id="{CBC4FC18-6D96-4EB3-A7F0-65E469E3EA89}"/>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43</a:t>
            </a:fld>
            <a:endParaRPr lang="en-US" dirty="0">
              <a:solidFill>
                <a:srgbClr val="000000">
                  <a:tint val="75000"/>
                </a:srgbClr>
              </a:solidFill>
            </a:endParaRPr>
          </a:p>
        </p:txBody>
      </p:sp>
      <p:sp>
        <p:nvSpPr>
          <p:cNvPr id="7" name="Arrow: Right 6">
            <a:extLst>
              <a:ext uri="{FF2B5EF4-FFF2-40B4-BE49-F238E27FC236}">
                <a16:creationId xmlns:a16="http://schemas.microsoft.com/office/drawing/2014/main" id="{DA318527-9A36-4008-BC85-287D3D5AA8C1}"/>
              </a:ext>
            </a:extLst>
          </p:cNvPr>
          <p:cNvSpPr/>
          <p:nvPr/>
        </p:nvSpPr>
        <p:spPr>
          <a:xfrm rot="12450891">
            <a:off x="11194397" y="6419850"/>
            <a:ext cx="378272"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CBECF82-E0A9-4401-9A49-0524BA9F7282}"/>
              </a:ext>
            </a:extLst>
          </p:cNvPr>
          <p:cNvSpPr txBox="1"/>
          <p:nvPr/>
        </p:nvSpPr>
        <p:spPr>
          <a:xfrm>
            <a:off x="10982532" y="5417484"/>
            <a:ext cx="1305220" cy="646331"/>
          </a:xfrm>
          <a:prstGeom prst="rect">
            <a:avLst/>
          </a:prstGeom>
          <a:noFill/>
        </p:spPr>
        <p:txBody>
          <a:bodyPr wrap="square" rtlCol="0">
            <a:spAutoFit/>
          </a:bodyPr>
          <a:lstStyle/>
          <a:p>
            <a:r>
              <a:rPr lang="en-US" dirty="0">
                <a:solidFill>
                  <a:schemeClr val="accent1"/>
                </a:solidFill>
              </a:rPr>
              <a:t>Adequate strategies</a:t>
            </a:r>
          </a:p>
        </p:txBody>
      </p:sp>
      <p:sp>
        <p:nvSpPr>
          <p:cNvPr id="9" name="Title 1">
            <a:extLst>
              <a:ext uri="{FF2B5EF4-FFF2-40B4-BE49-F238E27FC236}">
                <a16:creationId xmlns:a16="http://schemas.microsoft.com/office/drawing/2014/main" id="{9ACB4E9C-A25A-4591-BA62-368832E94B58}"/>
              </a:ext>
            </a:extLst>
          </p:cNvPr>
          <p:cNvSpPr>
            <a:spLocks noGrp="1"/>
          </p:cNvSpPr>
          <p:nvPr>
            <p:ph type="title"/>
          </p:nvPr>
        </p:nvSpPr>
        <p:spPr>
          <a:xfrm>
            <a:off x="89636" y="748457"/>
            <a:ext cx="2259106" cy="4758203"/>
          </a:xfrm>
        </p:spPr>
        <p:txBody>
          <a:bodyPr>
            <a:normAutofit fontScale="90000"/>
          </a:bodyPr>
          <a:lstStyle/>
          <a:p>
            <a:pPr algn="l"/>
            <a:r>
              <a:rPr lang="en-US" sz="2400" u="sng" dirty="0">
                <a:solidFill>
                  <a:srgbClr val="00B050"/>
                </a:solidFill>
              </a:rPr>
              <a:t>Strategy Highlights</a:t>
            </a:r>
            <a:br>
              <a:rPr lang="en-US" sz="2400" u="sng" dirty="0"/>
            </a:br>
            <a:br>
              <a:rPr lang="en-US" sz="2400" dirty="0"/>
            </a:br>
            <a:r>
              <a:rPr lang="en-US" sz="2400" dirty="0"/>
              <a:t>Increasing reserves is a less expensive way to reduce need in the short run.</a:t>
            </a:r>
            <a:br>
              <a:rPr lang="en-US" sz="2400" dirty="0"/>
            </a:br>
            <a:br>
              <a:rPr lang="en-US" sz="2400" dirty="0"/>
            </a:br>
            <a:r>
              <a:rPr lang="en-US" sz="2400" dirty="0"/>
              <a:t>Solar in general creates more need but lowers costs </a:t>
            </a:r>
            <a:br>
              <a:rPr lang="en-US" sz="2400" dirty="0"/>
            </a:br>
            <a:br>
              <a:rPr lang="en-US" sz="2400" dirty="0"/>
            </a:br>
            <a:r>
              <a:rPr lang="en-US" sz="2400" dirty="0"/>
              <a:t>EE is a key feature of all the most adequate systems</a:t>
            </a:r>
            <a:br>
              <a:rPr lang="en-US" sz="3200" dirty="0"/>
            </a:br>
            <a:endParaRPr lang="en-US" sz="3200" dirty="0"/>
          </a:p>
        </p:txBody>
      </p:sp>
      <p:sp>
        <p:nvSpPr>
          <p:cNvPr id="10" name="Arrow: Right 9">
            <a:extLst>
              <a:ext uri="{FF2B5EF4-FFF2-40B4-BE49-F238E27FC236}">
                <a16:creationId xmlns:a16="http://schemas.microsoft.com/office/drawing/2014/main" id="{85B40A3C-569F-4850-B243-16407FB40740}"/>
              </a:ext>
            </a:extLst>
          </p:cNvPr>
          <p:cNvSpPr/>
          <p:nvPr/>
        </p:nvSpPr>
        <p:spPr>
          <a:xfrm rot="12450891">
            <a:off x="7603853" y="6238316"/>
            <a:ext cx="378272"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27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642B70-4984-4612-8132-AD67323D0B82}"/>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44</a:t>
            </a:fld>
            <a:endParaRPr lang="en-US" dirty="0">
              <a:solidFill>
                <a:srgbClr val="000000">
                  <a:tint val="75000"/>
                </a:srgbClr>
              </a:solidFill>
            </a:endParaRPr>
          </a:p>
        </p:txBody>
      </p:sp>
      <p:pic>
        <p:nvPicPr>
          <p:cNvPr id="6" name="Picture 5">
            <a:extLst>
              <a:ext uri="{FF2B5EF4-FFF2-40B4-BE49-F238E27FC236}">
                <a16:creationId xmlns:a16="http://schemas.microsoft.com/office/drawing/2014/main" id="{259BDC26-D3BD-4BE9-91C3-84168324FB53}"/>
              </a:ext>
            </a:extLst>
          </p:cNvPr>
          <p:cNvPicPr>
            <a:picLocks noChangeAspect="1"/>
          </p:cNvPicPr>
          <p:nvPr/>
        </p:nvPicPr>
        <p:blipFill>
          <a:blip r:embed="rId2"/>
          <a:stretch>
            <a:fillRect/>
          </a:stretch>
        </p:blipFill>
        <p:spPr>
          <a:xfrm>
            <a:off x="2351302" y="0"/>
            <a:ext cx="9840698" cy="6801799"/>
          </a:xfrm>
          <a:prstGeom prst="rect">
            <a:avLst/>
          </a:prstGeom>
        </p:spPr>
      </p:pic>
      <p:sp>
        <p:nvSpPr>
          <p:cNvPr id="7" name="Title 1">
            <a:extLst>
              <a:ext uri="{FF2B5EF4-FFF2-40B4-BE49-F238E27FC236}">
                <a16:creationId xmlns:a16="http://schemas.microsoft.com/office/drawing/2014/main" id="{3114D5A4-A191-42B4-A332-E8AADE868A1B}"/>
              </a:ext>
            </a:extLst>
          </p:cNvPr>
          <p:cNvSpPr txBox="1">
            <a:spLocks/>
          </p:cNvSpPr>
          <p:nvPr/>
        </p:nvSpPr>
        <p:spPr>
          <a:xfrm>
            <a:off x="211556" y="1021797"/>
            <a:ext cx="2259106" cy="475820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0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2400" u="sng" dirty="0"/>
              <a:t>Strategy Highlights – </a:t>
            </a:r>
            <a:r>
              <a:rPr lang="en-US" sz="2400" u="sng" dirty="0">
                <a:solidFill>
                  <a:schemeClr val="accent3"/>
                </a:solidFill>
              </a:rPr>
              <a:t>Portfolios with Solar</a:t>
            </a:r>
            <a:br>
              <a:rPr lang="en-US" sz="2400" u="sng" dirty="0"/>
            </a:br>
            <a:br>
              <a:rPr lang="en-US" sz="2400" dirty="0"/>
            </a:br>
            <a:r>
              <a:rPr lang="en-US" sz="2400" dirty="0"/>
              <a:t>Increasing reserves is a less expensive way to reduce need in the short run.</a:t>
            </a:r>
            <a:br>
              <a:rPr lang="en-US" sz="2400" dirty="0"/>
            </a:br>
            <a:br>
              <a:rPr lang="en-US" sz="2400" dirty="0"/>
            </a:br>
            <a:br>
              <a:rPr lang="en-US" sz="2400" dirty="0"/>
            </a:br>
            <a:endParaRPr lang="en-US" sz="3200" dirty="0"/>
          </a:p>
        </p:txBody>
      </p:sp>
    </p:spTree>
    <p:extLst>
      <p:ext uri="{BB962C8B-B14F-4D97-AF65-F5344CB8AC3E}">
        <p14:creationId xmlns:p14="http://schemas.microsoft.com/office/powerpoint/2010/main" val="1989550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7506E8-1CA3-40C1-BD48-DAE38A896886}"/>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45</a:t>
            </a:fld>
            <a:endParaRPr lang="en-US" dirty="0">
              <a:solidFill>
                <a:srgbClr val="000000">
                  <a:tint val="75000"/>
                </a:srgbClr>
              </a:solidFill>
            </a:endParaRPr>
          </a:p>
        </p:txBody>
      </p:sp>
      <p:sp>
        <p:nvSpPr>
          <p:cNvPr id="6" name="Title 1">
            <a:extLst>
              <a:ext uri="{FF2B5EF4-FFF2-40B4-BE49-F238E27FC236}">
                <a16:creationId xmlns:a16="http://schemas.microsoft.com/office/drawing/2014/main" id="{7B234697-1DE6-47CA-A904-2A11C3C66BA0}"/>
              </a:ext>
            </a:extLst>
          </p:cNvPr>
          <p:cNvSpPr txBox="1">
            <a:spLocks/>
          </p:cNvSpPr>
          <p:nvPr/>
        </p:nvSpPr>
        <p:spPr>
          <a:xfrm>
            <a:off x="101828" y="553385"/>
            <a:ext cx="2259106" cy="50061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2000" u="sng" dirty="0">
                <a:solidFill>
                  <a:srgbClr val="00B050"/>
                </a:solidFill>
              </a:rPr>
              <a:t>Strategy Highlights</a:t>
            </a:r>
            <a:br>
              <a:rPr lang="en-US" sz="2000" u="sng" dirty="0"/>
            </a:br>
            <a:br>
              <a:rPr lang="en-US" sz="2000" dirty="0"/>
            </a:br>
            <a:r>
              <a:rPr lang="en-US" sz="2000" dirty="0"/>
              <a:t>Increasing reserves is a less expensive way to reduce need in the short run.</a:t>
            </a:r>
            <a:br>
              <a:rPr lang="en-US" sz="2000" dirty="0"/>
            </a:br>
            <a:br>
              <a:rPr lang="en-US" sz="2000" dirty="0"/>
            </a:br>
            <a:r>
              <a:rPr lang="en-US" sz="2000" dirty="0"/>
              <a:t>More expensive EE does not necessarily have need reduction value to offset the higher cost</a:t>
            </a:r>
          </a:p>
          <a:p>
            <a:pPr algn="l"/>
            <a:endParaRPr lang="en-US" sz="2000" dirty="0"/>
          </a:p>
          <a:p>
            <a:pPr algn="l"/>
            <a:br>
              <a:rPr lang="en-US" sz="2000" dirty="0"/>
            </a:br>
            <a:r>
              <a:rPr lang="en-US" sz="2000" dirty="0"/>
              <a:t>Batteries are less cost-effective than DR at being used as a reserve</a:t>
            </a:r>
          </a:p>
        </p:txBody>
      </p:sp>
      <p:pic>
        <p:nvPicPr>
          <p:cNvPr id="3" name="Picture 2">
            <a:extLst>
              <a:ext uri="{FF2B5EF4-FFF2-40B4-BE49-F238E27FC236}">
                <a16:creationId xmlns:a16="http://schemas.microsoft.com/office/drawing/2014/main" id="{DE7770E9-0B16-43D8-A63D-E1607B65BE81}"/>
              </a:ext>
            </a:extLst>
          </p:cNvPr>
          <p:cNvPicPr>
            <a:picLocks noChangeAspect="1"/>
          </p:cNvPicPr>
          <p:nvPr/>
        </p:nvPicPr>
        <p:blipFill>
          <a:blip r:embed="rId2"/>
          <a:stretch>
            <a:fillRect/>
          </a:stretch>
        </p:blipFill>
        <p:spPr>
          <a:xfrm>
            <a:off x="2570328" y="20589"/>
            <a:ext cx="9621672" cy="6858000"/>
          </a:xfrm>
          <a:prstGeom prst="rect">
            <a:avLst/>
          </a:prstGeom>
        </p:spPr>
      </p:pic>
      <p:sp>
        <p:nvSpPr>
          <p:cNvPr id="7" name="Arrow: Right 6">
            <a:extLst>
              <a:ext uri="{FF2B5EF4-FFF2-40B4-BE49-F238E27FC236}">
                <a16:creationId xmlns:a16="http://schemas.microsoft.com/office/drawing/2014/main" id="{B804F5C8-E10D-4521-9262-B3927453B46B}"/>
              </a:ext>
            </a:extLst>
          </p:cNvPr>
          <p:cNvSpPr/>
          <p:nvPr/>
        </p:nvSpPr>
        <p:spPr>
          <a:xfrm rot="12450891">
            <a:off x="11194397" y="6419850"/>
            <a:ext cx="378272"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AF98D10-B4F4-464D-AC98-67C08C648DE7}"/>
              </a:ext>
            </a:extLst>
          </p:cNvPr>
          <p:cNvSpPr txBox="1"/>
          <p:nvPr/>
        </p:nvSpPr>
        <p:spPr>
          <a:xfrm>
            <a:off x="10982532" y="5417484"/>
            <a:ext cx="1305220" cy="646331"/>
          </a:xfrm>
          <a:prstGeom prst="rect">
            <a:avLst/>
          </a:prstGeom>
          <a:noFill/>
        </p:spPr>
        <p:txBody>
          <a:bodyPr wrap="square" rtlCol="0">
            <a:spAutoFit/>
          </a:bodyPr>
          <a:lstStyle/>
          <a:p>
            <a:r>
              <a:rPr lang="en-US" dirty="0">
                <a:solidFill>
                  <a:schemeClr val="accent1"/>
                </a:solidFill>
              </a:rPr>
              <a:t>Adequate strategies</a:t>
            </a:r>
          </a:p>
        </p:txBody>
      </p:sp>
      <p:sp>
        <p:nvSpPr>
          <p:cNvPr id="10" name="Arrow: Right 9">
            <a:extLst>
              <a:ext uri="{FF2B5EF4-FFF2-40B4-BE49-F238E27FC236}">
                <a16:creationId xmlns:a16="http://schemas.microsoft.com/office/drawing/2014/main" id="{3005864D-A057-4357-8714-4688A5B735EF}"/>
              </a:ext>
            </a:extLst>
          </p:cNvPr>
          <p:cNvSpPr/>
          <p:nvPr/>
        </p:nvSpPr>
        <p:spPr>
          <a:xfrm rot="12450891">
            <a:off x="7603853" y="6238316"/>
            <a:ext cx="378272"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193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7506E8-1CA3-40C1-BD48-DAE38A896886}"/>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46</a:t>
            </a:fld>
            <a:endParaRPr lang="en-US" dirty="0">
              <a:solidFill>
                <a:srgbClr val="000000">
                  <a:tint val="75000"/>
                </a:srgbClr>
              </a:solidFill>
            </a:endParaRPr>
          </a:p>
        </p:txBody>
      </p:sp>
      <p:sp>
        <p:nvSpPr>
          <p:cNvPr id="6" name="Title 1">
            <a:extLst>
              <a:ext uri="{FF2B5EF4-FFF2-40B4-BE49-F238E27FC236}">
                <a16:creationId xmlns:a16="http://schemas.microsoft.com/office/drawing/2014/main" id="{7B234697-1DE6-47CA-A904-2A11C3C66BA0}"/>
              </a:ext>
            </a:extLst>
          </p:cNvPr>
          <p:cNvSpPr txBox="1">
            <a:spLocks/>
          </p:cNvSpPr>
          <p:nvPr/>
        </p:nvSpPr>
        <p:spPr>
          <a:xfrm>
            <a:off x="101828" y="553385"/>
            <a:ext cx="2259106" cy="475820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0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2400" u="sng" dirty="0"/>
              <a:t>Strategy Highlights – </a:t>
            </a:r>
            <a:r>
              <a:rPr lang="en-US" sz="2400" u="sng" dirty="0">
                <a:solidFill>
                  <a:schemeClr val="accent3"/>
                </a:solidFill>
              </a:rPr>
              <a:t>Portfolios with Solar</a:t>
            </a:r>
            <a:br>
              <a:rPr lang="en-US" sz="2400" u="sng" dirty="0"/>
            </a:br>
            <a:br>
              <a:rPr lang="en-US" sz="2400" dirty="0"/>
            </a:br>
            <a:r>
              <a:rPr lang="en-US" sz="2400" dirty="0"/>
              <a:t>Increasing reserves is a less expensive way to reduce need in the short run.</a:t>
            </a:r>
            <a:br>
              <a:rPr lang="en-US" sz="2400" dirty="0"/>
            </a:br>
            <a:br>
              <a:rPr lang="en-US" sz="2400" dirty="0"/>
            </a:br>
            <a:br>
              <a:rPr lang="en-US" sz="3200" dirty="0"/>
            </a:br>
            <a:endParaRPr lang="en-US" sz="3200" dirty="0"/>
          </a:p>
        </p:txBody>
      </p:sp>
      <p:pic>
        <p:nvPicPr>
          <p:cNvPr id="8" name="Picture 7">
            <a:extLst>
              <a:ext uri="{FF2B5EF4-FFF2-40B4-BE49-F238E27FC236}">
                <a16:creationId xmlns:a16="http://schemas.microsoft.com/office/drawing/2014/main" id="{362408AA-3605-49E7-9E6D-BDD1C447B1AD}"/>
              </a:ext>
            </a:extLst>
          </p:cNvPr>
          <p:cNvPicPr>
            <a:picLocks noChangeAspect="1"/>
          </p:cNvPicPr>
          <p:nvPr/>
        </p:nvPicPr>
        <p:blipFill>
          <a:blip r:embed="rId2"/>
          <a:stretch>
            <a:fillRect/>
          </a:stretch>
        </p:blipFill>
        <p:spPr>
          <a:xfrm>
            <a:off x="2360934" y="0"/>
            <a:ext cx="9807984" cy="6858000"/>
          </a:xfrm>
          <a:prstGeom prst="rect">
            <a:avLst/>
          </a:prstGeom>
        </p:spPr>
      </p:pic>
    </p:spTree>
    <p:extLst>
      <p:ext uri="{BB962C8B-B14F-4D97-AF65-F5344CB8AC3E}">
        <p14:creationId xmlns:p14="http://schemas.microsoft.com/office/powerpoint/2010/main" val="2972453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815EC-A069-4DA6-B3E4-8CFE73F4BEE2}"/>
              </a:ext>
            </a:extLst>
          </p:cNvPr>
          <p:cNvSpPr>
            <a:spLocks noGrp="1"/>
          </p:cNvSpPr>
          <p:nvPr>
            <p:ph type="title"/>
          </p:nvPr>
        </p:nvSpPr>
        <p:spPr>
          <a:xfrm>
            <a:off x="1781561" y="160990"/>
            <a:ext cx="2317643" cy="3279228"/>
          </a:xfrm>
          <a:ln w="38100">
            <a:solidFill>
              <a:schemeClr val="tx1"/>
            </a:solidFill>
          </a:ln>
        </p:spPr>
        <p:txBody>
          <a:bodyPr>
            <a:normAutofit fontScale="90000"/>
          </a:bodyPr>
          <a:lstStyle/>
          <a:p>
            <a:r>
              <a:rPr lang="en-US" dirty="0"/>
              <a:t>Daily shape changes with more WECC- wide solar</a:t>
            </a:r>
          </a:p>
        </p:txBody>
      </p:sp>
      <p:pic>
        <p:nvPicPr>
          <p:cNvPr id="5" name="Content Placeholder 4">
            <a:extLst>
              <a:ext uri="{FF2B5EF4-FFF2-40B4-BE49-F238E27FC236}">
                <a16:creationId xmlns:a16="http://schemas.microsoft.com/office/drawing/2014/main" id="{3C4DCB38-0C64-4779-81EF-38DDD0F9ACEB}"/>
              </a:ext>
            </a:extLst>
          </p:cNvPr>
          <p:cNvPicPr>
            <a:picLocks noGrp="1" noChangeAspect="1"/>
          </p:cNvPicPr>
          <p:nvPr>
            <p:ph idx="1"/>
          </p:nvPr>
        </p:nvPicPr>
        <p:blipFill>
          <a:blip r:embed="rId2"/>
          <a:stretch>
            <a:fillRect/>
          </a:stretch>
        </p:blipFill>
        <p:spPr>
          <a:xfrm>
            <a:off x="4346251" y="6670"/>
            <a:ext cx="6311236" cy="5727195"/>
          </a:xfrm>
          <a:prstGeom prst="rect">
            <a:avLst/>
          </a:prstGeom>
        </p:spPr>
      </p:pic>
      <p:sp>
        <p:nvSpPr>
          <p:cNvPr id="4" name="Slide Number Placeholder 3">
            <a:extLst>
              <a:ext uri="{FF2B5EF4-FFF2-40B4-BE49-F238E27FC236}">
                <a16:creationId xmlns:a16="http://schemas.microsoft.com/office/drawing/2014/main" id="{4BEE0751-BDD5-4A84-BD6A-5B97A96F01D7}"/>
              </a:ext>
            </a:extLst>
          </p:cNvPr>
          <p:cNvSpPr>
            <a:spLocks noGrp="1"/>
          </p:cNvSpPr>
          <p:nvPr>
            <p:ph type="sldNum" sz="quarter" idx="4"/>
          </p:nvPr>
        </p:nvSpPr>
        <p:spPr/>
        <p:txBody>
          <a:bodyPr/>
          <a:lstStyle/>
          <a:p>
            <a:pPr>
              <a:defRPr/>
            </a:pPr>
            <a:fld id="{DCB029D6-5554-3449-9E92-4345D2269ABD}" type="slidenum">
              <a:rPr lang="en-US">
                <a:solidFill>
                  <a:srgbClr val="000000">
                    <a:tint val="75000"/>
                  </a:srgbClr>
                </a:solidFill>
                <a:latin typeface="Trebuchet MS" panose="020B0603020202020204"/>
              </a:rPr>
              <a:pPr>
                <a:defRPr/>
              </a:pPr>
              <a:t>47</a:t>
            </a:fld>
            <a:endParaRPr lang="en-US" dirty="0">
              <a:solidFill>
                <a:srgbClr val="000000">
                  <a:tint val="75000"/>
                </a:srgbClr>
              </a:solidFill>
              <a:latin typeface="Trebuchet MS" panose="020B0603020202020204"/>
            </a:endParaRPr>
          </a:p>
        </p:txBody>
      </p:sp>
      <p:pic>
        <p:nvPicPr>
          <p:cNvPr id="7" name="Picture 6">
            <a:extLst>
              <a:ext uri="{FF2B5EF4-FFF2-40B4-BE49-F238E27FC236}">
                <a16:creationId xmlns:a16="http://schemas.microsoft.com/office/drawing/2014/main" id="{B8B543B8-6CCD-47C4-81D2-FFC5DDB39331}"/>
              </a:ext>
            </a:extLst>
          </p:cNvPr>
          <p:cNvPicPr>
            <a:picLocks noChangeAspect="1"/>
          </p:cNvPicPr>
          <p:nvPr/>
        </p:nvPicPr>
        <p:blipFill>
          <a:blip r:embed="rId3"/>
          <a:stretch>
            <a:fillRect/>
          </a:stretch>
        </p:blipFill>
        <p:spPr>
          <a:xfrm>
            <a:off x="1534513" y="3594539"/>
            <a:ext cx="2811738" cy="2051281"/>
          </a:xfrm>
          <a:prstGeom prst="rect">
            <a:avLst/>
          </a:prstGeom>
        </p:spPr>
      </p:pic>
    </p:spTree>
    <p:extLst>
      <p:ext uri="{BB962C8B-B14F-4D97-AF65-F5344CB8AC3E}">
        <p14:creationId xmlns:p14="http://schemas.microsoft.com/office/powerpoint/2010/main" val="3342947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21B12A-2F19-44A3-AD5E-C79890045A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82548" y="1746669"/>
            <a:ext cx="2141180" cy="1464397"/>
          </a:xfrm>
          <a:prstGeom prst="rect">
            <a:avLst/>
          </a:prstGeom>
        </p:spPr>
      </p:pic>
      <p:sp>
        <p:nvSpPr>
          <p:cNvPr id="2" name="Title 1">
            <a:extLst>
              <a:ext uri="{FF2B5EF4-FFF2-40B4-BE49-F238E27FC236}">
                <a16:creationId xmlns:a16="http://schemas.microsoft.com/office/drawing/2014/main" id="{D93ED383-192B-49FD-B8A8-96FE6DDA8257}"/>
              </a:ext>
            </a:extLst>
          </p:cNvPr>
          <p:cNvSpPr>
            <a:spLocks noGrp="1"/>
          </p:cNvSpPr>
          <p:nvPr>
            <p:ph type="title"/>
          </p:nvPr>
        </p:nvSpPr>
        <p:spPr>
          <a:xfrm>
            <a:off x="2152650" y="365127"/>
            <a:ext cx="5702878" cy="1325563"/>
          </a:xfrm>
        </p:spPr>
        <p:txBody>
          <a:bodyPr>
            <a:normAutofit fontScale="90000"/>
          </a:bodyPr>
          <a:lstStyle/>
          <a:p>
            <a:r>
              <a:rPr lang="en-US" u="sng" dirty="0"/>
              <a:t>Review:</a:t>
            </a:r>
            <a:r>
              <a:rPr lang="en-US" dirty="0"/>
              <a:t> Calculation of Adequacy Reserve Margins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3D723E-FBBC-4504-B163-8009639B89B6}"/>
                  </a:ext>
                </a:extLst>
              </p:cNvPr>
              <p:cNvSpPr>
                <a:spLocks noGrp="1"/>
              </p:cNvSpPr>
              <p:nvPr>
                <p:ph idx="1"/>
              </p:nvPr>
            </p:nvSpPr>
            <p:spPr>
              <a:xfrm>
                <a:off x="2152650" y="1825625"/>
                <a:ext cx="7864186" cy="4351338"/>
              </a:xfrm>
            </p:spPr>
            <p:txBody>
              <a:bodyPr>
                <a:normAutofit fontScale="92500"/>
              </a:bodyPr>
              <a:lstStyle/>
              <a:p>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𝐴𝑅𝑀</m:t>
                        </m:r>
                      </m:e>
                      <m:sub>
                        <m:r>
                          <a:rPr lang="en-US" b="0" i="1" dirty="0" smtClean="0">
                            <a:latin typeface="Cambria Math" panose="02040503050406030204" pitchFamily="18" charset="0"/>
                          </a:rPr>
                          <m:t>𝐶</m:t>
                        </m:r>
                      </m:sub>
                    </m:sSub>
                    <m:r>
                      <a:rPr lang="en-US" b="0"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a:latin typeface="Cambria Math" panose="02040503050406030204" pitchFamily="18" charset="0"/>
                          </a:rPr>
                          <m:t>(</m:t>
                        </m:r>
                        <m:r>
                          <a:rPr lang="en-US" i="1" dirty="0">
                            <a:latin typeface="Cambria Math" panose="02040503050406030204" pitchFamily="18" charset="0"/>
                          </a:rPr>
                          <m:t>𝐸𝑥𝑖𝑠𝑡𝑖𝑛𝑔</m:t>
                        </m:r>
                        <m:r>
                          <a:rPr lang="en-US" i="1" dirty="0" smtClean="0">
                            <a:latin typeface="Cambria Math" panose="02040503050406030204" pitchFamily="18" charset="0"/>
                          </a:rPr>
                          <m:t> </m:t>
                        </m:r>
                        <m:r>
                          <a:rPr lang="en-US" i="1" dirty="0">
                            <a:latin typeface="Cambria Math" panose="02040503050406030204" pitchFamily="18" charset="0"/>
                          </a:rPr>
                          <m:t>𝑅𝑒𝑠𝑜𝑢𝑟𝑐𝑒</m:t>
                        </m:r>
                        <m:r>
                          <a:rPr lang="en-US" i="1" dirty="0" smtClean="0">
                            <a:latin typeface="Cambria Math" panose="02040503050406030204" pitchFamily="18" charset="0"/>
                          </a:rPr>
                          <m:t> </m:t>
                        </m:r>
                        <m:r>
                          <a:rPr lang="en-US" i="1" dirty="0">
                            <a:latin typeface="Cambria Math" panose="02040503050406030204" pitchFamily="18" charset="0"/>
                          </a:rPr>
                          <m:t>𝑃𝑒𝑎𝑘</m:t>
                        </m:r>
                        <m:r>
                          <a:rPr lang="en-US" i="1" dirty="0" smtClean="0">
                            <a:latin typeface="Cambria Math" panose="02040503050406030204" pitchFamily="18" charset="0"/>
                          </a:rPr>
                          <m:t> </m:t>
                        </m:r>
                        <m:r>
                          <a:rPr lang="en-US" i="1" dirty="0">
                            <a:latin typeface="Cambria Math" panose="02040503050406030204" pitchFamily="18" charset="0"/>
                          </a:rPr>
                          <m:t>𝐶𝑎𝑝𝑎𝑏𝑖𝑙𝑖𝑡𝑦</m:t>
                        </m:r>
                        <m:r>
                          <a:rPr lang="en-US" b="0" i="1" dirty="0" smtClean="0">
                            <a:latin typeface="Cambria Math" panose="02040503050406030204" pitchFamily="18" charset="0"/>
                          </a:rPr>
                          <m:t>+</m:t>
                        </m:r>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panose="02040503050406030204" pitchFamily="18" charset="0"/>
                              </a:rPr>
                              <m:t>𝑿</m:t>
                            </m:r>
                          </m:e>
                          <m:sub>
                            <m:r>
                              <a:rPr lang="en-US" b="1" i="1" dirty="0" smtClean="0">
                                <a:solidFill>
                                  <a:srgbClr val="FF0000"/>
                                </a:solidFill>
                                <a:latin typeface="Cambria Math" panose="02040503050406030204" pitchFamily="18" charset="0"/>
                              </a:rPr>
                              <m:t>𝑪</m:t>
                            </m:r>
                          </m:sub>
                        </m:sSub>
                        <m:r>
                          <a:rPr lang="en-US" i="1" dirty="0">
                            <a:latin typeface="Cambria Math" panose="02040503050406030204" pitchFamily="18" charset="0"/>
                          </a:rPr>
                          <m:t>–</m:t>
                        </m:r>
                        <m:r>
                          <a:rPr lang="en-US" i="1" dirty="0" smtClean="0">
                            <a:latin typeface="Cambria Math" panose="02040503050406030204" pitchFamily="18" charset="0"/>
                          </a:rPr>
                          <m:t> </m:t>
                        </m:r>
                        <m:r>
                          <a:rPr lang="en-US" i="1" dirty="0">
                            <a:latin typeface="Cambria Math" panose="02040503050406030204" pitchFamily="18" charset="0"/>
                          </a:rPr>
                          <m:t>𝑃𝑒𝑎𝑘</m:t>
                        </m:r>
                        <m:r>
                          <a:rPr lang="en-US" i="1" dirty="0" smtClean="0">
                            <a:latin typeface="Cambria Math" panose="02040503050406030204" pitchFamily="18" charset="0"/>
                          </a:rPr>
                          <m:t> </m:t>
                        </m:r>
                        <m:r>
                          <a:rPr lang="en-US" i="1" dirty="0">
                            <a:latin typeface="Cambria Math" panose="02040503050406030204" pitchFamily="18" charset="0"/>
                          </a:rPr>
                          <m:t>𝐿𝑜𝑎𝑑</m:t>
                        </m:r>
                        <m:r>
                          <a:rPr lang="en-US" i="1" dirty="0">
                            <a:latin typeface="Cambria Math" panose="02040503050406030204" pitchFamily="18" charset="0"/>
                          </a:rPr>
                          <m:t>)</m:t>
                        </m:r>
                      </m:num>
                      <m:den>
                        <m:r>
                          <a:rPr lang="en-US" b="0" i="1" dirty="0" smtClean="0">
                            <a:latin typeface="Cambria Math" panose="02040503050406030204" pitchFamily="18" charset="0"/>
                          </a:rPr>
                          <m:t>𝑃𝑒𝑎𝑘</m:t>
                        </m:r>
                        <m:r>
                          <a:rPr lang="en-US" b="0" i="1" dirty="0" smtClean="0">
                            <a:latin typeface="Cambria Math" panose="02040503050406030204" pitchFamily="18" charset="0"/>
                          </a:rPr>
                          <m:t> </m:t>
                        </m:r>
                        <m:r>
                          <a:rPr lang="en-US" b="0" i="1" dirty="0" smtClean="0">
                            <a:latin typeface="Cambria Math" panose="02040503050406030204" pitchFamily="18" charset="0"/>
                          </a:rPr>
                          <m:t>𝐿𝑜𝑎𝑑</m:t>
                        </m:r>
                      </m:den>
                    </m:f>
                  </m:oMath>
                </a14:m>
                <a:endParaRPr lang="en-US" dirty="0"/>
              </a:p>
              <a:p>
                <a:endParaRPr lang="en-US" dirty="0"/>
              </a:p>
              <a:p>
                <a14:m>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𝑿</m:t>
                        </m:r>
                      </m:e>
                      <m:sub>
                        <m:r>
                          <a:rPr lang="en-US" b="1" i="1" dirty="0">
                            <a:solidFill>
                              <a:srgbClr val="FF0000"/>
                            </a:solidFill>
                            <a:latin typeface="Cambria Math" panose="02040503050406030204" pitchFamily="18" charset="0"/>
                          </a:rPr>
                          <m:t>𝑪</m:t>
                        </m:r>
                      </m:sub>
                    </m:sSub>
                  </m:oMath>
                </a14:m>
                <a:r>
                  <a:rPr lang="en-US" dirty="0"/>
                  <a:t> is the amount pure capacity in a quarter that would eliminate all peak shortages in 95% of the simulations</a:t>
                </a:r>
              </a:p>
              <a:p>
                <a:endParaRPr lang="en-US" dirty="0"/>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𝐴𝑅𝑀</m:t>
                        </m:r>
                      </m:e>
                      <m:sub>
                        <m:r>
                          <a:rPr lang="en-US" b="0" i="1" dirty="0" smtClean="0">
                            <a:latin typeface="Cambria Math" panose="02040503050406030204" pitchFamily="18" charset="0"/>
                          </a:rPr>
                          <m:t>𝐸</m:t>
                        </m:r>
                      </m:sub>
                    </m:sSub>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m:t>
                        </m:r>
                        <m:r>
                          <a:rPr lang="en-US" i="1" dirty="0">
                            <a:latin typeface="Cambria Math" panose="02040503050406030204" pitchFamily="18" charset="0"/>
                          </a:rPr>
                          <m:t>𝐸𝑥𝑖𝑠𝑡𝑖𝑛𝑔</m:t>
                        </m:r>
                        <m:r>
                          <a:rPr lang="en-US" i="1" dirty="0" smtClean="0">
                            <a:latin typeface="Cambria Math" panose="02040503050406030204" pitchFamily="18" charset="0"/>
                          </a:rPr>
                          <m:t> </m:t>
                        </m:r>
                        <m:r>
                          <a:rPr lang="en-US" i="1" dirty="0">
                            <a:latin typeface="Cambria Math" panose="02040503050406030204" pitchFamily="18" charset="0"/>
                          </a:rPr>
                          <m:t>𝑅𝑒𝑠𝑜𝑢𝑟𝑐𝑒</m:t>
                        </m:r>
                        <m:r>
                          <a:rPr lang="en-US" i="1" dirty="0" smtClean="0">
                            <a:latin typeface="Cambria Math" panose="02040503050406030204" pitchFamily="18" charset="0"/>
                          </a:rPr>
                          <m:t> </m:t>
                        </m:r>
                        <m:r>
                          <a:rPr lang="en-US" b="0" i="1" dirty="0" smtClean="0">
                            <a:latin typeface="Cambria Math" panose="02040503050406030204" pitchFamily="18" charset="0"/>
                          </a:rPr>
                          <m:t>𝐴𝑣𝑒𝑟𝑎𝑔𝑒</m:t>
                        </m:r>
                        <m:r>
                          <a:rPr lang="en-US" b="0" i="1" dirty="0" smtClean="0">
                            <a:latin typeface="Cambria Math" panose="02040503050406030204" pitchFamily="18" charset="0"/>
                          </a:rPr>
                          <m:t> </m:t>
                        </m:r>
                        <m:r>
                          <a:rPr lang="en-US" b="0" i="1" dirty="0" smtClean="0">
                            <a:latin typeface="Cambria Math" panose="02040503050406030204" pitchFamily="18" charset="0"/>
                          </a:rPr>
                          <m:t>𝐸𝑛𝑒𝑟𝑔𝑦</m:t>
                        </m:r>
                        <m:r>
                          <a:rPr lang="en-US" i="1" dirty="0">
                            <a:latin typeface="Cambria Math" panose="02040503050406030204" pitchFamily="18" charset="0"/>
                          </a:rPr>
                          <m:t>+</m:t>
                        </m:r>
                        <m:sSub>
                          <m:sSubPr>
                            <m:ctrlPr>
                              <a:rPr lang="en-US" b="1" i="1" dirty="0" smtClean="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𝑿</m:t>
                            </m:r>
                          </m:e>
                          <m:sub>
                            <m:r>
                              <a:rPr lang="en-US" b="1" i="1" dirty="0" smtClean="0">
                                <a:solidFill>
                                  <a:srgbClr val="FF0000"/>
                                </a:solidFill>
                                <a:latin typeface="Cambria Math" panose="02040503050406030204" pitchFamily="18" charset="0"/>
                              </a:rPr>
                              <m:t>𝑬</m:t>
                            </m:r>
                          </m:sub>
                        </m:sSub>
                        <m:r>
                          <a:rPr lang="en-US" i="1" dirty="0">
                            <a:latin typeface="Cambria Math" panose="02040503050406030204" pitchFamily="18" charset="0"/>
                          </a:rPr>
                          <m:t>–</m:t>
                        </m:r>
                        <m:r>
                          <a:rPr lang="en-US" b="0" i="1" dirty="0" smtClean="0">
                            <a:latin typeface="Cambria Math" panose="02040503050406030204" pitchFamily="18" charset="0"/>
                          </a:rPr>
                          <m:t>𝐴𝑣𝑒𝑟𝑎𝑔𝑒</m:t>
                        </m:r>
                        <m:r>
                          <a:rPr lang="en-US" i="1" dirty="0" smtClean="0">
                            <a:latin typeface="Cambria Math" panose="02040503050406030204" pitchFamily="18" charset="0"/>
                          </a:rPr>
                          <m:t> </m:t>
                        </m:r>
                        <m:r>
                          <a:rPr lang="en-US" i="1" dirty="0">
                            <a:latin typeface="Cambria Math" panose="02040503050406030204" pitchFamily="18" charset="0"/>
                          </a:rPr>
                          <m:t>𝐿𝑜𝑎𝑑</m:t>
                        </m:r>
                        <m:r>
                          <a:rPr lang="en-US" i="1" dirty="0">
                            <a:latin typeface="Cambria Math" panose="02040503050406030204" pitchFamily="18" charset="0"/>
                          </a:rPr>
                          <m:t>)</m:t>
                        </m:r>
                      </m:num>
                      <m:den>
                        <m:r>
                          <a:rPr lang="en-US" b="0" i="1" dirty="0" smtClean="0">
                            <a:latin typeface="Cambria Math" panose="02040503050406030204" pitchFamily="18" charset="0"/>
                          </a:rPr>
                          <m:t>𝐴𝑣𝑒𝑟𝑎𝑔𝑒</m:t>
                        </m:r>
                        <m:r>
                          <a:rPr lang="en-US" i="1" dirty="0" smtClean="0">
                            <a:latin typeface="Cambria Math" panose="02040503050406030204" pitchFamily="18" charset="0"/>
                          </a:rPr>
                          <m:t> </m:t>
                        </m:r>
                        <m:r>
                          <a:rPr lang="en-US" i="1" dirty="0">
                            <a:latin typeface="Cambria Math" panose="02040503050406030204" pitchFamily="18" charset="0"/>
                          </a:rPr>
                          <m:t>𝐿𝑜𝑎𝑑</m:t>
                        </m:r>
                      </m:den>
                    </m:f>
                  </m:oMath>
                </a14:m>
                <a:endParaRPr lang="en-US" dirty="0"/>
              </a:p>
              <a:p>
                <a14:m>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a:solidFill>
                              <a:srgbClr val="FF0000"/>
                            </a:solidFill>
                            <a:latin typeface="Cambria Math" panose="02040503050406030204" pitchFamily="18" charset="0"/>
                          </a:rPr>
                          <m:t>𝑿</m:t>
                        </m:r>
                      </m:e>
                      <m:sub>
                        <m:r>
                          <a:rPr lang="en-US" b="1" i="1" dirty="0" smtClean="0">
                            <a:solidFill>
                              <a:srgbClr val="FF0000"/>
                            </a:solidFill>
                            <a:latin typeface="Cambria Math" panose="02040503050406030204" pitchFamily="18" charset="0"/>
                          </a:rPr>
                          <m:t>𝑬</m:t>
                        </m:r>
                      </m:sub>
                    </m:sSub>
                  </m:oMath>
                </a14:m>
                <a:r>
                  <a:rPr lang="en-US" dirty="0"/>
                  <a:t> is the amount energy in a quarter that would eliminate all energy shortages in 95% of the simulations</a:t>
                </a:r>
              </a:p>
              <a:p>
                <a:pPr marL="0" indent="0">
                  <a:buNone/>
                </a:pPr>
                <a:r>
                  <a:rPr lang="en-US" dirty="0"/>
                  <a:t>Note that these calculations allow the 5% adequacy criteria to be translated into something like a “planning reserve margin.”</a:t>
                </a:r>
              </a:p>
            </p:txBody>
          </p:sp>
        </mc:Choice>
        <mc:Fallback xmlns="">
          <p:sp>
            <p:nvSpPr>
              <p:cNvPr id="3" name="Content Placeholder 2">
                <a:extLst>
                  <a:ext uri="{FF2B5EF4-FFF2-40B4-BE49-F238E27FC236}">
                    <a16:creationId xmlns:a16="http://schemas.microsoft.com/office/drawing/2014/main" id="{863D723E-FBBC-4504-B163-8009639B89B6}"/>
                  </a:ext>
                </a:extLst>
              </p:cNvPr>
              <p:cNvSpPr>
                <a:spLocks noGrp="1" noRot="1" noChangeAspect="1" noMove="1" noResize="1" noEditPoints="1" noAdjustHandles="1" noChangeArrowheads="1" noChangeShapeType="1" noTextEdit="1"/>
              </p:cNvSpPr>
              <p:nvPr>
                <p:ph idx="1"/>
              </p:nvPr>
            </p:nvSpPr>
            <p:spPr>
              <a:xfrm>
                <a:off x="2152650" y="1825625"/>
                <a:ext cx="7864186" cy="4351338"/>
              </a:xfrm>
              <a:blipFill>
                <a:blip r:embed="rId4"/>
                <a:stretch>
                  <a:fillRect l="-1008" r="-62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9DF39CD-828F-4FC2-A757-21FCB8C6BF56}"/>
              </a:ext>
            </a:extLst>
          </p:cNvPr>
          <p:cNvSpPr>
            <a:spLocks noGrp="1"/>
          </p:cNvSpPr>
          <p:nvPr>
            <p:ph type="sldNum" sz="quarter" idx="4"/>
          </p:nvPr>
        </p:nvSpPr>
        <p:spPr/>
        <p:txBody>
          <a:bodyPr/>
          <a:lstStyle/>
          <a:p>
            <a:pPr>
              <a:defRPr/>
            </a:pPr>
            <a:fld id="{DCB029D6-5554-3449-9E92-4345D2269ABD}" type="slidenum">
              <a:rPr lang="en-US">
                <a:solidFill>
                  <a:srgbClr val="000000">
                    <a:tint val="75000"/>
                  </a:srgbClr>
                </a:solidFill>
                <a:latin typeface="Trebuchet MS" panose="020B0603020202020204"/>
              </a:rPr>
              <a:pPr>
                <a:defRPr/>
              </a:pPr>
              <a:t>48</a:t>
            </a:fld>
            <a:endParaRPr lang="en-US" dirty="0">
              <a:solidFill>
                <a:srgbClr val="000000">
                  <a:tint val="75000"/>
                </a:srgbClr>
              </a:solidFill>
              <a:latin typeface="Trebuchet MS" panose="020B0603020202020204"/>
            </a:endParaRPr>
          </a:p>
        </p:txBody>
      </p:sp>
      <p:pic>
        <p:nvPicPr>
          <p:cNvPr id="11" name="Picture 10">
            <a:extLst>
              <a:ext uri="{FF2B5EF4-FFF2-40B4-BE49-F238E27FC236}">
                <a16:creationId xmlns:a16="http://schemas.microsoft.com/office/drawing/2014/main" id="{4715BEFA-5F61-42B2-BA75-1C720B86655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235771" y="502681"/>
            <a:ext cx="2100904" cy="1050452"/>
          </a:xfrm>
          <a:prstGeom prst="rect">
            <a:avLst/>
          </a:prstGeom>
        </p:spPr>
      </p:pic>
    </p:spTree>
    <p:extLst>
      <p:ext uri="{BB962C8B-B14F-4D97-AF65-F5344CB8AC3E}">
        <p14:creationId xmlns:p14="http://schemas.microsoft.com/office/powerpoint/2010/main" val="671329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B643-B0F9-4A61-A6B1-08BD2D13F58A}"/>
              </a:ext>
            </a:extLst>
          </p:cNvPr>
          <p:cNvSpPr>
            <a:spLocks noGrp="1"/>
          </p:cNvSpPr>
          <p:nvPr>
            <p:ph type="title"/>
          </p:nvPr>
        </p:nvSpPr>
        <p:spPr>
          <a:xfrm>
            <a:off x="1524000" y="325852"/>
            <a:ext cx="9080626" cy="1245041"/>
          </a:xfrm>
        </p:spPr>
        <p:txBody>
          <a:bodyPr>
            <a:normAutofit/>
          </a:bodyPr>
          <a:lstStyle/>
          <a:p>
            <a:r>
              <a:rPr lang="en-US" dirty="0"/>
              <a:t>Modified ASCC Methodology – </a:t>
            </a:r>
            <a:br>
              <a:rPr lang="en-US" dirty="0"/>
            </a:br>
            <a:r>
              <a:rPr lang="en-US" dirty="0"/>
              <a:t>Using two sets of GENESYS simulations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EB1145-8B40-48F9-89E3-592176A09341}"/>
                  </a:ext>
                </a:extLst>
              </p:cNvPr>
              <p:cNvSpPr>
                <a:spLocks noGrp="1"/>
              </p:cNvSpPr>
              <p:nvPr>
                <p:ph idx="1"/>
              </p:nvPr>
            </p:nvSpPr>
            <p:spPr>
              <a:xfrm>
                <a:off x="2152650" y="1825625"/>
                <a:ext cx="6034700" cy="4351338"/>
              </a:xfrm>
            </p:spPr>
            <p:txBody>
              <a:bodyPr>
                <a:normAutofit fontScale="70000" lnSpcReduction="20000"/>
              </a:bodyPr>
              <a:lstStyle/>
              <a:p>
                <a:pPr marL="457200" indent="-457200">
                  <a:buFont typeface="+mj-lt"/>
                  <a:buAutoNum type="arabicPeriod"/>
                </a:pPr>
                <a:r>
                  <a:rPr lang="en-US" dirty="0"/>
                  <a:t>Base run maximum deficits by game </a:t>
                </a:r>
                <a:r>
                  <a:rPr lang="en-US" i="1" dirty="0"/>
                  <a:t>g</a:t>
                </a:r>
                <a:r>
                  <a:rPr lang="en-US" dirty="0"/>
                  <a:t> and quarter </a:t>
                </a:r>
                <a:r>
                  <a:rPr lang="en-US" i="1" dirty="0"/>
                  <a:t>q</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𝑀𝑎𝑥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𝐷𝑒𝑓𝑖𝑐𝑖𝑡𝑠</m:t>
                              </m:r>
                            </m:e>
                            <m:sup>
                              <m:r>
                                <a:rPr lang="en-US" b="0" i="1" smtClean="0">
                                  <a:latin typeface="Cambria Math" panose="02040503050406030204" pitchFamily="18" charset="0"/>
                                </a:rPr>
                                <m:t>𝐵𝑎𝑠𝑒</m:t>
                              </m:r>
                            </m:sup>
                          </m:sSup>
                          <m:r>
                            <a:rPr lang="en-US" b="0" i="1" smtClean="0">
                              <a:latin typeface="Cambria Math" panose="02040503050406030204" pitchFamily="18" charset="0"/>
                            </a:rPr>
                            <m:t>)</m:t>
                          </m:r>
                        </m:e>
                        <m:sub>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𝑞</m:t>
                          </m:r>
                        </m:sub>
                      </m:sSub>
                    </m:oMath>
                  </m:oMathPara>
                </a14:m>
                <a:endParaRPr lang="en-US" dirty="0"/>
              </a:p>
              <a:p>
                <a:pPr marL="0" indent="0">
                  <a:buNone/>
                </a:pPr>
                <a:endParaRPr lang="en-US" dirty="0"/>
              </a:p>
              <a:p>
                <a:pPr marL="457200" indent="-457200">
                  <a:buFont typeface="+mj-lt"/>
                  <a:buAutoNum type="arabicPeriod" startAt="2"/>
                </a:pPr>
                <a:r>
                  <a:rPr lang="en-US" dirty="0"/>
                  <a:t>Run with capacity added maximum deficits by game </a:t>
                </a:r>
                <a:r>
                  <a:rPr lang="en-US" i="1" dirty="0"/>
                  <a:t>g</a:t>
                </a:r>
                <a:r>
                  <a:rPr lang="en-US" dirty="0"/>
                  <a:t> and quarter </a:t>
                </a:r>
                <a:r>
                  <a:rPr lang="en-US" i="1" dirty="0"/>
                  <a:t>q</a:t>
                </a:r>
                <a:r>
                  <a:rPr lang="en-US" dirty="0"/>
                  <a:t>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𝑀𝑎𝑥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𝐷𝑒𝑓𝑖𝑐𝑖𝑡𝑠</m:t>
                              </m:r>
                            </m:e>
                            <m:sup>
                              <m:r>
                                <a:rPr lang="en-US" b="0" i="1" smtClean="0">
                                  <a:latin typeface="Cambria Math" panose="02040503050406030204" pitchFamily="18" charset="0"/>
                                </a:rPr>
                                <m:t>𝑅𝑒𝑠𝑜𝑢𝑟𝑐𝑒𝐴𝑑𝑑</m:t>
                              </m:r>
                            </m:sup>
                          </m:sSup>
                          <m:r>
                            <a:rPr lang="en-US" i="1">
                              <a:latin typeface="Cambria Math" panose="02040503050406030204" pitchFamily="18" charset="0"/>
                            </a:rPr>
                            <m:t>)</m:t>
                          </m:r>
                        </m:e>
                        <m:sub>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𝑞</m:t>
                          </m:r>
                        </m:sub>
                      </m:sSub>
                    </m:oMath>
                  </m:oMathPara>
                </a14:m>
                <a:endParaRPr lang="en-US" dirty="0"/>
              </a:p>
              <a:p>
                <a:pPr marL="0" indent="0">
                  <a:buNone/>
                </a:pPr>
                <a:endParaRPr lang="en-US" dirty="0"/>
              </a:p>
              <a:p>
                <a:pPr marL="457200" indent="-457200">
                  <a:buFont typeface="+mj-lt"/>
                  <a:buAutoNum type="arabicPeriod" startAt="3"/>
                </a:pPr>
                <a:r>
                  <a:rPr lang="en-US" dirty="0"/>
                  <a:t>Calculate difference by game </a:t>
                </a:r>
                <a:r>
                  <a:rPr lang="en-US" i="1" dirty="0"/>
                  <a:t>g</a:t>
                </a:r>
                <a:r>
                  <a:rPr lang="en-US" dirty="0"/>
                  <a:t> and quarter </a:t>
                </a:r>
                <a:r>
                  <a:rPr lang="en-US" i="1" dirty="0"/>
                  <a:t>q</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𝑞</m:t>
                                  </m:r>
                                </m:sub>
                              </m:sSub>
                              <m:r>
                                <a:rPr lang="en-US" b="0" i="1" smtClean="0">
                                  <a:latin typeface="Cambria Math" panose="02040503050406030204" pitchFamily="18" charset="0"/>
                                </a:rPr>
                                <m:t>=</m:t>
                              </m:r>
                              <m:r>
                                <a:rPr lang="en-US" i="1">
                                  <a:latin typeface="Cambria Math" panose="02040503050406030204" pitchFamily="18" charset="0"/>
                                </a:rPr>
                                <m:t>𝑀𝑎𝑥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𝐷𝑒𝑓𝑖𝑐𝑖𝑡𝑠</m:t>
                                  </m:r>
                                </m:e>
                                <m:sup>
                                  <m:r>
                                    <a:rPr lang="en-US" i="1">
                                      <a:latin typeface="Cambria Math" panose="02040503050406030204" pitchFamily="18" charset="0"/>
                                    </a:rPr>
                                    <m:t>𝐵𝑎𝑠𝑒</m:t>
                                  </m:r>
                                </m:sup>
                              </m:sSup>
                              <m:r>
                                <a:rPr lang="en-US" i="1">
                                  <a:latin typeface="Cambria Math" panose="02040503050406030204" pitchFamily="18" charset="0"/>
                                </a:rPr>
                                <m:t>)</m:t>
                              </m:r>
                            </m:e>
                            <m:sub>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𝑞</m:t>
                              </m:r>
                            </m:sub>
                          </m:sSub>
                          <m:r>
                            <a:rPr lang="en-US" b="0" i="1" smtClean="0">
                              <a:latin typeface="Cambria Math" panose="02040503050406030204" pitchFamily="18" charset="0"/>
                            </a:rPr>
                            <m:t>−</m:t>
                          </m:r>
                          <m:r>
                            <a:rPr lang="en-US" i="1">
                              <a:latin typeface="Cambria Math" panose="02040503050406030204" pitchFamily="18" charset="0"/>
                            </a:rPr>
                            <m:t>𝑀𝑎𝑥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𝐷𝑒𝑓𝑖𝑐𝑖𝑡𝑠</m:t>
                              </m:r>
                            </m:e>
                            <m:sup>
                              <m:r>
                                <a:rPr lang="en-US" i="1">
                                  <a:latin typeface="Cambria Math" panose="02040503050406030204" pitchFamily="18" charset="0"/>
                                </a:rPr>
                                <m:t>𝑅𝑒𝑠𝑜𝑢𝑟𝑐𝑒𝐴𝑑𝑑</m:t>
                              </m:r>
                            </m:sup>
                          </m:sSup>
                          <m:r>
                            <a:rPr lang="en-US" i="1">
                              <a:latin typeface="Cambria Math" panose="02040503050406030204" pitchFamily="18" charset="0"/>
                            </a:rPr>
                            <m:t>)</m:t>
                          </m:r>
                        </m:e>
                        <m:sub>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𝑞</m:t>
                          </m:r>
                        </m:sub>
                      </m:sSub>
                    </m:oMath>
                  </m:oMathPara>
                </a14:m>
                <a:endParaRPr lang="en-US" dirty="0"/>
              </a:p>
              <a:p>
                <a:pPr marL="0" indent="0">
                  <a:buNone/>
                </a:pPr>
                <a:endParaRPr lang="en-US" dirty="0"/>
              </a:p>
              <a:p>
                <a:pPr marL="457200" indent="-457200">
                  <a:buFont typeface="+mj-lt"/>
                  <a:buAutoNum type="arabicPeriod" startAt="4"/>
                </a:pPr>
                <a:r>
                  <a:rPr lang="en-US" dirty="0"/>
                  <a:t>Take the expected value of those differences over all the games and divide by size of resource, </a:t>
                </a:r>
                <a:r>
                  <a:rPr lang="en-US" i="1" dirty="0"/>
                  <a:t>R</a:t>
                </a:r>
                <a:r>
                  <a:rPr lang="en-US" dirty="0"/>
                  <a:t>, gets selected in RPM</a:t>
                </a:r>
                <a:r>
                  <a:rPr lang="en-US" i="1" dirty="0">
                    <a:solidFill>
                      <a:schemeClr val="accent1"/>
                    </a:solidFill>
                  </a:rPr>
                  <a:t>*</a:t>
                </a:r>
              </a:p>
              <a:p>
                <a:pPr marL="0" indent="0">
                  <a:buNone/>
                </a:pPr>
                <a14:m>
                  <m:oMathPara xmlns:m="http://schemas.openxmlformats.org/officeDocument/2006/math">
                    <m:oMathParaPr>
                      <m:jc m:val="centerGroup"/>
                    </m:oMathParaPr>
                    <m:oMath xmlns:m="http://schemas.openxmlformats.org/officeDocument/2006/math">
                      <m:f>
                        <m:fPr>
                          <m:type m:val="skw"/>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r>
                                <a:rPr lang="en-US" i="1">
                                  <a:latin typeface="Cambria Math" panose="02040503050406030204" pitchFamily="18" charset="0"/>
                                </a:rPr>
                                <m:t>(∆</m:t>
                              </m:r>
                            </m:e>
                            <m:sub>
                              <m:r>
                                <a:rPr lang="en-US" i="1">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𝑞</m:t>
                              </m:r>
                            </m:sub>
                          </m:sSub>
                          <m:r>
                            <a:rPr lang="en-US" i="1">
                              <a:latin typeface="Cambria Math" panose="02040503050406030204" pitchFamily="18" charset="0"/>
                            </a:rPr>
                            <m:t>)</m:t>
                          </m:r>
                          <m:r>
                            <m:rPr>
                              <m:nor/>
                            </m:rPr>
                            <a:rPr lang="en-US" dirty="0"/>
                            <m:t> </m:t>
                          </m:r>
                        </m:num>
                        <m:den>
                          <m:r>
                            <a:rPr lang="en-US" b="0" i="1" smtClean="0">
                              <a:latin typeface="Cambria Math" panose="02040503050406030204" pitchFamily="18" charset="0"/>
                            </a:rPr>
                            <m:t>𝑅</m:t>
                          </m:r>
                        </m:den>
                      </m:f>
                    </m:oMath>
                  </m:oMathPara>
                </a14:m>
                <a:endParaRPr lang="en-US" dirty="0">
                  <a:solidFill>
                    <a:schemeClr val="accent1"/>
                  </a:solidFill>
                </a:endParaRPr>
              </a:p>
              <a:p>
                <a:pPr marL="0" indent="0">
                  <a:buNone/>
                </a:pPr>
                <a:r>
                  <a:rPr lang="en-US" dirty="0">
                    <a:solidFill>
                      <a:schemeClr val="accent1"/>
                    </a:solidFill>
                  </a:rPr>
                  <a:t>* Nameplate MWs for all but EE which is selected by </a:t>
                </a:r>
                <a:r>
                  <a:rPr lang="en-US" dirty="0" err="1">
                    <a:solidFill>
                      <a:schemeClr val="accent1"/>
                    </a:solidFill>
                  </a:rPr>
                  <a:t>aMW</a:t>
                </a:r>
                <a:endParaRPr lang="en-US" dirty="0">
                  <a:solidFill>
                    <a:schemeClr val="accent1"/>
                  </a:solidFill>
                </a:endParaRPr>
              </a:p>
            </p:txBody>
          </p:sp>
        </mc:Choice>
        <mc:Fallback xmlns="">
          <p:sp>
            <p:nvSpPr>
              <p:cNvPr id="3" name="Content Placeholder 2">
                <a:extLst>
                  <a:ext uri="{FF2B5EF4-FFF2-40B4-BE49-F238E27FC236}">
                    <a16:creationId xmlns:a16="http://schemas.microsoft.com/office/drawing/2014/main" id="{C0EB1145-8B40-48F9-89E3-592176A09341}"/>
                  </a:ext>
                </a:extLst>
              </p:cNvPr>
              <p:cNvSpPr>
                <a:spLocks noGrp="1" noRot="1" noChangeAspect="1" noMove="1" noResize="1" noEditPoints="1" noAdjustHandles="1" noChangeArrowheads="1" noChangeShapeType="1" noTextEdit="1"/>
              </p:cNvSpPr>
              <p:nvPr>
                <p:ph idx="1"/>
              </p:nvPr>
            </p:nvSpPr>
            <p:spPr>
              <a:xfrm>
                <a:off x="2152650" y="1825625"/>
                <a:ext cx="6034700" cy="4351338"/>
              </a:xfrm>
              <a:blipFill>
                <a:blip r:embed="rId2"/>
                <a:stretch>
                  <a:fillRect l="-606" t="-2101" b="-518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B6C7235-2F86-4B1C-B791-49E0EDB3C29E}"/>
              </a:ext>
            </a:extLst>
          </p:cNvPr>
          <p:cNvSpPr>
            <a:spLocks noGrp="1"/>
          </p:cNvSpPr>
          <p:nvPr>
            <p:ph type="sldNum" sz="quarter" idx="4"/>
          </p:nvPr>
        </p:nvSpPr>
        <p:spPr/>
        <p:txBody>
          <a:bodyPr/>
          <a:lstStyle/>
          <a:p>
            <a:pPr>
              <a:defRPr/>
            </a:pPr>
            <a:fld id="{DCB029D6-5554-3449-9E92-4345D2269ABD}" type="slidenum">
              <a:rPr lang="en-US">
                <a:solidFill>
                  <a:srgbClr val="000000">
                    <a:tint val="75000"/>
                  </a:srgbClr>
                </a:solidFill>
                <a:latin typeface="Trebuchet MS" panose="020B0603020202020204"/>
              </a:rPr>
              <a:pPr>
                <a:defRPr/>
              </a:pPr>
              <a:t>49</a:t>
            </a:fld>
            <a:endParaRPr lang="en-US" dirty="0">
              <a:solidFill>
                <a:srgbClr val="000000">
                  <a:tint val="75000"/>
                </a:srgbClr>
              </a:solidFill>
              <a:latin typeface="Trebuchet MS" panose="020B0603020202020204"/>
            </a:endParaRPr>
          </a:p>
        </p:txBody>
      </p:sp>
      <p:sp>
        <p:nvSpPr>
          <p:cNvPr id="5" name="TextBox 4">
            <a:extLst>
              <a:ext uri="{FF2B5EF4-FFF2-40B4-BE49-F238E27FC236}">
                <a16:creationId xmlns:a16="http://schemas.microsoft.com/office/drawing/2014/main" id="{5CE44C1B-23EC-401C-A59B-CC052840AF49}"/>
              </a:ext>
            </a:extLst>
          </p:cNvPr>
          <p:cNvSpPr txBox="1"/>
          <p:nvPr/>
        </p:nvSpPr>
        <p:spPr>
          <a:xfrm>
            <a:off x="8187350" y="1772008"/>
            <a:ext cx="1852000" cy="923330"/>
          </a:xfrm>
          <a:prstGeom prst="rect">
            <a:avLst/>
          </a:prstGeom>
          <a:noFill/>
        </p:spPr>
        <p:txBody>
          <a:bodyPr wrap="square" rtlCol="0">
            <a:spAutoFit/>
          </a:bodyPr>
          <a:lstStyle/>
          <a:p>
            <a:r>
              <a:rPr lang="en-US" dirty="0">
                <a:solidFill>
                  <a:srgbClr val="002060"/>
                </a:solidFill>
              </a:rPr>
              <a:t>Peak needs </a:t>
            </a:r>
            <a:r>
              <a:rPr lang="en-US" b="1" dirty="0">
                <a:solidFill>
                  <a:schemeClr val="accent4"/>
                </a:solidFill>
              </a:rPr>
              <a:t>before</a:t>
            </a:r>
            <a:r>
              <a:rPr lang="en-US" dirty="0">
                <a:solidFill>
                  <a:srgbClr val="002060"/>
                </a:solidFill>
              </a:rPr>
              <a:t> adding resources</a:t>
            </a:r>
          </a:p>
        </p:txBody>
      </p:sp>
      <p:sp>
        <p:nvSpPr>
          <p:cNvPr id="6" name="TextBox 5">
            <a:extLst>
              <a:ext uri="{FF2B5EF4-FFF2-40B4-BE49-F238E27FC236}">
                <a16:creationId xmlns:a16="http://schemas.microsoft.com/office/drawing/2014/main" id="{954074C3-4276-463F-96DE-7CB4D3E4451B}"/>
              </a:ext>
            </a:extLst>
          </p:cNvPr>
          <p:cNvSpPr txBox="1"/>
          <p:nvPr/>
        </p:nvSpPr>
        <p:spPr>
          <a:xfrm>
            <a:off x="8187350" y="2776657"/>
            <a:ext cx="1852000" cy="923330"/>
          </a:xfrm>
          <a:prstGeom prst="rect">
            <a:avLst/>
          </a:prstGeom>
          <a:noFill/>
        </p:spPr>
        <p:txBody>
          <a:bodyPr wrap="square" rtlCol="0">
            <a:spAutoFit/>
          </a:bodyPr>
          <a:lstStyle/>
          <a:p>
            <a:r>
              <a:rPr lang="en-US" dirty="0">
                <a:solidFill>
                  <a:srgbClr val="002060"/>
                </a:solidFill>
              </a:rPr>
              <a:t>Peak needs </a:t>
            </a:r>
            <a:r>
              <a:rPr lang="en-US" b="1" dirty="0">
                <a:solidFill>
                  <a:schemeClr val="accent4"/>
                </a:solidFill>
              </a:rPr>
              <a:t>after</a:t>
            </a:r>
            <a:r>
              <a:rPr lang="en-US" dirty="0">
                <a:solidFill>
                  <a:srgbClr val="002060"/>
                </a:solidFill>
              </a:rPr>
              <a:t> adding resources</a:t>
            </a:r>
          </a:p>
        </p:txBody>
      </p:sp>
      <p:sp>
        <p:nvSpPr>
          <p:cNvPr id="7" name="TextBox 6">
            <a:extLst>
              <a:ext uri="{FF2B5EF4-FFF2-40B4-BE49-F238E27FC236}">
                <a16:creationId xmlns:a16="http://schemas.microsoft.com/office/drawing/2014/main" id="{2DD81738-BA07-4E2C-A934-D6F34304452D}"/>
              </a:ext>
            </a:extLst>
          </p:cNvPr>
          <p:cNvSpPr txBox="1"/>
          <p:nvPr/>
        </p:nvSpPr>
        <p:spPr>
          <a:xfrm>
            <a:off x="8187350" y="3699988"/>
            <a:ext cx="1852000" cy="1200329"/>
          </a:xfrm>
          <a:prstGeom prst="rect">
            <a:avLst/>
          </a:prstGeom>
          <a:noFill/>
        </p:spPr>
        <p:txBody>
          <a:bodyPr wrap="square" rtlCol="0">
            <a:spAutoFit/>
          </a:bodyPr>
          <a:lstStyle/>
          <a:p>
            <a:r>
              <a:rPr lang="en-US" dirty="0">
                <a:solidFill>
                  <a:srgbClr val="002060"/>
                </a:solidFill>
              </a:rPr>
              <a:t>Peak needs </a:t>
            </a:r>
            <a:r>
              <a:rPr lang="en-US" b="1" dirty="0">
                <a:solidFill>
                  <a:schemeClr val="accent4"/>
                </a:solidFill>
              </a:rPr>
              <a:t>reduction by</a:t>
            </a:r>
            <a:r>
              <a:rPr lang="en-US" dirty="0">
                <a:solidFill>
                  <a:schemeClr val="accent4"/>
                </a:solidFill>
              </a:rPr>
              <a:t> </a:t>
            </a:r>
            <a:r>
              <a:rPr lang="en-US" dirty="0">
                <a:solidFill>
                  <a:srgbClr val="002060"/>
                </a:solidFill>
              </a:rPr>
              <a:t>adding resources</a:t>
            </a:r>
          </a:p>
        </p:txBody>
      </p:sp>
      <p:sp>
        <p:nvSpPr>
          <p:cNvPr id="8" name="Rectangle 7">
            <a:extLst>
              <a:ext uri="{FF2B5EF4-FFF2-40B4-BE49-F238E27FC236}">
                <a16:creationId xmlns:a16="http://schemas.microsoft.com/office/drawing/2014/main" id="{A7E04911-7626-4B3B-B93B-335BA2909D52}"/>
              </a:ext>
            </a:extLst>
          </p:cNvPr>
          <p:cNvSpPr/>
          <p:nvPr/>
        </p:nvSpPr>
        <p:spPr>
          <a:xfrm>
            <a:off x="8187350" y="4866478"/>
            <a:ext cx="2033798" cy="1200329"/>
          </a:xfrm>
          <a:prstGeom prst="rect">
            <a:avLst/>
          </a:prstGeom>
        </p:spPr>
        <p:txBody>
          <a:bodyPr wrap="square">
            <a:spAutoFit/>
          </a:bodyPr>
          <a:lstStyle/>
          <a:p>
            <a:r>
              <a:rPr lang="en-US" dirty="0">
                <a:solidFill>
                  <a:srgbClr val="002060"/>
                </a:solidFill>
              </a:rPr>
              <a:t>Expected peak needs contribution by adding resources</a:t>
            </a:r>
          </a:p>
        </p:txBody>
      </p:sp>
    </p:spTree>
    <p:extLst>
      <p:ext uri="{BB962C8B-B14F-4D97-AF65-F5344CB8AC3E}">
        <p14:creationId xmlns:p14="http://schemas.microsoft.com/office/powerpoint/2010/main" val="307621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68C6-7A92-4BD1-8907-62919753739E}"/>
              </a:ext>
            </a:extLst>
          </p:cNvPr>
          <p:cNvSpPr>
            <a:spLocks noGrp="1"/>
          </p:cNvSpPr>
          <p:nvPr>
            <p:ph type="title"/>
          </p:nvPr>
        </p:nvSpPr>
        <p:spPr/>
        <p:txBody>
          <a:bodyPr/>
          <a:lstStyle/>
          <a:p>
            <a:r>
              <a:rPr lang="en-US" dirty="0"/>
              <a:t>Reserves Examined in GENESYS</a:t>
            </a:r>
          </a:p>
        </p:txBody>
      </p:sp>
      <p:sp>
        <p:nvSpPr>
          <p:cNvPr id="3" name="Content Placeholder 2">
            <a:extLst>
              <a:ext uri="{FF2B5EF4-FFF2-40B4-BE49-F238E27FC236}">
                <a16:creationId xmlns:a16="http://schemas.microsoft.com/office/drawing/2014/main" id="{DB6244C9-35E8-42BE-B207-C11DD234AEAD}"/>
              </a:ext>
            </a:extLst>
          </p:cNvPr>
          <p:cNvSpPr>
            <a:spLocks noGrp="1"/>
          </p:cNvSpPr>
          <p:nvPr>
            <p:ph idx="1"/>
          </p:nvPr>
        </p:nvSpPr>
        <p:spPr>
          <a:xfrm>
            <a:off x="838200" y="1825625"/>
            <a:ext cx="11122152" cy="3975100"/>
          </a:xfrm>
        </p:spPr>
        <p:txBody>
          <a:bodyPr>
            <a:normAutofit fontScale="77500" lnSpcReduction="20000"/>
          </a:bodyPr>
          <a:lstStyle/>
          <a:p>
            <a:pPr marL="0" indent="0">
              <a:buNone/>
            </a:pPr>
            <a:r>
              <a:rPr lang="en-US" u="sng" dirty="0"/>
              <a:t>Planning Reserves</a:t>
            </a:r>
          </a:p>
          <a:p>
            <a:pPr lvl="1"/>
            <a:r>
              <a:rPr lang="en-US" dirty="0"/>
              <a:t>Sufficient reserves/resources to meet Council’s 5% LOLP Adequacy Standard</a:t>
            </a:r>
          </a:p>
          <a:p>
            <a:pPr lvl="1"/>
            <a:r>
              <a:rPr lang="en-US" dirty="0"/>
              <a:t>We use the Adequacy Reserve Margin to enforce this in the RPM</a:t>
            </a:r>
          </a:p>
          <a:p>
            <a:pPr lvl="1"/>
            <a:r>
              <a:rPr lang="en-US" dirty="0"/>
              <a:t>In the NW this is primarily used to hedge against bad hydro conditions or high load years</a:t>
            </a:r>
          </a:p>
          <a:p>
            <a:pPr lvl="1"/>
            <a:endParaRPr lang="en-US" dirty="0"/>
          </a:p>
          <a:p>
            <a:pPr marL="0" indent="0">
              <a:buNone/>
            </a:pPr>
            <a:r>
              <a:rPr lang="en-US" u="sng" dirty="0"/>
              <a:t>Operating Reserves</a:t>
            </a:r>
          </a:p>
          <a:p>
            <a:r>
              <a:rPr lang="en-US" dirty="0"/>
              <a:t>Balancing Reserves</a:t>
            </a:r>
          </a:p>
          <a:p>
            <a:pPr lvl="1"/>
            <a:r>
              <a:rPr lang="en-US" dirty="0"/>
              <a:t>Reserves held in day-ahead, hour-ahead stage in preparation for forecast error in load or renewable generation forecast in the true-up</a:t>
            </a:r>
          </a:p>
          <a:p>
            <a:pPr lvl="1"/>
            <a:r>
              <a:rPr lang="en-US" dirty="0"/>
              <a:t>Maximum sum of regional entities reserves from NW Power Pool EIM Study (per previous SAAC discussion)</a:t>
            </a:r>
          </a:p>
          <a:p>
            <a:pPr lvl="1"/>
            <a:r>
              <a:rPr lang="en-US" dirty="0"/>
              <a:t>2900 MW up reserves and 3345 MW down reserves for the whole region</a:t>
            </a:r>
          </a:p>
          <a:p>
            <a:pPr lvl="1"/>
            <a:endParaRPr lang="en-US" dirty="0"/>
          </a:p>
          <a:p>
            <a:r>
              <a:rPr lang="en-US" dirty="0"/>
              <a:t>Contingency Reserves – spinning and supplemental</a:t>
            </a:r>
          </a:p>
          <a:p>
            <a:pPr lvl="1"/>
            <a:r>
              <a:rPr lang="en-US" dirty="0"/>
              <a:t>3% Load</a:t>
            </a:r>
          </a:p>
          <a:p>
            <a:pPr lvl="1"/>
            <a:r>
              <a:rPr lang="en-US" dirty="0"/>
              <a:t>3% Generation</a:t>
            </a:r>
          </a:p>
        </p:txBody>
      </p:sp>
      <p:sp>
        <p:nvSpPr>
          <p:cNvPr id="4" name="Slide Number Placeholder 3">
            <a:extLst>
              <a:ext uri="{FF2B5EF4-FFF2-40B4-BE49-F238E27FC236}">
                <a16:creationId xmlns:a16="http://schemas.microsoft.com/office/drawing/2014/main" id="{B441D709-6C49-4F10-B3CC-B91A0C2A8CD2}"/>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5</a:t>
            </a:fld>
            <a:endParaRPr lang="en-US" dirty="0">
              <a:solidFill>
                <a:srgbClr val="000000">
                  <a:tint val="75000"/>
                </a:srgbClr>
              </a:solidFill>
            </a:endParaRPr>
          </a:p>
        </p:txBody>
      </p:sp>
    </p:spTree>
    <p:extLst>
      <p:ext uri="{BB962C8B-B14F-4D97-AF65-F5344CB8AC3E}">
        <p14:creationId xmlns:p14="http://schemas.microsoft.com/office/powerpoint/2010/main" val="3410583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A2A68A3-447F-4B85-98A9-998FD0DC3796}"/>
              </a:ext>
            </a:extLst>
          </p:cNvPr>
          <p:cNvPicPr>
            <a:picLocks noGrp="1" noChangeAspect="1"/>
          </p:cNvPicPr>
          <p:nvPr>
            <p:ph idx="1"/>
          </p:nvPr>
        </p:nvPicPr>
        <p:blipFill>
          <a:blip r:embed="rId2"/>
          <a:stretch>
            <a:fillRect/>
          </a:stretch>
        </p:blipFill>
        <p:spPr>
          <a:xfrm>
            <a:off x="229228" y="139334"/>
            <a:ext cx="12036188" cy="5700634"/>
          </a:xfrm>
          <a:prstGeom prst="rect">
            <a:avLst/>
          </a:prstGeom>
        </p:spPr>
      </p:pic>
      <p:sp>
        <p:nvSpPr>
          <p:cNvPr id="4" name="Slide Number Placeholder 3">
            <a:extLst>
              <a:ext uri="{FF2B5EF4-FFF2-40B4-BE49-F238E27FC236}">
                <a16:creationId xmlns:a16="http://schemas.microsoft.com/office/drawing/2014/main" id="{5C81B209-7493-43A9-8A42-53B45BBB10D3}"/>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50</a:t>
            </a:fld>
            <a:endParaRPr lang="en-US" dirty="0">
              <a:solidFill>
                <a:srgbClr val="000000">
                  <a:tint val="75000"/>
                </a:srgbClr>
              </a:solidFill>
            </a:endParaRPr>
          </a:p>
        </p:txBody>
      </p:sp>
      <p:sp>
        <p:nvSpPr>
          <p:cNvPr id="6" name="Arrow: Right 5">
            <a:extLst>
              <a:ext uri="{FF2B5EF4-FFF2-40B4-BE49-F238E27FC236}">
                <a16:creationId xmlns:a16="http://schemas.microsoft.com/office/drawing/2014/main" id="{32855949-FC08-41B4-BE12-C1C30A684615}"/>
              </a:ext>
            </a:extLst>
          </p:cNvPr>
          <p:cNvSpPr/>
          <p:nvPr/>
        </p:nvSpPr>
        <p:spPr>
          <a:xfrm rot="9590760">
            <a:off x="7924800" y="2999232"/>
            <a:ext cx="524256" cy="429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484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FB6C4E5-23AE-4B93-93AF-3EAE48DD2839}"/>
              </a:ext>
            </a:extLst>
          </p:cNvPr>
          <p:cNvPicPr>
            <a:picLocks noGrp="1" noChangeAspect="1"/>
          </p:cNvPicPr>
          <p:nvPr>
            <p:ph idx="1"/>
          </p:nvPr>
        </p:nvPicPr>
        <p:blipFill>
          <a:blip r:embed="rId2"/>
          <a:stretch>
            <a:fillRect/>
          </a:stretch>
        </p:blipFill>
        <p:spPr>
          <a:xfrm>
            <a:off x="0" y="0"/>
            <a:ext cx="12192000" cy="5965274"/>
          </a:xfrm>
          <a:prstGeom prst="rect">
            <a:avLst/>
          </a:prstGeom>
        </p:spPr>
      </p:pic>
      <p:sp>
        <p:nvSpPr>
          <p:cNvPr id="4" name="Slide Number Placeholder 3">
            <a:extLst>
              <a:ext uri="{FF2B5EF4-FFF2-40B4-BE49-F238E27FC236}">
                <a16:creationId xmlns:a16="http://schemas.microsoft.com/office/drawing/2014/main" id="{5C81B209-7493-43A9-8A42-53B45BBB10D3}"/>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51</a:t>
            </a:fld>
            <a:endParaRPr lang="en-US" dirty="0">
              <a:solidFill>
                <a:srgbClr val="000000">
                  <a:tint val="75000"/>
                </a:srgbClr>
              </a:solidFill>
            </a:endParaRPr>
          </a:p>
        </p:txBody>
      </p:sp>
      <p:sp>
        <p:nvSpPr>
          <p:cNvPr id="6" name="Arrow: Right 5">
            <a:extLst>
              <a:ext uri="{FF2B5EF4-FFF2-40B4-BE49-F238E27FC236}">
                <a16:creationId xmlns:a16="http://schemas.microsoft.com/office/drawing/2014/main" id="{32855949-FC08-41B4-BE12-C1C30A684615}"/>
              </a:ext>
            </a:extLst>
          </p:cNvPr>
          <p:cNvSpPr/>
          <p:nvPr/>
        </p:nvSpPr>
        <p:spPr>
          <a:xfrm rot="9590760">
            <a:off x="7327391" y="3389375"/>
            <a:ext cx="524256" cy="429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29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7967-491A-4357-875E-5EB7D417A99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989A87B-4048-41D4-99EF-A1C66009303A}"/>
              </a:ext>
            </a:extLst>
          </p:cNvPr>
          <p:cNvPicPr>
            <a:picLocks noGrp="1" noChangeAspect="1"/>
          </p:cNvPicPr>
          <p:nvPr>
            <p:ph idx="1"/>
          </p:nvPr>
        </p:nvPicPr>
        <p:blipFill>
          <a:blip r:embed="rId2"/>
          <a:stretch>
            <a:fillRect/>
          </a:stretch>
        </p:blipFill>
        <p:spPr>
          <a:xfrm>
            <a:off x="0" y="-1"/>
            <a:ext cx="12192000" cy="6017187"/>
          </a:xfrm>
          <a:prstGeom prst="rect">
            <a:avLst/>
          </a:prstGeom>
        </p:spPr>
      </p:pic>
      <p:sp>
        <p:nvSpPr>
          <p:cNvPr id="4" name="Slide Number Placeholder 3">
            <a:extLst>
              <a:ext uri="{FF2B5EF4-FFF2-40B4-BE49-F238E27FC236}">
                <a16:creationId xmlns:a16="http://schemas.microsoft.com/office/drawing/2014/main" id="{4243D049-F476-4FD1-A2E2-D6B4D0416995}"/>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52</a:t>
            </a:fld>
            <a:endParaRPr lang="en-US" dirty="0">
              <a:solidFill>
                <a:srgbClr val="000000">
                  <a:tint val="75000"/>
                </a:srgbClr>
              </a:solidFill>
            </a:endParaRPr>
          </a:p>
        </p:txBody>
      </p:sp>
      <p:sp>
        <p:nvSpPr>
          <p:cNvPr id="6" name="Arrow: Right 5">
            <a:extLst>
              <a:ext uri="{FF2B5EF4-FFF2-40B4-BE49-F238E27FC236}">
                <a16:creationId xmlns:a16="http://schemas.microsoft.com/office/drawing/2014/main" id="{FCF414AF-5F4D-4C7C-8467-F7B126DF89B5}"/>
              </a:ext>
            </a:extLst>
          </p:cNvPr>
          <p:cNvSpPr/>
          <p:nvPr/>
        </p:nvSpPr>
        <p:spPr>
          <a:xfrm rot="9590760">
            <a:off x="7327391" y="3389375"/>
            <a:ext cx="524256" cy="42976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F474875D-80C5-45F8-8D4C-F6A7D29E9A47}"/>
              </a:ext>
            </a:extLst>
          </p:cNvPr>
          <p:cNvSpPr/>
          <p:nvPr/>
        </p:nvSpPr>
        <p:spPr>
          <a:xfrm rot="9590760">
            <a:off x="4456176" y="4687823"/>
            <a:ext cx="524256" cy="42976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031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7436-72D7-4FF6-BAB8-BDFB19ACB708}"/>
              </a:ext>
            </a:extLst>
          </p:cNvPr>
          <p:cNvSpPr>
            <a:spLocks noGrp="1"/>
          </p:cNvSpPr>
          <p:nvPr>
            <p:ph type="title"/>
          </p:nvPr>
        </p:nvSpPr>
        <p:spPr>
          <a:xfrm>
            <a:off x="487680" y="365127"/>
            <a:ext cx="2474976" cy="5218809"/>
          </a:xfrm>
        </p:spPr>
        <p:txBody>
          <a:bodyPr>
            <a:normAutofit/>
          </a:bodyPr>
          <a:lstStyle/>
          <a:p>
            <a:r>
              <a:rPr lang="en-US" sz="3200" dirty="0"/>
              <a:t>2023 Spring Thermal Generation Capacity Factors During Outages Always Lower Than 55%</a:t>
            </a:r>
          </a:p>
        </p:txBody>
      </p:sp>
      <p:sp>
        <p:nvSpPr>
          <p:cNvPr id="4" name="Slide Number Placeholder 3">
            <a:extLst>
              <a:ext uri="{FF2B5EF4-FFF2-40B4-BE49-F238E27FC236}">
                <a16:creationId xmlns:a16="http://schemas.microsoft.com/office/drawing/2014/main" id="{80982EDF-CC62-4DF2-8B12-B954DEB8DB60}"/>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53</a:t>
            </a:fld>
            <a:endParaRPr lang="en-US" dirty="0">
              <a:solidFill>
                <a:srgbClr val="000000">
                  <a:tint val="75000"/>
                </a:srgbClr>
              </a:solidFill>
            </a:endParaRPr>
          </a:p>
        </p:txBody>
      </p:sp>
      <p:pic>
        <p:nvPicPr>
          <p:cNvPr id="8" name="Picture 7">
            <a:extLst>
              <a:ext uri="{FF2B5EF4-FFF2-40B4-BE49-F238E27FC236}">
                <a16:creationId xmlns:a16="http://schemas.microsoft.com/office/drawing/2014/main" id="{3867E775-FF84-4838-BB12-2D3FD8403E7A}"/>
              </a:ext>
            </a:extLst>
          </p:cNvPr>
          <p:cNvPicPr>
            <a:picLocks noChangeAspect="1"/>
          </p:cNvPicPr>
          <p:nvPr/>
        </p:nvPicPr>
        <p:blipFill>
          <a:blip r:embed="rId2"/>
          <a:stretch>
            <a:fillRect/>
          </a:stretch>
        </p:blipFill>
        <p:spPr>
          <a:xfrm>
            <a:off x="3239088" y="0"/>
            <a:ext cx="8952912" cy="5890312"/>
          </a:xfrm>
          <a:prstGeom prst="rect">
            <a:avLst/>
          </a:prstGeom>
        </p:spPr>
      </p:pic>
    </p:spTree>
    <p:extLst>
      <p:ext uri="{BB962C8B-B14F-4D97-AF65-F5344CB8AC3E}">
        <p14:creationId xmlns:p14="http://schemas.microsoft.com/office/powerpoint/2010/main" val="3983570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7436-72D7-4FF6-BAB8-BDFB19ACB708}"/>
              </a:ext>
            </a:extLst>
          </p:cNvPr>
          <p:cNvSpPr>
            <a:spLocks noGrp="1"/>
          </p:cNvSpPr>
          <p:nvPr>
            <p:ph type="title"/>
          </p:nvPr>
        </p:nvSpPr>
        <p:spPr>
          <a:xfrm>
            <a:off x="487680" y="365127"/>
            <a:ext cx="2474976" cy="5218809"/>
          </a:xfrm>
        </p:spPr>
        <p:txBody>
          <a:bodyPr>
            <a:normAutofit/>
          </a:bodyPr>
          <a:lstStyle/>
          <a:p>
            <a:r>
              <a:rPr lang="en-US" sz="3200" dirty="0"/>
              <a:t>2023 Fall Thermal Generation Capacity Factors During Outages Always Lower Than 20%</a:t>
            </a:r>
          </a:p>
        </p:txBody>
      </p:sp>
      <p:sp>
        <p:nvSpPr>
          <p:cNvPr id="4" name="Slide Number Placeholder 3">
            <a:extLst>
              <a:ext uri="{FF2B5EF4-FFF2-40B4-BE49-F238E27FC236}">
                <a16:creationId xmlns:a16="http://schemas.microsoft.com/office/drawing/2014/main" id="{80982EDF-CC62-4DF2-8B12-B954DEB8DB60}"/>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54</a:t>
            </a:fld>
            <a:endParaRPr lang="en-US" dirty="0">
              <a:solidFill>
                <a:srgbClr val="000000">
                  <a:tint val="75000"/>
                </a:srgbClr>
              </a:solidFill>
            </a:endParaRPr>
          </a:p>
        </p:txBody>
      </p:sp>
      <p:pic>
        <p:nvPicPr>
          <p:cNvPr id="7" name="Picture 6">
            <a:extLst>
              <a:ext uri="{FF2B5EF4-FFF2-40B4-BE49-F238E27FC236}">
                <a16:creationId xmlns:a16="http://schemas.microsoft.com/office/drawing/2014/main" id="{88E4650A-704F-4085-B9C8-82695BE3B1E3}"/>
              </a:ext>
            </a:extLst>
          </p:cNvPr>
          <p:cNvPicPr>
            <a:picLocks noChangeAspect="1"/>
          </p:cNvPicPr>
          <p:nvPr/>
        </p:nvPicPr>
        <p:blipFill>
          <a:blip r:embed="rId2"/>
          <a:stretch>
            <a:fillRect/>
          </a:stretch>
        </p:blipFill>
        <p:spPr>
          <a:xfrm>
            <a:off x="3823062" y="0"/>
            <a:ext cx="8368938" cy="5502747"/>
          </a:xfrm>
          <a:prstGeom prst="rect">
            <a:avLst/>
          </a:prstGeom>
        </p:spPr>
      </p:pic>
    </p:spTree>
    <p:extLst>
      <p:ext uri="{BB962C8B-B14F-4D97-AF65-F5344CB8AC3E}">
        <p14:creationId xmlns:p14="http://schemas.microsoft.com/office/powerpoint/2010/main" val="28138767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69708A-DFD0-4B71-B0AA-176D263FB2C6}"/>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55</a:t>
            </a:fld>
            <a:endParaRPr lang="en-US" dirty="0">
              <a:solidFill>
                <a:srgbClr val="000000">
                  <a:tint val="75000"/>
                </a:srgbClr>
              </a:solidFill>
            </a:endParaRPr>
          </a:p>
        </p:txBody>
      </p:sp>
      <p:pic>
        <p:nvPicPr>
          <p:cNvPr id="10" name="Picture 9">
            <a:extLst>
              <a:ext uri="{FF2B5EF4-FFF2-40B4-BE49-F238E27FC236}">
                <a16:creationId xmlns:a16="http://schemas.microsoft.com/office/drawing/2014/main" id="{64D0FD39-03E0-48C9-AEC5-C1E3D85C0328}"/>
              </a:ext>
            </a:extLst>
          </p:cNvPr>
          <p:cNvPicPr>
            <a:picLocks noChangeAspect="1"/>
          </p:cNvPicPr>
          <p:nvPr/>
        </p:nvPicPr>
        <p:blipFill>
          <a:blip r:embed="rId2"/>
          <a:stretch>
            <a:fillRect/>
          </a:stretch>
        </p:blipFill>
        <p:spPr>
          <a:xfrm>
            <a:off x="0" y="166893"/>
            <a:ext cx="11860280" cy="3262107"/>
          </a:xfrm>
          <a:prstGeom prst="rect">
            <a:avLst/>
          </a:prstGeom>
        </p:spPr>
      </p:pic>
      <p:pic>
        <p:nvPicPr>
          <p:cNvPr id="11" name="Picture 10">
            <a:extLst>
              <a:ext uri="{FF2B5EF4-FFF2-40B4-BE49-F238E27FC236}">
                <a16:creationId xmlns:a16="http://schemas.microsoft.com/office/drawing/2014/main" id="{53C60B3D-D5F4-4F7E-A0D3-05BBC35DD0FF}"/>
              </a:ext>
            </a:extLst>
          </p:cNvPr>
          <p:cNvPicPr>
            <a:picLocks noChangeAspect="1"/>
          </p:cNvPicPr>
          <p:nvPr/>
        </p:nvPicPr>
        <p:blipFill>
          <a:blip r:embed="rId3"/>
          <a:stretch>
            <a:fillRect/>
          </a:stretch>
        </p:blipFill>
        <p:spPr>
          <a:xfrm>
            <a:off x="0" y="3429000"/>
            <a:ext cx="11898385" cy="3451035"/>
          </a:xfrm>
          <a:prstGeom prst="rect">
            <a:avLst/>
          </a:prstGeom>
        </p:spPr>
      </p:pic>
      <p:sp>
        <p:nvSpPr>
          <p:cNvPr id="12" name="Arrow: Right 11">
            <a:extLst>
              <a:ext uri="{FF2B5EF4-FFF2-40B4-BE49-F238E27FC236}">
                <a16:creationId xmlns:a16="http://schemas.microsoft.com/office/drawing/2014/main" id="{FD3177A3-8DC9-4539-B0C5-E03F630543C3}"/>
              </a:ext>
            </a:extLst>
          </p:cNvPr>
          <p:cNvSpPr/>
          <p:nvPr/>
        </p:nvSpPr>
        <p:spPr>
          <a:xfrm>
            <a:off x="7534656" y="3802118"/>
            <a:ext cx="414528" cy="329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27D1116-E8FA-490B-A3AB-080FCFF8A1FF}"/>
              </a:ext>
            </a:extLst>
          </p:cNvPr>
          <p:cNvSpPr txBox="1"/>
          <p:nvPr/>
        </p:nvSpPr>
        <p:spPr>
          <a:xfrm>
            <a:off x="1475232" y="3635740"/>
            <a:ext cx="6169152" cy="369332"/>
          </a:xfrm>
          <a:prstGeom prst="rect">
            <a:avLst/>
          </a:prstGeom>
          <a:noFill/>
        </p:spPr>
        <p:txBody>
          <a:bodyPr wrap="square" rtlCol="0">
            <a:spAutoFit/>
          </a:bodyPr>
          <a:lstStyle/>
          <a:p>
            <a:r>
              <a:rPr lang="en-US" dirty="0">
                <a:solidFill>
                  <a:schemeClr val="accent4"/>
                </a:solidFill>
              </a:rPr>
              <a:t>There were at least 10 GW more thermal not generating</a:t>
            </a:r>
          </a:p>
        </p:txBody>
      </p:sp>
    </p:spTree>
    <p:extLst>
      <p:ext uri="{BB962C8B-B14F-4D97-AF65-F5344CB8AC3E}">
        <p14:creationId xmlns:p14="http://schemas.microsoft.com/office/powerpoint/2010/main" val="246237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F35AC9-1DDB-4C8A-824B-F2D4629DD227}"/>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6</a:t>
            </a:fld>
            <a:endParaRPr lang="en-US" dirty="0">
              <a:solidFill>
                <a:srgbClr val="000000">
                  <a:tint val="75000"/>
                </a:srgbClr>
              </a:solidFill>
            </a:endParaRPr>
          </a:p>
        </p:txBody>
      </p:sp>
      <p:pic>
        <p:nvPicPr>
          <p:cNvPr id="9" name="Picture 8">
            <a:extLst>
              <a:ext uri="{FF2B5EF4-FFF2-40B4-BE49-F238E27FC236}">
                <a16:creationId xmlns:a16="http://schemas.microsoft.com/office/drawing/2014/main" id="{497AA5A3-7C11-4169-9EA4-29AA30D355D5}"/>
              </a:ext>
            </a:extLst>
          </p:cNvPr>
          <p:cNvPicPr>
            <a:picLocks noChangeAspect="1"/>
          </p:cNvPicPr>
          <p:nvPr/>
        </p:nvPicPr>
        <p:blipFill>
          <a:blip r:embed="rId2"/>
          <a:stretch>
            <a:fillRect/>
          </a:stretch>
        </p:blipFill>
        <p:spPr>
          <a:xfrm>
            <a:off x="3560064" y="3429000"/>
            <a:ext cx="8367522" cy="3429000"/>
          </a:xfrm>
          <a:prstGeom prst="rect">
            <a:avLst/>
          </a:prstGeom>
        </p:spPr>
      </p:pic>
      <p:pic>
        <p:nvPicPr>
          <p:cNvPr id="10" name="Picture 9">
            <a:extLst>
              <a:ext uri="{FF2B5EF4-FFF2-40B4-BE49-F238E27FC236}">
                <a16:creationId xmlns:a16="http://schemas.microsoft.com/office/drawing/2014/main" id="{DC25A4C2-8EE6-4793-8ABC-5E5ADCF263C0}"/>
              </a:ext>
            </a:extLst>
          </p:cNvPr>
          <p:cNvPicPr>
            <a:picLocks noChangeAspect="1"/>
          </p:cNvPicPr>
          <p:nvPr/>
        </p:nvPicPr>
        <p:blipFill>
          <a:blip r:embed="rId3"/>
          <a:stretch>
            <a:fillRect/>
          </a:stretch>
        </p:blipFill>
        <p:spPr>
          <a:xfrm>
            <a:off x="3560064" y="0"/>
            <a:ext cx="8631936" cy="3276100"/>
          </a:xfrm>
          <a:prstGeom prst="rect">
            <a:avLst/>
          </a:prstGeom>
        </p:spPr>
      </p:pic>
      <p:sp>
        <p:nvSpPr>
          <p:cNvPr id="2" name="Title 1">
            <a:extLst>
              <a:ext uri="{FF2B5EF4-FFF2-40B4-BE49-F238E27FC236}">
                <a16:creationId xmlns:a16="http://schemas.microsoft.com/office/drawing/2014/main" id="{3ACA98BD-6B9B-46BD-99C1-A3E1A6DF7051}"/>
              </a:ext>
            </a:extLst>
          </p:cNvPr>
          <p:cNvSpPr>
            <a:spLocks noGrp="1"/>
          </p:cNvSpPr>
          <p:nvPr>
            <p:ph type="title"/>
          </p:nvPr>
        </p:nvSpPr>
        <p:spPr>
          <a:xfrm>
            <a:off x="264414" y="597408"/>
            <a:ext cx="3295650" cy="5059680"/>
          </a:xfrm>
          <a:ln w="28575">
            <a:noFill/>
          </a:ln>
        </p:spPr>
        <p:txBody>
          <a:bodyPr>
            <a:normAutofit fontScale="90000"/>
          </a:bodyPr>
          <a:lstStyle/>
          <a:p>
            <a:r>
              <a:rPr lang="en-US" dirty="0"/>
              <a:t>GENESYS tends to assign most contingency reserves to hydro and balancing reserves to marginal resources </a:t>
            </a:r>
            <a:br>
              <a:rPr lang="en-US" dirty="0"/>
            </a:br>
            <a:endParaRPr lang="en-US" dirty="0"/>
          </a:p>
        </p:txBody>
      </p:sp>
    </p:spTree>
    <p:extLst>
      <p:ext uri="{BB962C8B-B14F-4D97-AF65-F5344CB8AC3E}">
        <p14:creationId xmlns:p14="http://schemas.microsoft.com/office/powerpoint/2010/main" val="299950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00B93-68B2-462F-A3A5-FB153500DD4F}"/>
              </a:ext>
            </a:extLst>
          </p:cNvPr>
          <p:cNvSpPr>
            <a:spLocks noGrp="1"/>
          </p:cNvSpPr>
          <p:nvPr>
            <p:ph type="title"/>
          </p:nvPr>
        </p:nvSpPr>
        <p:spPr/>
        <p:txBody>
          <a:bodyPr/>
          <a:lstStyle/>
          <a:p>
            <a:r>
              <a:rPr lang="en-US" dirty="0"/>
              <a:t>Planning Reserves Studies Include Effect of Balancing and Contingency Reserves</a:t>
            </a:r>
          </a:p>
        </p:txBody>
      </p:sp>
      <p:sp>
        <p:nvSpPr>
          <p:cNvPr id="3" name="Content Placeholder 2">
            <a:extLst>
              <a:ext uri="{FF2B5EF4-FFF2-40B4-BE49-F238E27FC236}">
                <a16:creationId xmlns:a16="http://schemas.microsoft.com/office/drawing/2014/main" id="{37600BBC-69F2-466C-9138-08B2DF42A474}"/>
              </a:ext>
            </a:extLst>
          </p:cNvPr>
          <p:cNvSpPr>
            <a:spLocks noGrp="1"/>
          </p:cNvSpPr>
          <p:nvPr>
            <p:ph idx="1"/>
          </p:nvPr>
        </p:nvSpPr>
        <p:spPr/>
        <p:txBody>
          <a:bodyPr>
            <a:normAutofit lnSpcReduction="10000"/>
          </a:bodyPr>
          <a:lstStyle/>
          <a:p>
            <a:r>
              <a:rPr lang="en-US" dirty="0"/>
              <a:t>Planning reserves could be an </a:t>
            </a:r>
            <a:r>
              <a:rPr lang="en-US" b="1" dirty="0">
                <a:solidFill>
                  <a:schemeClr val="accent5">
                    <a:lumMod val="50000"/>
                  </a:schemeClr>
                </a:solidFill>
              </a:rPr>
              <a:t>additional reserve</a:t>
            </a:r>
            <a:r>
              <a:rPr lang="en-US" dirty="0"/>
              <a:t>  required to ensure the adequacy standard is met.</a:t>
            </a:r>
          </a:p>
          <a:p>
            <a:pPr lvl="1"/>
            <a:r>
              <a:rPr lang="en-US" dirty="0"/>
              <a:t>In other words, this is an additional reserve over the 7000 to 7500 MWs of operating reserves already held in all studies.</a:t>
            </a:r>
          </a:p>
          <a:p>
            <a:r>
              <a:rPr lang="en-US" dirty="0"/>
              <a:t>In the past, additional reserve needs have been met by new resources/reserves</a:t>
            </a:r>
          </a:p>
          <a:p>
            <a:pPr lvl="1"/>
            <a:r>
              <a:rPr lang="en-US" dirty="0">
                <a:solidFill>
                  <a:schemeClr val="accent1">
                    <a:lumMod val="50000"/>
                  </a:schemeClr>
                </a:solidFill>
              </a:rPr>
              <a:t>Energy Efficiency</a:t>
            </a:r>
          </a:p>
          <a:p>
            <a:pPr lvl="1"/>
            <a:r>
              <a:rPr lang="en-US" dirty="0"/>
              <a:t>Demand Response</a:t>
            </a:r>
          </a:p>
          <a:p>
            <a:pPr lvl="1"/>
            <a:r>
              <a:rPr lang="en-US" dirty="0"/>
              <a:t>Generation (</a:t>
            </a:r>
            <a:r>
              <a:rPr lang="en-US" dirty="0">
                <a:solidFill>
                  <a:schemeClr val="accent1">
                    <a:lumMod val="50000"/>
                  </a:schemeClr>
                </a:solidFill>
              </a:rPr>
              <a:t>thermal</a:t>
            </a:r>
            <a:r>
              <a:rPr lang="en-US" dirty="0"/>
              <a:t> or renewable)</a:t>
            </a:r>
          </a:p>
          <a:p>
            <a:r>
              <a:rPr lang="en-US" u="sng" dirty="0"/>
              <a:t>Portfolio Approach:</a:t>
            </a:r>
            <a:r>
              <a:rPr lang="en-US" dirty="0"/>
              <a:t> Due to the flexibility of the hydro system, needs could be met with either resources that exactly matched the need or resources that allowed the hydro generation to shift to better meet needs. </a:t>
            </a:r>
          </a:p>
        </p:txBody>
      </p:sp>
      <p:sp>
        <p:nvSpPr>
          <p:cNvPr id="4" name="Slide Number Placeholder 3">
            <a:extLst>
              <a:ext uri="{FF2B5EF4-FFF2-40B4-BE49-F238E27FC236}">
                <a16:creationId xmlns:a16="http://schemas.microsoft.com/office/drawing/2014/main" id="{C4DC9BCD-1B1F-4F5A-9CE8-C4BA2139424F}"/>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7</a:t>
            </a:fld>
            <a:endParaRPr lang="en-US" dirty="0">
              <a:solidFill>
                <a:srgbClr val="000000">
                  <a:tint val="75000"/>
                </a:srgbClr>
              </a:solidFill>
            </a:endParaRPr>
          </a:p>
        </p:txBody>
      </p:sp>
    </p:spTree>
    <p:extLst>
      <p:ext uri="{BB962C8B-B14F-4D97-AF65-F5344CB8AC3E}">
        <p14:creationId xmlns:p14="http://schemas.microsoft.com/office/powerpoint/2010/main" val="400816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F4C6-D591-446E-A898-0C4C2FD9F6C4}"/>
              </a:ext>
            </a:extLst>
          </p:cNvPr>
          <p:cNvSpPr>
            <a:spLocks noGrp="1"/>
          </p:cNvSpPr>
          <p:nvPr>
            <p:ph type="title"/>
          </p:nvPr>
        </p:nvSpPr>
        <p:spPr/>
        <p:txBody>
          <a:bodyPr/>
          <a:lstStyle/>
          <a:p>
            <a:r>
              <a:rPr lang="en-US" dirty="0"/>
              <a:t>Handling Reserves in the 2021 Power Plan</a:t>
            </a:r>
          </a:p>
        </p:txBody>
      </p:sp>
      <p:sp>
        <p:nvSpPr>
          <p:cNvPr id="3" name="Content Placeholder 2">
            <a:extLst>
              <a:ext uri="{FF2B5EF4-FFF2-40B4-BE49-F238E27FC236}">
                <a16:creationId xmlns:a16="http://schemas.microsoft.com/office/drawing/2014/main" id="{F693116B-33AE-44B8-BA0E-B6327F8122E1}"/>
              </a:ext>
            </a:extLst>
          </p:cNvPr>
          <p:cNvSpPr>
            <a:spLocks noGrp="1"/>
          </p:cNvSpPr>
          <p:nvPr>
            <p:ph idx="1"/>
          </p:nvPr>
        </p:nvSpPr>
        <p:spPr>
          <a:xfrm>
            <a:off x="838200" y="1825625"/>
            <a:ext cx="8649832" cy="3975100"/>
          </a:xfrm>
        </p:spPr>
        <p:txBody>
          <a:bodyPr>
            <a:normAutofit fontScale="92500" lnSpcReduction="10000"/>
          </a:bodyPr>
          <a:lstStyle/>
          <a:p>
            <a:r>
              <a:rPr lang="en-US" dirty="0"/>
              <a:t>The goal in this plan was to have GENESYS calculate </a:t>
            </a:r>
          </a:p>
          <a:p>
            <a:pPr marL="914400" lvl="1" indent="-457200">
              <a:buFont typeface="+mj-lt"/>
              <a:buAutoNum type="arabicPeriod"/>
            </a:pPr>
            <a:r>
              <a:rPr lang="en-US" dirty="0">
                <a:solidFill>
                  <a:schemeClr val="accent5"/>
                </a:solidFill>
              </a:rPr>
              <a:t>The needs required</a:t>
            </a:r>
            <a:r>
              <a:rPr lang="en-US" dirty="0"/>
              <a:t> to serve regional loads and reserve obligations and adhere to the constraints on the hydro system for each relevant scenario. </a:t>
            </a:r>
            <a:br>
              <a:rPr lang="en-US" dirty="0"/>
            </a:br>
            <a:r>
              <a:rPr lang="en-US" dirty="0"/>
              <a:t>(Adequacy Reserve Margin)</a:t>
            </a:r>
          </a:p>
          <a:p>
            <a:pPr marL="914400" lvl="1" indent="-457200">
              <a:buFont typeface="+mj-lt"/>
              <a:buAutoNum type="arabicPeriod"/>
            </a:pPr>
            <a:r>
              <a:rPr lang="en-US" dirty="0">
                <a:solidFill>
                  <a:schemeClr val="accent6"/>
                </a:solidFill>
              </a:rPr>
              <a:t>The portfolio capability </a:t>
            </a:r>
            <a:r>
              <a:rPr lang="en-US" dirty="0"/>
              <a:t>of each resource combination considered to address that need.</a:t>
            </a:r>
            <a:br>
              <a:rPr lang="en-US" dirty="0"/>
            </a:br>
            <a:r>
              <a:rPr lang="en-US" dirty="0"/>
              <a:t>(Associated System Capacity Contribution)</a:t>
            </a:r>
          </a:p>
          <a:p>
            <a:r>
              <a:rPr lang="en-US" dirty="0"/>
              <a:t>Since the reserve requirement information is implicit in the determination of the regional need and resource capabilities than </a:t>
            </a:r>
            <a:r>
              <a:rPr lang="en-US" i="1" dirty="0"/>
              <a:t>theoretically</a:t>
            </a:r>
            <a:r>
              <a:rPr lang="en-US" dirty="0"/>
              <a:t> the Regional Portfolio Model would have enough information to make adequate resource decisions after contemplating the cost</a:t>
            </a:r>
          </a:p>
          <a:p>
            <a:pPr lvl="1"/>
            <a:r>
              <a:rPr lang="en-US" dirty="0"/>
              <a:t>The reserve strategy should be implicit in the regional strategy analysis</a:t>
            </a:r>
          </a:p>
        </p:txBody>
      </p:sp>
      <p:sp>
        <p:nvSpPr>
          <p:cNvPr id="4" name="Slide Number Placeholder 3">
            <a:extLst>
              <a:ext uri="{FF2B5EF4-FFF2-40B4-BE49-F238E27FC236}">
                <a16:creationId xmlns:a16="http://schemas.microsoft.com/office/drawing/2014/main" id="{2A0CF40C-756D-4758-A388-7604CD53C13A}"/>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8</a:t>
            </a:fld>
            <a:endParaRPr lang="en-US" dirty="0">
              <a:solidFill>
                <a:srgbClr val="000000">
                  <a:tint val="75000"/>
                </a:srgbClr>
              </a:solidFill>
            </a:endParaRPr>
          </a:p>
        </p:txBody>
      </p:sp>
      <p:pic>
        <p:nvPicPr>
          <p:cNvPr id="6" name="Picture 5">
            <a:extLst>
              <a:ext uri="{FF2B5EF4-FFF2-40B4-BE49-F238E27FC236}">
                <a16:creationId xmlns:a16="http://schemas.microsoft.com/office/drawing/2014/main" id="{6D4952D7-35D6-414C-BE57-E63CCCA461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35904" y="2532848"/>
            <a:ext cx="2389737" cy="1792303"/>
          </a:xfrm>
          <a:prstGeom prst="rect">
            <a:avLst/>
          </a:prstGeom>
        </p:spPr>
      </p:pic>
      <p:sp>
        <p:nvSpPr>
          <p:cNvPr id="7" name="TextBox 6">
            <a:extLst>
              <a:ext uri="{FF2B5EF4-FFF2-40B4-BE49-F238E27FC236}">
                <a16:creationId xmlns:a16="http://schemas.microsoft.com/office/drawing/2014/main" id="{C97D7350-A8F1-445E-8EA5-F19D342FD9C3}"/>
              </a:ext>
            </a:extLst>
          </p:cNvPr>
          <p:cNvSpPr txBox="1"/>
          <p:nvPr/>
        </p:nvSpPr>
        <p:spPr>
          <a:xfrm>
            <a:off x="10637820" y="4476432"/>
            <a:ext cx="1387821" cy="507831"/>
          </a:xfrm>
          <a:prstGeom prst="rect">
            <a:avLst/>
          </a:prstGeom>
          <a:noFill/>
        </p:spPr>
        <p:txBody>
          <a:bodyPr wrap="square" rtlCol="0">
            <a:spAutoFit/>
          </a:bodyPr>
          <a:lstStyle/>
          <a:p>
            <a:r>
              <a:rPr lang="en-US" sz="900">
                <a:hlinkClick r:id="rId3" tooltip="https://shaunmwilliams.com/thedigitalchemist/index.php/2018/03/25/the-best-laid-plans-of-mice-and-men/"/>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415699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202A1E-9B39-4631-970A-F8E50428BD51}"/>
              </a:ext>
            </a:extLst>
          </p:cNvPr>
          <p:cNvSpPr>
            <a:spLocks noGrp="1"/>
          </p:cNvSpPr>
          <p:nvPr>
            <p:ph type="title"/>
          </p:nvPr>
        </p:nvSpPr>
        <p:spPr/>
        <p:txBody>
          <a:bodyPr/>
          <a:lstStyle/>
          <a:p>
            <a:r>
              <a:rPr lang="en-US" u="sng" dirty="0"/>
              <a:t>Review:</a:t>
            </a:r>
            <a:br>
              <a:rPr lang="en-US" dirty="0"/>
            </a:br>
            <a:r>
              <a:rPr lang="en-US" dirty="0"/>
              <a:t>Needs Assessment Role in Power Plan</a:t>
            </a:r>
          </a:p>
        </p:txBody>
      </p:sp>
      <p:sp>
        <p:nvSpPr>
          <p:cNvPr id="6" name="Text Placeholder 5">
            <a:extLst>
              <a:ext uri="{FF2B5EF4-FFF2-40B4-BE49-F238E27FC236}">
                <a16:creationId xmlns:a16="http://schemas.microsoft.com/office/drawing/2014/main" id="{2805B270-5E34-437D-A9BA-89C44A66EA18}"/>
              </a:ext>
            </a:extLst>
          </p:cNvPr>
          <p:cNvSpPr>
            <a:spLocks noGrp="1"/>
          </p:cNvSpPr>
          <p:nvPr>
            <p:ph type="body" idx="1"/>
          </p:nvPr>
        </p:nvSpPr>
        <p:spPr/>
        <p:txBody>
          <a:bodyPr/>
          <a:lstStyle/>
          <a:p>
            <a:r>
              <a:rPr lang="en-US" dirty="0"/>
              <a:t>How do these simulations guide our result in the plan?</a:t>
            </a:r>
          </a:p>
        </p:txBody>
      </p:sp>
      <p:sp>
        <p:nvSpPr>
          <p:cNvPr id="4" name="Slide Number Placeholder 3">
            <a:extLst>
              <a:ext uri="{FF2B5EF4-FFF2-40B4-BE49-F238E27FC236}">
                <a16:creationId xmlns:a16="http://schemas.microsoft.com/office/drawing/2014/main" id="{753FEAB7-F5A3-4AC4-AB0F-D57798A7FD4F}"/>
              </a:ext>
            </a:extLst>
          </p:cNvPr>
          <p:cNvSpPr>
            <a:spLocks noGrp="1"/>
          </p:cNvSpPr>
          <p:nvPr>
            <p:ph type="sldNum" sz="quarter" idx="4294967295"/>
          </p:nvPr>
        </p:nvSpPr>
        <p:spPr>
          <a:xfrm>
            <a:off x="10139364" y="6326189"/>
            <a:ext cx="528637" cy="365125"/>
          </a:xfrm>
        </p:spPr>
        <p:txBody>
          <a:bodyPr/>
          <a:lstStyle/>
          <a:p>
            <a:pPr>
              <a:defRPr/>
            </a:pPr>
            <a:fld id="{DCB029D6-5554-3449-9E92-4345D2269ABD}" type="slidenum">
              <a:rPr lang="en-US">
                <a:solidFill>
                  <a:srgbClr val="000000">
                    <a:tint val="75000"/>
                  </a:srgbClr>
                </a:solidFill>
                <a:latin typeface="Trebuchet MS" panose="020B0603020202020204"/>
              </a:rPr>
              <a:pPr>
                <a:defRPr/>
              </a:pPr>
              <a:t>9</a:t>
            </a:fld>
            <a:endParaRPr lang="en-US" dirty="0">
              <a:solidFill>
                <a:srgbClr val="000000">
                  <a:tint val="75000"/>
                </a:srgbClr>
              </a:solidFill>
              <a:latin typeface="Trebuchet MS" panose="020B0603020202020204"/>
            </a:endParaRPr>
          </a:p>
        </p:txBody>
      </p:sp>
    </p:spTree>
    <p:extLst>
      <p:ext uri="{BB962C8B-B14F-4D97-AF65-F5344CB8AC3E}">
        <p14:creationId xmlns:p14="http://schemas.microsoft.com/office/powerpoint/2010/main" val="266161708"/>
      </p:ext>
    </p:extLst>
  </p:cSld>
  <p:clrMapOvr>
    <a:masterClrMapping/>
  </p:clrMapOvr>
</p:sld>
</file>

<file path=ppt/theme/theme1.xml><?xml version="1.0" encoding="utf-8"?>
<a:theme xmlns:a="http://schemas.openxmlformats.org/drawingml/2006/main" name="1_Office Theme">
  <a:themeElements>
    <a:clrScheme name="2021PowerPlan">
      <a:dk1>
        <a:srgbClr val="000000"/>
      </a:dk1>
      <a:lt1>
        <a:srgbClr val="FEFFFF"/>
      </a:lt1>
      <a:dk2>
        <a:srgbClr val="EFE8CF"/>
      </a:dk2>
      <a:lt2>
        <a:srgbClr val="FEFFFF"/>
      </a:lt2>
      <a:accent1>
        <a:srgbClr val="F23E49"/>
      </a:accent1>
      <a:accent2>
        <a:srgbClr val="F77F38"/>
      </a:accent2>
      <a:accent3>
        <a:srgbClr val="F7C719"/>
      </a:accent3>
      <a:accent4>
        <a:srgbClr val="9AC368"/>
      </a:accent4>
      <a:accent5>
        <a:srgbClr val="03B28B"/>
      </a:accent5>
      <a:accent6>
        <a:srgbClr val="02BAD2"/>
      </a:accent6>
      <a:hlink>
        <a:srgbClr val="2F395F"/>
      </a:hlink>
      <a:folHlink>
        <a:srgbClr val="576C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PowerPlan - 16.9.potx  -  Read-Only" id="{B27DBBE1-18C3-451C-987E-4BD9C1384D45}" vid="{D567CAAB-904B-49C2-A5FA-7A0925A305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2021PowerPlan - 16.9</Template>
  <TotalTime>1890</TotalTime>
  <Words>3095</Words>
  <Application>Microsoft Office PowerPoint</Application>
  <PresentationFormat>Widescreen</PresentationFormat>
  <Paragraphs>300</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Cambria Math</vt:lpstr>
      <vt:lpstr>Georgia</vt:lpstr>
      <vt:lpstr>Tahoma</vt:lpstr>
      <vt:lpstr>Trebuchet MS</vt:lpstr>
      <vt:lpstr>1_Office Theme</vt:lpstr>
      <vt:lpstr>Cost-Effective Methodology for Providing Reserves</vt:lpstr>
      <vt:lpstr>PowerPoint Presentation</vt:lpstr>
      <vt:lpstr>Summary</vt:lpstr>
      <vt:lpstr>Power Act Requirement</vt:lpstr>
      <vt:lpstr>Reserves Examined in GENESYS</vt:lpstr>
      <vt:lpstr>GENESYS tends to assign most contingency reserves to hydro and balancing reserves to marginal resources  </vt:lpstr>
      <vt:lpstr>Planning Reserves Studies Include Effect of Balancing and Contingency Reserves</vt:lpstr>
      <vt:lpstr>Handling Reserves in the 2021 Power Plan</vt:lpstr>
      <vt:lpstr>Review: Needs Assessment Role in Power Plan</vt:lpstr>
      <vt:lpstr>Get A Strategy</vt:lpstr>
      <vt:lpstr>Check A Strategy</vt:lpstr>
      <vt:lpstr>PowerPoint Presentation</vt:lpstr>
      <vt:lpstr>PowerPoint Presentation</vt:lpstr>
      <vt:lpstr>Loads are Higher in 2027 which Leads to Higher Prices Overnight Supporting More Thermal Commitment</vt:lpstr>
      <vt:lpstr> What Makes a Reserve Cost-Effective?</vt:lpstr>
      <vt:lpstr>Timing and Cost</vt:lpstr>
      <vt:lpstr>PowerPoint Presentation</vt:lpstr>
      <vt:lpstr>Current Hourly Operations Show Discretionary Hydro and Thermal Generation Pushed to Ramps and Overnight Periods  https://www.eia.gov/electricity/gridmonitor/dashboard/ </vt:lpstr>
      <vt:lpstr>California Already Experiencing Ramping Issues Related to Renewables</vt:lpstr>
      <vt:lpstr>Issues in 2023 by Time of Day</vt:lpstr>
      <vt:lpstr>2023 Winter Thermal Generation Capacity Factors During Outages Always Lower Than 90%</vt:lpstr>
      <vt:lpstr>2023 Summer Thermal Generation Capacity Factors During Outages Always Lower Than 80%</vt:lpstr>
      <vt:lpstr>Example</vt:lpstr>
      <vt:lpstr>Morning Ramp Issue</vt:lpstr>
      <vt:lpstr>Issue – Bridger Shuts Down Before the Morning Ramp</vt:lpstr>
      <vt:lpstr>Morning Ramp Issue – January 30th Deficit</vt:lpstr>
      <vt:lpstr>PowerPoint Presentation</vt:lpstr>
      <vt:lpstr>PowerPoint Presentation</vt:lpstr>
      <vt:lpstr>What Happened?</vt:lpstr>
      <vt:lpstr>What Might Actually Happen?</vt:lpstr>
      <vt:lpstr>With Increased Reserves, More Thermal Units Commit and Imports before Ramp</vt:lpstr>
      <vt:lpstr>Comparing Costs of Reserve Strategies</vt:lpstr>
      <vt:lpstr>PowerPoint Presentation</vt:lpstr>
      <vt:lpstr>What Can We Do in a Resource Strategy?</vt:lpstr>
      <vt:lpstr>Resource Additions and Reserve Strategies Can Both Be Used to Maintain Adequacy</vt:lpstr>
      <vt:lpstr>Questions</vt:lpstr>
      <vt:lpstr>Additional Slides</vt:lpstr>
      <vt:lpstr>How can we Compare the Variable Costs and Value of those Strategies in GENESYS?</vt:lpstr>
      <vt:lpstr>Use Levelized Fixed Costs</vt:lpstr>
      <vt:lpstr>Costs Associated with Adequacy</vt:lpstr>
      <vt:lpstr>Variable Costs  Increasing reserves and adding EE increase variable system costs.  Renewables, batteries and DR lower variable system costs   </vt:lpstr>
      <vt:lpstr>Total System Costs w/o Adequacy Consideration  Low fixed cost resources like DR, Solar, and  less expensive EE are lower cost but have very different adequacy outcomes.   </vt:lpstr>
      <vt:lpstr>Strategy Highlights  Increasing reserves is a less expensive way to reduce need in the short run.  Solar in general creates more need but lowers costs   EE is a key feature of all the most adequate systems </vt:lpstr>
      <vt:lpstr>PowerPoint Presentation</vt:lpstr>
      <vt:lpstr>PowerPoint Presentation</vt:lpstr>
      <vt:lpstr>PowerPoint Presentation</vt:lpstr>
      <vt:lpstr>Daily shape changes with more WECC- wide solar</vt:lpstr>
      <vt:lpstr>Review: Calculation of Adequacy Reserve Margins</vt:lpstr>
      <vt:lpstr>Modified ASCC Methodology –  Using two sets of GENESYS simulations</vt:lpstr>
      <vt:lpstr>PowerPoint Presentation</vt:lpstr>
      <vt:lpstr>PowerPoint Presentation</vt:lpstr>
      <vt:lpstr>PowerPoint Presentation</vt:lpstr>
      <vt:lpstr>2023 Spring Thermal Generation Capacity Factors During Outages Always Lower Than 55%</vt:lpstr>
      <vt:lpstr>2023 Fall Thermal Generation Capacity Factors During Outages Always Lower Than 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Cost-Effective Methodology for Providing Reserves – Issues</dc:title>
  <dc:creator>John Ollis</dc:creator>
  <cp:lastModifiedBy>John Ollis</cp:lastModifiedBy>
  <cp:revision>24</cp:revision>
  <dcterms:created xsi:type="dcterms:W3CDTF">2021-05-25T07:50:08Z</dcterms:created>
  <dcterms:modified xsi:type="dcterms:W3CDTF">2021-05-26T15:20:36Z</dcterms:modified>
</cp:coreProperties>
</file>