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8"/>
  </p:handoutMasterIdLst>
  <p:sldIdLst>
    <p:sldId id="257" r:id="rId2"/>
    <p:sldId id="266" r:id="rId3"/>
    <p:sldId id="263" r:id="rId4"/>
    <p:sldId id="260" r:id="rId5"/>
    <p:sldId id="259" r:id="rId6"/>
    <p:sldId id="267" r:id="rId7"/>
    <p:sldId id="268" r:id="rId8"/>
    <p:sldId id="269" r:id="rId9"/>
    <p:sldId id="270" r:id="rId10"/>
    <p:sldId id="258" r:id="rId11"/>
    <p:sldId id="262" r:id="rId12"/>
    <p:sldId id="272" r:id="rId13"/>
    <p:sldId id="264" r:id="rId14"/>
    <p:sldId id="271" r:id="rId15"/>
    <p:sldId id="274" r:id="rId16"/>
    <p:sldId id="265" r:id="rId17"/>
    <p:sldId id="275" r:id="rId18"/>
    <p:sldId id="278" r:id="rId19"/>
    <p:sldId id="277" r:id="rId20"/>
    <p:sldId id="279" r:id="rId21"/>
    <p:sldId id="281" r:id="rId22"/>
    <p:sldId id="282" r:id="rId23"/>
    <p:sldId id="283" r:id="rId24"/>
    <p:sldId id="276" r:id="rId25"/>
    <p:sldId id="284"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79" d="100"/>
          <a:sy n="79" d="100"/>
        </p:scale>
        <p:origin x="126" y="546"/>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4EA38-4798-4A87-875B-03623B9664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B850DD-E09B-487F-B360-9E3DFD032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53063-31EF-47FD-9996-E93D007F51CB}" type="datetimeFigureOut">
              <a:rPr lang="en-US" smtClean="0"/>
              <a:t>5/17/2021</a:t>
            </a:fld>
            <a:endParaRPr lang="en-US"/>
          </a:p>
        </p:txBody>
      </p:sp>
      <p:sp>
        <p:nvSpPr>
          <p:cNvPr id="4" name="Footer Placeholder 3">
            <a:extLst>
              <a:ext uri="{FF2B5EF4-FFF2-40B4-BE49-F238E27FC236}">
                <a16:creationId xmlns:a16="http://schemas.microsoft.com/office/drawing/2014/main" id="{DDD6AC49-FA45-47B8-B3CC-A816E5362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6CEE50-364E-4B91-906C-48DD6B396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0A6ABD-EEEE-4D9A-8917-D5DEDAE12390}" type="slidenum">
              <a:rPr lang="en-US" smtClean="0"/>
              <a:t>‹#›</a:t>
            </a:fld>
            <a:endParaRPr lang="en-US"/>
          </a:p>
        </p:txBody>
      </p:sp>
    </p:spTree>
    <p:extLst>
      <p:ext uri="{BB962C8B-B14F-4D97-AF65-F5344CB8AC3E}">
        <p14:creationId xmlns:p14="http://schemas.microsoft.com/office/powerpoint/2010/main" val="1855162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4754C9-BC43-7B42-A9ED-0C359213595F}"/>
              </a:ext>
            </a:extLst>
          </p:cNvPr>
          <p:cNvSpPr/>
          <p:nvPr userDrawn="1"/>
        </p:nvSpPr>
        <p:spPr>
          <a:xfrm>
            <a:off x="0" y="0"/>
            <a:ext cx="12192000" cy="6858000"/>
          </a:xfrm>
          <a:prstGeom prst="rect">
            <a:avLst/>
          </a:prstGeom>
          <a:solidFill>
            <a:srgbClr val="F0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1155711" y="769522"/>
            <a:ext cx="10515600" cy="2693891"/>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155711" y="3529588"/>
            <a:ext cx="10515600" cy="119082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7" name="Group 16">
            <a:extLst>
              <a:ext uri="{FF2B5EF4-FFF2-40B4-BE49-F238E27FC236}">
                <a16:creationId xmlns:a16="http://schemas.microsoft.com/office/drawing/2014/main" id="{A41BC00A-6857-4BCB-BB57-F384FABB7594}"/>
              </a:ext>
            </a:extLst>
          </p:cNvPr>
          <p:cNvGrpSpPr/>
          <p:nvPr userDrawn="1"/>
        </p:nvGrpSpPr>
        <p:grpSpPr>
          <a:xfrm>
            <a:off x="973011" y="4797176"/>
            <a:ext cx="10245979" cy="1637830"/>
            <a:chOff x="1014984" y="4797176"/>
            <a:chExt cx="10245979" cy="1637830"/>
          </a:xfrm>
        </p:grpSpPr>
        <p:pic>
          <p:nvPicPr>
            <p:cNvPr id="11" name="Picture 10">
              <a:extLst>
                <a:ext uri="{FF2B5EF4-FFF2-40B4-BE49-F238E27FC236}">
                  <a16:creationId xmlns:a16="http://schemas.microsoft.com/office/drawing/2014/main" id="{309B3F4D-E0F5-4ECE-BB0B-0428559C5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711" y="4797176"/>
              <a:ext cx="1542301" cy="1564546"/>
            </a:xfrm>
            <a:prstGeom prst="rect">
              <a:avLst/>
            </a:prstGeom>
          </p:spPr>
        </p:pic>
        <p:pic>
          <p:nvPicPr>
            <p:cNvPr id="13" name="Picture 12">
              <a:extLst>
                <a:ext uri="{FF2B5EF4-FFF2-40B4-BE49-F238E27FC236}">
                  <a16:creationId xmlns:a16="http://schemas.microsoft.com/office/drawing/2014/main" id="{81D19801-3D24-4F26-8810-2BCB7A72A3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8662" y="5297605"/>
              <a:ext cx="1542301" cy="1137401"/>
            </a:xfrm>
            <a:prstGeom prst="rect">
              <a:avLst/>
            </a:prstGeom>
          </p:spPr>
        </p:pic>
        <p:cxnSp>
          <p:nvCxnSpPr>
            <p:cNvPr id="5" name="Straight Connector 4">
              <a:extLst>
                <a:ext uri="{FF2B5EF4-FFF2-40B4-BE49-F238E27FC236}">
                  <a16:creationId xmlns:a16="http://schemas.microsoft.com/office/drawing/2014/main" id="{DEE2896D-84E9-45C4-9E5F-DCC6162BC591}"/>
                </a:ext>
              </a:extLst>
            </p:cNvPr>
            <p:cNvCxnSpPr>
              <a:cxnSpLocks/>
            </p:cNvCxnSpPr>
            <p:nvPr userDrawn="1"/>
          </p:nvCxnSpPr>
          <p:spPr>
            <a:xfrm>
              <a:off x="1014984" y="5784529"/>
              <a:ext cx="10245979" cy="0"/>
            </a:xfrm>
            <a:prstGeom prst="line">
              <a:avLst/>
            </a:prstGeom>
            <a:ln w="44450" cap="rnd">
              <a:roun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4582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7D6B7558-5A68-4814-8416-174DCA1EC02F}"/>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1A94A36D-B403-47A3-9940-827F2609DC5F}"/>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79B4E59A-731D-4D59-8333-FC1530585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DD557C1B-DE8C-441C-8B05-7CD4B6D908D1}"/>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1AF9A713-AC80-4E7F-A61E-08A0DF6F4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3549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stel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DBFAFB-B40F-8744-8591-E88EF61C4F0B}"/>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13" name="Title 1">
            <a:extLst>
              <a:ext uri="{FF2B5EF4-FFF2-40B4-BE49-F238E27FC236}">
                <a16:creationId xmlns:a16="http://schemas.microsoft.com/office/drawing/2014/main" id="{4E26FB22-2924-1D40-BE54-2F74808996DB}"/>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67600AF-FCD7-DF42-AEC5-403E75306D99}"/>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54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stel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78311-CEA7-1D42-8078-B13F575AFFA4}"/>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17" name="Title 1">
            <a:extLst>
              <a:ext uri="{FF2B5EF4-FFF2-40B4-BE49-F238E27FC236}">
                <a16:creationId xmlns:a16="http://schemas.microsoft.com/office/drawing/2014/main" id="{8E91BB55-23AF-5145-A3F1-59E6F3DCAEAF}"/>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DE7DCA0E-06E5-5643-B0D6-1CF687FED81D}"/>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907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stel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8" name="Title 1">
            <a:extLst>
              <a:ext uri="{FF2B5EF4-FFF2-40B4-BE49-F238E27FC236}">
                <a16:creationId xmlns:a16="http://schemas.microsoft.com/office/drawing/2014/main" id="{3073202D-62EB-1D49-8E88-B8433D573881}"/>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21933D7B-F23F-7746-940D-06815AFF861D}"/>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3503820"/>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4BE955-0042-F148-BEC0-753E11EA3213}"/>
              </a:ext>
            </a:extLst>
          </p:cNvPr>
          <p:cNvPicPr>
            <a:picLocks noChangeAspect="1"/>
          </p:cNvPicPr>
          <p:nvPr userDrawn="1"/>
        </p:nvPicPr>
        <p:blipFill rotWithShape="1">
          <a:blip r:embed="rId2"/>
          <a:srcRect l="7682" t="6259" r="11348" b="5344"/>
          <a:stretch/>
        </p:blipFill>
        <p:spPr>
          <a:xfrm>
            <a:off x="522515" y="380326"/>
            <a:ext cx="11162384" cy="6093302"/>
          </a:xfrm>
          <a:prstGeom prst="rect">
            <a:avLst/>
          </a:prstGeom>
        </p:spPr>
      </p:pic>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3">
            <a:alphaModFix amt="60000"/>
          </a:blip>
          <a:stretch>
            <a:fillRect/>
          </a:stretch>
        </p:blipFill>
        <p:spPr>
          <a:xfrm>
            <a:off x="205408" y="89453"/>
            <a:ext cx="11767931" cy="6619461"/>
          </a:xfrm>
          <a:prstGeom prst="rect">
            <a:avLst/>
          </a:prstGeom>
        </p:spPr>
      </p:pic>
      <p:sp>
        <p:nvSpPr>
          <p:cNvPr id="14" name="Title 1">
            <a:extLst>
              <a:ext uri="{FF2B5EF4-FFF2-40B4-BE49-F238E27FC236}">
                <a16:creationId xmlns:a16="http://schemas.microsoft.com/office/drawing/2014/main" id="{12D6E104-FA30-EC47-9622-A562ED8E690A}"/>
              </a:ext>
            </a:extLst>
          </p:cNvPr>
          <p:cNvSpPr>
            <a:spLocks noGrp="1"/>
          </p:cNvSpPr>
          <p:nvPr>
            <p:ph type="title"/>
          </p:nvPr>
        </p:nvSpPr>
        <p:spPr>
          <a:xfrm>
            <a:off x="831851" y="1395687"/>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477EE5C0-390D-844A-B085-252DA8AC9B7B}"/>
              </a:ext>
            </a:extLst>
          </p:cNvPr>
          <p:cNvSpPr>
            <a:spLocks noGrp="1"/>
          </p:cNvSpPr>
          <p:nvPr>
            <p:ph type="body" idx="1"/>
          </p:nvPr>
        </p:nvSpPr>
        <p:spPr>
          <a:xfrm>
            <a:off x="831851" y="428760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530921"/>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20" userDrawn="1">
          <p15:clr>
            <a:srgbClr val="FBAE40"/>
          </p15:clr>
        </p15:guide>
        <p15:guide id="3" pos="7360" userDrawn="1">
          <p15:clr>
            <a:srgbClr val="FBAE40"/>
          </p15:clr>
        </p15:guide>
        <p15:guide id="4" orient="horz" pos="2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03ED5F-7C94-49B5-99E7-60E4FCC72377}"/>
              </a:ext>
            </a:extLst>
          </p:cNvPr>
          <p:cNvSpPr>
            <a:spLocks noGrp="1"/>
          </p:cNvSpPr>
          <p:nvPr>
            <p:ph type="sldNum" sz="quarter" idx="4"/>
          </p:nvPr>
        </p:nvSpPr>
        <p:spPr>
          <a:xfrm>
            <a:off x="5827777" y="6327649"/>
            <a:ext cx="70484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1179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F4437DAE-F364-D243-A41C-920BF4F45357}"/>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3" name="Group 12">
            <a:extLst>
              <a:ext uri="{FF2B5EF4-FFF2-40B4-BE49-F238E27FC236}">
                <a16:creationId xmlns:a16="http://schemas.microsoft.com/office/drawing/2014/main" id="{6179AB85-5BEA-4A38-9CB7-4A95CA2DE35F}"/>
              </a:ext>
            </a:extLst>
          </p:cNvPr>
          <p:cNvGrpSpPr/>
          <p:nvPr userDrawn="1"/>
        </p:nvGrpSpPr>
        <p:grpSpPr>
          <a:xfrm>
            <a:off x="326756" y="5800730"/>
            <a:ext cx="11538488" cy="931208"/>
            <a:chOff x="268923" y="5800730"/>
            <a:chExt cx="11538488" cy="931208"/>
          </a:xfrm>
        </p:grpSpPr>
        <p:pic>
          <p:nvPicPr>
            <p:cNvPr id="8" name="Picture 7">
              <a:extLst>
                <a:ext uri="{FF2B5EF4-FFF2-40B4-BE49-F238E27FC236}">
                  <a16:creationId xmlns:a16="http://schemas.microsoft.com/office/drawing/2014/main" id="{C02F8EC9-EC09-4C6A-93D6-83184E7994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0" name="Straight Connector 9">
              <a:extLst>
                <a:ext uri="{FF2B5EF4-FFF2-40B4-BE49-F238E27FC236}">
                  <a16:creationId xmlns:a16="http://schemas.microsoft.com/office/drawing/2014/main" id="{AD0DECDF-0A8E-4D61-8AF2-561A87AFFE81}"/>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C127DE98-9184-47A2-B293-7E31CA838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3217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9B9-36C0-4B57-A19A-97B17C502BD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4F0F7773-B0BA-4412-8C20-24B8B2AC306B}"/>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2" name="Group 11">
            <a:extLst>
              <a:ext uri="{FF2B5EF4-FFF2-40B4-BE49-F238E27FC236}">
                <a16:creationId xmlns:a16="http://schemas.microsoft.com/office/drawing/2014/main" id="{CDA1AA28-ACC6-44EC-8AFE-9AE964051BF8}"/>
              </a:ext>
            </a:extLst>
          </p:cNvPr>
          <p:cNvGrpSpPr/>
          <p:nvPr userDrawn="1"/>
        </p:nvGrpSpPr>
        <p:grpSpPr>
          <a:xfrm>
            <a:off x="326756" y="5800730"/>
            <a:ext cx="11538488" cy="931208"/>
            <a:chOff x="268923" y="5800730"/>
            <a:chExt cx="11538488" cy="931208"/>
          </a:xfrm>
        </p:grpSpPr>
        <p:pic>
          <p:nvPicPr>
            <p:cNvPr id="13" name="Picture 12">
              <a:extLst>
                <a:ext uri="{FF2B5EF4-FFF2-40B4-BE49-F238E27FC236}">
                  <a16:creationId xmlns:a16="http://schemas.microsoft.com/office/drawing/2014/main" id="{ABBF74E9-4E73-4BD2-984B-FE3C928A2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4" name="Straight Connector 13">
              <a:extLst>
                <a:ext uri="{FF2B5EF4-FFF2-40B4-BE49-F238E27FC236}">
                  <a16:creationId xmlns:a16="http://schemas.microsoft.com/office/drawing/2014/main" id="{84478DFF-D47C-4777-A202-3FE591167352}"/>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11D8BB26-70B8-419F-8CDB-DFE8E7B679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38726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 Logo">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407E4D0-944C-403C-906C-02DA839D6E28}"/>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1" name="Group 10">
            <a:extLst>
              <a:ext uri="{FF2B5EF4-FFF2-40B4-BE49-F238E27FC236}">
                <a16:creationId xmlns:a16="http://schemas.microsoft.com/office/drawing/2014/main" id="{4D1A0B21-6493-442E-B989-A85ED15F5C9B}"/>
              </a:ext>
            </a:extLst>
          </p:cNvPr>
          <p:cNvGrpSpPr/>
          <p:nvPr userDrawn="1"/>
        </p:nvGrpSpPr>
        <p:grpSpPr>
          <a:xfrm>
            <a:off x="326756" y="5800730"/>
            <a:ext cx="11538488" cy="931208"/>
            <a:chOff x="268923" y="5800730"/>
            <a:chExt cx="11538488" cy="931208"/>
          </a:xfrm>
        </p:grpSpPr>
        <p:pic>
          <p:nvPicPr>
            <p:cNvPr id="12" name="Picture 11">
              <a:extLst>
                <a:ext uri="{FF2B5EF4-FFF2-40B4-BE49-F238E27FC236}">
                  <a16:creationId xmlns:a16="http://schemas.microsoft.com/office/drawing/2014/main" id="{0CF283A4-2994-4021-B073-A13097B9A9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3" name="Straight Connector 12">
              <a:extLst>
                <a:ext uri="{FF2B5EF4-FFF2-40B4-BE49-F238E27FC236}">
                  <a16:creationId xmlns:a16="http://schemas.microsoft.com/office/drawing/2014/main" id="{6E7AD914-3DF7-485D-B145-115321B8AA56}"/>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992566D5-03BC-4100-A4BE-45A66F2B0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5935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Logo without 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0D54617-E0E5-43BD-B529-618876B5507C}"/>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1" name="Group 10">
            <a:extLst>
              <a:ext uri="{FF2B5EF4-FFF2-40B4-BE49-F238E27FC236}">
                <a16:creationId xmlns:a16="http://schemas.microsoft.com/office/drawing/2014/main" id="{22F40C85-1653-438B-962C-1335BC9E1FC0}"/>
              </a:ext>
            </a:extLst>
          </p:cNvPr>
          <p:cNvGrpSpPr/>
          <p:nvPr userDrawn="1"/>
        </p:nvGrpSpPr>
        <p:grpSpPr>
          <a:xfrm>
            <a:off x="326756" y="5800730"/>
            <a:ext cx="11538488" cy="931208"/>
            <a:chOff x="268923" y="5800730"/>
            <a:chExt cx="11538488" cy="931208"/>
          </a:xfrm>
        </p:grpSpPr>
        <p:pic>
          <p:nvPicPr>
            <p:cNvPr id="12" name="Picture 11">
              <a:extLst>
                <a:ext uri="{FF2B5EF4-FFF2-40B4-BE49-F238E27FC236}">
                  <a16:creationId xmlns:a16="http://schemas.microsoft.com/office/drawing/2014/main" id="{2F4A34C4-8CD1-4BD0-A19C-7D5000217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3" name="Straight Connector 12">
              <a:extLst>
                <a:ext uri="{FF2B5EF4-FFF2-40B4-BE49-F238E27FC236}">
                  <a16:creationId xmlns:a16="http://schemas.microsoft.com/office/drawing/2014/main" id="{CC397836-50DB-4D1E-9C70-85A9D8DDF3F8}"/>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60C2BDB9-FE64-424B-ACC6-A45DB1817C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6222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Chart Placeholder 3">
            <a:extLst>
              <a:ext uri="{FF2B5EF4-FFF2-40B4-BE49-F238E27FC236}">
                <a16:creationId xmlns:a16="http://schemas.microsoft.com/office/drawing/2014/main" id="{B69A4779-727F-E344-AF4D-040D5FE19E6C}"/>
              </a:ext>
            </a:extLst>
          </p:cNvPr>
          <p:cNvSpPr>
            <a:spLocks noGrp="1"/>
          </p:cNvSpPr>
          <p:nvPr>
            <p:ph type="chart" sz="quarter" idx="10"/>
          </p:nvPr>
        </p:nvSpPr>
        <p:spPr>
          <a:xfrm>
            <a:off x="501651" y="829295"/>
            <a:ext cx="11152467" cy="4692650"/>
          </a:xfrm>
        </p:spPr>
        <p:txBody>
          <a:bodyPr/>
          <a:lstStyle/>
          <a:p>
            <a:r>
              <a:rPr lang="en-US"/>
              <a:t>Click icon to add chart</a:t>
            </a:r>
          </a:p>
        </p:txBody>
      </p:sp>
      <p:sp>
        <p:nvSpPr>
          <p:cNvPr id="12" name="Slide Number Placeholder 5">
            <a:extLst>
              <a:ext uri="{FF2B5EF4-FFF2-40B4-BE49-F238E27FC236}">
                <a16:creationId xmlns:a16="http://schemas.microsoft.com/office/drawing/2014/main" id="{63A8E377-F342-456B-BB84-AE66F63A712A}"/>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3" name="Group 12">
            <a:extLst>
              <a:ext uri="{FF2B5EF4-FFF2-40B4-BE49-F238E27FC236}">
                <a16:creationId xmlns:a16="http://schemas.microsoft.com/office/drawing/2014/main" id="{2923395B-642D-43F6-8F56-B3653952A67F}"/>
              </a:ext>
            </a:extLst>
          </p:cNvPr>
          <p:cNvGrpSpPr/>
          <p:nvPr userDrawn="1"/>
        </p:nvGrpSpPr>
        <p:grpSpPr>
          <a:xfrm>
            <a:off x="326756" y="5800730"/>
            <a:ext cx="11538488" cy="931208"/>
            <a:chOff x="268923" y="5800730"/>
            <a:chExt cx="11538488" cy="931208"/>
          </a:xfrm>
        </p:grpSpPr>
        <p:pic>
          <p:nvPicPr>
            <p:cNvPr id="14" name="Picture 13">
              <a:extLst>
                <a:ext uri="{FF2B5EF4-FFF2-40B4-BE49-F238E27FC236}">
                  <a16:creationId xmlns:a16="http://schemas.microsoft.com/office/drawing/2014/main" id="{444D872B-5299-4870-93D7-4F0B238A5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5" name="Straight Connector 14">
              <a:extLst>
                <a:ext uri="{FF2B5EF4-FFF2-40B4-BE49-F238E27FC236}">
                  <a16:creationId xmlns:a16="http://schemas.microsoft.com/office/drawing/2014/main" id="{1D0CCAB3-1939-4C69-A4F4-B0E47BF4382A}"/>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E9F1D08-B729-4EFA-85B2-32A702518C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855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out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1E8E6-EAF2-433B-91B4-B59691DC1D2E}"/>
              </a:ext>
            </a:extLst>
          </p:cNvPr>
          <p:cNvSpPr>
            <a:spLocks noGrp="1"/>
          </p:cNvSpPr>
          <p:nvPr>
            <p:ph sz="quarter" idx="10" hasCustomPrompt="1"/>
          </p:nvPr>
        </p:nvSpPr>
        <p:spPr>
          <a:xfrm>
            <a:off x="797984" y="415925"/>
            <a:ext cx="10828867" cy="5399088"/>
          </a:xfrm>
        </p:spPr>
        <p:txBody>
          <a:bodyPr/>
          <a:lstStyle>
            <a:lvl1pPr marL="0" indent="0">
              <a:buNone/>
              <a:defRPr/>
            </a:lvl1pPr>
          </a:lstStyle>
          <a:p>
            <a:pPr lvl="0"/>
            <a:r>
              <a:rPr lang="en-US" dirty="0"/>
              <a:t>Click to add text</a:t>
            </a:r>
          </a:p>
        </p:txBody>
      </p:sp>
      <p:sp>
        <p:nvSpPr>
          <p:cNvPr id="11" name="Slide Number Placeholder 5">
            <a:extLst>
              <a:ext uri="{FF2B5EF4-FFF2-40B4-BE49-F238E27FC236}">
                <a16:creationId xmlns:a16="http://schemas.microsoft.com/office/drawing/2014/main" id="{24671C14-F649-4D3D-9BC9-2B29813E99D4}"/>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2" name="Group 11">
            <a:extLst>
              <a:ext uri="{FF2B5EF4-FFF2-40B4-BE49-F238E27FC236}">
                <a16:creationId xmlns:a16="http://schemas.microsoft.com/office/drawing/2014/main" id="{C963ADAF-7980-4F95-9856-18D10BB04064}"/>
              </a:ext>
            </a:extLst>
          </p:cNvPr>
          <p:cNvGrpSpPr/>
          <p:nvPr userDrawn="1"/>
        </p:nvGrpSpPr>
        <p:grpSpPr>
          <a:xfrm>
            <a:off x="326756" y="5800730"/>
            <a:ext cx="11538488" cy="931208"/>
            <a:chOff x="268923" y="5800730"/>
            <a:chExt cx="11538488" cy="931208"/>
          </a:xfrm>
        </p:grpSpPr>
        <p:pic>
          <p:nvPicPr>
            <p:cNvPr id="13" name="Picture 12">
              <a:extLst>
                <a:ext uri="{FF2B5EF4-FFF2-40B4-BE49-F238E27FC236}">
                  <a16:creationId xmlns:a16="http://schemas.microsoft.com/office/drawing/2014/main" id="{8FE967E0-23BB-4E29-9A0D-C2E95213B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4" name="Straight Connector 13">
              <a:extLst>
                <a:ext uri="{FF2B5EF4-FFF2-40B4-BE49-F238E27FC236}">
                  <a16:creationId xmlns:a16="http://schemas.microsoft.com/office/drawing/2014/main" id="{DE75AA6C-698D-4E27-AFD5-38B84C351CD9}"/>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CED71267-F03E-4378-8ABA-9C33093ECC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060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694765" y="1048912"/>
            <a:ext cx="48872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B3A203B9-092F-C04C-BD56-150CBC7812B5}"/>
              </a:ext>
            </a:extLst>
          </p:cNvPr>
          <p:cNvSpPr>
            <a:spLocks noGrp="1"/>
          </p:cNvSpPr>
          <p:nvPr>
            <p:ph type="chart" sz="quarter" idx="10"/>
          </p:nvPr>
        </p:nvSpPr>
        <p:spPr>
          <a:xfrm>
            <a:off x="5928287" y="829295"/>
            <a:ext cx="5928783" cy="4692650"/>
          </a:xfrm>
        </p:spPr>
        <p:txBody>
          <a:bodyPr/>
          <a:lstStyle/>
          <a:p>
            <a:r>
              <a:rPr lang="en-US"/>
              <a:t>Click icon to add chart</a:t>
            </a:r>
          </a:p>
        </p:txBody>
      </p:sp>
      <p:sp>
        <p:nvSpPr>
          <p:cNvPr id="13" name="Slide Number Placeholder 5">
            <a:extLst>
              <a:ext uri="{FF2B5EF4-FFF2-40B4-BE49-F238E27FC236}">
                <a16:creationId xmlns:a16="http://schemas.microsoft.com/office/drawing/2014/main" id="{CECF9A4D-7C3E-48A6-AB1B-2B9D3C4385F7}"/>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CBECE2C6-5FB8-4DB7-8FE5-3C7A47B147C3}"/>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6809BA06-1BBA-45B7-9426-962DA9EED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DF91CD4F-3921-47DE-B7F2-EDCE21395D8C}"/>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AEB8F16A-CFF5-4569-9DFB-045120785E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031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6705599" y="1048912"/>
            <a:ext cx="48872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7FA7A964-76BC-2C4A-B4E4-515CFBEC6783}"/>
              </a:ext>
            </a:extLst>
          </p:cNvPr>
          <p:cNvSpPr>
            <a:spLocks noGrp="1"/>
          </p:cNvSpPr>
          <p:nvPr>
            <p:ph type="chart" sz="quarter" idx="10"/>
          </p:nvPr>
        </p:nvSpPr>
        <p:spPr>
          <a:xfrm>
            <a:off x="501651" y="829295"/>
            <a:ext cx="5928783" cy="4692650"/>
          </a:xfrm>
        </p:spPr>
        <p:txBody>
          <a:bodyPr/>
          <a:lstStyle/>
          <a:p>
            <a:r>
              <a:rPr lang="en-US"/>
              <a:t>Click icon to add chart</a:t>
            </a:r>
          </a:p>
        </p:txBody>
      </p:sp>
      <p:sp>
        <p:nvSpPr>
          <p:cNvPr id="13" name="Slide Number Placeholder 5">
            <a:extLst>
              <a:ext uri="{FF2B5EF4-FFF2-40B4-BE49-F238E27FC236}">
                <a16:creationId xmlns:a16="http://schemas.microsoft.com/office/drawing/2014/main" id="{DE6F7748-CDE3-406C-93F7-2DABB4939CA1}"/>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70619B52-4CDF-4430-A40A-65EA7E22C867}"/>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9CA64BDF-0B96-47C9-9ED4-041552A05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6FD513B3-7F10-4B0E-A35F-A2B8BB747662}"/>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750B34B0-910C-4D9B-8256-A8F370F56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235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22">
            <a:extLst>
              <a:ext uri="{FF2B5EF4-FFF2-40B4-BE49-F238E27FC236}">
                <a16:creationId xmlns:a16="http://schemas.microsoft.com/office/drawing/2014/main" id="{770D2D7B-89AA-2342-9D15-8D0287FA865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6" name="Slide Number Placeholder 5">
            <a:extLst>
              <a:ext uri="{FF2B5EF4-FFF2-40B4-BE49-F238E27FC236}">
                <a16:creationId xmlns:a16="http://schemas.microsoft.com/office/drawing/2014/main" id="{73FD5139-A21E-7E40-8155-4F0B6CF47917}"/>
              </a:ext>
            </a:extLst>
          </p:cNvPr>
          <p:cNvSpPr>
            <a:spLocks noGrp="1"/>
          </p:cNvSpPr>
          <p:nvPr>
            <p:ph type="sldNum" sz="quarter" idx="4"/>
          </p:nvPr>
        </p:nvSpPr>
        <p:spPr>
          <a:xfrm>
            <a:off x="5827777" y="6327649"/>
            <a:ext cx="70484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616190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dt="0"/>
  <p:txStyles>
    <p:titleStyle>
      <a:lvl1pPr algn="l"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pxhere.com/en/photo/1377186" TargetMode="External"/><Relationship Id="rId7" Type="http://schemas.openxmlformats.org/officeDocument/2006/relationships/hyperlink" Target="https://www.flickr.com/photos/wildearth_guardians/24727949146"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en.wikipedia.org/wiki/Bonneville_Dam" TargetMode="Externa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ollis@nwcouncil.or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iso.com/informed/Pages/ManagingOversupply.aspx"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caiso.com/Documents/DraftFinalTechnicalAppendix-FlexibleRampingProduct.pdf" TargetMode="External"/><Relationship Id="rId4" Type="http://schemas.openxmlformats.org/officeDocument/2006/relationships/hyperlink" Target="https://www.oasis.oati.com/PPW/PPWdocs/2016-06-24_FlexibleRampingProduct_ER16-2023.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2C5FB-958D-4F44-BE84-627636764985}"/>
              </a:ext>
            </a:extLst>
          </p:cNvPr>
          <p:cNvSpPr>
            <a:spLocks noGrp="1"/>
          </p:cNvSpPr>
          <p:nvPr>
            <p:ph type="title"/>
          </p:nvPr>
        </p:nvSpPr>
        <p:spPr/>
        <p:txBody>
          <a:bodyPr/>
          <a:lstStyle/>
          <a:p>
            <a:r>
              <a:rPr lang="en-US" dirty="0"/>
              <a:t>Unit Commitment Challenges Leading to Adequacy Issues</a:t>
            </a:r>
          </a:p>
        </p:txBody>
      </p:sp>
      <p:sp>
        <p:nvSpPr>
          <p:cNvPr id="5" name="Text Placeholder 4">
            <a:extLst>
              <a:ext uri="{FF2B5EF4-FFF2-40B4-BE49-F238E27FC236}">
                <a16:creationId xmlns:a16="http://schemas.microsoft.com/office/drawing/2014/main" id="{983E98E3-A6A5-4726-8305-C38409288E25}"/>
              </a:ext>
            </a:extLst>
          </p:cNvPr>
          <p:cNvSpPr>
            <a:spLocks noGrp="1"/>
          </p:cNvSpPr>
          <p:nvPr>
            <p:ph type="body" idx="1"/>
          </p:nvPr>
        </p:nvSpPr>
        <p:spPr/>
        <p:txBody>
          <a:bodyPr>
            <a:normAutofit fontScale="92500" lnSpcReduction="10000"/>
          </a:bodyPr>
          <a:lstStyle/>
          <a:p>
            <a:r>
              <a:rPr lang="en-US" dirty="0"/>
              <a:t>System Analysis Advisory Committee</a:t>
            </a:r>
          </a:p>
          <a:p>
            <a:r>
              <a:rPr lang="en-US" dirty="0"/>
              <a:t>5/19/2021</a:t>
            </a:r>
          </a:p>
          <a:p>
            <a:r>
              <a:rPr lang="en-US" dirty="0"/>
              <a:t>John Ollis</a:t>
            </a:r>
          </a:p>
        </p:txBody>
      </p:sp>
    </p:spTree>
    <p:extLst>
      <p:ext uri="{BB962C8B-B14F-4D97-AF65-F5344CB8AC3E}">
        <p14:creationId xmlns:p14="http://schemas.microsoft.com/office/powerpoint/2010/main" val="978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a:xfrm>
            <a:off x="838200" y="365127"/>
            <a:ext cx="5867400" cy="1325563"/>
          </a:xfrm>
        </p:spPr>
        <p:txBody>
          <a:bodyPr/>
          <a:lstStyle/>
          <a:p>
            <a:r>
              <a:rPr lang="en-US" dirty="0"/>
              <a:t>Example</a:t>
            </a:r>
          </a:p>
        </p:txBody>
      </p:sp>
      <p:sp>
        <p:nvSpPr>
          <p:cNvPr id="3" name="Content Placeholder 2">
            <a:extLst>
              <a:ext uri="{FF2B5EF4-FFF2-40B4-BE49-F238E27FC236}">
                <a16:creationId xmlns:a16="http://schemas.microsoft.com/office/drawing/2014/main" id="{0A631DCF-E02B-426F-B2A4-0D55C9F73B12}"/>
              </a:ext>
            </a:extLst>
          </p:cNvPr>
          <p:cNvSpPr>
            <a:spLocks noGrp="1"/>
          </p:cNvSpPr>
          <p:nvPr>
            <p:ph idx="1"/>
          </p:nvPr>
        </p:nvSpPr>
        <p:spPr>
          <a:xfrm>
            <a:off x="838200" y="1825625"/>
            <a:ext cx="6440424" cy="3975100"/>
          </a:xfrm>
        </p:spPr>
        <p:txBody>
          <a:bodyPr/>
          <a:lstStyle/>
          <a:p>
            <a:r>
              <a:rPr lang="en-US" dirty="0"/>
              <a:t>Morning Ramp Issues (A2 – Baseline)</a:t>
            </a:r>
          </a:p>
          <a:p>
            <a:pPr lvl="1"/>
            <a:r>
              <a:rPr lang="en-US" dirty="0"/>
              <a:t>Renewable generation high in day-ahead competing with coal and CCCT units</a:t>
            </a:r>
          </a:p>
          <a:p>
            <a:pPr lvl="1"/>
            <a:r>
              <a:rPr lang="en-US" dirty="0"/>
              <a:t>Coal and gas units decommit.</a:t>
            </a:r>
          </a:p>
          <a:p>
            <a:pPr lvl="1"/>
            <a:r>
              <a:rPr lang="en-US" dirty="0"/>
              <a:t>Renewable generation forecast drops and regional load forecast is higher after day-ahead forecasts (between 2500 MW and 3000 MW of total forecast error)</a:t>
            </a:r>
          </a:p>
          <a:p>
            <a:pPr lvl="1"/>
            <a:r>
              <a:rPr lang="en-US" dirty="0"/>
              <a:t>Hydro generation and market cannot make up difference due to congestion on some lines</a:t>
            </a:r>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10</a:t>
            </a:fld>
            <a:endParaRPr lang="en-US" dirty="0">
              <a:solidFill>
                <a:srgbClr val="000000">
                  <a:tint val="75000"/>
                </a:srgbClr>
              </a:solidFill>
              <a:latin typeface="Trebuchet MS" panose="020B0603020202020204"/>
            </a:endParaRPr>
          </a:p>
        </p:txBody>
      </p:sp>
      <p:pic>
        <p:nvPicPr>
          <p:cNvPr id="6" name="Picture 5">
            <a:extLst>
              <a:ext uri="{FF2B5EF4-FFF2-40B4-BE49-F238E27FC236}">
                <a16:creationId xmlns:a16="http://schemas.microsoft.com/office/drawing/2014/main" id="{F41DD269-9FBD-4BDD-B88D-A439C23C85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78624" y="119349"/>
            <a:ext cx="3332395" cy="1875851"/>
          </a:xfrm>
          <a:prstGeom prst="rect">
            <a:avLst/>
          </a:prstGeom>
        </p:spPr>
      </p:pic>
      <p:pic>
        <p:nvPicPr>
          <p:cNvPr id="8" name="Picture 7">
            <a:extLst>
              <a:ext uri="{FF2B5EF4-FFF2-40B4-BE49-F238E27FC236}">
                <a16:creationId xmlns:a16="http://schemas.microsoft.com/office/drawing/2014/main" id="{9E5BE768-4320-494B-B63B-39878B7CBA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22080" y="2302574"/>
            <a:ext cx="3022977" cy="2015318"/>
          </a:xfrm>
          <a:prstGeom prst="rect">
            <a:avLst/>
          </a:prstGeom>
        </p:spPr>
      </p:pic>
      <p:pic>
        <p:nvPicPr>
          <p:cNvPr id="11" name="Picture 10">
            <a:extLst>
              <a:ext uri="{FF2B5EF4-FFF2-40B4-BE49-F238E27FC236}">
                <a16:creationId xmlns:a16="http://schemas.microsoft.com/office/drawing/2014/main" id="{7BED4215-965E-4DE2-A973-720D0F18FD0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86581" y="4523862"/>
            <a:ext cx="2316480" cy="1737360"/>
          </a:xfrm>
          <a:prstGeom prst="rect">
            <a:avLst/>
          </a:prstGeom>
        </p:spPr>
      </p:pic>
      <p:sp>
        <p:nvSpPr>
          <p:cNvPr id="12" name="TextBox 11">
            <a:extLst>
              <a:ext uri="{FF2B5EF4-FFF2-40B4-BE49-F238E27FC236}">
                <a16:creationId xmlns:a16="http://schemas.microsoft.com/office/drawing/2014/main" id="{7360DAB4-D4FA-4A3A-85DB-970AAC300CB5}"/>
              </a:ext>
            </a:extLst>
          </p:cNvPr>
          <p:cNvSpPr txBox="1"/>
          <p:nvPr/>
        </p:nvSpPr>
        <p:spPr>
          <a:xfrm>
            <a:off x="8022336" y="6369319"/>
            <a:ext cx="2316480" cy="369332"/>
          </a:xfrm>
          <a:prstGeom prst="rect">
            <a:avLst/>
          </a:prstGeom>
          <a:noFill/>
        </p:spPr>
        <p:txBody>
          <a:bodyPr wrap="square" rtlCol="0">
            <a:spAutoFit/>
          </a:bodyPr>
          <a:lstStyle/>
          <a:p>
            <a:r>
              <a:rPr lang="en-US" sz="900">
                <a:hlinkClick r:id="rId7" tooltip="https://www.flickr.com/photos/wildearth_guardians/24727949146"/>
              </a:rPr>
              <a:t>This Photo</a:t>
            </a:r>
            <a:r>
              <a:rPr lang="en-US" sz="900"/>
              <a:t> by Unknown Author is licensed under </a:t>
            </a:r>
            <a:r>
              <a:rPr lang="en-US" sz="900">
                <a:hlinkClick r:id="rId8" tooltip="https://creativecommons.org/licenses/by-nc-nd/3.0/"/>
              </a:rPr>
              <a:t>CC BY-NC-ND</a:t>
            </a:r>
            <a:endParaRPr lang="en-US" sz="900"/>
          </a:p>
        </p:txBody>
      </p:sp>
    </p:spTree>
    <p:extLst>
      <p:ext uri="{BB962C8B-B14F-4D97-AF65-F5344CB8AC3E}">
        <p14:creationId xmlns:p14="http://schemas.microsoft.com/office/powerpoint/2010/main" val="384808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EC42-126A-4C33-9B30-09D4AE79CD95}"/>
              </a:ext>
            </a:extLst>
          </p:cNvPr>
          <p:cNvSpPr>
            <a:spLocks noGrp="1"/>
          </p:cNvSpPr>
          <p:nvPr>
            <p:ph type="title"/>
          </p:nvPr>
        </p:nvSpPr>
        <p:spPr/>
        <p:txBody>
          <a:bodyPr/>
          <a:lstStyle/>
          <a:p>
            <a:r>
              <a:rPr lang="en-US" dirty="0"/>
              <a:t>Morning Ramp Issue</a:t>
            </a:r>
          </a:p>
        </p:txBody>
      </p:sp>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11</a:t>
            </a:fld>
            <a:endParaRPr lang="en-US" dirty="0">
              <a:solidFill>
                <a:srgbClr val="000000">
                  <a:tint val="75000"/>
                </a:srgbClr>
              </a:solidFill>
            </a:endParaRPr>
          </a:p>
        </p:txBody>
      </p:sp>
      <p:pic>
        <p:nvPicPr>
          <p:cNvPr id="8" name="Content Placeholder 7">
            <a:extLst>
              <a:ext uri="{FF2B5EF4-FFF2-40B4-BE49-F238E27FC236}">
                <a16:creationId xmlns:a16="http://schemas.microsoft.com/office/drawing/2014/main" id="{4E6C6237-F845-436B-9364-5D14BF71D7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90"/>
            <a:ext cx="11890566" cy="3804981"/>
          </a:xfrm>
        </p:spPr>
      </p:pic>
    </p:spTree>
    <p:extLst>
      <p:ext uri="{BB962C8B-B14F-4D97-AF65-F5344CB8AC3E}">
        <p14:creationId xmlns:p14="http://schemas.microsoft.com/office/powerpoint/2010/main" val="325719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E0B3-2A40-41D6-A4FB-ED8DAAA904EE}"/>
              </a:ext>
            </a:extLst>
          </p:cNvPr>
          <p:cNvSpPr>
            <a:spLocks noGrp="1"/>
          </p:cNvSpPr>
          <p:nvPr>
            <p:ph type="title"/>
          </p:nvPr>
        </p:nvSpPr>
        <p:spPr/>
        <p:txBody>
          <a:bodyPr/>
          <a:lstStyle/>
          <a:p>
            <a:r>
              <a:rPr lang="en-US" dirty="0"/>
              <a:t>Issue – Bridger Shuts Down Before the Morning Ramp</a:t>
            </a:r>
          </a:p>
        </p:txBody>
      </p:sp>
      <p:sp>
        <p:nvSpPr>
          <p:cNvPr id="3" name="Content Placeholder 2">
            <a:extLst>
              <a:ext uri="{FF2B5EF4-FFF2-40B4-BE49-F238E27FC236}">
                <a16:creationId xmlns:a16="http://schemas.microsoft.com/office/drawing/2014/main" id="{FD3FC8E9-0749-40FC-B6D3-553BECD875CC}"/>
              </a:ext>
            </a:extLst>
          </p:cNvPr>
          <p:cNvSpPr>
            <a:spLocks noGrp="1"/>
          </p:cNvSpPr>
          <p:nvPr>
            <p:ph idx="1"/>
          </p:nvPr>
        </p:nvSpPr>
        <p:spPr/>
        <p:txBody>
          <a:bodyPr>
            <a:normAutofit fontScale="85000" lnSpcReduction="20000"/>
          </a:bodyPr>
          <a:lstStyle/>
          <a:p>
            <a:pPr marL="0" indent="0">
              <a:buNone/>
            </a:pPr>
            <a:r>
              <a:rPr lang="en-US" dirty="0"/>
              <a:t>High wind day-ahead forecast in Wyoming and low price forecast cause Bridger to shut down before the morning ramp at 5 am</a:t>
            </a:r>
          </a:p>
          <a:p>
            <a:r>
              <a:rPr lang="en-US" dirty="0"/>
              <a:t>Regional coal and hydro units holding contingency and balancing reserves</a:t>
            </a:r>
          </a:p>
          <a:p>
            <a:r>
              <a:rPr lang="en-US" dirty="0"/>
              <a:t>Hour ahead wind forecast in Wyoming is lower by nearly 600 MW</a:t>
            </a:r>
          </a:p>
          <a:p>
            <a:r>
              <a:rPr lang="en-US" dirty="0"/>
              <a:t>Market was importing at regional limits from 7 am to 6 pm in day ahead corresponding with midday negative pricing in California</a:t>
            </a:r>
          </a:p>
          <a:p>
            <a:r>
              <a:rPr lang="en-US" dirty="0"/>
              <a:t>With forecasted drop in renewable generation (a few hours ahead) regional prices are higher than external market prices so the region imports and Bridger shuts off earlier than planned in the day-ahead plan</a:t>
            </a:r>
          </a:p>
          <a:p>
            <a:r>
              <a:rPr lang="en-US" dirty="0"/>
              <a:t>Bridger cannot turn back on due to minimum down time requirement</a:t>
            </a:r>
          </a:p>
          <a:p>
            <a:r>
              <a:rPr lang="en-US" dirty="0"/>
              <a:t>Hydro ramps up to full capability but cannot generate more without violating constraints or leaving region short on reserves</a:t>
            </a:r>
          </a:p>
          <a:p>
            <a:r>
              <a:rPr lang="en-US" dirty="0"/>
              <a:t>Not enough other thermal plants to respond on due to low prices during midday and overnight (SCCTs respond but are not enough)</a:t>
            </a:r>
          </a:p>
          <a:p>
            <a:endParaRPr lang="en-US" dirty="0"/>
          </a:p>
        </p:txBody>
      </p:sp>
      <p:sp>
        <p:nvSpPr>
          <p:cNvPr id="4" name="Slide Number Placeholder 3">
            <a:extLst>
              <a:ext uri="{FF2B5EF4-FFF2-40B4-BE49-F238E27FC236}">
                <a16:creationId xmlns:a16="http://schemas.microsoft.com/office/drawing/2014/main" id="{41023294-1734-4994-B98E-1206997C94D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12</a:t>
            </a:fld>
            <a:endParaRPr lang="en-US" dirty="0">
              <a:solidFill>
                <a:srgbClr val="000000">
                  <a:tint val="75000"/>
                </a:srgbClr>
              </a:solidFill>
            </a:endParaRPr>
          </a:p>
        </p:txBody>
      </p:sp>
    </p:spTree>
    <p:extLst>
      <p:ext uri="{BB962C8B-B14F-4D97-AF65-F5344CB8AC3E}">
        <p14:creationId xmlns:p14="http://schemas.microsoft.com/office/powerpoint/2010/main" val="261356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EC42-126A-4C33-9B30-09D4AE79CD95}"/>
              </a:ext>
            </a:extLst>
          </p:cNvPr>
          <p:cNvSpPr>
            <a:spLocks noGrp="1"/>
          </p:cNvSpPr>
          <p:nvPr>
            <p:ph type="title"/>
          </p:nvPr>
        </p:nvSpPr>
        <p:spPr>
          <a:xfrm>
            <a:off x="0" y="145671"/>
            <a:ext cx="3843528" cy="1317369"/>
          </a:xfrm>
        </p:spPr>
        <p:txBody>
          <a:bodyPr>
            <a:normAutofit fontScale="90000"/>
          </a:bodyPr>
          <a:lstStyle/>
          <a:p>
            <a:r>
              <a:rPr lang="en-US" dirty="0"/>
              <a:t>Morning Ramp Issue – January 30</a:t>
            </a:r>
            <a:r>
              <a:rPr lang="en-US" baseline="30000" dirty="0"/>
              <a:t>th</a:t>
            </a:r>
            <a:r>
              <a:rPr lang="en-US" dirty="0"/>
              <a:t> Deficit</a:t>
            </a:r>
          </a:p>
        </p:txBody>
      </p:sp>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13</a:t>
            </a:fld>
            <a:endParaRPr lang="en-US" dirty="0">
              <a:solidFill>
                <a:srgbClr val="000000">
                  <a:tint val="75000"/>
                </a:srgbClr>
              </a:solidFill>
            </a:endParaRPr>
          </a:p>
        </p:txBody>
      </p:sp>
      <p:pic>
        <p:nvPicPr>
          <p:cNvPr id="10" name="Picture 9">
            <a:extLst>
              <a:ext uri="{FF2B5EF4-FFF2-40B4-BE49-F238E27FC236}">
                <a16:creationId xmlns:a16="http://schemas.microsoft.com/office/drawing/2014/main" id="{5430494F-3B82-4796-9A84-B21F5F43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296" y="3305491"/>
            <a:ext cx="8680704" cy="3552509"/>
          </a:xfrm>
          <a:prstGeom prst="rect">
            <a:avLst/>
          </a:prstGeom>
        </p:spPr>
      </p:pic>
      <p:pic>
        <p:nvPicPr>
          <p:cNvPr id="14" name="Content Placeholder 13">
            <a:extLst>
              <a:ext uri="{FF2B5EF4-FFF2-40B4-BE49-F238E27FC236}">
                <a16:creationId xmlns:a16="http://schemas.microsoft.com/office/drawing/2014/main" id="{688A6EB9-0F3E-48DD-9B9D-53BC97BA1B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1296" y="0"/>
            <a:ext cx="8680704" cy="3138598"/>
          </a:xfrm>
        </p:spPr>
      </p:pic>
      <p:sp>
        <p:nvSpPr>
          <p:cNvPr id="15" name="TextBox 14">
            <a:extLst>
              <a:ext uri="{FF2B5EF4-FFF2-40B4-BE49-F238E27FC236}">
                <a16:creationId xmlns:a16="http://schemas.microsoft.com/office/drawing/2014/main" id="{8A1C9846-9B1C-4C8D-83AD-2124EC2699EF}"/>
              </a:ext>
            </a:extLst>
          </p:cNvPr>
          <p:cNvSpPr txBox="1"/>
          <p:nvPr/>
        </p:nvSpPr>
        <p:spPr>
          <a:xfrm>
            <a:off x="0" y="2056686"/>
            <a:ext cx="3511296" cy="4801314"/>
          </a:xfrm>
          <a:prstGeom prst="rect">
            <a:avLst/>
          </a:prstGeom>
          <a:solidFill>
            <a:schemeClr val="bg1"/>
          </a:solidFill>
        </p:spPr>
        <p:txBody>
          <a:bodyPr wrap="square" rtlCol="0">
            <a:spAutoFit/>
          </a:bodyPr>
          <a:lstStyle/>
          <a:p>
            <a:r>
              <a:rPr lang="en-US" b="1" dirty="0"/>
              <a:t>Day Ahead Plan</a:t>
            </a:r>
          </a:p>
          <a:p>
            <a:pPr marL="342900" indent="-342900">
              <a:buAutoNum type="arabicParenBoth"/>
            </a:pPr>
            <a:r>
              <a:rPr lang="en-US" u="sng" dirty="0"/>
              <a:t>Thermal Unit Commitment: </a:t>
            </a:r>
            <a:br>
              <a:rPr lang="en-US" u="sng" dirty="0"/>
            </a:br>
            <a:r>
              <a:rPr lang="en-US" dirty="0"/>
              <a:t>190 MW of CCCT gas and 1750 MW to 3000 MW of coal committed</a:t>
            </a:r>
          </a:p>
          <a:p>
            <a:pPr marL="342900" indent="-342900">
              <a:buAutoNum type="arabicParenBoth"/>
            </a:pPr>
            <a:r>
              <a:rPr lang="en-US" u="sng" dirty="0"/>
              <a:t>Planned Renewable Gen:</a:t>
            </a:r>
            <a:br>
              <a:rPr lang="en-US" u="sng" dirty="0"/>
            </a:br>
            <a:r>
              <a:rPr lang="en-US" dirty="0"/>
              <a:t>2500 MW midday to over 4000 MW end of day </a:t>
            </a:r>
          </a:p>
          <a:p>
            <a:pPr marL="342900" indent="-342900">
              <a:buAutoNum type="arabicParenBoth"/>
            </a:pPr>
            <a:r>
              <a:rPr lang="en-US" u="sng" dirty="0"/>
              <a:t>Planned Hydro Gen:</a:t>
            </a:r>
            <a:br>
              <a:rPr lang="en-US" u="sng" dirty="0"/>
            </a:br>
            <a:r>
              <a:rPr lang="en-US" dirty="0"/>
              <a:t>Ramps up to hit morning and evening ramps 4000 and 2000 MW respectively.</a:t>
            </a:r>
          </a:p>
          <a:p>
            <a:pPr marL="342900" indent="-342900">
              <a:buFontTx/>
              <a:buAutoNum type="arabicParenBoth"/>
            </a:pPr>
            <a:r>
              <a:rPr lang="en-US" u="sng" dirty="0"/>
              <a:t>Prices and Market:</a:t>
            </a:r>
            <a:br>
              <a:rPr lang="en-US" u="sng" dirty="0"/>
            </a:br>
            <a:r>
              <a:rPr lang="en-US" dirty="0"/>
              <a:t>Average under $8/MWh all day during non-ramping hours. Importing to limits from 7 am to 6 pm</a:t>
            </a:r>
          </a:p>
        </p:txBody>
      </p:sp>
    </p:spTree>
    <p:extLst>
      <p:ext uri="{BB962C8B-B14F-4D97-AF65-F5344CB8AC3E}">
        <p14:creationId xmlns:p14="http://schemas.microsoft.com/office/powerpoint/2010/main" val="396145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CC5888-84D7-468E-87F0-FF95D54D9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64" y="3448051"/>
            <a:ext cx="7924800" cy="3376437"/>
          </a:xfrm>
          <a:prstGeom prst="rect">
            <a:avLst/>
          </a:prstGeom>
        </p:spPr>
      </p:pic>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14</a:t>
            </a:fld>
            <a:endParaRPr lang="en-US" dirty="0">
              <a:solidFill>
                <a:srgbClr val="000000">
                  <a:tint val="75000"/>
                </a:srgbClr>
              </a:solidFill>
            </a:endParaRPr>
          </a:p>
        </p:txBody>
      </p:sp>
      <p:sp>
        <p:nvSpPr>
          <p:cNvPr id="15" name="TextBox 14">
            <a:extLst>
              <a:ext uri="{FF2B5EF4-FFF2-40B4-BE49-F238E27FC236}">
                <a16:creationId xmlns:a16="http://schemas.microsoft.com/office/drawing/2014/main" id="{8A1C9846-9B1C-4C8D-83AD-2124EC2699EF}"/>
              </a:ext>
            </a:extLst>
          </p:cNvPr>
          <p:cNvSpPr txBox="1"/>
          <p:nvPr/>
        </p:nvSpPr>
        <p:spPr>
          <a:xfrm>
            <a:off x="20090" y="948690"/>
            <a:ext cx="4169664" cy="5909310"/>
          </a:xfrm>
          <a:prstGeom prst="rect">
            <a:avLst/>
          </a:prstGeom>
          <a:solidFill>
            <a:schemeClr val="bg1"/>
          </a:solidFill>
        </p:spPr>
        <p:txBody>
          <a:bodyPr wrap="square" rtlCol="0">
            <a:spAutoFit/>
          </a:bodyPr>
          <a:lstStyle/>
          <a:p>
            <a:r>
              <a:rPr lang="en-US" b="1" dirty="0"/>
              <a:t>Hour Ahead Plan </a:t>
            </a:r>
            <a:r>
              <a:rPr lang="en-US" dirty="0"/>
              <a:t>– </a:t>
            </a:r>
          </a:p>
          <a:p>
            <a:r>
              <a:rPr lang="en-US" dirty="0"/>
              <a:t>Load increases 2000 MW</a:t>
            </a:r>
          </a:p>
          <a:p>
            <a:pPr marL="342900" indent="-342900">
              <a:buAutoNum type="arabicParenBoth"/>
            </a:pPr>
            <a:r>
              <a:rPr lang="en-US" u="sng" dirty="0"/>
              <a:t>Thermal Unit Commitment: </a:t>
            </a:r>
            <a:br>
              <a:rPr lang="en-US" u="sng" dirty="0"/>
            </a:br>
            <a:r>
              <a:rPr lang="en-US" dirty="0"/>
              <a:t>190 MW of CCCT gas and 1300 MW to 3200 MW of coal committed</a:t>
            </a:r>
          </a:p>
          <a:p>
            <a:pPr marL="342900" indent="-342900">
              <a:buFontTx/>
              <a:buAutoNum type="arabicParenBoth"/>
            </a:pPr>
            <a:r>
              <a:rPr lang="en-US" u="sng" dirty="0"/>
              <a:t>Planned Renewable Gen:</a:t>
            </a:r>
            <a:br>
              <a:rPr lang="en-US" u="sng" dirty="0"/>
            </a:br>
            <a:r>
              <a:rPr lang="en-US" dirty="0"/>
              <a:t>2000 MW midday to over 5600 MW end of day (</a:t>
            </a:r>
            <a:r>
              <a:rPr lang="en-US" dirty="0">
                <a:solidFill>
                  <a:srgbClr val="C00000"/>
                </a:solidFill>
              </a:rPr>
              <a:t>600 MW less than planned during morning ramp</a:t>
            </a:r>
            <a:r>
              <a:rPr lang="en-US" dirty="0"/>
              <a:t>)</a:t>
            </a:r>
          </a:p>
          <a:p>
            <a:pPr marL="342900" indent="-342900">
              <a:buAutoNum type="arabicParenBoth"/>
            </a:pPr>
            <a:r>
              <a:rPr lang="en-US" u="sng" dirty="0"/>
              <a:t>Planned Hydro Gen:</a:t>
            </a:r>
            <a:br>
              <a:rPr lang="en-US" u="sng" dirty="0"/>
            </a:br>
            <a:r>
              <a:rPr lang="en-US" dirty="0"/>
              <a:t>Ramps up to hit morning and evening ramps 8000 and 3000 MW respectively. </a:t>
            </a:r>
            <a:r>
              <a:rPr lang="en-US" dirty="0">
                <a:solidFill>
                  <a:srgbClr val="C00000"/>
                </a:solidFill>
              </a:rPr>
              <a:t>Runs into limits of capability in morning ramp hours</a:t>
            </a:r>
          </a:p>
          <a:p>
            <a:pPr marL="342900" indent="-342900">
              <a:buAutoNum type="arabicParenBoth"/>
            </a:pPr>
            <a:r>
              <a:rPr lang="en-US" u="sng" dirty="0"/>
              <a:t>Prices and Market:</a:t>
            </a:r>
            <a:br>
              <a:rPr lang="en-US" u="sng" dirty="0"/>
            </a:br>
            <a:r>
              <a:rPr lang="en-US" dirty="0"/>
              <a:t>Average under $8/MWh in morning until Bridger shuts off during non-ramping hours then deficit pricing and $100/MWh pricing until the next evening. Imports to limits from 5 am to 9 pm</a:t>
            </a:r>
            <a:endParaRPr lang="en-US" u="sng" dirty="0"/>
          </a:p>
        </p:txBody>
      </p:sp>
      <p:pic>
        <p:nvPicPr>
          <p:cNvPr id="7" name="Content Placeholder 6">
            <a:extLst>
              <a:ext uri="{FF2B5EF4-FFF2-40B4-BE49-F238E27FC236}">
                <a16:creationId xmlns:a16="http://schemas.microsoft.com/office/drawing/2014/main" id="{965F30D3-5F74-4F8D-8AD5-392AD1A5A5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9664" y="52562"/>
            <a:ext cx="8022336" cy="3376437"/>
          </a:xfrm>
        </p:spPr>
      </p:pic>
      <p:sp>
        <p:nvSpPr>
          <p:cNvPr id="8" name="Arrow: Down 7">
            <a:extLst>
              <a:ext uri="{FF2B5EF4-FFF2-40B4-BE49-F238E27FC236}">
                <a16:creationId xmlns:a16="http://schemas.microsoft.com/office/drawing/2014/main" id="{CDDBF20B-33D1-405E-BF9A-59E6CDFBC6E1}"/>
              </a:ext>
            </a:extLst>
          </p:cNvPr>
          <p:cNvSpPr/>
          <p:nvPr/>
        </p:nvSpPr>
        <p:spPr>
          <a:xfrm>
            <a:off x="5432873" y="2401824"/>
            <a:ext cx="231648" cy="24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C93EBA8-EBB5-47E0-BE3E-66475C5B1C49}"/>
              </a:ext>
            </a:extLst>
          </p:cNvPr>
          <p:cNvSpPr/>
          <p:nvPr/>
        </p:nvSpPr>
        <p:spPr>
          <a:xfrm rot="19106502">
            <a:off x="5528609" y="1105273"/>
            <a:ext cx="231648" cy="24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5598330-368E-48C5-9CE5-2B7434B484EE}"/>
              </a:ext>
            </a:extLst>
          </p:cNvPr>
          <p:cNvSpPr/>
          <p:nvPr/>
        </p:nvSpPr>
        <p:spPr>
          <a:xfrm rot="5670961">
            <a:off x="6415576" y="3273067"/>
            <a:ext cx="242685" cy="27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5E5E0B-8AA0-4983-9422-F6F97997EAFE}"/>
              </a:ext>
            </a:extLst>
          </p:cNvPr>
          <p:cNvSpPr txBox="1"/>
          <p:nvPr/>
        </p:nvSpPr>
        <p:spPr>
          <a:xfrm>
            <a:off x="4692299" y="166893"/>
            <a:ext cx="1586581" cy="1200329"/>
          </a:xfrm>
          <a:prstGeom prst="rect">
            <a:avLst/>
          </a:prstGeom>
          <a:noFill/>
        </p:spPr>
        <p:txBody>
          <a:bodyPr wrap="square" rtlCol="0">
            <a:spAutoFit/>
          </a:bodyPr>
          <a:lstStyle/>
          <a:p>
            <a:r>
              <a:rPr lang="en-US" dirty="0"/>
              <a:t>Projected  low prices Bridger shuts off</a:t>
            </a:r>
          </a:p>
        </p:txBody>
      </p:sp>
      <p:sp>
        <p:nvSpPr>
          <p:cNvPr id="20" name="Rectangle 19">
            <a:extLst>
              <a:ext uri="{FF2B5EF4-FFF2-40B4-BE49-F238E27FC236}">
                <a16:creationId xmlns:a16="http://schemas.microsoft.com/office/drawing/2014/main" id="{8E8E6049-0020-40E3-B483-89CB68187458}"/>
              </a:ext>
            </a:extLst>
          </p:cNvPr>
          <p:cNvSpPr/>
          <p:nvPr/>
        </p:nvSpPr>
        <p:spPr>
          <a:xfrm>
            <a:off x="20090" y="322808"/>
            <a:ext cx="4298806" cy="646331"/>
          </a:xfrm>
          <a:prstGeom prst="rect">
            <a:avLst/>
          </a:prstGeom>
        </p:spPr>
        <p:txBody>
          <a:bodyPr wrap="square">
            <a:spAutoFit/>
          </a:bodyPr>
          <a:lstStyle/>
          <a:p>
            <a:r>
              <a:rPr lang="en-US" sz="3600" dirty="0"/>
              <a:t>January 30</a:t>
            </a:r>
            <a:r>
              <a:rPr lang="en-US" sz="3600" baseline="30000" dirty="0"/>
              <a:t>th</a:t>
            </a:r>
            <a:r>
              <a:rPr lang="en-US" sz="3600" dirty="0"/>
              <a:t> Deficit</a:t>
            </a:r>
          </a:p>
        </p:txBody>
      </p:sp>
    </p:spTree>
    <p:extLst>
      <p:ext uri="{BB962C8B-B14F-4D97-AF65-F5344CB8AC3E}">
        <p14:creationId xmlns:p14="http://schemas.microsoft.com/office/powerpoint/2010/main" val="265157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193009-CFF2-4D55-83AE-7603A1C8C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896" y="3277050"/>
            <a:ext cx="7953375" cy="3511016"/>
          </a:xfrm>
          <a:prstGeom prst="rect">
            <a:avLst/>
          </a:prstGeom>
        </p:spPr>
      </p:pic>
      <p:pic>
        <p:nvPicPr>
          <p:cNvPr id="6" name="Picture 5">
            <a:extLst>
              <a:ext uri="{FF2B5EF4-FFF2-40B4-BE49-F238E27FC236}">
                <a16:creationId xmlns:a16="http://schemas.microsoft.com/office/drawing/2014/main" id="{1EA71FB4-36E6-4F3F-8966-C6BE67A95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896" y="0"/>
            <a:ext cx="7873104" cy="3277050"/>
          </a:xfrm>
          <a:prstGeom prst="rect">
            <a:avLst/>
          </a:prstGeom>
        </p:spPr>
      </p:pic>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15</a:t>
            </a:fld>
            <a:endParaRPr lang="en-US" dirty="0">
              <a:solidFill>
                <a:srgbClr val="000000">
                  <a:tint val="75000"/>
                </a:srgbClr>
              </a:solidFill>
            </a:endParaRPr>
          </a:p>
        </p:txBody>
      </p:sp>
      <p:sp>
        <p:nvSpPr>
          <p:cNvPr id="15" name="TextBox 14">
            <a:extLst>
              <a:ext uri="{FF2B5EF4-FFF2-40B4-BE49-F238E27FC236}">
                <a16:creationId xmlns:a16="http://schemas.microsoft.com/office/drawing/2014/main" id="{8A1C9846-9B1C-4C8D-83AD-2124EC2699EF}"/>
              </a:ext>
            </a:extLst>
          </p:cNvPr>
          <p:cNvSpPr txBox="1"/>
          <p:nvPr/>
        </p:nvSpPr>
        <p:spPr>
          <a:xfrm>
            <a:off x="20090" y="1779687"/>
            <a:ext cx="4298805" cy="5078313"/>
          </a:xfrm>
          <a:prstGeom prst="rect">
            <a:avLst/>
          </a:prstGeom>
          <a:solidFill>
            <a:schemeClr val="bg1"/>
          </a:solidFill>
        </p:spPr>
        <p:txBody>
          <a:bodyPr wrap="square" rtlCol="0">
            <a:spAutoFit/>
          </a:bodyPr>
          <a:lstStyle/>
          <a:p>
            <a:r>
              <a:rPr lang="en-US" b="1" dirty="0"/>
              <a:t>Actual Operations </a:t>
            </a:r>
            <a:r>
              <a:rPr lang="en-US" dirty="0"/>
              <a:t>(simulated) –</a:t>
            </a:r>
          </a:p>
          <a:p>
            <a:r>
              <a:rPr lang="en-US" dirty="0"/>
              <a:t>Load 2000 MW higher than day-ahead forecast</a:t>
            </a:r>
          </a:p>
          <a:p>
            <a:pPr marL="342900" indent="-342900">
              <a:buAutoNum type="arabicParenBoth"/>
            </a:pPr>
            <a:r>
              <a:rPr lang="en-US" u="sng" dirty="0"/>
              <a:t>Thermal Generation: </a:t>
            </a:r>
            <a:br>
              <a:rPr lang="en-US" u="sng" dirty="0"/>
            </a:br>
            <a:r>
              <a:rPr lang="en-US" dirty="0"/>
              <a:t>190 MW of CCCT gas and 1300 MW to 1800 MW of coal generation</a:t>
            </a:r>
          </a:p>
          <a:p>
            <a:pPr marL="342900" indent="-342900">
              <a:buFontTx/>
              <a:buAutoNum type="arabicParenBoth"/>
            </a:pPr>
            <a:r>
              <a:rPr lang="en-US" u="sng" dirty="0"/>
              <a:t>Renewable Gen:</a:t>
            </a:r>
            <a:br>
              <a:rPr lang="en-US" u="sng" dirty="0"/>
            </a:br>
            <a:r>
              <a:rPr lang="en-US" dirty="0"/>
              <a:t>2000 MW midday to over 5600 MW end of day (</a:t>
            </a:r>
            <a:r>
              <a:rPr lang="en-US" dirty="0">
                <a:solidFill>
                  <a:srgbClr val="C00000"/>
                </a:solidFill>
              </a:rPr>
              <a:t>850 MW less than initial plan during morning ramp</a:t>
            </a:r>
            <a:r>
              <a:rPr lang="en-US" dirty="0"/>
              <a:t>)</a:t>
            </a:r>
          </a:p>
          <a:p>
            <a:pPr marL="342900" indent="-342900">
              <a:buAutoNum type="arabicParenBoth"/>
            </a:pPr>
            <a:r>
              <a:rPr lang="en-US" u="sng" dirty="0"/>
              <a:t>Hydro Gen:</a:t>
            </a:r>
            <a:br>
              <a:rPr lang="en-US" u="sng" dirty="0"/>
            </a:br>
            <a:r>
              <a:rPr lang="en-US" dirty="0"/>
              <a:t>Ramps up to hit morning and evening ramps 7000 and 2000 MW respectively. </a:t>
            </a:r>
            <a:r>
              <a:rPr lang="en-US" dirty="0">
                <a:solidFill>
                  <a:srgbClr val="C00000"/>
                </a:solidFill>
              </a:rPr>
              <a:t>Runs into limits of capability in morning ramp hours</a:t>
            </a:r>
          </a:p>
          <a:p>
            <a:pPr marL="342900" indent="-342900">
              <a:buAutoNum type="arabicParenBoth"/>
            </a:pPr>
            <a:r>
              <a:rPr lang="en-US" u="sng" dirty="0"/>
              <a:t>Market:</a:t>
            </a:r>
            <a:br>
              <a:rPr lang="en-US" u="sng" dirty="0"/>
            </a:br>
            <a:r>
              <a:rPr lang="en-US" dirty="0"/>
              <a:t>Imports to limits from 5 am to 9 pm, no additional market available.</a:t>
            </a:r>
            <a:endParaRPr lang="en-US" u="sng" dirty="0"/>
          </a:p>
        </p:txBody>
      </p:sp>
      <p:sp>
        <p:nvSpPr>
          <p:cNvPr id="16" name="Arrow: Right 15">
            <a:extLst>
              <a:ext uri="{FF2B5EF4-FFF2-40B4-BE49-F238E27FC236}">
                <a16:creationId xmlns:a16="http://schemas.microsoft.com/office/drawing/2014/main" id="{45598330-368E-48C5-9CE5-2B7434B484EE}"/>
              </a:ext>
            </a:extLst>
          </p:cNvPr>
          <p:cNvSpPr/>
          <p:nvPr/>
        </p:nvSpPr>
        <p:spPr>
          <a:xfrm rot="5670961">
            <a:off x="6285013" y="1780073"/>
            <a:ext cx="242685" cy="27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5E5E0B-8AA0-4983-9422-F6F97997EAFE}"/>
              </a:ext>
            </a:extLst>
          </p:cNvPr>
          <p:cNvSpPr txBox="1"/>
          <p:nvPr/>
        </p:nvSpPr>
        <p:spPr>
          <a:xfrm>
            <a:off x="5437632" y="166893"/>
            <a:ext cx="3030838" cy="923330"/>
          </a:xfrm>
          <a:prstGeom prst="rect">
            <a:avLst/>
          </a:prstGeom>
          <a:noFill/>
        </p:spPr>
        <p:txBody>
          <a:bodyPr wrap="square" rtlCol="0">
            <a:spAutoFit/>
          </a:bodyPr>
          <a:lstStyle/>
          <a:p>
            <a:r>
              <a:rPr lang="en-US" dirty="0"/>
              <a:t>Not enough units online to have flexibility to meet additional forecast error</a:t>
            </a:r>
          </a:p>
        </p:txBody>
      </p:sp>
      <p:sp>
        <p:nvSpPr>
          <p:cNvPr id="20" name="Rectangle 19">
            <a:extLst>
              <a:ext uri="{FF2B5EF4-FFF2-40B4-BE49-F238E27FC236}">
                <a16:creationId xmlns:a16="http://schemas.microsoft.com/office/drawing/2014/main" id="{8E8E6049-0020-40E3-B483-89CB68187458}"/>
              </a:ext>
            </a:extLst>
          </p:cNvPr>
          <p:cNvSpPr/>
          <p:nvPr/>
        </p:nvSpPr>
        <p:spPr>
          <a:xfrm>
            <a:off x="20090" y="322808"/>
            <a:ext cx="4298806" cy="646331"/>
          </a:xfrm>
          <a:prstGeom prst="rect">
            <a:avLst/>
          </a:prstGeom>
        </p:spPr>
        <p:txBody>
          <a:bodyPr wrap="square">
            <a:spAutoFit/>
          </a:bodyPr>
          <a:lstStyle/>
          <a:p>
            <a:r>
              <a:rPr lang="en-US" sz="3600" dirty="0"/>
              <a:t>January 30</a:t>
            </a:r>
            <a:r>
              <a:rPr lang="en-US" sz="3600" baseline="30000" dirty="0"/>
              <a:t>th</a:t>
            </a:r>
            <a:r>
              <a:rPr lang="en-US" sz="3600" dirty="0"/>
              <a:t> Deficit</a:t>
            </a:r>
          </a:p>
        </p:txBody>
      </p:sp>
    </p:spTree>
    <p:extLst>
      <p:ext uri="{BB962C8B-B14F-4D97-AF65-F5344CB8AC3E}">
        <p14:creationId xmlns:p14="http://schemas.microsoft.com/office/powerpoint/2010/main" val="189547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24C3-00D5-4930-9A31-182FD2ECC40D}"/>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60361565-4B64-4840-AC54-4CCA3FE4ECA8}"/>
              </a:ext>
            </a:extLst>
          </p:cNvPr>
          <p:cNvSpPr>
            <a:spLocks noGrp="1"/>
          </p:cNvSpPr>
          <p:nvPr>
            <p:ph idx="1"/>
          </p:nvPr>
        </p:nvSpPr>
        <p:spPr>
          <a:xfrm>
            <a:off x="179832" y="1404620"/>
            <a:ext cx="6635496" cy="4618228"/>
          </a:xfrm>
        </p:spPr>
        <p:txBody>
          <a:bodyPr>
            <a:normAutofit lnSpcReduction="10000"/>
          </a:bodyPr>
          <a:lstStyle/>
          <a:p>
            <a:r>
              <a:rPr lang="en-US" dirty="0"/>
              <a:t>Prices were forecasted to be low all day, especially for all hours midday and overnight when larger gas units (CCCTs) order fuel and when coal units have time to ramp up.</a:t>
            </a:r>
          </a:p>
          <a:p>
            <a:r>
              <a:rPr lang="en-US" dirty="0"/>
              <a:t>Hydro and renewable generation, a few regional coal units and market imports only resources available to address any changes moving into the day.</a:t>
            </a:r>
          </a:p>
          <a:p>
            <a:r>
              <a:rPr lang="en-US" dirty="0"/>
              <a:t>Not much additional room on the hydro available for ramping, so when renewable forecast in the hour ahead time frame indicated lower planned generation and much higher loads, </a:t>
            </a:r>
            <a:r>
              <a:rPr lang="en-US" i="1" dirty="0"/>
              <a:t>not enough resource available on a planning basis</a:t>
            </a:r>
            <a:r>
              <a:rPr lang="en-US" dirty="0"/>
              <a:t>.</a:t>
            </a:r>
          </a:p>
        </p:txBody>
      </p:sp>
      <p:sp>
        <p:nvSpPr>
          <p:cNvPr id="4" name="Slide Number Placeholder 3">
            <a:extLst>
              <a:ext uri="{FF2B5EF4-FFF2-40B4-BE49-F238E27FC236}">
                <a16:creationId xmlns:a16="http://schemas.microsoft.com/office/drawing/2014/main" id="{C85810D2-DA04-4C95-BA6F-6857DF6F0FF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16</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7E049DBA-D113-4A12-9853-AF38F4200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376" y="1478280"/>
            <a:ext cx="5193792" cy="3901440"/>
          </a:xfrm>
          <a:prstGeom prst="rect">
            <a:avLst/>
          </a:prstGeom>
        </p:spPr>
      </p:pic>
    </p:spTree>
    <p:extLst>
      <p:ext uri="{BB962C8B-B14F-4D97-AF65-F5344CB8AC3E}">
        <p14:creationId xmlns:p14="http://schemas.microsoft.com/office/powerpoint/2010/main" val="60706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4AEC-73AD-41F7-861A-840A817474EA}"/>
              </a:ext>
            </a:extLst>
          </p:cNvPr>
          <p:cNvSpPr>
            <a:spLocks noGrp="1"/>
          </p:cNvSpPr>
          <p:nvPr>
            <p:ph type="title"/>
          </p:nvPr>
        </p:nvSpPr>
        <p:spPr/>
        <p:txBody>
          <a:bodyPr/>
          <a:lstStyle/>
          <a:p>
            <a:r>
              <a:rPr lang="en-US" dirty="0"/>
              <a:t>What </a:t>
            </a:r>
            <a:r>
              <a:rPr lang="en-US" dirty="0">
                <a:solidFill>
                  <a:srgbClr val="C00000"/>
                </a:solidFill>
              </a:rPr>
              <a:t>Might</a:t>
            </a:r>
            <a:r>
              <a:rPr lang="en-US" dirty="0"/>
              <a:t> Actually Happen?</a:t>
            </a:r>
          </a:p>
        </p:txBody>
      </p:sp>
      <p:sp>
        <p:nvSpPr>
          <p:cNvPr id="3" name="Content Placeholder 2">
            <a:extLst>
              <a:ext uri="{FF2B5EF4-FFF2-40B4-BE49-F238E27FC236}">
                <a16:creationId xmlns:a16="http://schemas.microsoft.com/office/drawing/2014/main" id="{EA2F9F00-ADF5-496D-B335-13F9B8B49CF5}"/>
              </a:ext>
            </a:extLst>
          </p:cNvPr>
          <p:cNvSpPr>
            <a:spLocks noGrp="1"/>
          </p:cNvSpPr>
          <p:nvPr>
            <p:ph idx="1"/>
          </p:nvPr>
        </p:nvSpPr>
        <p:spPr>
          <a:xfrm>
            <a:off x="403582" y="1478280"/>
            <a:ext cx="10950218" cy="4288536"/>
          </a:xfrm>
        </p:spPr>
        <p:txBody>
          <a:bodyPr>
            <a:normAutofit/>
          </a:bodyPr>
          <a:lstStyle/>
          <a:p>
            <a:r>
              <a:rPr lang="en-US" dirty="0"/>
              <a:t>Regional operators/schedulers </a:t>
            </a:r>
            <a:r>
              <a:rPr lang="en-US" dirty="0">
                <a:solidFill>
                  <a:srgbClr val="C00000"/>
                </a:solidFill>
              </a:rPr>
              <a:t>might</a:t>
            </a:r>
            <a:r>
              <a:rPr lang="en-US" dirty="0"/>
              <a:t> be more conservative and not go as deep into the low priced market. (more reserves)</a:t>
            </a:r>
          </a:p>
          <a:p>
            <a:pPr lvl="1"/>
            <a:r>
              <a:rPr lang="en-US" dirty="0"/>
              <a:t>Energy Imbalance Market might defray some of these issues, but it is unclear</a:t>
            </a:r>
          </a:p>
          <a:p>
            <a:pPr lvl="1"/>
            <a:r>
              <a:rPr lang="en-US" dirty="0"/>
              <a:t>No coordinated NW market on a day-ahead basis</a:t>
            </a:r>
          </a:p>
          <a:p>
            <a:r>
              <a:rPr lang="en-US" dirty="0"/>
              <a:t>Intraday gas availability </a:t>
            </a:r>
            <a:r>
              <a:rPr lang="en-US" dirty="0">
                <a:solidFill>
                  <a:srgbClr val="C00000"/>
                </a:solidFill>
              </a:rPr>
              <a:t>might</a:t>
            </a:r>
            <a:r>
              <a:rPr lang="en-US" dirty="0"/>
              <a:t> support gas units committing after the day-ahead time period</a:t>
            </a:r>
          </a:p>
          <a:p>
            <a:r>
              <a:rPr lang="en-US" dirty="0"/>
              <a:t>Extra-regional markets </a:t>
            </a:r>
            <a:r>
              <a:rPr lang="en-US" dirty="0">
                <a:solidFill>
                  <a:srgbClr val="C00000"/>
                </a:solidFill>
              </a:rPr>
              <a:t>might</a:t>
            </a:r>
            <a:r>
              <a:rPr lang="en-US" dirty="0"/>
              <a:t> be more deeper than our current market reliance limits and not go as deep into the low priced market. (higher market reliance)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ADE1C9-9977-4A8E-B164-5E63A85FCD89}"/>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17</a:t>
            </a:fld>
            <a:endParaRPr lang="en-US" dirty="0">
              <a:solidFill>
                <a:srgbClr val="000000">
                  <a:tint val="75000"/>
                </a:srgbClr>
              </a:solidFill>
            </a:endParaRPr>
          </a:p>
        </p:txBody>
      </p:sp>
    </p:spTree>
    <p:extLst>
      <p:ext uri="{BB962C8B-B14F-4D97-AF65-F5344CB8AC3E}">
        <p14:creationId xmlns:p14="http://schemas.microsoft.com/office/powerpoint/2010/main" val="158790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AE4C-0468-47AD-8297-6B6BBEF59190}"/>
              </a:ext>
            </a:extLst>
          </p:cNvPr>
          <p:cNvSpPr>
            <a:spLocks noGrp="1"/>
          </p:cNvSpPr>
          <p:nvPr>
            <p:ph type="title"/>
          </p:nvPr>
        </p:nvSpPr>
        <p:spPr>
          <a:xfrm>
            <a:off x="2971800" y="365127"/>
            <a:ext cx="8382000" cy="1325563"/>
          </a:xfrm>
        </p:spPr>
        <p:txBody>
          <a:bodyPr>
            <a:normAutofit fontScale="90000"/>
          </a:bodyPr>
          <a:lstStyle/>
          <a:p>
            <a:r>
              <a:rPr lang="en-US" dirty="0"/>
              <a:t>With Increased Reserves, More Thermal Units Commit and Imports before Ramp</a:t>
            </a:r>
          </a:p>
        </p:txBody>
      </p:sp>
      <p:pic>
        <p:nvPicPr>
          <p:cNvPr id="6" name="Content Placeholder 5">
            <a:extLst>
              <a:ext uri="{FF2B5EF4-FFF2-40B4-BE49-F238E27FC236}">
                <a16:creationId xmlns:a16="http://schemas.microsoft.com/office/drawing/2014/main" id="{DCC2A7A5-E67B-4FE0-8CE9-B533E19EAB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690690"/>
            <a:ext cx="9220200" cy="4075049"/>
          </a:xfrm>
        </p:spPr>
      </p:pic>
      <p:sp>
        <p:nvSpPr>
          <p:cNvPr id="4" name="Slide Number Placeholder 3">
            <a:extLst>
              <a:ext uri="{FF2B5EF4-FFF2-40B4-BE49-F238E27FC236}">
                <a16:creationId xmlns:a16="http://schemas.microsoft.com/office/drawing/2014/main" id="{9DAB8F05-984B-447A-B489-99E8048183D1}"/>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18</a:t>
            </a:fld>
            <a:endParaRPr lang="en-US" dirty="0">
              <a:solidFill>
                <a:srgbClr val="000000">
                  <a:tint val="75000"/>
                </a:srgbClr>
              </a:solidFill>
            </a:endParaRPr>
          </a:p>
        </p:txBody>
      </p:sp>
      <p:sp>
        <p:nvSpPr>
          <p:cNvPr id="9" name="Content Placeholder 2">
            <a:extLst>
              <a:ext uri="{FF2B5EF4-FFF2-40B4-BE49-F238E27FC236}">
                <a16:creationId xmlns:a16="http://schemas.microsoft.com/office/drawing/2014/main" id="{17594757-7AE1-4254-8957-8A0DB4AACCFE}"/>
              </a:ext>
            </a:extLst>
          </p:cNvPr>
          <p:cNvSpPr txBox="1">
            <a:spLocks/>
          </p:cNvSpPr>
          <p:nvPr/>
        </p:nvSpPr>
        <p:spPr>
          <a:xfrm>
            <a:off x="179832" y="1404620"/>
            <a:ext cx="2791968" cy="46182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Mid-C Prices are raised in the day-ahead planning which supports more imports and thermal plants earlier…</a:t>
            </a:r>
          </a:p>
          <a:p>
            <a:r>
              <a:rPr lang="en-US" dirty="0"/>
              <a:t>Which allows the regional hydro and thermal to have more capability to respond to forecast error</a:t>
            </a:r>
          </a:p>
          <a:p>
            <a:r>
              <a:rPr lang="en-US" dirty="0"/>
              <a:t>No deficit</a:t>
            </a:r>
          </a:p>
        </p:txBody>
      </p:sp>
    </p:spTree>
    <p:extLst>
      <p:ext uri="{BB962C8B-B14F-4D97-AF65-F5344CB8AC3E}">
        <p14:creationId xmlns:p14="http://schemas.microsoft.com/office/powerpoint/2010/main" val="122587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422677-0E62-47DD-A330-757B842CAA4A}"/>
              </a:ext>
            </a:extLst>
          </p:cNvPr>
          <p:cNvPicPr>
            <a:picLocks noGrp="1" noChangeAspect="1"/>
          </p:cNvPicPr>
          <p:nvPr>
            <p:ph idx="1"/>
          </p:nvPr>
        </p:nvPicPr>
        <p:blipFill>
          <a:blip r:embed="rId2"/>
          <a:stretch>
            <a:fillRect/>
          </a:stretch>
        </p:blipFill>
        <p:spPr>
          <a:xfrm>
            <a:off x="1140725" y="166893"/>
            <a:ext cx="9382689" cy="5908632"/>
          </a:xfrm>
          <a:prstGeom prst="rect">
            <a:avLst/>
          </a:prstGeom>
        </p:spPr>
      </p:pic>
      <p:sp>
        <p:nvSpPr>
          <p:cNvPr id="4" name="Slide Number Placeholder 3">
            <a:extLst>
              <a:ext uri="{FF2B5EF4-FFF2-40B4-BE49-F238E27FC236}">
                <a16:creationId xmlns:a16="http://schemas.microsoft.com/office/drawing/2014/main" id="{9967DAF8-799D-4A56-9B6A-AA81E4400C3F}"/>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19</a:t>
            </a:fld>
            <a:endParaRPr lang="en-US" dirty="0">
              <a:solidFill>
                <a:srgbClr val="000000">
                  <a:tint val="75000"/>
                </a:srgbClr>
              </a:solidFill>
            </a:endParaRPr>
          </a:p>
        </p:txBody>
      </p:sp>
      <p:sp>
        <p:nvSpPr>
          <p:cNvPr id="6" name="Oval 5">
            <a:extLst>
              <a:ext uri="{FF2B5EF4-FFF2-40B4-BE49-F238E27FC236}">
                <a16:creationId xmlns:a16="http://schemas.microsoft.com/office/drawing/2014/main" id="{8A75F5F8-79F2-406B-A137-278277698A65}"/>
              </a:ext>
            </a:extLst>
          </p:cNvPr>
          <p:cNvSpPr/>
          <p:nvPr/>
        </p:nvSpPr>
        <p:spPr>
          <a:xfrm>
            <a:off x="8339328" y="1438656"/>
            <a:ext cx="719328" cy="719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85AED2-F5B9-44C9-9350-E70034A62091}"/>
              </a:ext>
            </a:extLst>
          </p:cNvPr>
          <p:cNvSpPr/>
          <p:nvPr/>
        </p:nvSpPr>
        <p:spPr>
          <a:xfrm>
            <a:off x="3773424" y="615696"/>
            <a:ext cx="719328" cy="719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46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ECA0-0957-411C-A5E8-CC7F5AD3D6F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E1D1A50-5561-4452-B9F6-80B72D741D42}"/>
              </a:ext>
            </a:extLst>
          </p:cNvPr>
          <p:cNvSpPr>
            <a:spLocks noGrp="1"/>
          </p:cNvSpPr>
          <p:nvPr>
            <p:ph idx="1"/>
          </p:nvPr>
        </p:nvSpPr>
        <p:spPr/>
        <p:txBody>
          <a:bodyPr>
            <a:normAutofit fontScale="92500" lnSpcReduction="10000"/>
          </a:bodyPr>
          <a:lstStyle/>
          <a:p>
            <a:r>
              <a:rPr lang="en-US" dirty="0"/>
              <a:t>All the needs in our current assessments can be solved with a mix of the following:</a:t>
            </a:r>
          </a:p>
          <a:p>
            <a:pPr lvl="1"/>
            <a:r>
              <a:rPr lang="en-US" dirty="0"/>
              <a:t>More resources</a:t>
            </a:r>
          </a:p>
          <a:p>
            <a:pPr lvl="1"/>
            <a:r>
              <a:rPr lang="en-US" dirty="0"/>
              <a:t>More reserves</a:t>
            </a:r>
          </a:p>
          <a:p>
            <a:pPr lvl="1"/>
            <a:r>
              <a:rPr lang="en-US" dirty="0"/>
              <a:t>More market exposure</a:t>
            </a:r>
          </a:p>
          <a:p>
            <a:r>
              <a:rPr lang="en-US" dirty="0"/>
              <a:t>Most deficits and high pricing events occur during the morning and evening ramps (5 am to 10 am) and (5 pm to 10 pm), respectively.</a:t>
            </a:r>
          </a:p>
          <a:p>
            <a:r>
              <a:rPr lang="en-US" dirty="0"/>
              <a:t>During deficit events in our simulations, thermal generation is not fully utilized due to low prices midday and overnight.</a:t>
            </a:r>
          </a:p>
          <a:p>
            <a:r>
              <a:rPr lang="en-US" dirty="0"/>
              <a:t>Investing in new resources can be costly and increasing market exposure can open the region up to additional risks</a:t>
            </a:r>
          </a:p>
          <a:p>
            <a:r>
              <a:rPr lang="en-US" dirty="0"/>
              <a:t>Operating more conservatively, or said differently, increasing reserves to support the morning and evening ramps can alleviate operational challenges</a:t>
            </a:r>
          </a:p>
        </p:txBody>
      </p:sp>
      <p:sp>
        <p:nvSpPr>
          <p:cNvPr id="4" name="Slide Number Placeholder 3">
            <a:extLst>
              <a:ext uri="{FF2B5EF4-FFF2-40B4-BE49-F238E27FC236}">
                <a16:creationId xmlns:a16="http://schemas.microsoft.com/office/drawing/2014/main" id="{7FBDA4D3-2B2D-4BD3-AFC6-AC24B951F6E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a:t>
            </a:fld>
            <a:endParaRPr lang="en-US" dirty="0">
              <a:solidFill>
                <a:srgbClr val="000000">
                  <a:tint val="75000"/>
                </a:srgbClr>
              </a:solidFill>
            </a:endParaRPr>
          </a:p>
        </p:txBody>
      </p:sp>
    </p:spTree>
    <p:extLst>
      <p:ext uri="{BB962C8B-B14F-4D97-AF65-F5344CB8AC3E}">
        <p14:creationId xmlns:p14="http://schemas.microsoft.com/office/powerpoint/2010/main" val="83398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911C-1C3B-4D6C-BFC2-3610C8D2ADA4}"/>
              </a:ext>
            </a:extLst>
          </p:cNvPr>
          <p:cNvSpPr>
            <a:spLocks noGrp="1"/>
          </p:cNvSpPr>
          <p:nvPr>
            <p:ph type="title"/>
          </p:nvPr>
        </p:nvSpPr>
        <p:spPr>
          <a:xfrm>
            <a:off x="200316" y="365127"/>
            <a:ext cx="2884260" cy="5560185"/>
          </a:xfrm>
        </p:spPr>
        <p:txBody>
          <a:bodyPr>
            <a:normAutofit fontScale="90000"/>
          </a:bodyPr>
          <a:lstStyle/>
          <a:p>
            <a:r>
              <a:rPr lang="en-US" dirty="0"/>
              <a:t>Loads are Higher in 2027 which Leads to Higher Prices Overnight Supporting More Thermal Commitment</a:t>
            </a:r>
          </a:p>
        </p:txBody>
      </p:sp>
      <p:pic>
        <p:nvPicPr>
          <p:cNvPr id="5" name="Content Placeholder 4">
            <a:extLst>
              <a:ext uri="{FF2B5EF4-FFF2-40B4-BE49-F238E27FC236}">
                <a16:creationId xmlns:a16="http://schemas.microsoft.com/office/drawing/2014/main" id="{59506E32-5AEB-423C-8EE8-AB4C38E2B88D}"/>
              </a:ext>
            </a:extLst>
          </p:cNvPr>
          <p:cNvPicPr>
            <a:picLocks noGrp="1" noChangeAspect="1"/>
          </p:cNvPicPr>
          <p:nvPr>
            <p:ph idx="1"/>
          </p:nvPr>
        </p:nvPicPr>
        <p:blipFill>
          <a:blip r:embed="rId2"/>
          <a:stretch>
            <a:fillRect/>
          </a:stretch>
        </p:blipFill>
        <p:spPr>
          <a:xfrm>
            <a:off x="3372711" y="365127"/>
            <a:ext cx="8618973" cy="5413881"/>
          </a:xfrm>
          <a:prstGeom prst="rect">
            <a:avLst/>
          </a:prstGeom>
        </p:spPr>
      </p:pic>
      <p:sp>
        <p:nvSpPr>
          <p:cNvPr id="4" name="Slide Number Placeholder 3">
            <a:extLst>
              <a:ext uri="{FF2B5EF4-FFF2-40B4-BE49-F238E27FC236}">
                <a16:creationId xmlns:a16="http://schemas.microsoft.com/office/drawing/2014/main" id="{0088271B-79BF-4860-9687-347C1DBECD3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20</a:t>
            </a:fld>
            <a:endParaRPr lang="en-US" dirty="0">
              <a:solidFill>
                <a:srgbClr val="000000">
                  <a:tint val="75000"/>
                </a:srgbClr>
              </a:solidFill>
            </a:endParaRPr>
          </a:p>
        </p:txBody>
      </p:sp>
      <p:sp>
        <p:nvSpPr>
          <p:cNvPr id="6" name="Right Brace 5">
            <a:extLst>
              <a:ext uri="{FF2B5EF4-FFF2-40B4-BE49-F238E27FC236}">
                <a16:creationId xmlns:a16="http://schemas.microsoft.com/office/drawing/2014/main" id="{C5B4D18B-8641-4550-BB1C-2217DAFC4097}"/>
              </a:ext>
            </a:extLst>
          </p:cNvPr>
          <p:cNvSpPr/>
          <p:nvPr/>
        </p:nvSpPr>
        <p:spPr>
          <a:xfrm rot="10800000">
            <a:off x="2958183" y="1267968"/>
            <a:ext cx="414528"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row: Right 6">
            <a:extLst>
              <a:ext uri="{FF2B5EF4-FFF2-40B4-BE49-F238E27FC236}">
                <a16:creationId xmlns:a16="http://schemas.microsoft.com/office/drawing/2014/main" id="{8A56B5A6-2C08-4782-8C17-33B9E8B49D59}"/>
              </a:ext>
            </a:extLst>
          </p:cNvPr>
          <p:cNvSpPr/>
          <p:nvPr/>
        </p:nvSpPr>
        <p:spPr>
          <a:xfrm rot="10800000">
            <a:off x="10716768" y="2377440"/>
            <a:ext cx="390144" cy="463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29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2A68A3-447F-4B85-98A9-998FD0DC3796}"/>
              </a:ext>
            </a:extLst>
          </p:cNvPr>
          <p:cNvPicPr>
            <a:picLocks noGrp="1" noChangeAspect="1"/>
          </p:cNvPicPr>
          <p:nvPr>
            <p:ph idx="1"/>
          </p:nvPr>
        </p:nvPicPr>
        <p:blipFill>
          <a:blip r:embed="rId2"/>
          <a:stretch>
            <a:fillRect/>
          </a:stretch>
        </p:blipFill>
        <p:spPr>
          <a:xfrm>
            <a:off x="229228" y="139334"/>
            <a:ext cx="12036188" cy="5700634"/>
          </a:xfrm>
          <a:prstGeom prst="rect">
            <a:avLst/>
          </a:prstGeom>
        </p:spPr>
      </p:pic>
      <p:sp>
        <p:nvSpPr>
          <p:cNvPr id="4" name="Slide Number Placeholder 3">
            <a:extLst>
              <a:ext uri="{FF2B5EF4-FFF2-40B4-BE49-F238E27FC236}">
                <a16:creationId xmlns:a16="http://schemas.microsoft.com/office/drawing/2014/main" id="{5C81B209-7493-43A9-8A42-53B45BBB10D3}"/>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21</a:t>
            </a:fld>
            <a:endParaRPr lang="en-US" dirty="0">
              <a:solidFill>
                <a:srgbClr val="000000">
                  <a:tint val="75000"/>
                </a:srgbClr>
              </a:solidFill>
            </a:endParaRPr>
          </a:p>
        </p:txBody>
      </p:sp>
      <p:sp>
        <p:nvSpPr>
          <p:cNvPr id="6" name="Arrow: Right 5">
            <a:extLst>
              <a:ext uri="{FF2B5EF4-FFF2-40B4-BE49-F238E27FC236}">
                <a16:creationId xmlns:a16="http://schemas.microsoft.com/office/drawing/2014/main" id="{32855949-FC08-41B4-BE12-C1C30A684615}"/>
              </a:ext>
            </a:extLst>
          </p:cNvPr>
          <p:cNvSpPr/>
          <p:nvPr/>
        </p:nvSpPr>
        <p:spPr>
          <a:xfrm rot="9590760">
            <a:off x="7924800" y="2999232"/>
            <a:ext cx="524256"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27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FB6C4E5-23AE-4B93-93AF-3EAE48DD2839}"/>
              </a:ext>
            </a:extLst>
          </p:cNvPr>
          <p:cNvPicPr>
            <a:picLocks noGrp="1" noChangeAspect="1"/>
          </p:cNvPicPr>
          <p:nvPr>
            <p:ph idx="1"/>
          </p:nvPr>
        </p:nvPicPr>
        <p:blipFill>
          <a:blip r:embed="rId2"/>
          <a:stretch>
            <a:fillRect/>
          </a:stretch>
        </p:blipFill>
        <p:spPr>
          <a:xfrm>
            <a:off x="0" y="0"/>
            <a:ext cx="12192000" cy="5965274"/>
          </a:xfrm>
          <a:prstGeom prst="rect">
            <a:avLst/>
          </a:prstGeom>
        </p:spPr>
      </p:pic>
      <p:sp>
        <p:nvSpPr>
          <p:cNvPr id="4" name="Slide Number Placeholder 3">
            <a:extLst>
              <a:ext uri="{FF2B5EF4-FFF2-40B4-BE49-F238E27FC236}">
                <a16:creationId xmlns:a16="http://schemas.microsoft.com/office/drawing/2014/main" id="{5C81B209-7493-43A9-8A42-53B45BBB10D3}"/>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22</a:t>
            </a:fld>
            <a:endParaRPr lang="en-US" dirty="0">
              <a:solidFill>
                <a:srgbClr val="000000">
                  <a:tint val="75000"/>
                </a:srgbClr>
              </a:solidFill>
            </a:endParaRPr>
          </a:p>
        </p:txBody>
      </p:sp>
      <p:sp>
        <p:nvSpPr>
          <p:cNvPr id="6" name="Arrow: Right 5">
            <a:extLst>
              <a:ext uri="{FF2B5EF4-FFF2-40B4-BE49-F238E27FC236}">
                <a16:creationId xmlns:a16="http://schemas.microsoft.com/office/drawing/2014/main" id="{32855949-FC08-41B4-BE12-C1C30A684615}"/>
              </a:ext>
            </a:extLst>
          </p:cNvPr>
          <p:cNvSpPr/>
          <p:nvPr/>
        </p:nvSpPr>
        <p:spPr>
          <a:xfrm rot="9590760">
            <a:off x="7327391" y="3389375"/>
            <a:ext cx="524256"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45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7967-491A-4357-875E-5EB7D417A9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89A87B-4048-41D4-99EF-A1C66009303A}"/>
              </a:ext>
            </a:extLst>
          </p:cNvPr>
          <p:cNvPicPr>
            <a:picLocks noGrp="1" noChangeAspect="1"/>
          </p:cNvPicPr>
          <p:nvPr>
            <p:ph idx="1"/>
          </p:nvPr>
        </p:nvPicPr>
        <p:blipFill>
          <a:blip r:embed="rId2"/>
          <a:stretch>
            <a:fillRect/>
          </a:stretch>
        </p:blipFill>
        <p:spPr>
          <a:xfrm>
            <a:off x="0" y="-1"/>
            <a:ext cx="12192000" cy="6017187"/>
          </a:xfrm>
          <a:prstGeom prst="rect">
            <a:avLst/>
          </a:prstGeom>
        </p:spPr>
      </p:pic>
      <p:sp>
        <p:nvSpPr>
          <p:cNvPr id="4" name="Slide Number Placeholder 3">
            <a:extLst>
              <a:ext uri="{FF2B5EF4-FFF2-40B4-BE49-F238E27FC236}">
                <a16:creationId xmlns:a16="http://schemas.microsoft.com/office/drawing/2014/main" id="{4243D049-F476-4FD1-A2E2-D6B4D0416995}"/>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23</a:t>
            </a:fld>
            <a:endParaRPr lang="en-US" dirty="0">
              <a:solidFill>
                <a:srgbClr val="000000">
                  <a:tint val="75000"/>
                </a:srgbClr>
              </a:solidFill>
            </a:endParaRPr>
          </a:p>
        </p:txBody>
      </p:sp>
      <p:sp>
        <p:nvSpPr>
          <p:cNvPr id="6" name="Arrow: Right 5">
            <a:extLst>
              <a:ext uri="{FF2B5EF4-FFF2-40B4-BE49-F238E27FC236}">
                <a16:creationId xmlns:a16="http://schemas.microsoft.com/office/drawing/2014/main" id="{FCF414AF-5F4D-4C7C-8467-F7B126DF89B5}"/>
              </a:ext>
            </a:extLst>
          </p:cNvPr>
          <p:cNvSpPr/>
          <p:nvPr/>
        </p:nvSpPr>
        <p:spPr>
          <a:xfrm rot="9590760">
            <a:off x="7327391" y="3389375"/>
            <a:ext cx="524256" cy="42976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474875D-80C5-45F8-8D4C-F6A7D29E9A47}"/>
              </a:ext>
            </a:extLst>
          </p:cNvPr>
          <p:cNvSpPr/>
          <p:nvPr/>
        </p:nvSpPr>
        <p:spPr>
          <a:xfrm rot="9590760">
            <a:off x="4456176" y="4687823"/>
            <a:ext cx="524256" cy="42976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97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378E-22C4-4D8A-8178-6290D13533B8}"/>
              </a:ext>
            </a:extLst>
          </p:cNvPr>
          <p:cNvSpPr>
            <a:spLocks noGrp="1"/>
          </p:cNvSpPr>
          <p:nvPr>
            <p:ph type="title"/>
          </p:nvPr>
        </p:nvSpPr>
        <p:spPr/>
        <p:txBody>
          <a:bodyPr/>
          <a:lstStyle/>
          <a:p>
            <a:r>
              <a:rPr lang="en-US" dirty="0"/>
              <a:t>What Can We Do in a Resource Strategy?</a:t>
            </a:r>
          </a:p>
        </p:txBody>
      </p:sp>
      <p:sp>
        <p:nvSpPr>
          <p:cNvPr id="3" name="Content Placeholder 2">
            <a:extLst>
              <a:ext uri="{FF2B5EF4-FFF2-40B4-BE49-F238E27FC236}">
                <a16:creationId xmlns:a16="http://schemas.microsoft.com/office/drawing/2014/main" id="{D558F506-75AD-461F-B536-0B1200DD5E6E}"/>
              </a:ext>
            </a:extLst>
          </p:cNvPr>
          <p:cNvSpPr>
            <a:spLocks noGrp="1"/>
          </p:cNvSpPr>
          <p:nvPr>
            <p:ph idx="1"/>
          </p:nvPr>
        </p:nvSpPr>
        <p:spPr>
          <a:xfrm>
            <a:off x="838200" y="1377696"/>
            <a:ext cx="10515600" cy="4925568"/>
          </a:xfrm>
        </p:spPr>
        <p:txBody>
          <a:bodyPr>
            <a:normAutofit fontScale="92500" lnSpcReduction="20000"/>
          </a:bodyPr>
          <a:lstStyle/>
          <a:p>
            <a:r>
              <a:rPr lang="en-US" dirty="0"/>
              <a:t>Invest in more resources that do not require commitment in day-ahead</a:t>
            </a:r>
          </a:p>
          <a:p>
            <a:pPr lvl="1"/>
            <a:r>
              <a:rPr lang="en-US" dirty="0"/>
              <a:t>One of the tools to support adequacy might not help much: CCCTs</a:t>
            </a:r>
          </a:p>
          <a:p>
            <a:pPr lvl="1"/>
            <a:r>
              <a:rPr lang="en-US" dirty="0"/>
              <a:t>Additional investment in EE can eliminate some of these issues but might more expensive than other solutions in the long run</a:t>
            </a:r>
          </a:p>
          <a:p>
            <a:pPr lvl="1"/>
            <a:r>
              <a:rPr lang="en-US" dirty="0"/>
              <a:t>SCCTs, energy storage and some DR products might help, but will likely be used infrequently and likely would be most useful when used with reserves</a:t>
            </a:r>
          </a:p>
          <a:p>
            <a:pPr lvl="1"/>
            <a:r>
              <a:rPr lang="en-US" dirty="0"/>
              <a:t>Hold back additional reserves to better utilize the existing system</a:t>
            </a:r>
          </a:p>
          <a:p>
            <a:pPr lvl="1"/>
            <a:r>
              <a:rPr lang="en-US" dirty="0"/>
              <a:t>Test case: Trying to emulate the price support in overnight periods in 2027 increased the reserves by 2000 MW to better prepare for the ramping periods. Eliminated many but not all of these issues (dropped LOLP from 16% to 9%)</a:t>
            </a:r>
          </a:p>
          <a:p>
            <a:r>
              <a:rPr lang="en-US" dirty="0"/>
              <a:t>Increase reliance on the extra-regional market</a:t>
            </a:r>
          </a:p>
          <a:p>
            <a:pPr lvl="1"/>
            <a:r>
              <a:rPr lang="en-US" dirty="0"/>
              <a:t>This tends to be the least expensive on an expected basis, but traditionally the riskiest solution</a:t>
            </a:r>
          </a:p>
          <a:p>
            <a:r>
              <a:rPr lang="en-US" dirty="0"/>
              <a:t>Combination of strategies</a:t>
            </a:r>
          </a:p>
          <a:p>
            <a:pPr lvl="1"/>
            <a:r>
              <a:rPr lang="en-US" dirty="0"/>
              <a:t>The regional buildout from the RPM plus additional ramp reserves to better utilize the existing system to stay adequate seems to be the least expensive, adequate solution.</a:t>
            </a:r>
          </a:p>
          <a:p>
            <a:pPr lvl="1"/>
            <a:r>
              <a:rPr lang="en-US" dirty="0"/>
              <a:t>Promising that regional collaboration is already happening on the RA from per the NWPP RA effort, but perhaps expanded scope to address these forecasted near-term operational challenges.</a:t>
            </a:r>
          </a:p>
          <a:p>
            <a:pPr lvl="1"/>
            <a:endParaRPr lang="en-US" dirty="0"/>
          </a:p>
        </p:txBody>
      </p:sp>
      <p:sp>
        <p:nvSpPr>
          <p:cNvPr id="4" name="Slide Number Placeholder 3">
            <a:extLst>
              <a:ext uri="{FF2B5EF4-FFF2-40B4-BE49-F238E27FC236}">
                <a16:creationId xmlns:a16="http://schemas.microsoft.com/office/drawing/2014/main" id="{9F81AEEE-D79D-471E-BA60-9C0D9E6F7EE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24</a:t>
            </a:fld>
            <a:endParaRPr lang="en-US" dirty="0">
              <a:solidFill>
                <a:srgbClr val="000000">
                  <a:tint val="75000"/>
                </a:srgbClr>
              </a:solidFill>
            </a:endParaRPr>
          </a:p>
        </p:txBody>
      </p:sp>
    </p:spTree>
    <p:extLst>
      <p:ext uri="{BB962C8B-B14F-4D97-AF65-F5344CB8AC3E}">
        <p14:creationId xmlns:p14="http://schemas.microsoft.com/office/powerpoint/2010/main" val="402584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D09A-3F46-4B9F-965A-4F879BF6F12C}"/>
              </a:ext>
            </a:extLst>
          </p:cNvPr>
          <p:cNvSpPr>
            <a:spLocks noGrp="1"/>
          </p:cNvSpPr>
          <p:nvPr>
            <p:ph type="title"/>
          </p:nvPr>
        </p:nvSpPr>
        <p:spPr/>
        <p:txBody>
          <a:bodyPr/>
          <a:lstStyle/>
          <a:p>
            <a:r>
              <a:rPr lang="en-US" dirty="0"/>
              <a:t>Discussion About Assumptions and Next Steps</a:t>
            </a:r>
          </a:p>
        </p:txBody>
      </p:sp>
      <p:sp>
        <p:nvSpPr>
          <p:cNvPr id="3" name="Content Placeholder 2">
            <a:extLst>
              <a:ext uri="{FF2B5EF4-FFF2-40B4-BE49-F238E27FC236}">
                <a16:creationId xmlns:a16="http://schemas.microsoft.com/office/drawing/2014/main" id="{AE50AD4B-21B1-461C-8372-83C01CE146D3}"/>
              </a:ext>
            </a:extLst>
          </p:cNvPr>
          <p:cNvSpPr>
            <a:spLocks noGrp="1"/>
          </p:cNvSpPr>
          <p:nvPr>
            <p:ph idx="1"/>
          </p:nvPr>
        </p:nvSpPr>
        <p:spPr/>
        <p:txBody>
          <a:bodyPr/>
          <a:lstStyle/>
          <a:p>
            <a:r>
              <a:rPr lang="en-US" dirty="0"/>
              <a:t>Up balancing reserves at 2900 MW in GENESYS, is that consistent with current regional assumptions?</a:t>
            </a:r>
          </a:p>
          <a:p>
            <a:endParaRPr lang="en-US" dirty="0"/>
          </a:p>
          <a:p>
            <a:r>
              <a:rPr lang="en-US" dirty="0"/>
              <a:t>Does the EIM currently account for this for all regional entities?</a:t>
            </a:r>
          </a:p>
          <a:p>
            <a:endParaRPr lang="en-US" dirty="0"/>
          </a:p>
          <a:p>
            <a:pPr marL="0" indent="0">
              <a:buNone/>
            </a:pPr>
            <a:endParaRPr lang="en-US" dirty="0"/>
          </a:p>
          <a:p>
            <a:r>
              <a:rPr lang="en-US" dirty="0"/>
              <a:t>Has this been discussed in the NWPP RA effort?</a:t>
            </a:r>
          </a:p>
          <a:p>
            <a:endParaRPr lang="en-US" dirty="0"/>
          </a:p>
          <a:p>
            <a:r>
              <a:rPr lang="en-US" dirty="0"/>
              <a:t>Is this consistent with what you have been hearing from operators?</a:t>
            </a:r>
          </a:p>
        </p:txBody>
      </p:sp>
      <p:sp>
        <p:nvSpPr>
          <p:cNvPr id="4" name="Slide Number Placeholder 3">
            <a:extLst>
              <a:ext uri="{FF2B5EF4-FFF2-40B4-BE49-F238E27FC236}">
                <a16:creationId xmlns:a16="http://schemas.microsoft.com/office/drawing/2014/main" id="{D1DAFAD0-6F54-4907-9A4D-A848D6849FE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25</a:t>
            </a:fld>
            <a:endParaRPr lang="en-US" dirty="0">
              <a:solidFill>
                <a:srgbClr val="000000">
                  <a:tint val="75000"/>
                </a:srgbClr>
              </a:solidFill>
            </a:endParaRPr>
          </a:p>
        </p:txBody>
      </p:sp>
    </p:spTree>
    <p:extLst>
      <p:ext uri="{BB962C8B-B14F-4D97-AF65-F5344CB8AC3E}">
        <p14:creationId xmlns:p14="http://schemas.microsoft.com/office/powerpoint/2010/main" val="248435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DEB2-DC90-46C8-8F13-271D6144AD37}"/>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F65D02C-C277-472B-9529-A885ED945E4B}"/>
              </a:ext>
            </a:extLst>
          </p:cNvPr>
          <p:cNvSpPr>
            <a:spLocks noGrp="1"/>
          </p:cNvSpPr>
          <p:nvPr>
            <p:ph type="body" idx="1"/>
          </p:nvPr>
        </p:nvSpPr>
        <p:spPr/>
        <p:txBody>
          <a:bodyPr/>
          <a:lstStyle/>
          <a:p>
            <a:r>
              <a:rPr lang="en-US" dirty="0"/>
              <a:t>John Ollis</a:t>
            </a:r>
          </a:p>
          <a:p>
            <a:r>
              <a:rPr lang="en-US" dirty="0">
                <a:hlinkClick r:id="rId2"/>
              </a:rPr>
              <a:t>jollis@nwcouncil.org</a:t>
            </a:r>
            <a:endParaRPr lang="en-US" dirty="0"/>
          </a:p>
          <a:p>
            <a:endParaRPr lang="en-US" dirty="0"/>
          </a:p>
        </p:txBody>
      </p:sp>
    </p:spTree>
    <p:extLst>
      <p:ext uri="{BB962C8B-B14F-4D97-AF65-F5344CB8AC3E}">
        <p14:creationId xmlns:p14="http://schemas.microsoft.com/office/powerpoint/2010/main" val="364012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7212-0A75-4D41-B91E-8C6F8FFC13A7}"/>
              </a:ext>
            </a:extLst>
          </p:cNvPr>
          <p:cNvSpPr>
            <a:spLocks noGrp="1"/>
          </p:cNvSpPr>
          <p:nvPr>
            <p:ph type="title"/>
          </p:nvPr>
        </p:nvSpPr>
        <p:spPr>
          <a:xfrm>
            <a:off x="-134112" y="365127"/>
            <a:ext cx="12021312" cy="1325563"/>
          </a:xfrm>
        </p:spPr>
        <p:txBody>
          <a:bodyPr>
            <a:normAutofit fontScale="90000"/>
          </a:bodyPr>
          <a:lstStyle/>
          <a:p>
            <a:r>
              <a:rPr lang="en-US" sz="3600" dirty="0"/>
              <a:t>Current Hourly Operations Show Discretionary Hydro and Thermal Generation Pushed to Ramps and Overnight Periods</a:t>
            </a:r>
            <a:br>
              <a:rPr lang="en-US" dirty="0"/>
            </a:br>
            <a:r>
              <a:rPr lang="en-US" dirty="0"/>
              <a:t> </a:t>
            </a:r>
            <a:r>
              <a:rPr lang="en-US" sz="2000" dirty="0">
                <a:solidFill>
                  <a:schemeClr val="accent6"/>
                </a:solidFill>
              </a:rPr>
              <a:t>https://www.eia.gov/electricity/gridmonitor/dashboard/</a:t>
            </a:r>
            <a:br>
              <a:rPr lang="en-US" dirty="0"/>
            </a:br>
            <a:endParaRPr lang="en-US" dirty="0"/>
          </a:p>
        </p:txBody>
      </p:sp>
      <p:sp>
        <p:nvSpPr>
          <p:cNvPr id="4" name="Slide Number Placeholder 3">
            <a:extLst>
              <a:ext uri="{FF2B5EF4-FFF2-40B4-BE49-F238E27FC236}">
                <a16:creationId xmlns:a16="http://schemas.microsoft.com/office/drawing/2014/main" id="{F3CF1335-5CAA-4525-9184-1B52C9DC436E}"/>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a:t>
            </a:fld>
            <a:endParaRPr lang="en-US" dirty="0">
              <a:solidFill>
                <a:srgbClr val="000000">
                  <a:tint val="75000"/>
                </a:srgbClr>
              </a:solidFill>
            </a:endParaRPr>
          </a:p>
        </p:txBody>
      </p:sp>
      <p:pic>
        <p:nvPicPr>
          <p:cNvPr id="5" name="Content Placeholder 4">
            <a:extLst>
              <a:ext uri="{FF2B5EF4-FFF2-40B4-BE49-F238E27FC236}">
                <a16:creationId xmlns:a16="http://schemas.microsoft.com/office/drawing/2014/main" id="{D78F0C90-739C-490E-9FA1-9F908B54F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1" y="1685007"/>
            <a:ext cx="5962649" cy="3975100"/>
          </a:xfrm>
          <a:prstGeom prst="rect">
            <a:avLst/>
          </a:prstGeom>
        </p:spPr>
      </p:pic>
      <p:pic>
        <p:nvPicPr>
          <p:cNvPr id="7" name="Picture 6">
            <a:extLst>
              <a:ext uri="{FF2B5EF4-FFF2-40B4-BE49-F238E27FC236}">
                <a16:creationId xmlns:a16="http://schemas.microsoft.com/office/drawing/2014/main" id="{E817A727-FAA1-4BE8-9F11-8BBFFDA66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249" y="1690690"/>
            <a:ext cx="5945600" cy="3963733"/>
          </a:xfrm>
          <a:prstGeom prst="rect">
            <a:avLst/>
          </a:prstGeom>
        </p:spPr>
      </p:pic>
    </p:spTree>
    <p:extLst>
      <p:ext uri="{BB962C8B-B14F-4D97-AF65-F5344CB8AC3E}">
        <p14:creationId xmlns:p14="http://schemas.microsoft.com/office/powerpoint/2010/main" val="92292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5743-427A-42D1-9C5E-4D576BCA7910}"/>
              </a:ext>
            </a:extLst>
          </p:cNvPr>
          <p:cNvSpPr>
            <a:spLocks noGrp="1"/>
          </p:cNvSpPr>
          <p:nvPr>
            <p:ph type="title"/>
          </p:nvPr>
        </p:nvSpPr>
        <p:spPr/>
        <p:txBody>
          <a:bodyPr/>
          <a:lstStyle/>
          <a:p>
            <a:r>
              <a:rPr lang="en-US" dirty="0"/>
              <a:t>California Already Experiencing Ramping Issues Related to Renewables</a:t>
            </a:r>
          </a:p>
        </p:txBody>
      </p:sp>
      <p:pic>
        <p:nvPicPr>
          <p:cNvPr id="6" name="Content Placeholder 5">
            <a:extLst>
              <a:ext uri="{FF2B5EF4-FFF2-40B4-BE49-F238E27FC236}">
                <a16:creationId xmlns:a16="http://schemas.microsoft.com/office/drawing/2014/main" id="{7E7BA21E-1C11-43C1-85B9-DC02DF092A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427" y="1690690"/>
            <a:ext cx="5962650" cy="3975100"/>
          </a:xfrm>
        </p:spPr>
      </p:pic>
      <p:sp>
        <p:nvSpPr>
          <p:cNvPr id="4" name="Slide Number Placeholder 3">
            <a:extLst>
              <a:ext uri="{FF2B5EF4-FFF2-40B4-BE49-F238E27FC236}">
                <a16:creationId xmlns:a16="http://schemas.microsoft.com/office/drawing/2014/main" id="{EC7A2B99-EFEE-4AC0-897C-013C901C8D15}"/>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a:t>
            </a:fld>
            <a:endParaRPr lang="en-US" dirty="0">
              <a:solidFill>
                <a:srgbClr val="000000">
                  <a:tint val="75000"/>
                </a:srgbClr>
              </a:solidFill>
            </a:endParaRPr>
          </a:p>
        </p:txBody>
      </p:sp>
      <p:sp>
        <p:nvSpPr>
          <p:cNvPr id="7" name="TextBox 6">
            <a:extLst>
              <a:ext uri="{FF2B5EF4-FFF2-40B4-BE49-F238E27FC236}">
                <a16:creationId xmlns:a16="http://schemas.microsoft.com/office/drawing/2014/main" id="{97CFA874-A0D0-4A23-9B63-0E98FEF3FC17}"/>
              </a:ext>
            </a:extLst>
          </p:cNvPr>
          <p:cNvSpPr txBox="1"/>
          <p:nvPr/>
        </p:nvSpPr>
        <p:spPr>
          <a:xfrm>
            <a:off x="6536918" y="2075418"/>
            <a:ext cx="5435625" cy="3416320"/>
          </a:xfrm>
          <a:prstGeom prst="rect">
            <a:avLst/>
          </a:prstGeom>
          <a:noFill/>
        </p:spPr>
        <p:txBody>
          <a:bodyPr wrap="square" rtlCol="0">
            <a:spAutoFit/>
          </a:bodyPr>
          <a:lstStyle/>
          <a:p>
            <a:r>
              <a:rPr lang="en-US" dirty="0"/>
              <a:t>Data Source:</a:t>
            </a:r>
            <a:endParaRPr lang="en-US" dirty="0">
              <a:hlinkClick r:id="rId3"/>
            </a:endParaRPr>
          </a:p>
          <a:p>
            <a:r>
              <a:rPr lang="en-US" dirty="0">
                <a:hlinkClick r:id="rId3"/>
              </a:rPr>
              <a:t>http://www.caiso.com/informed/Pages/ManagingOversupply.aspx</a:t>
            </a:r>
            <a:endParaRPr lang="en-US" dirty="0"/>
          </a:p>
          <a:p>
            <a:endParaRPr lang="en-US" dirty="0">
              <a:hlinkClick r:id="rId4"/>
            </a:endParaRPr>
          </a:p>
          <a:p>
            <a:r>
              <a:rPr lang="en-US" dirty="0"/>
              <a:t>Flexible Ramping Product:</a:t>
            </a:r>
            <a:endParaRPr lang="en-US" dirty="0">
              <a:hlinkClick r:id="rId4"/>
            </a:endParaRPr>
          </a:p>
          <a:p>
            <a:r>
              <a:rPr lang="en-US" dirty="0">
                <a:hlinkClick r:id="rId4"/>
              </a:rPr>
              <a:t>https://www.oasis.oati.com/PPW/PPWdocs/2016-06-24_FlexibleRampingProduct_ER16-2023.pdf</a:t>
            </a:r>
            <a:endParaRPr lang="en-US" dirty="0"/>
          </a:p>
          <a:p>
            <a:endParaRPr lang="en-US" dirty="0"/>
          </a:p>
          <a:p>
            <a:r>
              <a:rPr lang="en-US" dirty="0">
                <a:hlinkClick r:id="rId5"/>
              </a:rPr>
              <a:t>https://www.caiso.com/Documents/DraftFinalTechnicalAppendix-FlexibleRampingProduct.pdf</a:t>
            </a:r>
            <a:endParaRPr lang="en-US" dirty="0"/>
          </a:p>
          <a:p>
            <a:endParaRPr lang="en-US" dirty="0"/>
          </a:p>
          <a:p>
            <a:endParaRPr lang="en-US" dirty="0"/>
          </a:p>
        </p:txBody>
      </p:sp>
    </p:spTree>
    <p:extLst>
      <p:ext uri="{BB962C8B-B14F-4D97-AF65-F5344CB8AC3E}">
        <p14:creationId xmlns:p14="http://schemas.microsoft.com/office/powerpoint/2010/main" val="71560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E048D2-5B3C-4A9E-B012-862273491B27}"/>
              </a:ext>
            </a:extLst>
          </p:cNvPr>
          <p:cNvPicPr>
            <a:picLocks noChangeAspect="1"/>
          </p:cNvPicPr>
          <p:nvPr/>
        </p:nvPicPr>
        <p:blipFill>
          <a:blip r:embed="rId2"/>
          <a:stretch>
            <a:fillRect/>
          </a:stretch>
        </p:blipFill>
        <p:spPr>
          <a:xfrm>
            <a:off x="170623" y="332943"/>
            <a:ext cx="11850754" cy="6192114"/>
          </a:xfrm>
          <a:prstGeom prst="rect">
            <a:avLst/>
          </a:prstGeom>
        </p:spPr>
      </p:pic>
      <p:sp>
        <p:nvSpPr>
          <p:cNvPr id="2" name="Title 1">
            <a:extLst>
              <a:ext uri="{FF2B5EF4-FFF2-40B4-BE49-F238E27FC236}">
                <a16:creationId xmlns:a16="http://schemas.microsoft.com/office/drawing/2014/main" id="{583CA5DF-971D-464E-87EA-0AC9E40DB999}"/>
              </a:ext>
            </a:extLst>
          </p:cNvPr>
          <p:cNvSpPr>
            <a:spLocks noGrp="1"/>
          </p:cNvSpPr>
          <p:nvPr>
            <p:ph type="title"/>
          </p:nvPr>
        </p:nvSpPr>
        <p:spPr>
          <a:xfrm>
            <a:off x="4276344" y="118125"/>
            <a:ext cx="3368040" cy="1607923"/>
          </a:xfrm>
          <a:solidFill>
            <a:schemeClr val="bg1"/>
          </a:solidFill>
          <a:ln>
            <a:solidFill>
              <a:schemeClr val="tx1"/>
            </a:solidFill>
          </a:ln>
        </p:spPr>
        <p:txBody>
          <a:bodyPr>
            <a:normAutofit fontScale="90000"/>
          </a:bodyPr>
          <a:lstStyle/>
          <a:p>
            <a:r>
              <a:rPr lang="en-US" dirty="0"/>
              <a:t>Issues in 2023 by Time of Day</a:t>
            </a:r>
          </a:p>
        </p:txBody>
      </p:sp>
      <p:sp>
        <p:nvSpPr>
          <p:cNvPr id="4" name="Slide Number Placeholder 3">
            <a:extLst>
              <a:ext uri="{FF2B5EF4-FFF2-40B4-BE49-F238E27FC236}">
                <a16:creationId xmlns:a16="http://schemas.microsoft.com/office/drawing/2014/main" id="{C4F91C09-5D50-4B9A-9A93-9EC15BD9EB78}"/>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a:t>
            </a:fld>
            <a:endParaRPr lang="en-US" dirty="0">
              <a:solidFill>
                <a:srgbClr val="000000">
                  <a:tint val="75000"/>
                </a:srgbClr>
              </a:solidFill>
            </a:endParaRPr>
          </a:p>
        </p:txBody>
      </p:sp>
      <p:sp>
        <p:nvSpPr>
          <p:cNvPr id="6" name="Content Placeholder 5">
            <a:extLst>
              <a:ext uri="{FF2B5EF4-FFF2-40B4-BE49-F238E27FC236}">
                <a16:creationId xmlns:a16="http://schemas.microsoft.com/office/drawing/2014/main" id="{48D71F57-3F3D-49E7-A84E-F9C8F0951CE4}"/>
              </a:ext>
            </a:extLst>
          </p:cNvPr>
          <p:cNvSpPr>
            <a:spLocks noGrp="1"/>
          </p:cNvSpPr>
          <p:nvPr>
            <p:ph idx="1"/>
          </p:nvPr>
        </p:nvSpPr>
        <p:spPr>
          <a:xfrm>
            <a:off x="8071104" y="2584704"/>
            <a:ext cx="3761232" cy="2255520"/>
          </a:xfrm>
          <a:solidFill>
            <a:schemeClr val="bg1"/>
          </a:solidFill>
          <a:ln>
            <a:solidFill>
              <a:schemeClr val="tx1"/>
            </a:solidFill>
          </a:ln>
        </p:spPr>
        <p:txBody>
          <a:bodyPr>
            <a:normAutofit fontScale="92500" lnSpcReduction="20000"/>
          </a:bodyPr>
          <a:lstStyle/>
          <a:p>
            <a:pPr marL="0" indent="0">
              <a:buNone/>
            </a:pPr>
            <a:r>
              <a:rPr lang="en-US" b="1" dirty="0"/>
              <a:t>Loss of Load Event Beginning Hours</a:t>
            </a:r>
          </a:p>
          <a:p>
            <a:r>
              <a:rPr lang="en-US" dirty="0"/>
              <a:t>Most winter adequacy issues overnight or during ramping periods</a:t>
            </a:r>
          </a:p>
          <a:p>
            <a:r>
              <a:rPr lang="en-US" dirty="0"/>
              <a:t>Most summer adequacy issues during mid-day and evening ramp</a:t>
            </a:r>
          </a:p>
          <a:p>
            <a:endParaRPr lang="en-US" dirty="0"/>
          </a:p>
          <a:p>
            <a:pPr marL="0" indent="0">
              <a:buNone/>
            </a:pPr>
            <a:endParaRPr lang="en-US" dirty="0"/>
          </a:p>
        </p:txBody>
      </p:sp>
    </p:spTree>
    <p:extLst>
      <p:ext uri="{BB962C8B-B14F-4D97-AF65-F5344CB8AC3E}">
        <p14:creationId xmlns:p14="http://schemas.microsoft.com/office/powerpoint/2010/main" val="389583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Winter Thermal Generation Capacity Factors During Outages Always Lower Than 90%</a:t>
            </a:r>
          </a:p>
        </p:txBody>
      </p:sp>
      <p:pic>
        <p:nvPicPr>
          <p:cNvPr id="5" name="Content Placeholder 4">
            <a:extLst>
              <a:ext uri="{FF2B5EF4-FFF2-40B4-BE49-F238E27FC236}">
                <a16:creationId xmlns:a16="http://schemas.microsoft.com/office/drawing/2014/main" id="{B8CA5956-15AC-4BFE-BD00-CC11EF41A410}"/>
              </a:ext>
            </a:extLst>
          </p:cNvPr>
          <p:cNvPicPr>
            <a:picLocks noGrp="1" noChangeAspect="1"/>
          </p:cNvPicPr>
          <p:nvPr>
            <p:ph idx="1"/>
          </p:nvPr>
        </p:nvPicPr>
        <p:blipFill>
          <a:blip r:embed="rId2"/>
          <a:stretch>
            <a:fillRect/>
          </a:stretch>
        </p:blipFill>
        <p:spPr>
          <a:xfrm>
            <a:off x="3091635" y="102967"/>
            <a:ext cx="8612685" cy="5697758"/>
          </a:xfrm>
          <a:prstGeom prst="rect">
            <a:avLst/>
          </a:prstGeom>
        </p:spPr>
      </p:pic>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6</a:t>
            </a:fld>
            <a:endParaRPr lang="en-US" dirty="0">
              <a:solidFill>
                <a:srgbClr val="000000">
                  <a:tint val="75000"/>
                </a:srgbClr>
              </a:solidFill>
            </a:endParaRPr>
          </a:p>
        </p:txBody>
      </p:sp>
    </p:spTree>
    <p:extLst>
      <p:ext uri="{BB962C8B-B14F-4D97-AF65-F5344CB8AC3E}">
        <p14:creationId xmlns:p14="http://schemas.microsoft.com/office/powerpoint/2010/main" val="311427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Spring Thermal Generation Capacity Factors During Outages Always Lower Than 55%</a:t>
            </a:r>
          </a:p>
        </p:txBody>
      </p:sp>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7</a:t>
            </a:fld>
            <a:endParaRPr lang="en-US" dirty="0">
              <a:solidFill>
                <a:srgbClr val="000000">
                  <a:tint val="75000"/>
                </a:srgbClr>
              </a:solidFill>
            </a:endParaRPr>
          </a:p>
        </p:txBody>
      </p:sp>
      <p:pic>
        <p:nvPicPr>
          <p:cNvPr id="8" name="Picture 7">
            <a:extLst>
              <a:ext uri="{FF2B5EF4-FFF2-40B4-BE49-F238E27FC236}">
                <a16:creationId xmlns:a16="http://schemas.microsoft.com/office/drawing/2014/main" id="{3867E775-FF84-4838-BB12-2D3FD8403E7A}"/>
              </a:ext>
            </a:extLst>
          </p:cNvPr>
          <p:cNvPicPr>
            <a:picLocks noChangeAspect="1"/>
          </p:cNvPicPr>
          <p:nvPr/>
        </p:nvPicPr>
        <p:blipFill>
          <a:blip r:embed="rId2"/>
          <a:stretch>
            <a:fillRect/>
          </a:stretch>
        </p:blipFill>
        <p:spPr>
          <a:xfrm>
            <a:off x="3239088" y="0"/>
            <a:ext cx="8952912" cy="5890312"/>
          </a:xfrm>
          <a:prstGeom prst="rect">
            <a:avLst/>
          </a:prstGeom>
        </p:spPr>
      </p:pic>
    </p:spTree>
    <p:extLst>
      <p:ext uri="{BB962C8B-B14F-4D97-AF65-F5344CB8AC3E}">
        <p14:creationId xmlns:p14="http://schemas.microsoft.com/office/powerpoint/2010/main" val="398357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Summer Thermal Generation Capacity Factors During Outages Always Lower Than 80%</a:t>
            </a:r>
          </a:p>
        </p:txBody>
      </p:sp>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8</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A551E843-3F9D-45A6-B01B-38C6205DFFB3}"/>
              </a:ext>
            </a:extLst>
          </p:cNvPr>
          <p:cNvPicPr>
            <a:picLocks noChangeAspect="1"/>
          </p:cNvPicPr>
          <p:nvPr/>
        </p:nvPicPr>
        <p:blipFill>
          <a:blip r:embed="rId2"/>
          <a:stretch>
            <a:fillRect/>
          </a:stretch>
        </p:blipFill>
        <p:spPr>
          <a:xfrm>
            <a:off x="3052013" y="0"/>
            <a:ext cx="9139987" cy="5967658"/>
          </a:xfrm>
          <a:prstGeom prst="rect">
            <a:avLst/>
          </a:prstGeom>
        </p:spPr>
      </p:pic>
    </p:spTree>
    <p:extLst>
      <p:ext uri="{BB962C8B-B14F-4D97-AF65-F5344CB8AC3E}">
        <p14:creationId xmlns:p14="http://schemas.microsoft.com/office/powerpoint/2010/main" val="226270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Fall Thermal Generation Capacity Factors During Outages Always Lower Than 20%</a:t>
            </a:r>
          </a:p>
        </p:txBody>
      </p:sp>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9</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88E4650A-704F-4085-B9C8-82695BE3B1E3}"/>
              </a:ext>
            </a:extLst>
          </p:cNvPr>
          <p:cNvPicPr>
            <a:picLocks noChangeAspect="1"/>
          </p:cNvPicPr>
          <p:nvPr/>
        </p:nvPicPr>
        <p:blipFill>
          <a:blip r:embed="rId2"/>
          <a:stretch>
            <a:fillRect/>
          </a:stretch>
        </p:blipFill>
        <p:spPr>
          <a:xfrm>
            <a:off x="3823062" y="0"/>
            <a:ext cx="8368938" cy="5502747"/>
          </a:xfrm>
          <a:prstGeom prst="rect">
            <a:avLst/>
          </a:prstGeom>
        </p:spPr>
      </p:pic>
    </p:spTree>
    <p:extLst>
      <p:ext uri="{BB962C8B-B14F-4D97-AF65-F5344CB8AC3E}">
        <p14:creationId xmlns:p14="http://schemas.microsoft.com/office/powerpoint/2010/main" val="2813876721"/>
      </p:ext>
    </p:extLst>
  </p:cSld>
  <p:clrMapOvr>
    <a:masterClrMapping/>
  </p:clrMapOvr>
</p:sld>
</file>

<file path=ppt/theme/theme1.xml><?xml version="1.0" encoding="utf-8"?>
<a:theme xmlns:a="http://schemas.openxmlformats.org/drawingml/2006/main" name="1_Office Theme">
  <a:themeElements>
    <a:clrScheme name="2021PowerPlan">
      <a:dk1>
        <a:srgbClr val="000000"/>
      </a:dk1>
      <a:lt1>
        <a:srgbClr val="FEFFFF"/>
      </a:lt1>
      <a:dk2>
        <a:srgbClr val="EFE8CF"/>
      </a:dk2>
      <a:lt2>
        <a:srgbClr val="FEFFFF"/>
      </a:lt2>
      <a:accent1>
        <a:srgbClr val="F23E49"/>
      </a:accent1>
      <a:accent2>
        <a:srgbClr val="F77F38"/>
      </a:accent2>
      <a:accent3>
        <a:srgbClr val="F7C719"/>
      </a:accent3>
      <a:accent4>
        <a:srgbClr val="9AC368"/>
      </a:accent4>
      <a:accent5>
        <a:srgbClr val="03B28B"/>
      </a:accent5>
      <a:accent6>
        <a:srgbClr val="02BAD2"/>
      </a:accent6>
      <a:hlink>
        <a:srgbClr val="2F395F"/>
      </a:hlink>
      <a:folHlink>
        <a:srgbClr val="576C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PowerPlan - 16.9.potx  -  Read-Only" id="{B27DBBE1-18C3-451C-987E-4BD9C1384D45}" vid="{D567CAAB-904B-49C2-A5FA-7A0925A30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2021PowerPlan - 16.9</Template>
  <TotalTime>9226</TotalTime>
  <Words>1452</Words>
  <Application>Microsoft Office PowerPoint</Application>
  <PresentationFormat>Widescreen</PresentationFormat>
  <Paragraphs>133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Tahoma</vt:lpstr>
      <vt:lpstr>Trebuchet MS</vt:lpstr>
      <vt:lpstr>1_Office Theme</vt:lpstr>
      <vt:lpstr>Unit Commitment Challenges Leading to Adequacy Issues</vt:lpstr>
      <vt:lpstr>Summary</vt:lpstr>
      <vt:lpstr>Current Hourly Operations Show Discretionary Hydro and Thermal Generation Pushed to Ramps and Overnight Periods  https://www.eia.gov/electricity/gridmonitor/dashboard/ </vt:lpstr>
      <vt:lpstr>California Already Experiencing Ramping Issues Related to Renewables</vt:lpstr>
      <vt:lpstr>Issues in 2023 by Time of Day</vt:lpstr>
      <vt:lpstr>2023 Winter Thermal Generation Capacity Factors During Outages Always Lower Than 90%</vt:lpstr>
      <vt:lpstr>2023 Spring Thermal Generation Capacity Factors During Outages Always Lower Than 55%</vt:lpstr>
      <vt:lpstr>2023 Summer Thermal Generation Capacity Factors During Outages Always Lower Than 80%</vt:lpstr>
      <vt:lpstr>2023 Fall Thermal Generation Capacity Factors During Outages Always Lower Than 20%</vt:lpstr>
      <vt:lpstr>Example</vt:lpstr>
      <vt:lpstr>Morning Ramp Issue</vt:lpstr>
      <vt:lpstr>Issue – Bridger Shuts Down Before the Morning Ramp</vt:lpstr>
      <vt:lpstr>Morning Ramp Issue – January 30th Deficit</vt:lpstr>
      <vt:lpstr>PowerPoint Presentation</vt:lpstr>
      <vt:lpstr>PowerPoint Presentation</vt:lpstr>
      <vt:lpstr>What Happened?</vt:lpstr>
      <vt:lpstr>What Might Actually Happen?</vt:lpstr>
      <vt:lpstr>With Increased Reserves, More Thermal Units Commit and Imports before Ramp</vt:lpstr>
      <vt:lpstr>PowerPoint Presentation</vt:lpstr>
      <vt:lpstr>Loads are Higher in 2027 which Leads to Higher Prices Overnight Supporting More Thermal Commitment</vt:lpstr>
      <vt:lpstr>PowerPoint Presentation</vt:lpstr>
      <vt:lpstr>PowerPoint Presentation</vt:lpstr>
      <vt:lpstr>PowerPoint Presentation</vt:lpstr>
      <vt:lpstr>What Can We Do in a Resource Strategy?</vt:lpstr>
      <vt:lpstr>Discussion About Assumptions and 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Commitment Challenges in Modeling Leading to Adequacy Issues</dc:title>
  <dc:creator>John Ollis</dc:creator>
  <cp:lastModifiedBy>John Ollis</cp:lastModifiedBy>
  <cp:revision>61</cp:revision>
  <dcterms:created xsi:type="dcterms:W3CDTF">2021-05-04T17:02:02Z</dcterms:created>
  <dcterms:modified xsi:type="dcterms:W3CDTF">2021-05-19T16:00:34Z</dcterms:modified>
</cp:coreProperties>
</file>