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9" r:id="rId2"/>
    <p:sldId id="684" r:id="rId3"/>
    <p:sldId id="683" r:id="rId4"/>
    <p:sldId id="677" r:id="rId5"/>
    <p:sldId id="673" r:id="rId6"/>
    <p:sldId id="679" r:id="rId7"/>
    <p:sldId id="686" r:id="rId8"/>
    <p:sldId id="258" r:id="rId9"/>
    <p:sldId id="698" r:id="rId10"/>
    <p:sldId id="665" r:id="rId11"/>
    <p:sldId id="703" r:id="rId12"/>
    <p:sldId id="704" r:id="rId13"/>
    <p:sldId id="613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charles\Box\Power%20Division\Power%20Plan\2021%20Power%20Plan%20(Eighth)\2021%20Plan%20WORK%20AREAS\Generation%202021P\GenRes%20Inputs%20for%20System%20Analysis\RPM\RPM%20Calculation%20Shee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charles\Box\Power%20Division\Power%20Plan\2021%20Power%20Plan%20(Eighth)\2021%20Plan%20WORK%20AREAS\Generation%202021P\GenRes%20Inputs%20for%20System%20Analysis\RPM\RPM%20Calculation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Existing</a:t>
            </a:r>
            <a:r>
              <a:rPr lang="en-US" baseline="0"/>
              <a:t> System Resources - Nameplate Capacity</a:t>
            </a:r>
            <a:br>
              <a:rPr lang="en-US" baseline="0"/>
            </a:br>
            <a:r>
              <a:rPr lang="en-US" baseline="0"/>
              <a:t>~ 63,000 MW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16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062437448177215"/>
          <c:y val="0.19428858877515923"/>
          <c:w val="0.55014612593692602"/>
          <c:h val="0.7604552975181899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D00-467C-BC70-3AB2373C2BFC}"/>
              </c:ext>
            </c:extLst>
          </c:dPt>
          <c:dPt>
            <c:idx val="1"/>
            <c:bubble3D val="0"/>
            <c:spPr>
              <a:solidFill>
                <a:srgbClr val="4BACC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00-467C-BC70-3AB2373C2BF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D00-467C-BC70-3AB2373C2BF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D00-467C-BC70-3AB2373C2BFC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D00-467C-BC70-3AB2373C2BFC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D00-467C-BC70-3AB2373C2BF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D00-467C-BC70-3AB2373C2BF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D00-467C-BC70-3AB2373C2BF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D00-467C-BC70-3AB2373C2BFC}"/>
              </c:ext>
            </c:extLst>
          </c:dPt>
          <c:cat>
            <c:strRef>
              <c:f>Charts!$A$4:$A$12</c:f>
              <c:strCache>
                <c:ptCount val="9"/>
                <c:pt idx="0">
                  <c:v>Hydro</c:v>
                </c:pt>
                <c:pt idx="1">
                  <c:v>Wind</c:v>
                </c:pt>
                <c:pt idx="2">
                  <c:v>Solar</c:v>
                </c:pt>
                <c:pt idx="3">
                  <c:v>Nuclear</c:v>
                </c:pt>
                <c:pt idx="4">
                  <c:v>Natural Gas</c:v>
                </c:pt>
                <c:pt idx="5">
                  <c:v>Coal</c:v>
                </c:pt>
                <c:pt idx="6">
                  <c:v>Biomass</c:v>
                </c:pt>
                <c:pt idx="7">
                  <c:v>Geothermal</c:v>
                </c:pt>
                <c:pt idx="8">
                  <c:v>Petroleum</c:v>
                </c:pt>
              </c:strCache>
            </c:strRef>
          </c:cat>
          <c:val>
            <c:numRef>
              <c:f>Charts!$B$4:$B$12</c:f>
              <c:numCache>
                <c:formatCode>General</c:formatCode>
                <c:ptCount val="9"/>
                <c:pt idx="0">
                  <c:v>34276</c:v>
                </c:pt>
                <c:pt idx="1">
                  <c:v>10858.3</c:v>
                </c:pt>
                <c:pt idx="2">
                  <c:v>1109.3</c:v>
                </c:pt>
                <c:pt idx="3">
                  <c:v>1200</c:v>
                </c:pt>
                <c:pt idx="4">
                  <c:v>9631.2000000000007</c:v>
                </c:pt>
                <c:pt idx="5">
                  <c:v>4953.7</c:v>
                </c:pt>
                <c:pt idx="6">
                  <c:v>798.4</c:v>
                </c:pt>
                <c:pt idx="7">
                  <c:v>68.5</c:v>
                </c:pt>
                <c:pt idx="8">
                  <c:v>142.6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D00-467C-BC70-3AB2373C2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83324592676493"/>
          <c:y val="0.1851236421369204"/>
          <c:w val="0.23477965536486733"/>
          <c:h val="0.73062667637198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EFFFF">
        <a:tint val="95000"/>
        <a:satMod val="17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Existing</a:t>
            </a:r>
            <a:r>
              <a:rPr lang="en-US" baseline="0"/>
              <a:t> System Resources - Nameplate Capacity</a:t>
            </a:r>
            <a:br>
              <a:rPr lang="en-US" baseline="0"/>
            </a:br>
            <a:r>
              <a:rPr lang="en-US" baseline="0"/>
              <a:t>~ 63,000 MW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16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062437448177215"/>
          <c:y val="0.19428858877515923"/>
          <c:w val="0.55014612593692602"/>
          <c:h val="0.7604552975181899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96A-42D3-9886-4408CF123FB3}"/>
              </c:ext>
            </c:extLst>
          </c:dPt>
          <c:dPt>
            <c:idx val="1"/>
            <c:bubble3D val="0"/>
            <c:spPr>
              <a:solidFill>
                <a:srgbClr val="4BACC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96A-42D3-9886-4408CF123FB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96A-42D3-9886-4408CF123FB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96A-42D3-9886-4408CF123FB3}"/>
              </c:ext>
            </c:extLst>
          </c:dPt>
          <c:dPt>
            <c:idx val="4"/>
            <c:bubble3D val="0"/>
            <c:explosion val="19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96A-42D3-9886-4408CF123FB3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96A-42D3-9886-4408CF123F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96A-42D3-9886-4408CF123FB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96A-42D3-9886-4408CF123FB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96A-42D3-9886-4408CF123FB3}"/>
              </c:ext>
            </c:extLst>
          </c:dPt>
          <c:cat>
            <c:strRef>
              <c:f>Charts!$A$4:$A$12</c:f>
              <c:strCache>
                <c:ptCount val="9"/>
                <c:pt idx="0">
                  <c:v>Hydro</c:v>
                </c:pt>
                <c:pt idx="1">
                  <c:v>Wind</c:v>
                </c:pt>
                <c:pt idx="2">
                  <c:v>Solar</c:v>
                </c:pt>
                <c:pt idx="3">
                  <c:v>Nuclear</c:v>
                </c:pt>
                <c:pt idx="4">
                  <c:v>Natural Gas</c:v>
                </c:pt>
                <c:pt idx="5">
                  <c:v>Coal</c:v>
                </c:pt>
                <c:pt idx="6">
                  <c:v>Biomass</c:v>
                </c:pt>
                <c:pt idx="7">
                  <c:v>Geothermal</c:v>
                </c:pt>
                <c:pt idx="8">
                  <c:v>Petroleum</c:v>
                </c:pt>
              </c:strCache>
            </c:strRef>
          </c:cat>
          <c:val>
            <c:numRef>
              <c:f>Charts!$B$4:$B$12</c:f>
              <c:numCache>
                <c:formatCode>General</c:formatCode>
                <c:ptCount val="9"/>
                <c:pt idx="0">
                  <c:v>34276</c:v>
                </c:pt>
                <c:pt idx="1">
                  <c:v>10858.3</c:v>
                </c:pt>
                <c:pt idx="2">
                  <c:v>1109.3</c:v>
                </c:pt>
                <c:pt idx="3">
                  <c:v>1200</c:v>
                </c:pt>
                <c:pt idx="4">
                  <c:v>9631.2000000000007</c:v>
                </c:pt>
                <c:pt idx="5">
                  <c:v>4953.7</c:v>
                </c:pt>
                <c:pt idx="6">
                  <c:v>798.4</c:v>
                </c:pt>
                <c:pt idx="7">
                  <c:v>68.5</c:v>
                </c:pt>
                <c:pt idx="8">
                  <c:v>142.6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96A-42D3-9886-4408CF123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83324592676493"/>
          <c:y val="0.1851236421369204"/>
          <c:w val="0.23477965536486733"/>
          <c:h val="0.73062667637198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EFFFF">
        <a:tint val="95000"/>
        <a:satMod val="17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84EA38-4798-4A87-875B-03623B9664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850DD-E09B-487F-B360-9E3DFD032E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153063-31EF-47FD-9996-E93D007F51C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6AC49-FA45-47B8-B3CC-A816E53629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CEE50-364E-4B91-906C-48DD6B396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0A6ABD-EEEE-4D9A-8917-D5DEDAE1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2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42430C-D658-4AA4-BA90-0DCD6AF3BDB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F3E0A8-5AC2-46D0-AC44-20AA23E5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6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PNCA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93DC3-A41E-47C7-A2CB-1235E5B6C4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4754C9-BC43-7B42-A9ED-0C359213595F}"/>
              </a:ext>
            </a:extLst>
          </p:cNvPr>
          <p:cNvSpPr/>
          <p:nvPr userDrawn="1"/>
        </p:nvSpPr>
        <p:spPr>
          <a:xfrm>
            <a:off x="217714" y="224971"/>
            <a:ext cx="8708572" cy="6408057"/>
          </a:xfrm>
          <a:prstGeom prst="rect">
            <a:avLst/>
          </a:prstGeom>
          <a:solidFill>
            <a:srgbClr val="F0E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1890B-9BB3-1540-8C25-A551DC09C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278" y="4792174"/>
            <a:ext cx="7767146" cy="1642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83" y="769521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83" y="366143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82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6369C-1E1A-5F4F-9571-F7DE92ACF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50" y="5302327"/>
            <a:ext cx="8965324" cy="173222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E5CDE4-3703-CA43-AB0B-3F8D91F8D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0832" y="6327648"/>
            <a:ext cx="528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95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ste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DBFAFB-B40F-8744-8591-E88EF61C4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056" y="89452"/>
            <a:ext cx="8825948" cy="661946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E26FB22-2924-1D40-BE54-2F748089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38718"/>
            <a:ext cx="678076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7600AF-FCD7-DF42-AEC5-403E7530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63063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42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st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B78311-CEA7-1D42-8078-B13F575AF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056" y="89452"/>
            <a:ext cx="8825948" cy="661946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E91BB55-23AF-5145-A3F1-59E6F3DC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38718"/>
            <a:ext cx="678076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E7DCA0E-06E5-5643-B0D6-1CF687FE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63063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07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ste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971A8E-24AE-E04C-872F-FE547286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056" y="89452"/>
            <a:ext cx="8825948" cy="66194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73202D-62EB-1D49-8E88-B8433D5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38718"/>
            <a:ext cx="678076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933D7B-F23F-7746-940D-06815AFF8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63063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503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4BE955-0042-F148-BEC0-753E11EA3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82" t="6259" r="11348" b="5344"/>
          <a:stretch/>
        </p:blipFill>
        <p:spPr>
          <a:xfrm>
            <a:off x="391886" y="380326"/>
            <a:ext cx="8371788" cy="6093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971A8E-24AE-E04C-872F-FE54728627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54056" y="89452"/>
            <a:ext cx="8825948" cy="661946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2D6E104-FA30-EC47-9622-A562ED8E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95686"/>
            <a:ext cx="678076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77EE5C0-390D-844A-B085-252DA8AC9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2876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3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240">
          <p15:clr>
            <a:srgbClr val="FBAE40"/>
          </p15:clr>
        </p15:guide>
        <p15:guide id="3" pos="5520">
          <p15:clr>
            <a:srgbClr val="FBAE40"/>
          </p15:clr>
        </p15:guide>
        <p15:guide id="4" orient="horz" pos="2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003ED5F-7C94-49B5-99E7-60E4FCC72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0832" y="6327648"/>
            <a:ext cx="528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79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30AB81-92AB-5440-89D7-00FB4B8755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50" y="5302327"/>
            <a:ext cx="8965324" cy="1732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437DAE-F364-D243-A41C-920BF4F45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4052" y="6325981"/>
            <a:ext cx="528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72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A42769-41C0-7449-B63F-90BDEDBE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50" y="5302327"/>
            <a:ext cx="8965324" cy="1732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C7F9B9-36C0-4B57-A19A-97B17C50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245BFF-2888-B142-ABEA-18D8B6C0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0832" y="6327648"/>
            <a:ext cx="528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65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A42769-41C0-7449-B63F-90BDEDBE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50" y="5302327"/>
            <a:ext cx="8965324" cy="17322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245BFF-2888-B142-ABEA-18D8B6C0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0832" y="6327648"/>
            <a:ext cx="528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51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ogo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4365DC-0F74-453D-9EF2-C57F75C20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52" y="5302327"/>
            <a:ext cx="8965320" cy="17322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245BFF-2888-B142-ABEA-18D8B6C0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9976" y="6327648"/>
            <a:ext cx="528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28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A42769-41C0-7449-B63F-90BDEDBE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50" y="5302327"/>
            <a:ext cx="8965324" cy="1732225"/>
          </a:xfrm>
          <a:prstGeom prst="rect">
            <a:avLst/>
          </a:prstGeom>
        </p:spPr>
      </p:pic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B69A4779-727F-E344-AF4D-040D5FE19E6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6238" y="829295"/>
            <a:ext cx="8364350" cy="46926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245BFF-2888-B142-ABEA-18D8B6C0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0832" y="6327648"/>
            <a:ext cx="528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3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A42769-41C0-7449-B63F-90BDEDBE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50" y="5302327"/>
            <a:ext cx="8965324" cy="17322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1E8E6-EAF2-433B-91B4-B59691DC1D2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8488" y="415925"/>
            <a:ext cx="8121650" cy="5399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245BFF-2888-B142-ABEA-18D8B6C0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0832" y="6327648"/>
            <a:ext cx="528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7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A42769-41C0-7449-B63F-90BDEDBE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50" y="5302327"/>
            <a:ext cx="8965324" cy="17322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F6BE3E-C3A6-9E43-9A5C-83F6017FF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74" y="1048912"/>
            <a:ext cx="366544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B3A203B9-092F-C04C-BD56-150CBC7812B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446215" y="829295"/>
            <a:ext cx="4446587" cy="46926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245BFF-2888-B142-ABEA-18D8B6C0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0832" y="6327648"/>
            <a:ext cx="528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6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A42769-41C0-7449-B63F-90BDEDBE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50" y="5302327"/>
            <a:ext cx="8965324" cy="17322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F6BE3E-C3A6-9E43-9A5C-83F6017FF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048912"/>
            <a:ext cx="366544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7FA7A964-76BC-2C4A-B4E4-515CFBEC678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6238" y="829295"/>
            <a:ext cx="4446587" cy="46926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245BFF-2888-B142-ABEA-18D8B6C0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0832" y="6327648"/>
            <a:ext cx="528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6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Placeholder 22">
            <a:extLst>
              <a:ext uri="{FF2B5EF4-FFF2-40B4-BE49-F238E27FC236}">
                <a16:creationId xmlns:a16="http://schemas.microsoft.com/office/drawing/2014/main" id="{770D2D7B-89AA-2342-9D15-8D0287FA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3FD5139-A21E-7E40-8155-4F0B6CF47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0832" y="6327648"/>
            <a:ext cx="528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19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C2C5FB-958D-4F44-BE84-62763676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769521"/>
            <a:ext cx="8361597" cy="2852737"/>
          </a:xfrm>
        </p:spPr>
        <p:txBody>
          <a:bodyPr/>
          <a:lstStyle/>
          <a:p>
            <a:r>
              <a:rPr lang="en-US" dirty="0"/>
              <a:t>Existing Generating Resources – Inputs to the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E98E3-A6A5-4726-8305-C38409288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17" y="3622258"/>
            <a:ext cx="7886700" cy="1500187"/>
          </a:xfrm>
        </p:spPr>
        <p:txBody>
          <a:bodyPr/>
          <a:lstStyle/>
          <a:p>
            <a:r>
              <a:rPr lang="en-US" dirty="0"/>
              <a:t>RAAC/SAAC/GRAC</a:t>
            </a:r>
          </a:p>
          <a:p>
            <a:r>
              <a:rPr lang="en-US" dirty="0"/>
              <a:t>May 6, 2020 - Gillian Charles</a:t>
            </a:r>
          </a:p>
        </p:txBody>
      </p:sp>
    </p:spTree>
    <p:extLst>
      <p:ext uri="{BB962C8B-B14F-4D97-AF65-F5344CB8AC3E}">
        <p14:creationId xmlns:p14="http://schemas.microsoft.com/office/powerpoint/2010/main" val="220595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D3DB5-551B-4CBB-8EA6-3A92673A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37" y="156896"/>
            <a:ext cx="8673219" cy="1325563"/>
          </a:xfrm>
        </p:spPr>
        <p:txBody>
          <a:bodyPr/>
          <a:lstStyle/>
          <a:p>
            <a:r>
              <a:rPr lang="en-US" dirty="0"/>
              <a:t>Contributions to the Existing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48A8AE-07B1-41B9-AE1C-20C857D29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8432"/>
            <a:ext cx="7886700" cy="49185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we determine which resources “count” towards the region, and at what amount?</a:t>
            </a:r>
          </a:p>
          <a:p>
            <a:r>
              <a:rPr lang="en-US" dirty="0"/>
              <a:t>e.g. IPP-owned resource, uncommitted load (market)</a:t>
            </a:r>
          </a:p>
          <a:p>
            <a:r>
              <a:rPr lang="en-US" dirty="0"/>
              <a:t>e.g. </a:t>
            </a:r>
            <a:r>
              <a:rPr lang="en-US" dirty="0" err="1"/>
              <a:t>NorthWestern</a:t>
            </a:r>
            <a:r>
              <a:rPr lang="en-US" dirty="0"/>
              <a:t> Energy owned/contracted resource</a:t>
            </a:r>
          </a:p>
          <a:p>
            <a:r>
              <a:rPr lang="en-US" dirty="0"/>
              <a:t>e.g. PacifiCorp OOR renewable resource</a:t>
            </a:r>
          </a:p>
          <a:p>
            <a:r>
              <a:rPr lang="en-US" dirty="0"/>
              <a:t>e.g. Resources that have been idled or mothballed</a:t>
            </a:r>
          </a:p>
          <a:p>
            <a:r>
              <a:rPr lang="en-US" dirty="0"/>
              <a:t>e.g. IPP resource w/ OOR long-term PPA</a:t>
            </a:r>
          </a:p>
          <a:p>
            <a:r>
              <a:rPr lang="en-US" dirty="0"/>
              <a:t>e.g. Joint ownership, multiple load shares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A7FC85-A68A-4F40-8519-8C0A346E35D0}"/>
              </a:ext>
            </a:extLst>
          </p:cNvPr>
          <p:cNvSpPr/>
          <p:nvPr/>
        </p:nvSpPr>
        <p:spPr>
          <a:xfrm>
            <a:off x="1144696" y="4850156"/>
            <a:ext cx="7632071" cy="5884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Percent Rate - Based to the Region – the expectation that the region bears the fixed cost of the resource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1AC8D6-0FE2-4960-B08C-6BB5831FCE44}"/>
              </a:ext>
            </a:extLst>
          </p:cNvPr>
          <p:cNvSpPr/>
          <p:nvPr/>
        </p:nvSpPr>
        <p:spPr>
          <a:xfrm>
            <a:off x="1144695" y="5585987"/>
            <a:ext cx="7632071" cy="5251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Percent Capability to the Region – amount resource can be dispatched to the region 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A92C9FD-7C30-46D7-B343-58FAC2C25CF6}"/>
              </a:ext>
            </a:extLst>
          </p:cNvPr>
          <p:cNvSpPr/>
          <p:nvPr/>
        </p:nvSpPr>
        <p:spPr>
          <a:xfrm rot="18873450">
            <a:off x="-675333" y="-161078"/>
            <a:ext cx="1839554" cy="82068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3410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AE1A-1C22-4F34-816A-CF2EEE2A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6"/>
            <a:ext cx="889207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the resource blocks look like as inputs in the model and how do they contribute to the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49063-24B7-4A4B-8220-3942616F6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3D124-D0BA-469C-93C7-0C906AA81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168" y="2088488"/>
            <a:ext cx="5719664" cy="38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8F9468-F75E-46C7-877C-EFDCC49A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A4CD8-A747-45D7-9C89-0449E76B3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9262B-59CD-44C7-9C14-3C7031D2C9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5363" y="6326188"/>
            <a:ext cx="52863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75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68761-0421-479C-AE79-D9D71CAA2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D0600-71A6-4B75-B5D8-7962C1A82CEA}"/>
              </a:ext>
            </a:extLst>
          </p:cNvPr>
          <p:cNvSpPr txBox="1"/>
          <p:nvPr/>
        </p:nvSpPr>
        <p:spPr>
          <a:xfrm>
            <a:off x="1148203" y="5286041"/>
            <a:ext cx="76646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Planned retirements based on agreements, announcements, IRPs; subject to change</a:t>
            </a:r>
          </a:p>
          <a:p>
            <a:r>
              <a:rPr lang="en-US" sz="1000" dirty="0"/>
              <a:t>Idaho Power intends to end its participation in North </a:t>
            </a:r>
            <a:r>
              <a:rPr lang="en-US" sz="1000" dirty="0" err="1"/>
              <a:t>Valmy</a:t>
            </a:r>
            <a:r>
              <a:rPr lang="en-US" sz="1000" dirty="0"/>
              <a:t> 1 in 2019</a:t>
            </a:r>
          </a:p>
          <a:p>
            <a:r>
              <a:rPr lang="en-US" sz="1000" dirty="0"/>
              <a:t>Uncertainty remains over timing of Jim Bridger 1,2 potential accelerated retirements</a:t>
            </a:r>
          </a:p>
          <a:p>
            <a:r>
              <a:rPr lang="en-US" sz="1000" dirty="0"/>
              <a:t>Hardin Generating Station was sold to an out-of-region cryptocurrency company; therefore no longer “counts” towards the region</a:t>
            </a:r>
          </a:p>
          <a:p>
            <a:r>
              <a:rPr lang="en-US" sz="1000" dirty="0"/>
              <a:t>Colstrip 3,4 should be considered </a:t>
            </a:r>
            <a:r>
              <a:rPr lang="en-US" sz="1000" i="1" dirty="0"/>
              <a:t>very</a:t>
            </a:r>
            <a:r>
              <a:rPr lang="en-US" sz="1000" dirty="0"/>
              <a:t> tentative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08B1B3-FA0D-4667-92D0-FB85B2D1E912}"/>
              </a:ext>
            </a:extLst>
          </p:cNvPr>
          <p:cNvSpPr txBox="1"/>
          <p:nvPr/>
        </p:nvSpPr>
        <p:spPr>
          <a:xfrm>
            <a:off x="7710963" y="5291159"/>
            <a:ext cx="1341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Updated Mar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9EFE5-2AAC-457C-B285-03D6E55D6E63}"/>
              </a:ext>
            </a:extLst>
          </p:cNvPr>
          <p:cNvSpPr txBox="1"/>
          <p:nvPr/>
        </p:nvSpPr>
        <p:spPr>
          <a:xfrm>
            <a:off x="5278075" y="6325981"/>
            <a:ext cx="30030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Data source: Council’s project database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D5E939-3A1E-4500-ABEA-0654AF3A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4" y="286162"/>
            <a:ext cx="8555525" cy="491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9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63086-21C1-4200-9F66-B307F255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System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17531B-1FDB-4FFA-945E-DA2103875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5630632"/>
            <a:ext cx="8159385" cy="1500187"/>
          </a:xfrm>
        </p:spPr>
        <p:txBody>
          <a:bodyPr/>
          <a:lstStyle/>
          <a:p>
            <a:r>
              <a:rPr lang="en-US" dirty="0"/>
              <a:t>Building resource blocks and translating into model inputs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32CE0-5017-406F-A590-275E41A05B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5363" y="6326188"/>
            <a:ext cx="52863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51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F6CA4-A590-4705-8E37-91C4417E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073" y="166894"/>
            <a:ext cx="6710277" cy="1325563"/>
          </a:xfrm>
        </p:spPr>
        <p:txBody>
          <a:bodyPr/>
          <a:lstStyle/>
          <a:p>
            <a:r>
              <a:rPr lang="en-US" dirty="0"/>
              <a:t>April 23 SAAC/RAAC/GRAC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2FBC-257F-44B0-998D-39AA144B0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169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Discussed existing system resources - what’s in, what’s out, and how to count them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ECB10-E0D4-4348-BC31-69B28EAFD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9E220-F071-4A3C-AD9D-50CA9825C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9" y="205400"/>
            <a:ext cx="1643184" cy="1023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681B4F-99F2-475E-ADC7-65637EA72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89" y="2621901"/>
            <a:ext cx="3685803" cy="2818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99FAF-7BF6-4D51-B37E-7C67DED4E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72" y="2621901"/>
            <a:ext cx="4026998" cy="307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E982-55CE-46EE-AF52-D22C7E79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Database &amp;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1AA55-4354-45E1-A83B-0F2DA3B09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116" y="1625099"/>
            <a:ext cx="3080084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/>
              <a:t>Project/Unit-level data</a:t>
            </a:r>
          </a:p>
          <a:p>
            <a:r>
              <a:rPr lang="en-US" sz="2000" dirty="0"/>
              <a:t>Resource fuel</a:t>
            </a:r>
          </a:p>
          <a:p>
            <a:r>
              <a:rPr lang="en-US" sz="2000" dirty="0"/>
              <a:t>Technology type</a:t>
            </a:r>
          </a:p>
          <a:p>
            <a:r>
              <a:rPr lang="en-US" sz="2000" dirty="0"/>
              <a:t>Nameplate capacity</a:t>
            </a:r>
          </a:p>
          <a:p>
            <a:r>
              <a:rPr lang="en-US" sz="2000" dirty="0"/>
              <a:t>Operating status</a:t>
            </a:r>
          </a:p>
          <a:p>
            <a:r>
              <a:rPr lang="en-US" sz="2000" dirty="0"/>
              <a:t>Location</a:t>
            </a:r>
          </a:p>
          <a:p>
            <a:r>
              <a:rPr lang="en-US" sz="2000" dirty="0"/>
              <a:t>Ownership/electrical load</a:t>
            </a:r>
          </a:p>
          <a:p>
            <a:r>
              <a:rPr lang="en-US" sz="2000" dirty="0"/>
              <a:t>Historical energy</a:t>
            </a:r>
          </a:p>
          <a:p>
            <a:r>
              <a:rPr lang="en-US" sz="2000" dirty="0"/>
              <a:t>… and many more!</a:t>
            </a:r>
          </a:p>
          <a:p>
            <a:pPr marL="0" indent="0">
              <a:buNone/>
            </a:pPr>
            <a:r>
              <a:rPr lang="en-US" sz="2000" b="1" dirty="0"/>
              <a:t>Assumptions</a:t>
            </a:r>
          </a:p>
          <a:p>
            <a:r>
              <a:rPr lang="en-US" sz="2000" dirty="0"/>
              <a:t>Heat rate</a:t>
            </a:r>
          </a:p>
          <a:p>
            <a:r>
              <a:rPr lang="en-US" sz="2000" dirty="0"/>
              <a:t>Seasonal outages</a:t>
            </a:r>
          </a:p>
          <a:p>
            <a:r>
              <a:rPr lang="en-US" sz="2000" dirty="0"/>
              <a:t>… and many more!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6ACB-EC8F-4AE4-8D74-067507A27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6F28A-CB6C-4459-9BC3-23A8CC0E7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11" y="1895854"/>
            <a:ext cx="5311017" cy="319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2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99C7-6007-48FA-A592-8B0F5387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55" y="113336"/>
            <a:ext cx="7886700" cy="954006"/>
          </a:xfrm>
        </p:spPr>
        <p:txBody>
          <a:bodyPr/>
          <a:lstStyle/>
          <a:p>
            <a:r>
              <a:rPr lang="en-US" dirty="0"/>
              <a:t>Existing System – Aggregate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97784-FBD1-4909-B4C6-7E6D9B1B2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750" y="1253331"/>
            <a:ext cx="4094462" cy="2296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Aggregate unit-level data and sort into resource blocks</a:t>
            </a:r>
          </a:p>
          <a:p>
            <a:pPr lvl="1"/>
            <a:r>
              <a:rPr lang="en-US" dirty="0"/>
              <a:t>Some resources have multiple blocks (ex. A)</a:t>
            </a:r>
          </a:p>
          <a:p>
            <a:pPr lvl="1"/>
            <a:r>
              <a:rPr lang="en-US" dirty="0"/>
              <a:t>Some resources are aggregated into one block (ex. 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FD988-6A59-4EBF-952B-D318373F0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0AEB361-532C-40AD-9881-82C04A8BC137}"/>
              </a:ext>
            </a:extLst>
          </p:cNvPr>
          <p:cNvGraphicFramePr>
            <a:graphicFrameLocks/>
          </p:cNvGraphicFramePr>
          <p:nvPr/>
        </p:nvGraphicFramePr>
        <p:xfrm>
          <a:off x="32727" y="1528308"/>
          <a:ext cx="4869962" cy="352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F40B50F-D8E3-4721-8E6D-05528D312067}"/>
              </a:ext>
            </a:extLst>
          </p:cNvPr>
          <p:cNvGrpSpPr/>
          <p:nvPr/>
        </p:nvGrpSpPr>
        <p:grpSpPr>
          <a:xfrm>
            <a:off x="5206577" y="4331368"/>
            <a:ext cx="1491915" cy="1091825"/>
            <a:chOff x="5149516" y="4331368"/>
            <a:chExt cx="1491915" cy="109182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6ACC447-4CEF-4E0A-97A9-3DBED2932C5E}"/>
                </a:ext>
              </a:extLst>
            </p:cNvPr>
            <p:cNvSpPr/>
            <p:nvPr/>
          </p:nvSpPr>
          <p:spPr>
            <a:xfrm>
              <a:off x="5149516" y="4331368"/>
              <a:ext cx="1491915" cy="280737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Gas West 1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4DD7F1C-4B5E-434F-9B4B-AD7850747E03}"/>
                </a:ext>
              </a:extLst>
            </p:cNvPr>
            <p:cNvSpPr/>
            <p:nvPr/>
          </p:nvSpPr>
          <p:spPr>
            <a:xfrm>
              <a:off x="5149516" y="4736912"/>
              <a:ext cx="1491915" cy="280737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Gas West 2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AD70871-94FE-46E9-8758-588A28D2E433}"/>
                </a:ext>
              </a:extLst>
            </p:cNvPr>
            <p:cNvSpPr/>
            <p:nvPr/>
          </p:nvSpPr>
          <p:spPr>
            <a:xfrm>
              <a:off x="5149516" y="5142456"/>
              <a:ext cx="1491915" cy="280737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Gas West 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5CD175-633B-4446-94A3-A1A8B5A17C24}"/>
              </a:ext>
            </a:extLst>
          </p:cNvPr>
          <p:cNvGrpSpPr/>
          <p:nvPr/>
        </p:nvGrpSpPr>
        <p:grpSpPr>
          <a:xfrm>
            <a:off x="6871858" y="4331367"/>
            <a:ext cx="1491915" cy="1091825"/>
            <a:chOff x="6814797" y="4331367"/>
            <a:chExt cx="1491915" cy="109182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7FE2EE8-D17A-4259-81AB-6BEC2A483FA8}"/>
                </a:ext>
              </a:extLst>
            </p:cNvPr>
            <p:cNvSpPr/>
            <p:nvPr/>
          </p:nvSpPr>
          <p:spPr>
            <a:xfrm>
              <a:off x="6814797" y="4331367"/>
              <a:ext cx="1491915" cy="280737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Gas East 1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9AC0F2B-1487-4D40-B930-80891DB93AE8}"/>
                </a:ext>
              </a:extLst>
            </p:cNvPr>
            <p:cNvSpPr/>
            <p:nvPr/>
          </p:nvSpPr>
          <p:spPr>
            <a:xfrm>
              <a:off x="6814797" y="4736912"/>
              <a:ext cx="1491915" cy="280737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Gas East 2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75E75A5-F647-4273-81C6-E7E437316CC8}"/>
                </a:ext>
              </a:extLst>
            </p:cNvPr>
            <p:cNvSpPr/>
            <p:nvPr/>
          </p:nvSpPr>
          <p:spPr>
            <a:xfrm>
              <a:off x="6814797" y="5142455"/>
              <a:ext cx="1491915" cy="280737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Gas East 3</a:t>
              </a:r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5472C3C-DCA6-411E-8C68-35C497DC1495}"/>
              </a:ext>
            </a:extLst>
          </p:cNvPr>
          <p:cNvGraphicFramePr>
            <a:graphicFrameLocks/>
          </p:cNvGraphicFramePr>
          <p:nvPr/>
        </p:nvGraphicFramePr>
        <p:xfrm>
          <a:off x="89788" y="1491060"/>
          <a:ext cx="4869962" cy="352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Arrow: Right 17">
            <a:extLst>
              <a:ext uri="{FF2B5EF4-FFF2-40B4-BE49-F238E27FC236}">
                <a16:creationId xmlns:a16="http://schemas.microsoft.com/office/drawing/2014/main" id="{C1370CD6-37C5-43F7-A35D-EE62FA5B4BE0}"/>
              </a:ext>
            </a:extLst>
          </p:cNvPr>
          <p:cNvSpPr/>
          <p:nvPr/>
        </p:nvSpPr>
        <p:spPr>
          <a:xfrm rot="3370691">
            <a:off x="4399337" y="4109446"/>
            <a:ext cx="727810" cy="304921"/>
          </a:xfrm>
          <a:prstGeom prst="rightArrow">
            <a:avLst>
              <a:gd name="adj1" fmla="val 30002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7FF2B3-6C41-4170-917D-BDA8D7CEB743}"/>
              </a:ext>
            </a:extLst>
          </p:cNvPr>
          <p:cNvGrpSpPr/>
          <p:nvPr/>
        </p:nvGrpSpPr>
        <p:grpSpPr>
          <a:xfrm>
            <a:off x="3412185" y="5048704"/>
            <a:ext cx="3681343" cy="973577"/>
            <a:chOff x="3412185" y="5048704"/>
            <a:chExt cx="3681343" cy="97357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436C9C3-B89F-4D1F-987D-7763A6790BDF}"/>
                </a:ext>
              </a:extLst>
            </p:cNvPr>
            <p:cNvSpPr/>
            <p:nvPr/>
          </p:nvSpPr>
          <p:spPr>
            <a:xfrm>
              <a:off x="5206577" y="5741544"/>
              <a:ext cx="1886951" cy="280737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Other Must Run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56F49854-FCD9-4907-B037-E5397ADB8DB9}"/>
                </a:ext>
              </a:extLst>
            </p:cNvPr>
            <p:cNvSpPr/>
            <p:nvPr/>
          </p:nvSpPr>
          <p:spPr>
            <a:xfrm rot="2474188">
              <a:off x="3412185" y="5048704"/>
              <a:ext cx="1890049" cy="304921"/>
            </a:xfrm>
            <a:prstGeom prst="rightArrow">
              <a:avLst>
                <a:gd name="adj1" fmla="val 30002"/>
                <a:gd name="adj2" fmla="val 5000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A546A30-671A-40E5-8D6A-CC5A6F305246}"/>
              </a:ext>
            </a:extLst>
          </p:cNvPr>
          <p:cNvSpPr txBox="1">
            <a:spLocks/>
          </p:cNvSpPr>
          <p:nvPr/>
        </p:nvSpPr>
        <p:spPr>
          <a:xfrm>
            <a:off x="988702" y="5071740"/>
            <a:ext cx="4094462" cy="929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060"/>
                </a:solidFill>
              </a:rPr>
              <a:t>Example B: Biomass, Geothermal, Petroleum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8F4A33-4FE0-4B5D-B5D9-63EAC391A998}"/>
              </a:ext>
            </a:extLst>
          </p:cNvPr>
          <p:cNvSpPr txBox="1">
            <a:spLocks/>
          </p:cNvSpPr>
          <p:nvPr/>
        </p:nvSpPr>
        <p:spPr>
          <a:xfrm>
            <a:off x="5152467" y="3763757"/>
            <a:ext cx="4094462" cy="61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Example A: natural gas</a:t>
            </a:r>
          </a:p>
        </p:txBody>
      </p:sp>
    </p:spTree>
    <p:extLst>
      <p:ext uri="{BB962C8B-B14F-4D97-AF65-F5344CB8AC3E}">
        <p14:creationId xmlns:p14="http://schemas.microsoft.com/office/powerpoint/2010/main" val="27161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  <p:bldGraphic spid="14" grpId="0">
        <p:bldAsOne/>
      </p:bldGraphic>
      <p:bldP spid="18" grpId="0" animBg="1"/>
      <p:bldP spid="20" grpId="0" build="p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BA32-2715-4369-ADD1-B2432A2C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4" y="144397"/>
            <a:ext cx="8614611" cy="1325563"/>
          </a:xfrm>
        </p:spPr>
        <p:txBody>
          <a:bodyPr/>
          <a:lstStyle/>
          <a:p>
            <a:r>
              <a:rPr lang="en-US" dirty="0"/>
              <a:t>Developing Resource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4DBF9-27EA-4075-90BD-F651DD36B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68" y="1508919"/>
            <a:ext cx="4667364" cy="4533108"/>
          </a:xfrm>
        </p:spPr>
        <p:txBody>
          <a:bodyPr>
            <a:normAutofit/>
          </a:bodyPr>
          <a:lstStyle/>
          <a:p>
            <a:r>
              <a:rPr lang="en-US" dirty="0"/>
              <a:t>Each resource block has attributes that have been aggregated from unit-level data</a:t>
            </a:r>
          </a:p>
          <a:p>
            <a:pPr lvl="1"/>
            <a:r>
              <a:rPr lang="en-US" dirty="0"/>
              <a:t>Nameplate capacity (MW), average heat rate, average fixed O&amp;M, average variable O&amp;M, average forced outage rate, etc.</a:t>
            </a:r>
          </a:p>
          <a:p>
            <a:r>
              <a:rPr lang="en-US" dirty="0"/>
              <a:t>The model dispatches resources by block to meet load; dispatch considers the heat rate and VOM, along with fuel and electricity prices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A300C-DD1B-4ABC-B04C-5E4017125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793BB-797E-4590-BB92-499703B87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6" y="2653506"/>
            <a:ext cx="40386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7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48DA9C-8DFA-479D-BFB2-FBF8C3BE0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97" y="4145504"/>
            <a:ext cx="2082153" cy="2120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0EB9A-496F-4FF3-8AA2-36C68808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585"/>
            <a:ext cx="7886700" cy="1325563"/>
          </a:xfrm>
        </p:spPr>
        <p:txBody>
          <a:bodyPr/>
          <a:lstStyle/>
          <a:p>
            <a:r>
              <a:rPr lang="en-US" dirty="0"/>
              <a:t>Draft 2021 Plan – Generating Resource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01F49-EABD-4EF7-842C-1A1336BE0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E7F5D1-B63C-4075-9FE3-1AD7611BD9DF}"/>
              </a:ext>
            </a:extLst>
          </p:cNvPr>
          <p:cNvGrpSpPr/>
          <p:nvPr/>
        </p:nvGrpSpPr>
        <p:grpSpPr>
          <a:xfrm>
            <a:off x="375212" y="1761771"/>
            <a:ext cx="1491915" cy="1091825"/>
            <a:chOff x="5149516" y="4331368"/>
            <a:chExt cx="1491915" cy="10918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8880599-B7C3-44C3-B162-2423DD843FEE}"/>
                </a:ext>
              </a:extLst>
            </p:cNvPr>
            <p:cNvSpPr/>
            <p:nvPr/>
          </p:nvSpPr>
          <p:spPr>
            <a:xfrm>
              <a:off x="5149516" y="4331368"/>
              <a:ext cx="1491915" cy="280737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Gas West 1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F9600E7-63D5-45AC-AD3C-2BF1EC623B64}"/>
                </a:ext>
              </a:extLst>
            </p:cNvPr>
            <p:cNvSpPr/>
            <p:nvPr/>
          </p:nvSpPr>
          <p:spPr>
            <a:xfrm>
              <a:off x="5149516" y="4736912"/>
              <a:ext cx="1491915" cy="280737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Gas West 2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4EC68AC-F35F-4848-A914-CAC2EE95DB6C}"/>
                </a:ext>
              </a:extLst>
            </p:cNvPr>
            <p:cNvSpPr/>
            <p:nvPr/>
          </p:nvSpPr>
          <p:spPr>
            <a:xfrm>
              <a:off x="5149516" y="5142456"/>
              <a:ext cx="1491915" cy="280737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Gas West 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A8AEA9-8916-4F70-9983-D2789E43209D}"/>
              </a:ext>
            </a:extLst>
          </p:cNvPr>
          <p:cNvGrpSpPr/>
          <p:nvPr/>
        </p:nvGrpSpPr>
        <p:grpSpPr>
          <a:xfrm>
            <a:off x="375211" y="2969025"/>
            <a:ext cx="1491915" cy="1091825"/>
            <a:chOff x="6814797" y="4331367"/>
            <a:chExt cx="1491915" cy="10918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FCD5E94-F857-42BB-A6F8-4639D2116B98}"/>
                </a:ext>
              </a:extLst>
            </p:cNvPr>
            <p:cNvSpPr/>
            <p:nvPr/>
          </p:nvSpPr>
          <p:spPr>
            <a:xfrm>
              <a:off x="6814797" y="4331367"/>
              <a:ext cx="1491915" cy="280737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Gas East 1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9445EBF-1D98-4FD0-9950-467C22804DB3}"/>
                </a:ext>
              </a:extLst>
            </p:cNvPr>
            <p:cNvSpPr/>
            <p:nvPr/>
          </p:nvSpPr>
          <p:spPr>
            <a:xfrm>
              <a:off x="6814797" y="4736912"/>
              <a:ext cx="1491915" cy="280737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Gas East 2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26E3C84-49BF-4341-AC8E-3BC6EFD50C68}"/>
                </a:ext>
              </a:extLst>
            </p:cNvPr>
            <p:cNvSpPr/>
            <p:nvPr/>
          </p:nvSpPr>
          <p:spPr>
            <a:xfrm>
              <a:off x="6814797" y="5142455"/>
              <a:ext cx="1491915" cy="280737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Gas East 3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74D33C-ED27-418E-8118-28B60C480B15}"/>
              </a:ext>
            </a:extLst>
          </p:cNvPr>
          <p:cNvSpPr/>
          <p:nvPr/>
        </p:nvSpPr>
        <p:spPr>
          <a:xfrm>
            <a:off x="375210" y="4176279"/>
            <a:ext cx="1491915" cy="2807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3E59F4-03B9-4552-8A64-6F7E3FE149DD}"/>
              </a:ext>
            </a:extLst>
          </p:cNvPr>
          <p:cNvSpPr/>
          <p:nvPr/>
        </p:nvSpPr>
        <p:spPr>
          <a:xfrm>
            <a:off x="375210" y="4572445"/>
            <a:ext cx="1491915" cy="28073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Solar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FE414C4D-4173-4888-81DE-2FE66ED83644}"/>
              </a:ext>
            </a:extLst>
          </p:cNvPr>
          <p:cNvSpPr/>
          <p:nvPr/>
        </p:nvSpPr>
        <p:spPr>
          <a:xfrm>
            <a:off x="5159304" y="1520605"/>
            <a:ext cx="3669157" cy="29470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Where is hydro? Hydro generation info is provided by BPA thru PNCA; includes operating constraints and variations due to water conditions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91166D-315F-4F06-9C70-5497B53202A7}"/>
              </a:ext>
            </a:extLst>
          </p:cNvPr>
          <p:cNvSpPr/>
          <p:nvPr/>
        </p:nvSpPr>
        <p:spPr>
          <a:xfrm>
            <a:off x="2180239" y="1761771"/>
            <a:ext cx="1491915" cy="28073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CGS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7EA966-AE86-4FBA-8BAD-E885C5D684B2}"/>
              </a:ext>
            </a:extLst>
          </p:cNvPr>
          <p:cNvSpPr/>
          <p:nvPr/>
        </p:nvSpPr>
        <p:spPr>
          <a:xfrm>
            <a:off x="2180240" y="2167315"/>
            <a:ext cx="1885051" cy="28073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Must Run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C9D66BA-E0B0-4203-982A-8FBF39E3BA61}"/>
              </a:ext>
            </a:extLst>
          </p:cNvPr>
          <p:cNvSpPr/>
          <p:nvPr/>
        </p:nvSpPr>
        <p:spPr>
          <a:xfrm>
            <a:off x="2172632" y="3374569"/>
            <a:ext cx="1491915" cy="2807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Colstrip 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35CDF6-DCED-4446-B4E3-B5E90A8FC8FC}"/>
              </a:ext>
            </a:extLst>
          </p:cNvPr>
          <p:cNvSpPr/>
          <p:nvPr/>
        </p:nvSpPr>
        <p:spPr>
          <a:xfrm>
            <a:off x="2180237" y="2975731"/>
            <a:ext cx="1491915" cy="2807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Colstrip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EFA9CCA-85C7-4813-B23E-49BC7D6D51A7}"/>
              </a:ext>
            </a:extLst>
          </p:cNvPr>
          <p:cNvSpPr/>
          <p:nvPr/>
        </p:nvSpPr>
        <p:spPr>
          <a:xfrm>
            <a:off x="2176376" y="2579691"/>
            <a:ext cx="2722452" cy="2807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Announced Retirements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59856C3-752F-4FAA-A851-C45806893B46}"/>
              </a:ext>
            </a:extLst>
          </p:cNvPr>
          <p:cNvSpPr/>
          <p:nvPr/>
        </p:nvSpPr>
        <p:spPr>
          <a:xfrm>
            <a:off x="2180237" y="3773407"/>
            <a:ext cx="1491915" cy="2807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Coal</a:t>
            </a:r>
          </a:p>
        </p:txBody>
      </p:sp>
    </p:spTree>
    <p:extLst>
      <p:ext uri="{BB962C8B-B14F-4D97-AF65-F5344CB8AC3E}">
        <p14:creationId xmlns:p14="http://schemas.microsoft.com/office/powerpoint/2010/main" val="22658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4844-2E59-4814-B258-711EE2F5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170" y="140312"/>
            <a:ext cx="4144518" cy="1325563"/>
          </a:xfrm>
        </p:spPr>
        <p:txBody>
          <a:bodyPr/>
          <a:lstStyle/>
          <a:p>
            <a:r>
              <a:rPr lang="en-US" dirty="0"/>
              <a:t>Coal – The Ins and Outs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648BDB-954A-4BD2-8C78-4E6743878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645" y="619206"/>
            <a:ext cx="3886200" cy="43513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What’s IN: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Jim Bridger 1 (ret EOY 2023)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Centralia 2 (ret EOY 2025)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North </a:t>
            </a:r>
            <a:r>
              <a:rPr lang="en-US" sz="2000" dirty="0" err="1"/>
              <a:t>Valmy</a:t>
            </a:r>
            <a:r>
              <a:rPr lang="en-US" sz="2000" dirty="0"/>
              <a:t> 2 (ret EOY 2025)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Jim Bridger 2 (ret EOY 2028)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Colstrip 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Colstrip 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Jim Bridger 3, 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Montana One (Colstrip Energy)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Amalgamated Sugar</a:t>
            </a:r>
          </a:p>
          <a:p>
            <a:endParaRPr lang="en-US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72002A-BB6F-485D-828A-F465ED9CD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1714" y="4441606"/>
            <a:ext cx="3886200" cy="2276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What’s OUT:</a:t>
            </a:r>
          </a:p>
          <a:p>
            <a:r>
              <a:rPr lang="en-US" sz="1600" dirty="0"/>
              <a:t>Boardman (ret EOY 2020)</a:t>
            </a:r>
          </a:p>
          <a:p>
            <a:r>
              <a:rPr lang="en-US" sz="1600" dirty="0"/>
              <a:t>Centralia 1 (ret EOY 2020)</a:t>
            </a:r>
          </a:p>
          <a:p>
            <a:r>
              <a:rPr lang="en-US" sz="1600" dirty="0"/>
              <a:t>Colstrip 1, 2 (ret EOY 2019)</a:t>
            </a:r>
          </a:p>
          <a:p>
            <a:r>
              <a:rPr lang="en-US" sz="1600" dirty="0"/>
              <a:t>Hardin (OOR; ???)</a:t>
            </a:r>
          </a:p>
          <a:p>
            <a:r>
              <a:rPr lang="en-US" sz="1600" dirty="0"/>
              <a:t>North </a:t>
            </a:r>
            <a:r>
              <a:rPr lang="en-US" sz="1600" dirty="0" err="1"/>
              <a:t>Valmy</a:t>
            </a:r>
            <a:r>
              <a:rPr lang="en-US" sz="1600" dirty="0"/>
              <a:t> 1 (ret EOY 2021; IPC ended “participation” in EOY 2019)</a:t>
            </a:r>
          </a:p>
          <a:p>
            <a:endParaRPr lang="en-US" sz="1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448E0-334D-412A-95EF-B5028AF82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1791E4-78BA-4BFB-ACBE-880716FBF6C2}"/>
              </a:ext>
            </a:extLst>
          </p:cNvPr>
          <p:cNvSpPr txBox="1"/>
          <p:nvPr/>
        </p:nvSpPr>
        <p:spPr>
          <a:xfrm>
            <a:off x="1442906" y="5931017"/>
            <a:ext cx="4110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EOY = end of year; OOR = out of region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5C3CC06-7369-4ABF-9B28-1274EBF48E03}"/>
              </a:ext>
            </a:extLst>
          </p:cNvPr>
          <p:cNvSpPr/>
          <p:nvPr/>
        </p:nvSpPr>
        <p:spPr>
          <a:xfrm>
            <a:off x="3856398" y="1092164"/>
            <a:ext cx="410893" cy="1417740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FF01B43-44DA-434A-8634-4E03D7442E7F}"/>
              </a:ext>
            </a:extLst>
          </p:cNvPr>
          <p:cNvSpPr/>
          <p:nvPr/>
        </p:nvSpPr>
        <p:spPr>
          <a:xfrm>
            <a:off x="3856398" y="3472722"/>
            <a:ext cx="410893" cy="1230008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33870D0-3508-4121-B1A6-C1CA43EFF1C6}"/>
              </a:ext>
            </a:extLst>
          </p:cNvPr>
          <p:cNvSpPr/>
          <p:nvPr/>
        </p:nvSpPr>
        <p:spPr>
          <a:xfrm>
            <a:off x="4542071" y="3053319"/>
            <a:ext cx="1491915" cy="2807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Colstrip 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5B5CD-A6B7-4E3C-87E0-48C52A5EBD2D}"/>
              </a:ext>
            </a:extLst>
          </p:cNvPr>
          <p:cNvSpPr/>
          <p:nvPr/>
        </p:nvSpPr>
        <p:spPr>
          <a:xfrm>
            <a:off x="4542070" y="2654506"/>
            <a:ext cx="1491915" cy="2807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Colstrip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31D899E-19F5-4BE1-8ACE-B0C653528A9B}"/>
              </a:ext>
            </a:extLst>
          </p:cNvPr>
          <p:cNvSpPr/>
          <p:nvPr/>
        </p:nvSpPr>
        <p:spPr>
          <a:xfrm>
            <a:off x="4542072" y="1633167"/>
            <a:ext cx="2722452" cy="2807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Announced Retirements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EE8E033-A3F2-4435-B5CF-2CEEF425FF42}"/>
              </a:ext>
            </a:extLst>
          </p:cNvPr>
          <p:cNvSpPr/>
          <p:nvPr/>
        </p:nvSpPr>
        <p:spPr>
          <a:xfrm>
            <a:off x="4542072" y="3953658"/>
            <a:ext cx="1491915" cy="2807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Coal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245DEE8-ADA2-4F30-8318-6D9C76BBE123}"/>
              </a:ext>
            </a:extLst>
          </p:cNvPr>
          <p:cNvSpPr/>
          <p:nvPr/>
        </p:nvSpPr>
        <p:spPr>
          <a:xfrm rot="18873450">
            <a:off x="-744133" y="-261471"/>
            <a:ext cx="1839554" cy="82068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84808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A445-68D8-4AD9-876C-80B86381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6894"/>
            <a:ext cx="7886700" cy="834133"/>
          </a:xfrm>
        </p:spPr>
        <p:txBody>
          <a:bodyPr/>
          <a:lstStyle/>
          <a:p>
            <a:r>
              <a:rPr lang="en-US" dirty="0"/>
              <a:t>RPM Inputs &amp; Formulas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34356-595E-4A8F-9FF3-E1DC30398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29D6-5554-3449-9E92-4345D2269AB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7AF6E09-AEC3-4A63-BB66-443D59753C16}"/>
              </a:ext>
            </a:extLst>
          </p:cNvPr>
          <p:cNvGraphicFramePr>
            <a:graphicFrameLocks noGrp="1"/>
          </p:cNvGraphicFramePr>
          <p:nvPr/>
        </p:nvGraphicFramePr>
        <p:xfrm>
          <a:off x="351322" y="1001027"/>
          <a:ext cx="8441356" cy="530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81272">
                  <a:extLst>
                    <a:ext uri="{9D8B030D-6E8A-4147-A177-3AD203B41FA5}">
                      <a16:colId xmlns:a16="http://schemas.microsoft.com/office/drawing/2014/main" val="2339691362"/>
                    </a:ext>
                  </a:extLst>
                </a:gridCol>
                <a:gridCol w="3860084">
                  <a:extLst>
                    <a:ext uri="{9D8B030D-6E8A-4147-A177-3AD203B41FA5}">
                      <a16:colId xmlns:a16="http://schemas.microsoft.com/office/drawing/2014/main" val="2350545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94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Resource size (MW)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Sum of installed nameplate capacity of units in resource block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7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Fixed O&amp;M ($-kw/year) </a:t>
                      </a:r>
                      <a:r>
                        <a:rPr lang="en-US" sz="1200" dirty="0"/>
                        <a:t>- Includes operating and maintenance, labor and materials, and administrative overhead (routine maintenance, and major maintenance and capital replacement are assumed to be included)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Weighted-average FOM of units in resource block; based on average historical data (5 years) or best available info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0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Variable O&amp;M ($/MWh) </a:t>
                      </a:r>
                      <a:r>
                        <a:rPr lang="en-US" sz="1200" dirty="0"/>
                        <a:t>- Includes all costs that are a function of the amount of power produced (consumables such as water, chemicals, lubricants, and catalysts, and waste disposal)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Weighted-average VOM of units in resource block; based on average historical data (5 years) or best available info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42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Forced outage rate (%) </a:t>
                      </a:r>
                      <a:r>
                        <a:rPr lang="en-US" sz="1200" dirty="0"/>
                        <a:t>- expected number of hours a resource is forced out of service (i.e. unplanned outage) divided by the total number of hours in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Weighted-average FOR of units in resource block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60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Maintenance outage rate </a:t>
                      </a:r>
                      <a:r>
                        <a:rPr lang="en-US" sz="1200" dirty="0"/>
                        <a:t>- expected number of hours a resource will be out of service during the year for planned maintenance divided by the total number of hours in the year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Seasonal weighted-average MOR of units in resource block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5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Heat rate (MMBtu/MWh) </a:t>
                      </a:r>
                      <a:r>
                        <a:rPr lang="en-US" sz="1200" dirty="0"/>
                        <a:t>- amount of input (fuel) energy required by a power plant to produce one kilowatt-hour of electrical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Weighted-average heat rate of units in resource group; Based on average of last five years, or best available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50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Fraction dedicated to region </a:t>
                      </a:r>
                      <a:r>
                        <a:rPr lang="en-US" sz="1200" dirty="0"/>
                        <a:t>– expectation that the region bears the fixed cost of the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Weighted-average RPM % rate-based to region of units in resource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6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Capability available to region </a:t>
                      </a:r>
                      <a:r>
                        <a:rPr lang="en-US" sz="1200" dirty="0"/>
                        <a:t>- amount resource can be dispatched to the region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Weighted-average RPM % capability to region of units in resource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164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109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2021PowerPlan">
      <a:dk1>
        <a:srgbClr val="000000"/>
      </a:dk1>
      <a:lt1>
        <a:srgbClr val="FEFFFF"/>
      </a:lt1>
      <a:dk2>
        <a:srgbClr val="EFE8CF"/>
      </a:dk2>
      <a:lt2>
        <a:srgbClr val="FEFFFF"/>
      </a:lt2>
      <a:accent1>
        <a:srgbClr val="F23E49"/>
      </a:accent1>
      <a:accent2>
        <a:srgbClr val="F77F38"/>
      </a:accent2>
      <a:accent3>
        <a:srgbClr val="F7C719"/>
      </a:accent3>
      <a:accent4>
        <a:srgbClr val="9AC368"/>
      </a:accent4>
      <a:accent5>
        <a:srgbClr val="03B28B"/>
      </a:accent5>
      <a:accent6>
        <a:srgbClr val="02BAD2"/>
      </a:accent6>
      <a:hlink>
        <a:srgbClr val="2F395F"/>
      </a:hlink>
      <a:folHlink>
        <a:srgbClr val="576C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PowerPlan.potx" id="{0E64BA29-E1B7-4621-9B16-DE1DCAAA2D99}" vid="{0E365B7D-1F25-414B-8636-A87B902A08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2021PowerPlan</Template>
  <TotalTime>173</TotalTime>
  <Words>972</Words>
  <Application>Microsoft Office PowerPoint</Application>
  <PresentationFormat>On-screen Show (4:3)</PresentationFormat>
  <Paragraphs>131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Tahoma</vt:lpstr>
      <vt:lpstr>Trebuchet MS</vt:lpstr>
      <vt:lpstr>Wingdings</vt:lpstr>
      <vt:lpstr>1_Office Theme</vt:lpstr>
      <vt:lpstr>Existing Generating Resources – Inputs to the Models</vt:lpstr>
      <vt:lpstr>Existing System</vt:lpstr>
      <vt:lpstr>April 23 SAAC/RAAC/GRAC</vt:lpstr>
      <vt:lpstr>Project Database &amp; Components</vt:lpstr>
      <vt:lpstr>Existing System – Aggregate units</vt:lpstr>
      <vt:lpstr>Developing Resource Blocks</vt:lpstr>
      <vt:lpstr>Draft 2021 Plan – Generating Resource Blocks</vt:lpstr>
      <vt:lpstr>Coal – The Ins and Outs</vt:lpstr>
      <vt:lpstr>RPM Inputs &amp; Formulas</vt:lpstr>
      <vt:lpstr>Contributions to the Existing System</vt:lpstr>
      <vt:lpstr>What do the resource blocks look like as inputs in the model and how do they contribute to the system?</vt:lpstr>
      <vt:lpstr>Background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Existing Generating Resources – Inputs to the Models</dc:title>
  <dc:creator>Gillian Charles</dc:creator>
  <cp:lastModifiedBy>Gillian Charles</cp:lastModifiedBy>
  <cp:revision>3</cp:revision>
  <cp:lastPrinted>2020-05-06T18:54:15Z</cp:lastPrinted>
  <dcterms:created xsi:type="dcterms:W3CDTF">2020-05-06T03:10:09Z</dcterms:created>
  <dcterms:modified xsi:type="dcterms:W3CDTF">2020-05-06T19:13:46Z</dcterms:modified>
</cp:coreProperties>
</file>