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24"/>
  </p:notesMasterIdLst>
  <p:sldIdLst>
    <p:sldId id="360" r:id="rId2"/>
    <p:sldId id="355" r:id="rId3"/>
    <p:sldId id="382" r:id="rId4"/>
    <p:sldId id="407" r:id="rId5"/>
    <p:sldId id="292" r:id="rId6"/>
    <p:sldId id="431" r:id="rId7"/>
    <p:sldId id="374" r:id="rId8"/>
    <p:sldId id="375" r:id="rId9"/>
    <p:sldId id="428" r:id="rId10"/>
    <p:sldId id="408" r:id="rId11"/>
    <p:sldId id="444" r:id="rId12"/>
    <p:sldId id="445" r:id="rId13"/>
    <p:sldId id="446" r:id="rId14"/>
    <p:sldId id="387" r:id="rId15"/>
    <p:sldId id="386" r:id="rId16"/>
    <p:sldId id="434" r:id="rId17"/>
    <p:sldId id="377" r:id="rId18"/>
    <p:sldId id="410" r:id="rId19"/>
    <p:sldId id="433" r:id="rId20"/>
    <p:sldId id="293" r:id="rId21"/>
    <p:sldId id="443" r:id="rId22"/>
    <p:sldId id="40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E4E"/>
    <a:srgbClr val="6D29A0"/>
    <a:srgbClr val="809636"/>
    <a:srgbClr val="94D053"/>
    <a:srgbClr val="010099"/>
    <a:srgbClr val="789EFF"/>
    <a:srgbClr val="FF9F9F"/>
    <a:srgbClr val="FF6666"/>
    <a:srgbClr val="C00000"/>
    <a:srgbClr val="00B1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nkirschner:Documents:Outlook%20Project:2011%20Outlook:Demand%20Spreadsheet%20(thru%201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dankirschner:Documents:Outlook%20Project:2007%20Outlook:Data:Projections:WCSB%20Gas%20Supply%20Forecast%20-%20NWGA%20Outlook%20Update%20(July%2030,%202007).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dankirschner:Documents:Outlook%20Project:2011%20Outlook:2020%20Produc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dankirschner:Documents:Outlook%20Project:2008%20Outlook:2008%20Outlook%20(v5):2018NWGAOutlookStudyConsolodated_2008.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dankirschner:Documents:Outlook%20Project:2011%20Outlook:2011%20Data:2020%20Outlook%20Data:2020NWGAOutlookStudyConsolodated_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ankirschner:Documents:Outlook%20Project:2011%20Outlook:2008%20Generation%20by%20Sour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ankirschner:Documents:Outlook%20Project:2011%20Outlook:2011%20Data:2020%20Outlook%20Data:2020NWGAOutlookStudyConsolodated_201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dankirschner:Documents:Outlook%20Project:2011%20Outlook:3year%20base%20case%20comparison.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dankirschner:Documents:Outlook%20Project:2011%20Outlook:3year%20base%20case%20comparis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dankirschner:Documents:Outlook%20Project:2011%20Outlook:Demand%20Spreadsheet%20(thru%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dankirschner:Documents:Outlook%20Project:2011%20Outlook:2011%20Data:2020%20Outlook%20Data:2020NWGAOutlookStudyConsolodated_2010.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dankirschner:Documents:Outlook%20Project:NYMEX%20and%20EIA%20Pric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1" i="0" u="none" strike="noStrike" baseline="0">
                <a:solidFill>
                  <a:srgbClr val="000000"/>
                </a:solidFill>
                <a:latin typeface="Arial"/>
                <a:ea typeface="Arial"/>
                <a:cs typeface="Arial"/>
              </a:defRPr>
            </a:pPr>
            <a:r>
              <a:rPr lang="en-US"/>
              <a:t>PNW Gas Deliveries (source: US EIA, StatCan)</a:t>
            </a:r>
          </a:p>
        </c:rich>
      </c:tx>
      <c:layout>
        <c:manualLayout>
          <c:xMode val="edge"/>
          <c:yMode val="edge"/>
          <c:x val="0.23128550597841899"/>
          <c:y val="2.66170895304754E-2"/>
        </c:manualLayout>
      </c:layout>
      <c:spPr>
        <a:noFill/>
        <a:ln w="25400">
          <a:noFill/>
        </a:ln>
      </c:spPr>
    </c:title>
    <c:plotArea>
      <c:layout>
        <c:manualLayout>
          <c:layoutTarget val="inner"/>
          <c:xMode val="edge"/>
          <c:yMode val="edge"/>
          <c:x val="8.0000000000000016E-2"/>
          <c:y val="0.12854030501089303"/>
          <c:w val="0.84000000000000008"/>
          <c:h val="0.73638344226579511"/>
        </c:manualLayout>
      </c:layout>
      <c:barChart>
        <c:barDir val="col"/>
        <c:grouping val="stacked"/>
        <c:ser>
          <c:idx val="1"/>
          <c:order val="0"/>
          <c:tx>
            <c:v>Residential</c:v>
          </c:tx>
          <c:spPr>
            <a:gradFill rotWithShape="0">
              <a:gsLst>
                <a:gs pos="0">
                  <a:srgbClr val="B0DCB0"/>
                </a:gs>
                <a:gs pos="50000">
                  <a:srgbClr val="CCFFCC"/>
                </a:gs>
                <a:gs pos="100000">
                  <a:srgbClr val="B0DCB0"/>
                </a:gs>
              </a:gsLst>
              <a:lin ang="0" scaled="1"/>
            </a:gradFill>
            <a:ln w="12700">
              <a:solidFill>
                <a:srgbClr val="000000"/>
              </a:solidFill>
              <a:prstDash val="solid"/>
            </a:ln>
          </c:spPr>
          <c:cat>
            <c:numRef>
              <c:f>'Gas Deliveries'!$A$23:$A$37</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'Gas Deliveries'!$B$23:$B$37</c:f>
              <c:numCache>
                <c:formatCode>#,##0</c:formatCode>
                <c:ptCount val="15"/>
                <c:pt idx="0">
                  <c:v>195582.65672985002</c:v>
                </c:pt>
                <c:pt idx="1">
                  <c:v>187180.26334545005</c:v>
                </c:pt>
                <c:pt idx="2">
                  <c:v>188880.0299352</c:v>
                </c:pt>
                <c:pt idx="3">
                  <c:v>210569.62559614997</c:v>
                </c:pt>
                <c:pt idx="4">
                  <c:v>212522.74100780001</c:v>
                </c:pt>
                <c:pt idx="5">
                  <c:v>218862.46270609999</c:v>
                </c:pt>
                <c:pt idx="6">
                  <c:v>212856.81670284999</c:v>
                </c:pt>
                <c:pt idx="7">
                  <c:v>203459.62635975002</c:v>
                </c:pt>
                <c:pt idx="8">
                  <c:v>203791.92964624998</c:v>
                </c:pt>
                <c:pt idx="9">
                  <c:v>215741.66746224998</c:v>
                </c:pt>
                <c:pt idx="10">
                  <c:v>220754.59739520002</c:v>
                </c:pt>
                <c:pt idx="11">
                  <c:v>228273.75</c:v>
                </c:pt>
                <c:pt idx="12">
                  <c:v>238728.25</c:v>
                </c:pt>
                <c:pt idx="13">
                  <c:v>236344.83</c:v>
                </c:pt>
                <c:pt idx="14">
                  <c:v>219400.75172663189</c:v>
                </c:pt>
              </c:numCache>
            </c:numRef>
          </c:val>
        </c:ser>
        <c:ser>
          <c:idx val="4"/>
          <c:order val="1"/>
          <c:tx>
            <c:v>Commercial</c:v>
          </c:tx>
          <c:spPr>
            <a:gradFill rotWithShape="0">
              <a:gsLst>
                <a:gs pos="0">
                  <a:srgbClr val="585884"/>
                </a:gs>
                <a:gs pos="50000">
                  <a:srgbClr val="666699"/>
                </a:gs>
                <a:gs pos="100000">
                  <a:srgbClr val="585884"/>
                </a:gs>
              </a:gsLst>
              <a:lin ang="0" scaled="1"/>
            </a:gradFill>
            <a:ln w="12700">
              <a:solidFill>
                <a:srgbClr val="000000"/>
              </a:solidFill>
              <a:prstDash val="solid"/>
            </a:ln>
          </c:spPr>
          <c:cat>
            <c:numRef>
              <c:f>'Gas Deliveries'!$A$23:$A$37</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'Gas Deliveries'!$H$23:$H$37</c:f>
              <c:numCache>
                <c:formatCode>#,##0</c:formatCode>
                <c:ptCount val="15"/>
                <c:pt idx="0">
                  <c:v>150498.07184065002</c:v>
                </c:pt>
                <c:pt idx="1">
                  <c:v>142995.96523115001</c:v>
                </c:pt>
                <c:pt idx="2">
                  <c:v>136278.79410520001</c:v>
                </c:pt>
                <c:pt idx="3">
                  <c:v>148064.98631184999</c:v>
                </c:pt>
                <c:pt idx="4">
                  <c:v>148030.64708520003</c:v>
                </c:pt>
                <c:pt idx="5">
                  <c:v>150380.53789175002</c:v>
                </c:pt>
                <c:pt idx="6">
                  <c:v>140119.98121129998</c:v>
                </c:pt>
                <c:pt idx="7">
                  <c:v>135081.85092755</c:v>
                </c:pt>
                <c:pt idx="8">
                  <c:v>135633.24532350004</c:v>
                </c:pt>
                <c:pt idx="9">
                  <c:v>139400.69305070001</c:v>
                </c:pt>
                <c:pt idx="10">
                  <c:v>140939.09388705</c:v>
                </c:pt>
                <c:pt idx="11">
                  <c:v>149819.68</c:v>
                </c:pt>
                <c:pt idx="12">
                  <c:v>160733.56</c:v>
                </c:pt>
                <c:pt idx="13">
                  <c:v>152862.29999999999</c:v>
                </c:pt>
                <c:pt idx="14">
                  <c:v>144681.77098842032</c:v>
                </c:pt>
              </c:numCache>
            </c:numRef>
          </c:val>
        </c:ser>
        <c:ser>
          <c:idx val="7"/>
          <c:order val="2"/>
          <c:tx>
            <c:v>Industrial</c:v>
          </c:tx>
          <c:spPr>
            <a:gradFill rotWithShape="0">
              <a:gsLst>
                <a:gs pos="0">
                  <a:srgbClr val="74274E"/>
                </a:gs>
                <a:gs pos="50000">
                  <a:srgbClr val="993366"/>
                </a:gs>
                <a:gs pos="100000">
                  <a:srgbClr val="74274E"/>
                </a:gs>
              </a:gsLst>
              <a:lin ang="0" scaled="1"/>
            </a:gradFill>
            <a:ln w="12700">
              <a:solidFill>
                <a:srgbClr val="000000"/>
              </a:solidFill>
              <a:prstDash val="solid"/>
            </a:ln>
          </c:spPr>
          <c:cat>
            <c:numRef>
              <c:f>'Gas Deliveries'!$A$23:$A$37</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'Gas Deliveries'!$N$23:$N$37</c:f>
              <c:numCache>
                <c:formatCode>#,##0</c:formatCode>
                <c:ptCount val="15"/>
                <c:pt idx="0">
                  <c:v>381994.15252749977</c:v>
                </c:pt>
                <c:pt idx="1">
                  <c:v>390582.79867465002</c:v>
                </c:pt>
                <c:pt idx="2">
                  <c:v>430177.11711559998</c:v>
                </c:pt>
                <c:pt idx="3">
                  <c:v>421761.6309171</c:v>
                </c:pt>
                <c:pt idx="4">
                  <c:v>374413.85950895003</c:v>
                </c:pt>
                <c:pt idx="5">
                  <c:v>364811.01586385001</c:v>
                </c:pt>
                <c:pt idx="6">
                  <c:v>314266.47662300005</c:v>
                </c:pt>
                <c:pt idx="7">
                  <c:v>297756.43764120009</c:v>
                </c:pt>
                <c:pt idx="8">
                  <c:v>308495.84088904998</c:v>
                </c:pt>
                <c:pt idx="9">
                  <c:v>302366.69896214997</c:v>
                </c:pt>
                <c:pt idx="10">
                  <c:v>303531.75235099997</c:v>
                </c:pt>
                <c:pt idx="11">
                  <c:v>331595.29626520013</c:v>
                </c:pt>
                <c:pt idx="12">
                  <c:v>302410.06</c:v>
                </c:pt>
                <c:pt idx="13">
                  <c:v>285435.65999999997</c:v>
                </c:pt>
                <c:pt idx="14">
                  <c:v>268171.50489321654</c:v>
                </c:pt>
              </c:numCache>
            </c:numRef>
          </c:val>
        </c:ser>
        <c:ser>
          <c:idx val="0"/>
          <c:order val="3"/>
          <c:tx>
            <c:v>Generation</c:v>
          </c:tx>
          <c:spPr>
            <a:gradFill rotWithShape="0">
              <a:gsLst>
                <a:gs pos="0">
                  <a:srgbClr val="C2C274"/>
                </a:gs>
                <a:gs pos="50000">
                  <a:srgbClr val="FFFF99"/>
                </a:gs>
                <a:gs pos="100000">
                  <a:srgbClr val="C2C274"/>
                </a:gs>
              </a:gsLst>
              <a:lin ang="0" scaled="1"/>
            </a:gradFill>
            <a:ln w="12700">
              <a:solidFill>
                <a:srgbClr val="000000"/>
              </a:solidFill>
              <a:prstDash val="solid"/>
            </a:ln>
          </c:spPr>
          <c:cat>
            <c:numRef>
              <c:f>'Gas Deliveries'!$A$23:$A$37</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'Gas Deliveries'!$T$23:$T$37</c:f>
              <c:numCache>
                <c:formatCode>#,##0</c:formatCode>
                <c:ptCount val="15"/>
                <c:pt idx="0">
                  <c:v>26084.172699999999</c:v>
                </c:pt>
                <c:pt idx="1">
                  <c:v>67459.074360000013</c:v>
                </c:pt>
                <c:pt idx="2">
                  <c:v>123814.68098</c:v>
                </c:pt>
                <c:pt idx="3">
                  <c:v>99282.815180000005</c:v>
                </c:pt>
                <c:pt idx="4">
                  <c:v>182911.15060999998</c:v>
                </c:pt>
                <c:pt idx="5">
                  <c:v>227878.23835000003</c:v>
                </c:pt>
                <c:pt idx="6">
                  <c:v>113658.74605999999</c:v>
                </c:pt>
                <c:pt idx="7">
                  <c:v>159216.21285000004</c:v>
                </c:pt>
                <c:pt idx="8">
                  <c:v>186553.76530000003</c:v>
                </c:pt>
                <c:pt idx="9">
                  <c:v>186596.68952999997</c:v>
                </c:pt>
                <c:pt idx="10">
                  <c:v>163281.39385999998</c:v>
                </c:pt>
                <c:pt idx="11">
                  <c:v>191966.03</c:v>
                </c:pt>
                <c:pt idx="12">
                  <c:v>224615.41</c:v>
                </c:pt>
                <c:pt idx="13">
                  <c:v>241901.64</c:v>
                </c:pt>
                <c:pt idx="14">
                  <c:v>227291.56</c:v>
                </c:pt>
              </c:numCache>
            </c:numRef>
          </c:val>
        </c:ser>
        <c:gapWidth val="30"/>
        <c:overlap val="100"/>
        <c:axId val="73798400"/>
        <c:axId val="73799936"/>
      </c:barChart>
      <c:catAx>
        <c:axId val="73798400"/>
        <c:scaling>
          <c:orientation val="minMax"/>
        </c:scaling>
        <c:axPos val="b"/>
        <c:numFmt formatCode="General" sourceLinked="1"/>
        <c:tickLblPos val="nextTo"/>
        <c:spPr>
          <a:ln w="3175">
            <a:solidFill>
              <a:srgbClr val="000000"/>
            </a:solidFill>
            <a:prstDash val="solid"/>
          </a:ln>
        </c:spPr>
        <c:txPr>
          <a:bodyPr rot="0" vert="horz"/>
          <a:lstStyle/>
          <a:p>
            <a:pPr>
              <a:defRPr sz="1125" b="0" i="0" u="none" strike="noStrike" baseline="0">
                <a:solidFill>
                  <a:srgbClr val="000000"/>
                </a:solidFill>
                <a:latin typeface="Arial"/>
                <a:ea typeface="Arial"/>
                <a:cs typeface="Arial"/>
              </a:defRPr>
            </a:pPr>
            <a:endParaRPr lang="en-US"/>
          </a:p>
        </c:txPr>
        <c:crossAx val="73799936"/>
        <c:crossesAt val="0"/>
        <c:auto val="1"/>
        <c:lblAlgn val="ctr"/>
        <c:lblOffset val="100"/>
        <c:tickLblSkip val="1"/>
        <c:tickMarkSkip val="1"/>
      </c:catAx>
      <c:valAx>
        <c:axId val="73799936"/>
        <c:scaling>
          <c:orientation val="minMax"/>
          <c:max val="1000000"/>
          <c:min val="0"/>
        </c:scaling>
        <c:axPos val="l"/>
        <c:majorGridlines>
          <c:spPr>
            <a:ln w="3175">
              <a:solidFill>
                <a:srgbClr val="000000"/>
              </a:solidFill>
              <a:prstDash val="solid"/>
            </a:ln>
          </c:spPr>
        </c:majorGridlines>
        <c:title>
          <c:tx>
            <c:rich>
              <a:bodyPr/>
              <a:lstStyle/>
              <a:p>
                <a:pPr>
                  <a:defRPr sz="1325" b="1" i="0" u="none" strike="noStrike" baseline="0">
                    <a:solidFill>
                      <a:srgbClr val="000000"/>
                    </a:solidFill>
                    <a:latin typeface="Arial"/>
                    <a:ea typeface="Arial"/>
                    <a:cs typeface="Arial"/>
                  </a:defRPr>
                </a:pPr>
                <a:r>
                  <a:rPr lang="en-US"/>
                  <a:t>Million Dth</a:t>
                </a:r>
              </a:p>
            </c:rich>
          </c:tx>
          <c:layout>
            <c:manualLayout>
              <c:xMode val="edge"/>
              <c:yMode val="edge"/>
              <c:x val="1.1764596092155105E-2"/>
              <c:y val="0.45287959103151304"/>
            </c:manualLayout>
          </c:layout>
          <c:spPr>
            <a:noFill/>
            <a:ln w="25400">
              <a:noFill/>
            </a:ln>
          </c:spPr>
        </c:title>
        <c:numFmt formatCode="#,##0" sourceLinked="1"/>
        <c:tickLblPos val="nextTo"/>
        <c:spPr>
          <a:ln w="3175">
            <a:solidFill>
              <a:srgbClr val="000000"/>
            </a:solidFill>
            <a:prstDash val="solid"/>
          </a:ln>
        </c:spPr>
        <c:txPr>
          <a:bodyPr rot="0" vert="horz"/>
          <a:lstStyle/>
          <a:p>
            <a:pPr>
              <a:defRPr sz="1125" b="0" i="0" u="none" strike="noStrike" baseline="0">
                <a:solidFill>
                  <a:srgbClr val="000000"/>
                </a:solidFill>
                <a:latin typeface="Arial"/>
                <a:ea typeface="Arial"/>
                <a:cs typeface="Arial"/>
              </a:defRPr>
            </a:pPr>
            <a:endParaRPr lang="en-US"/>
          </a:p>
        </c:txPr>
        <c:crossAx val="73798400"/>
        <c:crossesAt val="1"/>
        <c:crossBetween val="between"/>
        <c:majorUnit val="100000"/>
        <c:dispUnits>
          <c:builtInUnit val="thousands"/>
        </c:dispUnits>
      </c:valAx>
      <c:spPr>
        <a:solidFill>
          <a:srgbClr val="D9D9D9"/>
        </a:solidFill>
        <a:ln w="25400">
          <a:noFill/>
        </a:ln>
      </c:spPr>
    </c:plotArea>
    <c:legend>
      <c:legendPos val="r"/>
      <c:layout>
        <c:manualLayout>
          <c:xMode val="edge"/>
          <c:yMode val="edge"/>
          <c:x val="0.19407407407407401"/>
          <c:y val="7.1895424836601329E-2"/>
          <c:w val="0.62370370370370409"/>
          <c:h val="5.2287581699346421E-2"/>
        </c:manualLayout>
      </c:layout>
      <c:spPr>
        <a:noFill/>
        <a:ln w="25400">
          <a:noFill/>
        </a:ln>
      </c:spPr>
      <c:txPr>
        <a:bodyPr/>
        <a:lstStyle/>
        <a:p>
          <a:pPr>
            <a:defRPr sz="925"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6666666666667"/>
          <c:y val="4.7930283224400912E-2"/>
          <c:w val="0.80740740740740702"/>
          <c:h val="0.78649237472766875"/>
        </c:manualLayout>
      </c:layout>
      <c:lineChart>
        <c:grouping val="standard"/>
        <c:ser>
          <c:idx val="0"/>
          <c:order val="0"/>
          <c:tx>
            <c:v>High Forecast</c:v>
          </c:tx>
          <c:spPr>
            <a:ln w="63500">
              <a:solidFill>
                <a:schemeClr val="accent1">
                  <a:lumMod val="75000"/>
                </a:schemeClr>
              </a:solidFill>
              <a:prstDash val="solid"/>
            </a:ln>
          </c:spPr>
          <c:marker>
            <c:symbol val="none"/>
          </c:marker>
          <c:cat>
            <c:numRef>
              <c:f>Sheet1!$J$14:$J$21</c:f>
              <c:numCache>
                <c:formatCode>General</c:formatCode>
                <c:ptCount val="8"/>
                <c:pt idx="0">
                  <c:v>2006</c:v>
                </c:pt>
                <c:pt idx="1">
                  <c:v>2007</c:v>
                </c:pt>
                <c:pt idx="2">
                  <c:v>2008</c:v>
                </c:pt>
                <c:pt idx="3">
                  <c:v>2009</c:v>
                </c:pt>
                <c:pt idx="4">
                  <c:v>2010</c:v>
                </c:pt>
                <c:pt idx="5">
                  <c:v>2011</c:v>
                </c:pt>
                <c:pt idx="6">
                  <c:v>2012</c:v>
                </c:pt>
                <c:pt idx="7">
                  <c:v>2013</c:v>
                </c:pt>
              </c:numCache>
            </c:numRef>
          </c:cat>
          <c:val>
            <c:numRef>
              <c:f>Sheet1!$K$14:$K$21</c:f>
              <c:numCache>
                <c:formatCode>#,##0.0</c:formatCode>
                <c:ptCount val="8"/>
                <c:pt idx="0">
                  <c:v>17</c:v>
                </c:pt>
                <c:pt idx="1">
                  <c:v>16.293232876712274</c:v>
                </c:pt>
                <c:pt idx="2">
                  <c:v>16.134339726027402</c:v>
                </c:pt>
                <c:pt idx="3">
                  <c:v>15.985780059913102</c:v>
                </c:pt>
                <c:pt idx="4">
                  <c:v>15.721041972602739</c:v>
                </c:pt>
                <c:pt idx="5">
                  <c:v>15.582478741917809</c:v>
                </c:pt>
                <c:pt idx="6">
                  <c:v>15.850000000000001</c:v>
                </c:pt>
                <c:pt idx="7">
                  <c:v>15.5</c:v>
                </c:pt>
              </c:numCache>
            </c:numRef>
          </c:val>
        </c:ser>
        <c:ser>
          <c:idx val="1"/>
          <c:order val="1"/>
          <c:tx>
            <c:v>Low Forecast</c:v>
          </c:tx>
          <c:spPr>
            <a:ln w="63500">
              <a:solidFill>
                <a:srgbClr val="C04E4E"/>
              </a:solidFill>
              <a:prstDash val="solid"/>
            </a:ln>
          </c:spPr>
          <c:marker>
            <c:symbol val="none"/>
          </c:marker>
          <c:cat>
            <c:numRef>
              <c:f>Sheet1!$J$14:$J$21</c:f>
              <c:numCache>
                <c:formatCode>General</c:formatCode>
                <c:ptCount val="8"/>
                <c:pt idx="0">
                  <c:v>2006</c:v>
                </c:pt>
                <c:pt idx="1">
                  <c:v>2007</c:v>
                </c:pt>
                <c:pt idx="2">
                  <c:v>2008</c:v>
                </c:pt>
                <c:pt idx="3">
                  <c:v>2009</c:v>
                </c:pt>
                <c:pt idx="4">
                  <c:v>2010</c:v>
                </c:pt>
                <c:pt idx="5">
                  <c:v>2011</c:v>
                </c:pt>
                <c:pt idx="6">
                  <c:v>2012</c:v>
                </c:pt>
                <c:pt idx="7">
                  <c:v>2013</c:v>
                </c:pt>
              </c:numCache>
            </c:numRef>
          </c:cat>
          <c:val>
            <c:numRef>
              <c:f>Sheet1!$L$14:$L$21</c:f>
              <c:numCache>
                <c:formatCode>#,##0.0</c:formatCode>
                <c:ptCount val="8"/>
                <c:pt idx="0">
                  <c:v>17</c:v>
                </c:pt>
                <c:pt idx="1">
                  <c:v>16.150000000000002</c:v>
                </c:pt>
                <c:pt idx="2">
                  <c:v>15.686500000000001</c:v>
                </c:pt>
                <c:pt idx="3">
                  <c:v>15.385865625000001</c:v>
                </c:pt>
                <c:pt idx="4">
                  <c:v>15.001218984374997</c:v>
                </c:pt>
                <c:pt idx="5">
                  <c:v>14.626188509765631</c:v>
                </c:pt>
                <c:pt idx="6">
                  <c:v>14.2605337970215</c:v>
                </c:pt>
                <c:pt idx="7">
                  <c:v>13.904020452095949</c:v>
                </c:pt>
              </c:numCache>
            </c:numRef>
          </c:val>
        </c:ser>
        <c:ser>
          <c:idx val="2"/>
          <c:order val="2"/>
          <c:tx>
            <c:v>Average</c:v>
          </c:tx>
          <c:spPr>
            <a:ln w="63500">
              <a:solidFill>
                <a:srgbClr val="809636"/>
              </a:solidFill>
              <a:prstDash val="solid"/>
            </a:ln>
          </c:spPr>
          <c:marker>
            <c:symbol val="none"/>
          </c:marker>
          <c:cat>
            <c:numRef>
              <c:f>Sheet1!$J$14:$J$21</c:f>
              <c:numCache>
                <c:formatCode>General</c:formatCode>
                <c:ptCount val="8"/>
                <c:pt idx="0">
                  <c:v>2006</c:v>
                </c:pt>
                <c:pt idx="1">
                  <c:v>2007</c:v>
                </c:pt>
                <c:pt idx="2">
                  <c:v>2008</c:v>
                </c:pt>
                <c:pt idx="3">
                  <c:v>2009</c:v>
                </c:pt>
                <c:pt idx="4">
                  <c:v>2010</c:v>
                </c:pt>
                <c:pt idx="5">
                  <c:v>2011</c:v>
                </c:pt>
                <c:pt idx="6">
                  <c:v>2012</c:v>
                </c:pt>
                <c:pt idx="7">
                  <c:v>2013</c:v>
                </c:pt>
              </c:numCache>
            </c:numRef>
          </c:cat>
          <c:val>
            <c:numRef>
              <c:f>Sheet1!$N$14:$N$21</c:f>
              <c:numCache>
                <c:formatCode>#,##0.0</c:formatCode>
                <c:ptCount val="8"/>
                <c:pt idx="0">
                  <c:v>17</c:v>
                </c:pt>
                <c:pt idx="1">
                  <c:v>16.221616438356158</c:v>
                </c:pt>
                <c:pt idx="2">
                  <c:v>15.910419863013701</c:v>
                </c:pt>
                <c:pt idx="3">
                  <c:v>15.685822842456549</c:v>
                </c:pt>
                <c:pt idx="4">
                  <c:v>15.361130478488871</c:v>
                </c:pt>
                <c:pt idx="5">
                  <c:v>15.10433362584171</c:v>
                </c:pt>
                <c:pt idx="6">
                  <c:v>15.055266898510743</c:v>
                </c:pt>
                <c:pt idx="7">
                  <c:v>14.702010226047971</c:v>
                </c:pt>
              </c:numCache>
            </c:numRef>
          </c:val>
        </c:ser>
        <c:marker val="1"/>
        <c:axId val="65181568"/>
        <c:axId val="65183104"/>
      </c:lineChart>
      <c:catAx>
        <c:axId val="65181568"/>
        <c:scaling>
          <c:orientation val="minMax"/>
        </c:scaling>
        <c:axPos val="b"/>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65183104"/>
        <c:crosses val="autoZero"/>
        <c:auto val="1"/>
        <c:lblAlgn val="ctr"/>
        <c:lblOffset val="100"/>
        <c:tickLblSkip val="1"/>
        <c:tickMarkSkip val="1"/>
      </c:catAx>
      <c:valAx>
        <c:axId val="65183104"/>
        <c:scaling>
          <c:orientation val="minMax"/>
          <c:max val="21"/>
          <c:min val="7"/>
        </c:scaling>
        <c:axPos val="l"/>
        <c:majorGridlines>
          <c:spPr>
            <a:ln w="3175">
              <a:solidFill>
                <a:srgbClr val="000000"/>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a:t>Bcf/day</a:t>
                </a:r>
              </a:p>
            </c:rich>
          </c:tx>
          <c:layout>
            <c:manualLayout>
              <c:xMode val="edge"/>
              <c:yMode val="edge"/>
              <c:x val="1.3333333333333303E-2"/>
              <c:y val="0.33769063180827907"/>
            </c:manualLayout>
          </c:layout>
          <c:spPr>
            <a:noFill/>
            <a:ln w="25400">
              <a:noFill/>
            </a:ln>
          </c:spPr>
        </c:title>
        <c:numFmt formatCode="#,##0.0"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65181568"/>
        <c:crosses val="autoZero"/>
        <c:crossBetween val="midCat"/>
      </c:valAx>
      <c:spPr>
        <a:noFill/>
        <a:ln w="12700">
          <a:solidFill>
            <a:srgbClr val="808080"/>
          </a:solidFill>
          <a:prstDash val="solid"/>
        </a:ln>
      </c:spPr>
    </c:plotArea>
    <c:legend>
      <c:legendPos val="b"/>
      <c:layout>
        <c:manualLayout>
          <c:xMode val="edge"/>
          <c:yMode val="edge"/>
          <c:x val="0.26074074074074099"/>
          <c:y val="0.93681917211329013"/>
          <c:w val="0.57925925925925903"/>
          <c:h val="5.6644880174291902E-2"/>
        </c:manualLayout>
      </c:layout>
      <c:spPr>
        <a:solidFill>
          <a:srgbClr val="FFFFFF"/>
        </a:solidFill>
        <a:ln w="3175">
          <a:solidFill>
            <a:srgbClr val="000000"/>
          </a:solidFill>
          <a:prstDash val="solid"/>
        </a:ln>
      </c:spPr>
      <c:txPr>
        <a:bodyPr/>
        <a:lstStyle/>
        <a:p>
          <a:pPr>
            <a:defRPr sz="1655"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442091354963991E-2"/>
          <c:y val="2.3979238819658404E-2"/>
          <c:w val="0.86674346889276399"/>
          <c:h val="0.86424300701371315"/>
        </c:manualLayout>
      </c:layout>
      <c:lineChart>
        <c:grouping val="standard"/>
        <c:ser>
          <c:idx val="0"/>
          <c:order val="0"/>
          <c:tx>
            <c:strRef>
              <c:f>Sheet1!$A$9</c:f>
              <c:strCache>
                <c:ptCount val="1"/>
                <c:pt idx="0">
                  <c:v>TCPL Low</c:v>
                </c:pt>
              </c:strCache>
            </c:strRef>
          </c:tx>
          <c:spPr>
            <a:ln w="63500">
              <a:solidFill>
                <a:srgbClr val="C04E4E"/>
              </a:solidFill>
            </a:ln>
          </c:spPr>
          <c:marker>
            <c:symbol val="none"/>
          </c:marker>
          <c:cat>
            <c:numRef>
              <c:f>Sheet1!$B$8:$L$8</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Sheet1!$B$9:$L$9</c:f>
              <c:numCache>
                <c:formatCode>General</c:formatCode>
                <c:ptCount val="11"/>
                <c:pt idx="0">
                  <c:v>14.212</c:v>
                </c:pt>
                <c:pt idx="1">
                  <c:v>13.467000000000001</c:v>
                </c:pt>
                <c:pt idx="2">
                  <c:v>13.368</c:v>
                </c:pt>
                <c:pt idx="3">
                  <c:v>13.407999999999999</c:v>
                </c:pt>
                <c:pt idx="4">
                  <c:v>13.513999999999999</c:v>
                </c:pt>
                <c:pt idx="5">
                  <c:v>13.700999999999999</c:v>
                </c:pt>
                <c:pt idx="6">
                  <c:v>13.77</c:v>
                </c:pt>
                <c:pt idx="7">
                  <c:v>13.807</c:v>
                </c:pt>
                <c:pt idx="8">
                  <c:v>13.785</c:v>
                </c:pt>
                <c:pt idx="9">
                  <c:v>13.733999999999998</c:v>
                </c:pt>
                <c:pt idx="10">
                  <c:v>13.715</c:v>
                </c:pt>
              </c:numCache>
            </c:numRef>
          </c:val>
        </c:ser>
        <c:ser>
          <c:idx val="1"/>
          <c:order val="1"/>
          <c:tx>
            <c:strRef>
              <c:f>Sheet1!$A$10</c:f>
              <c:strCache>
                <c:ptCount val="1"/>
                <c:pt idx="0">
                  <c:v>TCPL Reference</c:v>
                </c:pt>
              </c:strCache>
            </c:strRef>
          </c:tx>
          <c:spPr>
            <a:ln w="63500">
              <a:solidFill>
                <a:srgbClr val="809636"/>
              </a:solidFill>
            </a:ln>
          </c:spPr>
          <c:marker>
            <c:symbol val="none"/>
          </c:marker>
          <c:cat>
            <c:numRef>
              <c:f>Sheet1!$B$8:$L$8</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Sheet1!$B$10:$L$10</c:f>
              <c:numCache>
                <c:formatCode>General</c:formatCode>
                <c:ptCount val="11"/>
                <c:pt idx="0">
                  <c:v>14.312000000000001</c:v>
                </c:pt>
                <c:pt idx="1">
                  <c:v>14.045</c:v>
                </c:pt>
                <c:pt idx="2">
                  <c:v>14.394</c:v>
                </c:pt>
                <c:pt idx="3">
                  <c:v>14.840999999999999</c:v>
                </c:pt>
                <c:pt idx="4">
                  <c:v>15.309000000000001</c:v>
                </c:pt>
                <c:pt idx="5">
                  <c:v>15.748999999999999</c:v>
                </c:pt>
                <c:pt idx="6">
                  <c:v>16.082999999999998</c:v>
                </c:pt>
                <c:pt idx="7">
                  <c:v>16.32</c:v>
                </c:pt>
                <c:pt idx="8">
                  <c:v>16.481999999999996</c:v>
                </c:pt>
                <c:pt idx="9">
                  <c:v>16.597000000000001</c:v>
                </c:pt>
                <c:pt idx="10">
                  <c:v>16.733000000000001</c:v>
                </c:pt>
              </c:numCache>
            </c:numRef>
          </c:val>
        </c:ser>
        <c:ser>
          <c:idx val="2"/>
          <c:order val="2"/>
          <c:tx>
            <c:strRef>
              <c:f>Sheet1!$A$11</c:f>
              <c:strCache>
                <c:ptCount val="1"/>
                <c:pt idx="0">
                  <c:v>TCPL High</c:v>
                </c:pt>
              </c:strCache>
            </c:strRef>
          </c:tx>
          <c:spPr>
            <a:ln w="63500">
              <a:solidFill>
                <a:schemeClr val="accent1">
                  <a:lumMod val="75000"/>
                </a:schemeClr>
              </a:solidFill>
            </a:ln>
          </c:spPr>
          <c:marker>
            <c:symbol val="none"/>
          </c:marker>
          <c:cat>
            <c:numRef>
              <c:f>Sheet1!$B$8:$L$8</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Sheet1!$B$11:$L$11</c:f>
              <c:numCache>
                <c:formatCode>General</c:formatCode>
                <c:ptCount val="11"/>
                <c:pt idx="0">
                  <c:v>14.466000000000001</c:v>
                </c:pt>
                <c:pt idx="1">
                  <c:v>14.65</c:v>
                </c:pt>
                <c:pt idx="2">
                  <c:v>15.453000000000001</c:v>
                </c:pt>
                <c:pt idx="3">
                  <c:v>16.411000000000001</c:v>
                </c:pt>
                <c:pt idx="4">
                  <c:v>17.41</c:v>
                </c:pt>
                <c:pt idx="5">
                  <c:v>18.467999999999996</c:v>
                </c:pt>
                <c:pt idx="6">
                  <c:v>19.239999999999998</c:v>
                </c:pt>
                <c:pt idx="7">
                  <c:v>19.856000000000002</c:v>
                </c:pt>
                <c:pt idx="8">
                  <c:v>20.317000000000004</c:v>
                </c:pt>
                <c:pt idx="9">
                  <c:v>20.643000000000001</c:v>
                </c:pt>
                <c:pt idx="10">
                  <c:v>20.898</c:v>
                </c:pt>
              </c:numCache>
            </c:numRef>
          </c:val>
        </c:ser>
        <c:ser>
          <c:idx val="3"/>
          <c:order val="3"/>
          <c:tx>
            <c:strRef>
              <c:f>Sheet1!$A$12</c:f>
              <c:strCache>
                <c:ptCount val="1"/>
                <c:pt idx="0">
                  <c:v>NEB Reference</c:v>
                </c:pt>
              </c:strCache>
            </c:strRef>
          </c:tx>
          <c:spPr>
            <a:ln w="63500">
              <a:solidFill>
                <a:srgbClr val="6D29A0"/>
              </a:solidFill>
            </a:ln>
          </c:spPr>
          <c:marker>
            <c:symbol val="none"/>
          </c:marker>
          <c:cat>
            <c:numRef>
              <c:f>Sheet1!$B$8:$L$8</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Sheet1!$B$12:$L$12</c:f>
              <c:numCache>
                <c:formatCode>General</c:formatCode>
                <c:ptCount val="11"/>
                <c:pt idx="0">
                  <c:v>13.754777759408901</c:v>
                </c:pt>
                <c:pt idx="1">
                  <c:v>13.2793002746734</c:v>
                </c:pt>
                <c:pt idx="2">
                  <c:v>13.4951488811512</c:v>
                </c:pt>
                <c:pt idx="3">
                  <c:v>13.992437486776002</c:v>
                </c:pt>
                <c:pt idx="4">
                  <c:v>14.322305135988401</c:v>
                </c:pt>
                <c:pt idx="5">
                  <c:v>14.476691478534001</c:v>
                </c:pt>
                <c:pt idx="6">
                  <c:v>14.510175105224299</c:v>
                </c:pt>
                <c:pt idx="7">
                  <c:v>14.443332548573201</c:v>
                </c:pt>
                <c:pt idx="8">
                  <c:v>14.296068363186999</c:v>
                </c:pt>
                <c:pt idx="9">
                  <c:v>14.0789925177165</c:v>
                </c:pt>
                <c:pt idx="10">
                  <c:v>13.806939442589602</c:v>
                </c:pt>
              </c:numCache>
            </c:numRef>
          </c:val>
        </c:ser>
        <c:marker val="1"/>
        <c:axId val="65229952"/>
        <c:axId val="65231872"/>
      </c:lineChart>
      <c:catAx>
        <c:axId val="65229952"/>
        <c:scaling>
          <c:orientation val="minMax"/>
        </c:scaling>
        <c:axPos val="b"/>
        <c:title>
          <c:tx>
            <c:rich>
              <a:bodyPr/>
              <a:lstStyle/>
              <a:p>
                <a:pPr>
                  <a:defRPr sz="1200" b="0"/>
                </a:pPr>
                <a:r>
                  <a:rPr lang="en-US" sz="1200" b="0"/>
                  <a:t>TransCanada, NEB</a:t>
                </a:r>
              </a:p>
            </c:rich>
          </c:tx>
          <c:layout/>
        </c:title>
        <c:numFmt formatCode="General" sourceLinked="1"/>
        <c:tickLblPos val="nextTo"/>
        <c:txPr>
          <a:bodyPr/>
          <a:lstStyle/>
          <a:p>
            <a:pPr>
              <a:defRPr sz="1400"/>
            </a:pPr>
            <a:endParaRPr lang="en-US"/>
          </a:p>
        </c:txPr>
        <c:crossAx val="65231872"/>
        <c:crosses val="autoZero"/>
        <c:auto val="1"/>
        <c:lblAlgn val="ctr"/>
        <c:lblOffset val="100"/>
        <c:tickLblSkip val="1"/>
        <c:tickMarkSkip val="1"/>
      </c:catAx>
      <c:valAx>
        <c:axId val="65231872"/>
        <c:scaling>
          <c:orientation val="minMax"/>
          <c:max val="21"/>
          <c:min val="7"/>
        </c:scaling>
        <c:axPos val="l"/>
        <c:majorGridlines/>
        <c:title>
          <c:tx>
            <c:rich>
              <a:bodyPr/>
              <a:lstStyle/>
              <a:p>
                <a:pPr>
                  <a:defRPr sz="1800"/>
                </a:pPr>
                <a:r>
                  <a:rPr lang="en-US" sz="1800"/>
                  <a:t>Bcf/day</a:t>
                </a:r>
              </a:p>
            </c:rich>
          </c:tx>
          <c:layout/>
        </c:title>
        <c:numFmt formatCode="General" sourceLinked="1"/>
        <c:tickLblPos val="nextTo"/>
        <c:txPr>
          <a:bodyPr/>
          <a:lstStyle/>
          <a:p>
            <a:pPr>
              <a:defRPr sz="1400"/>
            </a:pPr>
            <a:endParaRPr lang="en-US"/>
          </a:p>
        </c:txPr>
        <c:crossAx val="65229952"/>
        <c:crosses val="autoZero"/>
        <c:crossBetween val="midCat"/>
      </c:valAx>
    </c:plotArea>
    <c:legend>
      <c:legendPos val="r"/>
      <c:layout>
        <c:manualLayout>
          <c:xMode val="edge"/>
          <c:yMode val="edge"/>
          <c:x val="0.69204700109484008"/>
          <c:y val="0.64569378700840219"/>
          <c:w val="0.161200052290877"/>
          <c:h val="0.11843924507108203"/>
        </c:manualLayout>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Sheet1!$L$7</c:f>
              <c:strCache>
                <c:ptCount val="1"/>
                <c:pt idx="0">
                  <c:v>BC</c:v>
                </c:pt>
              </c:strCache>
            </c:strRef>
          </c:tx>
          <c:spPr>
            <a:ln w="50800">
              <a:solidFill>
                <a:srgbClr val="FF0000"/>
              </a:solidFill>
            </a:ln>
          </c:spPr>
          <c:marker>
            <c:symbol val="none"/>
          </c:marker>
          <c:cat>
            <c:numRef>
              <c:f>Sheet1!$M$6:$P$6</c:f>
              <c:numCache>
                <c:formatCode>General</c:formatCode>
                <c:ptCount val="4"/>
                <c:pt idx="0">
                  <c:v>2011</c:v>
                </c:pt>
                <c:pt idx="1">
                  <c:v>2015</c:v>
                </c:pt>
                <c:pt idx="2">
                  <c:v>2020</c:v>
                </c:pt>
                <c:pt idx="3">
                  <c:v>2025</c:v>
                </c:pt>
              </c:numCache>
            </c:numRef>
          </c:cat>
          <c:val>
            <c:numRef>
              <c:f>Sheet1!$M$7:$P$7</c:f>
              <c:numCache>
                <c:formatCode>General</c:formatCode>
                <c:ptCount val="4"/>
                <c:pt idx="0">
                  <c:v>3.5</c:v>
                </c:pt>
                <c:pt idx="1">
                  <c:v>5.5</c:v>
                </c:pt>
                <c:pt idx="2">
                  <c:v>7</c:v>
                </c:pt>
                <c:pt idx="3">
                  <c:v>8.3000000000000007</c:v>
                </c:pt>
              </c:numCache>
            </c:numRef>
          </c:val>
        </c:ser>
        <c:ser>
          <c:idx val="1"/>
          <c:order val="1"/>
          <c:tx>
            <c:strRef>
              <c:f>Sheet1!$L$8</c:f>
              <c:strCache>
                <c:ptCount val="1"/>
                <c:pt idx="0">
                  <c:v>Alberta</c:v>
                </c:pt>
              </c:strCache>
            </c:strRef>
          </c:tx>
          <c:spPr>
            <a:ln w="50800">
              <a:solidFill>
                <a:schemeClr val="tx2">
                  <a:lumMod val="60000"/>
                  <a:lumOff val="40000"/>
                </a:schemeClr>
              </a:solidFill>
            </a:ln>
          </c:spPr>
          <c:marker>
            <c:symbol val="none"/>
          </c:marker>
          <c:cat>
            <c:numRef>
              <c:f>Sheet1!$M$6:$P$6</c:f>
              <c:numCache>
                <c:formatCode>General</c:formatCode>
                <c:ptCount val="4"/>
                <c:pt idx="0">
                  <c:v>2011</c:v>
                </c:pt>
                <c:pt idx="1">
                  <c:v>2015</c:v>
                </c:pt>
                <c:pt idx="2">
                  <c:v>2020</c:v>
                </c:pt>
                <c:pt idx="3">
                  <c:v>2025</c:v>
                </c:pt>
              </c:numCache>
            </c:numRef>
          </c:cat>
          <c:val>
            <c:numRef>
              <c:f>Sheet1!$M$8:$P$8</c:f>
              <c:numCache>
                <c:formatCode>General</c:formatCode>
                <c:ptCount val="4"/>
                <c:pt idx="0">
                  <c:v>11</c:v>
                </c:pt>
                <c:pt idx="1">
                  <c:v>9.7000000000000011</c:v>
                </c:pt>
                <c:pt idx="2">
                  <c:v>8.6</c:v>
                </c:pt>
                <c:pt idx="3">
                  <c:v>8</c:v>
                </c:pt>
              </c:numCache>
            </c:numRef>
          </c:val>
        </c:ser>
        <c:ser>
          <c:idx val="2"/>
          <c:order val="2"/>
          <c:tx>
            <c:strRef>
              <c:f>Sheet1!$L$9</c:f>
              <c:strCache>
                <c:ptCount val="1"/>
                <c:pt idx="0">
                  <c:v>WCSB</c:v>
                </c:pt>
              </c:strCache>
            </c:strRef>
          </c:tx>
          <c:spPr>
            <a:ln w="50800">
              <a:solidFill>
                <a:schemeClr val="tx1"/>
              </a:solidFill>
            </a:ln>
          </c:spPr>
          <c:marker>
            <c:symbol val="none"/>
          </c:marker>
          <c:cat>
            <c:numRef>
              <c:f>Sheet1!$M$6:$P$6</c:f>
              <c:numCache>
                <c:formatCode>General</c:formatCode>
                <c:ptCount val="4"/>
                <c:pt idx="0">
                  <c:v>2011</c:v>
                </c:pt>
                <c:pt idx="1">
                  <c:v>2015</c:v>
                </c:pt>
                <c:pt idx="2">
                  <c:v>2020</c:v>
                </c:pt>
                <c:pt idx="3">
                  <c:v>2025</c:v>
                </c:pt>
              </c:numCache>
            </c:numRef>
          </c:cat>
          <c:val>
            <c:numRef>
              <c:f>Sheet1!$M$9:$P$9</c:f>
              <c:numCache>
                <c:formatCode>General</c:formatCode>
                <c:ptCount val="4"/>
                <c:pt idx="0">
                  <c:v>14.5</c:v>
                </c:pt>
                <c:pt idx="1">
                  <c:v>15.2</c:v>
                </c:pt>
                <c:pt idx="2">
                  <c:v>15.6</c:v>
                </c:pt>
                <c:pt idx="3">
                  <c:v>16.3</c:v>
                </c:pt>
              </c:numCache>
            </c:numRef>
          </c:val>
        </c:ser>
        <c:marker val="1"/>
        <c:axId val="65270528"/>
        <c:axId val="65272064"/>
      </c:lineChart>
      <c:catAx>
        <c:axId val="65270528"/>
        <c:scaling>
          <c:orientation val="minMax"/>
        </c:scaling>
        <c:axPos val="b"/>
        <c:numFmt formatCode="General" sourceLinked="1"/>
        <c:tickLblPos val="nextTo"/>
        <c:crossAx val="65272064"/>
        <c:crosses val="autoZero"/>
        <c:auto val="1"/>
        <c:lblAlgn val="ctr"/>
        <c:lblOffset val="100"/>
      </c:catAx>
      <c:valAx>
        <c:axId val="65272064"/>
        <c:scaling>
          <c:orientation val="minMax"/>
        </c:scaling>
        <c:axPos val="l"/>
        <c:majorGridlines/>
        <c:numFmt formatCode="General" sourceLinked="1"/>
        <c:tickLblPos val="nextTo"/>
        <c:crossAx val="65270528"/>
        <c:crosses val="autoZero"/>
        <c:crossBetween val="between"/>
      </c:valAx>
    </c:plotArea>
    <c:legend>
      <c:legendPos val="r"/>
      <c:layout/>
    </c:legend>
    <c:plotVisOnly val="1"/>
  </c:chart>
  <c:txPr>
    <a:bodyPr/>
    <a:lstStyle/>
    <a:p>
      <a:pPr>
        <a:defRPr sz="1400" baseline="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Arial"/>
                <a:ea typeface="Arial"/>
                <a:cs typeface="Arial"/>
              </a:defRPr>
            </a:pPr>
            <a:r>
              <a:rPr lang="en-US"/>
              <a:t>I-5 Total Firm Peak Day Supply/Demand Balance</a:t>
            </a:r>
          </a:p>
        </c:rich>
      </c:tx>
      <c:layout>
        <c:manualLayout>
          <c:xMode val="edge"/>
          <c:yMode val="edge"/>
          <c:x val="0.18978912319644806"/>
          <c:y val="1.9575856443719401E-2"/>
        </c:manualLayout>
      </c:layout>
      <c:spPr>
        <a:noFill/>
        <a:ln w="25400">
          <a:noFill/>
        </a:ln>
      </c:spPr>
    </c:title>
    <c:plotArea>
      <c:layout>
        <c:manualLayout>
          <c:layoutTarget val="inner"/>
          <c:xMode val="edge"/>
          <c:yMode val="edge"/>
          <c:x val="7.5555555555555515E-2"/>
          <c:y val="0.16993464052287605"/>
          <c:w val="0.87703703703703706"/>
          <c:h val="0.71241830065359513"/>
        </c:manualLayout>
      </c:layout>
      <c:barChart>
        <c:barDir val="col"/>
        <c:grouping val="clustered"/>
        <c:ser>
          <c:idx val="0"/>
          <c:order val="0"/>
          <c:tx>
            <c:v>Low</c:v>
          </c:tx>
          <c:spPr>
            <a:solidFill>
              <a:srgbClr val="FFFF66"/>
            </a:solidFill>
            <a:ln w="12700">
              <a:solidFill>
                <a:srgbClr val="000000"/>
              </a:solidFill>
              <a:prstDash val="solid"/>
            </a:ln>
          </c:spPr>
          <c:cat>
            <c:strRef>
              <c:f>'[2018NWGAOutlookStudyConsolodated_2008.xls]Tables - Base'!$C$182:$N$182</c:f>
              <c:strCache>
                <c:ptCount val="12"/>
                <c:pt idx="1">
                  <c:v>2008-09</c:v>
                </c:pt>
                <c:pt idx="2">
                  <c:v>2009-10</c:v>
                </c:pt>
                <c:pt idx="3">
                  <c:v>2010-11</c:v>
                </c:pt>
                <c:pt idx="4">
                  <c:v>2011-12</c:v>
                </c:pt>
                <c:pt idx="5">
                  <c:v>2012-13</c:v>
                </c:pt>
                <c:pt idx="6">
                  <c:v>2013-14</c:v>
                </c:pt>
                <c:pt idx="7">
                  <c:v>2014-15</c:v>
                </c:pt>
                <c:pt idx="8">
                  <c:v>2015-16</c:v>
                </c:pt>
                <c:pt idx="9">
                  <c:v>2016-17</c:v>
                </c:pt>
                <c:pt idx="10">
                  <c:v>2017-18</c:v>
                </c:pt>
                <c:pt idx="11">
                  <c:v> </c:v>
                </c:pt>
              </c:strCache>
            </c:strRef>
          </c:cat>
          <c:val>
            <c:numRef>
              <c:f>'[2018NWGAOutlookStudyConsolodated_2008.xls]Tables-Low'!$B$149:$L$149</c:f>
              <c:numCache>
                <c:formatCode>#,##0</c:formatCode>
                <c:ptCount val="11"/>
                <c:pt idx="0" formatCode="General">
                  <c:v>0</c:v>
                </c:pt>
                <c:pt idx="1">
                  <c:v>4391150.7221504701</c:v>
                </c:pt>
                <c:pt idx="2">
                  <c:v>4385460.4502232708</c:v>
                </c:pt>
                <c:pt idx="3">
                  <c:v>4405225.0762204602</c:v>
                </c:pt>
                <c:pt idx="4">
                  <c:v>4539678.3506511217</c:v>
                </c:pt>
                <c:pt idx="5">
                  <c:v>4581874.2611889392</c:v>
                </c:pt>
                <c:pt idx="6">
                  <c:v>4613198.8342397492</c:v>
                </c:pt>
                <c:pt idx="7">
                  <c:v>4636092.3858383112</c:v>
                </c:pt>
                <c:pt idx="8">
                  <c:v>4658418.4546374884</c:v>
                </c:pt>
                <c:pt idx="9">
                  <c:v>4688087.1382749891</c:v>
                </c:pt>
                <c:pt idx="10">
                  <c:v>4724941.5075520296</c:v>
                </c:pt>
              </c:numCache>
            </c:numRef>
          </c:val>
        </c:ser>
        <c:ser>
          <c:idx val="1"/>
          <c:order val="1"/>
          <c:tx>
            <c:v>Base</c:v>
          </c:tx>
          <c:spPr>
            <a:solidFill>
              <a:srgbClr val="010099"/>
            </a:solidFill>
            <a:ln w="12700">
              <a:solidFill>
                <a:srgbClr val="000000"/>
              </a:solidFill>
              <a:prstDash val="solid"/>
            </a:ln>
          </c:spPr>
          <c:cat>
            <c:strRef>
              <c:f>'[2018NWGAOutlookStudyConsolodated_2008.xls]Tables - Base'!$C$182:$N$182</c:f>
              <c:strCache>
                <c:ptCount val="12"/>
                <c:pt idx="1">
                  <c:v>2008-09</c:v>
                </c:pt>
                <c:pt idx="2">
                  <c:v>2009-10</c:v>
                </c:pt>
                <c:pt idx="3">
                  <c:v>2010-11</c:v>
                </c:pt>
                <c:pt idx="4">
                  <c:v>2011-12</c:v>
                </c:pt>
                <c:pt idx="5">
                  <c:v>2012-13</c:v>
                </c:pt>
                <c:pt idx="6">
                  <c:v>2013-14</c:v>
                </c:pt>
                <c:pt idx="7">
                  <c:v>2014-15</c:v>
                </c:pt>
                <c:pt idx="8">
                  <c:v>2015-16</c:v>
                </c:pt>
                <c:pt idx="9">
                  <c:v>2016-17</c:v>
                </c:pt>
                <c:pt idx="10">
                  <c:v>2017-18</c:v>
                </c:pt>
                <c:pt idx="11">
                  <c:v> </c:v>
                </c:pt>
              </c:strCache>
            </c:strRef>
          </c:cat>
          <c:val>
            <c:numRef>
              <c:f>'[2018NWGAOutlookStudyConsolodated_2008.xls]Tables - Base'!$B$150:$L$150</c:f>
              <c:numCache>
                <c:formatCode>#,##0</c:formatCode>
                <c:ptCount val="11"/>
                <c:pt idx="0" formatCode="General">
                  <c:v>0</c:v>
                </c:pt>
                <c:pt idx="1">
                  <c:v>4520423.4624778992</c:v>
                </c:pt>
                <c:pt idx="2">
                  <c:v>4547023.4350997005</c:v>
                </c:pt>
                <c:pt idx="3">
                  <c:v>4603689.2537968094</c:v>
                </c:pt>
                <c:pt idx="4">
                  <c:v>4779264.2983827014</c:v>
                </c:pt>
                <c:pt idx="5">
                  <c:v>4859073.7554855607</c:v>
                </c:pt>
                <c:pt idx="6">
                  <c:v>4928327.8793544397</c:v>
                </c:pt>
                <c:pt idx="7">
                  <c:v>4988846.2377030803</c:v>
                </c:pt>
                <c:pt idx="8">
                  <c:v>5048653.5305781104</c:v>
                </c:pt>
                <c:pt idx="9">
                  <c:v>5116356.6313286303</c:v>
                </c:pt>
                <c:pt idx="10">
                  <c:v>5190486.7347515998</c:v>
                </c:pt>
              </c:numCache>
            </c:numRef>
          </c:val>
        </c:ser>
        <c:ser>
          <c:idx val="2"/>
          <c:order val="2"/>
          <c:tx>
            <c:v>High</c:v>
          </c:tx>
          <c:spPr>
            <a:solidFill>
              <a:srgbClr val="94D053"/>
            </a:solidFill>
            <a:ln w="12700">
              <a:solidFill>
                <a:srgbClr val="000000"/>
              </a:solidFill>
              <a:prstDash val="solid"/>
            </a:ln>
          </c:spPr>
          <c:cat>
            <c:strRef>
              <c:f>'[2018NWGAOutlookStudyConsolodated_2008.xls]Tables - Base'!$C$182:$N$182</c:f>
              <c:strCache>
                <c:ptCount val="12"/>
                <c:pt idx="1">
                  <c:v>2008-09</c:v>
                </c:pt>
                <c:pt idx="2">
                  <c:v>2009-10</c:v>
                </c:pt>
                <c:pt idx="3">
                  <c:v>2010-11</c:v>
                </c:pt>
                <c:pt idx="4">
                  <c:v>2011-12</c:v>
                </c:pt>
                <c:pt idx="5">
                  <c:v>2012-13</c:v>
                </c:pt>
                <c:pt idx="6">
                  <c:v>2013-14</c:v>
                </c:pt>
                <c:pt idx="7">
                  <c:v>2014-15</c:v>
                </c:pt>
                <c:pt idx="8">
                  <c:v>2015-16</c:v>
                </c:pt>
                <c:pt idx="9">
                  <c:v>2016-17</c:v>
                </c:pt>
                <c:pt idx="10">
                  <c:v>2017-18</c:v>
                </c:pt>
                <c:pt idx="11">
                  <c:v> </c:v>
                </c:pt>
              </c:strCache>
            </c:strRef>
          </c:cat>
          <c:val>
            <c:numRef>
              <c:f>'[2018NWGAOutlookStudyConsolodated_2008.xls]Tables-High'!$B$148:$M$148</c:f>
              <c:numCache>
                <c:formatCode>#,##0</c:formatCode>
                <c:ptCount val="12"/>
                <c:pt idx="0" formatCode="General">
                  <c:v>0</c:v>
                </c:pt>
                <c:pt idx="1">
                  <c:v>4599701.9972365201</c:v>
                </c:pt>
                <c:pt idx="2">
                  <c:v>4645989.1203243397</c:v>
                </c:pt>
                <c:pt idx="3">
                  <c:v>4731593.7882442418</c:v>
                </c:pt>
                <c:pt idx="4">
                  <c:v>4925092.5153576098</c:v>
                </c:pt>
                <c:pt idx="5">
                  <c:v>5030819.6959256409</c:v>
                </c:pt>
                <c:pt idx="6">
                  <c:v>5124128.0704914583</c:v>
                </c:pt>
                <c:pt idx="7">
                  <c:v>5210858.5012890399</c:v>
                </c:pt>
                <c:pt idx="8">
                  <c:v>5292421.336303289</c:v>
                </c:pt>
                <c:pt idx="9">
                  <c:v>5378869.2364744199</c:v>
                </c:pt>
                <c:pt idx="10">
                  <c:v>5475090.3083869703</c:v>
                </c:pt>
                <c:pt idx="11" formatCode="General">
                  <c:v>0</c:v>
                </c:pt>
              </c:numCache>
            </c:numRef>
          </c:val>
        </c:ser>
        <c:axId val="65410944"/>
        <c:axId val="65417216"/>
      </c:barChart>
      <c:lineChart>
        <c:grouping val="stacked"/>
        <c:ser>
          <c:idx val="3"/>
          <c:order val="3"/>
          <c:tx>
            <c:v>Pipeline</c:v>
          </c:tx>
          <c:spPr>
            <a:ln w="38100">
              <a:solidFill>
                <a:srgbClr val="809636"/>
              </a:solidFill>
              <a:prstDash val="solid"/>
            </a:ln>
          </c:spPr>
          <c:marker>
            <c:symbol val="none"/>
          </c:marker>
          <c:cat>
            <c:strRef>
              <c:f>'[2018NWGAOutlookStudyConsolodated_2008.xls]Tables - Base'!$C$182:$N$182</c:f>
              <c:strCache>
                <c:ptCount val="12"/>
                <c:pt idx="1">
                  <c:v>2008-09</c:v>
                </c:pt>
                <c:pt idx="2">
                  <c:v>2009-10</c:v>
                </c:pt>
                <c:pt idx="3">
                  <c:v>2010-11</c:v>
                </c:pt>
                <c:pt idx="4">
                  <c:v>2011-12</c:v>
                </c:pt>
                <c:pt idx="5">
                  <c:v>2012-13</c:v>
                </c:pt>
                <c:pt idx="6">
                  <c:v>2013-14</c:v>
                </c:pt>
                <c:pt idx="7">
                  <c:v>2014-15</c:v>
                </c:pt>
                <c:pt idx="8">
                  <c:v>2015-16</c:v>
                </c:pt>
                <c:pt idx="9">
                  <c:v>2016-17</c:v>
                </c:pt>
                <c:pt idx="10">
                  <c:v>2017-18</c:v>
                </c:pt>
                <c:pt idx="11">
                  <c:v> </c:v>
                </c:pt>
              </c:strCache>
            </c:strRef>
          </c:cat>
          <c:val>
            <c:numRef>
              <c:f>'[2018NWGAOutlookStudyConsolodated_2008.xls]Tables - Base'!$C$183:$N$183</c:f>
              <c:numCache>
                <c:formatCode>_(* #,##0_);_(* \(#,##0\);_(* "-"??_);_(@_)</c:formatCode>
                <c:ptCount val="12"/>
                <c:pt idx="0" formatCode="General">
                  <c:v>2295677.9999999995</c:v>
                </c:pt>
                <c:pt idx="1">
                  <c:v>2304060</c:v>
                </c:pt>
                <c:pt idx="2">
                  <c:v>2304060</c:v>
                </c:pt>
                <c:pt idx="3">
                  <c:v>2304060</c:v>
                </c:pt>
                <c:pt idx="4">
                  <c:v>2304060</c:v>
                </c:pt>
                <c:pt idx="5">
                  <c:v>2304060</c:v>
                </c:pt>
                <c:pt idx="6">
                  <c:v>2304060</c:v>
                </c:pt>
                <c:pt idx="7">
                  <c:v>2304060</c:v>
                </c:pt>
                <c:pt idx="8">
                  <c:v>2304060</c:v>
                </c:pt>
                <c:pt idx="9">
                  <c:v>2304060</c:v>
                </c:pt>
                <c:pt idx="10">
                  <c:v>2304060</c:v>
                </c:pt>
                <c:pt idx="11">
                  <c:v>2304060</c:v>
                </c:pt>
              </c:numCache>
            </c:numRef>
          </c:val>
        </c:ser>
        <c:ser>
          <c:idx val="4"/>
          <c:order val="4"/>
          <c:tx>
            <c:v>Underground Storage</c:v>
          </c:tx>
          <c:spPr>
            <a:ln w="38100">
              <a:solidFill>
                <a:srgbClr val="6D29A0"/>
              </a:solidFill>
              <a:prstDash val="solid"/>
            </a:ln>
          </c:spPr>
          <c:marker>
            <c:symbol val="none"/>
          </c:marker>
          <c:cat>
            <c:strRef>
              <c:f>'[2018NWGAOutlookStudyConsolodated_2008.xls]Tables - Base'!$C$182:$N$182</c:f>
              <c:strCache>
                <c:ptCount val="12"/>
                <c:pt idx="1">
                  <c:v>2008-09</c:v>
                </c:pt>
                <c:pt idx="2">
                  <c:v>2009-10</c:v>
                </c:pt>
                <c:pt idx="3">
                  <c:v>2010-11</c:v>
                </c:pt>
                <c:pt idx="4">
                  <c:v>2011-12</c:v>
                </c:pt>
                <c:pt idx="5">
                  <c:v>2012-13</c:v>
                </c:pt>
                <c:pt idx="6">
                  <c:v>2013-14</c:v>
                </c:pt>
                <c:pt idx="7">
                  <c:v>2014-15</c:v>
                </c:pt>
                <c:pt idx="8">
                  <c:v>2015-16</c:v>
                </c:pt>
                <c:pt idx="9">
                  <c:v>2016-17</c:v>
                </c:pt>
                <c:pt idx="10">
                  <c:v>2017-18</c:v>
                </c:pt>
                <c:pt idx="11">
                  <c:v> </c:v>
                </c:pt>
              </c:strCache>
            </c:strRef>
          </c:cat>
          <c:val>
            <c:numRef>
              <c:f>'[2018NWGAOutlookStudyConsolodated_2008.xls]Tables - Base'!$C$184:$N$184</c:f>
              <c:numCache>
                <c:formatCode>_(* #,##0_);_(* \(#,##0\);_(* "-"??_);_(@_)</c:formatCode>
                <c:ptCount val="12"/>
                <c:pt idx="0" formatCode="General">
                  <c:v>1330310</c:v>
                </c:pt>
                <c:pt idx="1">
                  <c:v>1726450</c:v>
                </c:pt>
                <c:pt idx="2">
                  <c:v>1726450</c:v>
                </c:pt>
                <c:pt idx="3">
                  <c:v>1726450</c:v>
                </c:pt>
                <c:pt idx="4">
                  <c:v>1726450</c:v>
                </c:pt>
                <c:pt idx="5">
                  <c:v>1726450</c:v>
                </c:pt>
                <c:pt idx="6">
                  <c:v>1726450</c:v>
                </c:pt>
                <c:pt idx="7">
                  <c:v>1726450</c:v>
                </c:pt>
                <c:pt idx="8">
                  <c:v>1726450</c:v>
                </c:pt>
                <c:pt idx="9">
                  <c:v>1726450</c:v>
                </c:pt>
                <c:pt idx="10">
                  <c:v>1726450</c:v>
                </c:pt>
                <c:pt idx="11">
                  <c:v>1726450</c:v>
                </c:pt>
              </c:numCache>
            </c:numRef>
          </c:val>
        </c:ser>
        <c:ser>
          <c:idx val="5"/>
          <c:order val="5"/>
          <c:tx>
            <c:v>Peak LNG</c:v>
          </c:tx>
          <c:spPr>
            <a:ln w="38100">
              <a:solidFill>
                <a:srgbClr val="DD0806"/>
              </a:solidFill>
              <a:prstDash val="solid"/>
            </a:ln>
          </c:spPr>
          <c:marker>
            <c:symbol val="none"/>
          </c:marker>
          <c:cat>
            <c:strRef>
              <c:f>'[2018NWGAOutlookStudyConsolodated_2008.xls]Tables - Base'!$C$182:$N$182</c:f>
              <c:strCache>
                <c:ptCount val="12"/>
                <c:pt idx="1">
                  <c:v>2008-09</c:v>
                </c:pt>
                <c:pt idx="2">
                  <c:v>2009-10</c:v>
                </c:pt>
                <c:pt idx="3">
                  <c:v>2010-11</c:v>
                </c:pt>
                <c:pt idx="4">
                  <c:v>2011-12</c:v>
                </c:pt>
                <c:pt idx="5">
                  <c:v>2012-13</c:v>
                </c:pt>
                <c:pt idx="6">
                  <c:v>2013-14</c:v>
                </c:pt>
                <c:pt idx="7">
                  <c:v>2014-15</c:v>
                </c:pt>
                <c:pt idx="8">
                  <c:v>2015-16</c:v>
                </c:pt>
                <c:pt idx="9">
                  <c:v>2016-17</c:v>
                </c:pt>
                <c:pt idx="10">
                  <c:v>2017-18</c:v>
                </c:pt>
                <c:pt idx="11">
                  <c:v> </c:v>
                </c:pt>
              </c:strCache>
            </c:strRef>
          </c:cat>
          <c:val>
            <c:numRef>
              <c:f>'[2018NWGAOutlookStudyConsolodated_2008.xls]Tables - Base'!$C$185:$N$185</c:f>
              <c:numCache>
                <c:formatCode>_(* #,##0_);_(* \(#,##0\);_(* "-"??_);_(@_)</c:formatCode>
                <c:ptCount val="12"/>
                <c:pt idx="0" formatCode="General">
                  <c:v>351580</c:v>
                </c:pt>
                <c:pt idx="1">
                  <c:v>350337.61999363068</c:v>
                </c:pt>
                <c:pt idx="2">
                  <c:v>350337.61999363068</c:v>
                </c:pt>
                <c:pt idx="3">
                  <c:v>350337.61999363068</c:v>
                </c:pt>
                <c:pt idx="4">
                  <c:v>504837.61999363068</c:v>
                </c:pt>
                <c:pt idx="5">
                  <c:v>504837.61999363068</c:v>
                </c:pt>
                <c:pt idx="6">
                  <c:v>504837.61999363068</c:v>
                </c:pt>
                <c:pt idx="7">
                  <c:v>504837.61999363068</c:v>
                </c:pt>
                <c:pt idx="8">
                  <c:v>504837.61999363068</c:v>
                </c:pt>
                <c:pt idx="9">
                  <c:v>504837.61999363068</c:v>
                </c:pt>
                <c:pt idx="10">
                  <c:v>504837.61999363068</c:v>
                </c:pt>
                <c:pt idx="11">
                  <c:v>504837.61999363068</c:v>
                </c:pt>
              </c:numCache>
            </c:numRef>
          </c:val>
        </c:ser>
        <c:marker val="1"/>
        <c:axId val="65410944"/>
        <c:axId val="65417216"/>
      </c:lineChart>
      <c:catAx>
        <c:axId val="65410944"/>
        <c:scaling>
          <c:orientation val="minMax"/>
        </c:scaling>
        <c:axPos val="b"/>
        <c:title>
          <c:tx>
            <c:rich>
              <a:bodyPr/>
              <a:lstStyle/>
              <a:p>
                <a:pPr>
                  <a:defRPr sz="1500" b="1" i="0" u="none" strike="noStrike" baseline="0">
                    <a:solidFill>
                      <a:srgbClr val="000000"/>
                    </a:solidFill>
                    <a:latin typeface="Arial"/>
                    <a:ea typeface="Arial"/>
                    <a:cs typeface="Arial"/>
                  </a:defRPr>
                </a:pPr>
                <a:r>
                  <a:rPr lang="en-US"/>
                  <a:t>Year (Nov-Oct)</a:t>
                </a:r>
              </a:p>
            </c:rich>
          </c:tx>
          <c:layout>
            <c:manualLayout>
              <c:xMode val="edge"/>
              <c:yMode val="edge"/>
              <c:x val="0.4328523862375141"/>
              <c:y val="0.94127243066884214"/>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5417216"/>
        <c:crosses val="autoZero"/>
        <c:auto val="1"/>
        <c:lblAlgn val="ctr"/>
        <c:lblOffset val="100"/>
        <c:tickLblSkip val="1"/>
        <c:tickMarkSkip val="1"/>
      </c:catAx>
      <c:valAx>
        <c:axId val="65417216"/>
        <c:scaling>
          <c:orientation val="minMax"/>
        </c:scaling>
        <c:axPos val="l"/>
        <c:majorGridlines>
          <c:spPr>
            <a:ln w="3175">
              <a:solidFill>
                <a:srgbClr val="000000"/>
              </a:solidFill>
              <a:prstDash val="solid"/>
            </a:ln>
          </c:spPr>
        </c:majorGridlines>
        <c:title>
          <c:tx>
            <c:rich>
              <a:bodyPr/>
              <a:lstStyle/>
              <a:p>
                <a:pPr>
                  <a:defRPr sz="1500" b="1" i="0" u="none" strike="noStrike" baseline="0">
                    <a:solidFill>
                      <a:srgbClr val="000000"/>
                    </a:solidFill>
                    <a:latin typeface="Arial"/>
                    <a:ea typeface="Arial"/>
                    <a:cs typeface="Arial"/>
                  </a:defRPr>
                </a:pPr>
                <a:r>
                  <a:rPr lang="en-US"/>
                  <a:t>Million Dth/day</a:t>
                </a:r>
              </a:p>
            </c:rich>
          </c:tx>
          <c:layout>
            <c:manualLayout>
              <c:xMode val="edge"/>
              <c:yMode val="edge"/>
              <c:x val="0"/>
              <c:y val="0.42251223491027706"/>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5410944"/>
        <c:crosses val="autoZero"/>
        <c:crossBetween val="midCat"/>
        <c:majorUnit val="1000000"/>
        <c:dispUnits>
          <c:builtInUnit val="millions"/>
        </c:dispUnits>
      </c:valAx>
      <c:spPr>
        <a:solidFill>
          <a:srgbClr val="C0C0C0"/>
        </a:solidFill>
        <a:ln w="12700">
          <a:solidFill>
            <a:srgbClr val="808080"/>
          </a:solidFill>
          <a:prstDash val="solid"/>
        </a:ln>
      </c:spPr>
    </c:plotArea>
    <c:legend>
      <c:legendPos val="r"/>
      <c:layout>
        <c:manualLayout>
          <c:xMode val="edge"/>
          <c:yMode val="edge"/>
          <c:x val="0.13333333333333303"/>
          <c:y val="9.5860566448801712E-2"/>
          <c:w val="0.76000000000000012"/>
          <c:h val="4.3572984749455319E-2"/>
        </c:manualLayout>
      </c:layou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50" b="1" i="0" u="none" strike="noStrike" baseline="0">
                <a:solidFill>
                  <a:srgbClr val="000000"/>
                </a:solidFill>
                <a:latin typeface="Arial"/>
                <a:ea typeface="Arial"/>
                <a:cs typeface="Arial"/>
              </a:defRPr>
            </a:pPr>
            <a:r>
              <a:rPr lang="en-US"/>
              <a:t>I-5 Total Firm Peak Day Supply/Demand Balance</a:t>
            </a:r>
          </a:p>
        </c:rich>
      </c:tx>
      <c:layout>
        <c:manualLayout>
          <c:xMode val="edge"/>
          <c:yMode val="edge"/>
          <c:x val="0.20659340659340705"/>
          <c:y val="2.0100502512562804E-2"/>
        </c:manualLayout>
      </c:layout>
      <c:spPr>
        <a:noFill/>
        <a:ln w="25400">
          <a:noFill/>
        </a:ln>
      </c:spPr>
    </c:title>
    <c:plotArea>
      <c:layout>
        <c:manualLayout>
          <c:layoutTarget val="inner"/>
          <c:xMode val="edge"/>
          <c:yMode val="edge"/>
          <c:x val="7.3626373626373615E-2"/>
          <c:y val="0.19765494137353398"/>
          <c:w val="0.88021978021977998"/>
          <c:h val="0.68174204355109114"/>
        </c:manualLayout>
      </c:layout>
      <c:barChart>
        <c:barDir val="col"/>
        <c:grouping val="clustered"/>
        <c:ser>
          <c:idx val="0"/>
          <c:order val="0"/>
          <c:tx>
            <c:v>Low</c:v>
          </c:tx>
          <c:spPr>
            <a:solidFill>
              <a:srgbClr val="FFFF66"/>
            </a:solidFill>
            <a:ln w="12700">
              <a:solidFill>
                <a:srgbClr val="000000"/>
              </a:solidFill>
              <a:prstDash val="solid"/>
            </a:ln>
            <a:effectLst>
              <a:outerShdw blurRad="50800" dist="38100" dir="2700000" algn="tl" rotWithShape="0">
                <a:prstClr val="black"/>
              </a:outerShdw>
            </a:effectLst>
          </c:spPr>
          <c:cat>
            <c:strRef>
              <c:f>'Tables - Base'!$C$182:$N$182</c:f>
              <c:strCache>
                <c:ptCount val="12"/>
                <c:pt idx="1">
                  <c:v>2010-11</c:v>
                </c:pt>
                <c:pt idx="2">
                  <c:v>2011-12</c:v>
                </c:pt>
                <c:pt idx="3">
                  <c:v>2012-13</c:v>
                </c:pt>
                <c:pt idx="4">
                  <c:v>2013-14</c:v>
                </c:pt>
                <c:pt idx="5">
                  <c:v>2014-15</c:v>
                </c:pt>
                <c:pt idx="6">
                  <c:v>2015-16</c:v>
                </c:pt>
                <c:pt idx="7">
                  <c:v>2016-17</c:v>
                </c:pt>
                <c:pt idx="8">
                  <c:v>2017-18</c:v>
                </c:pt>
                <c:pt idx="9">
                  <c:v>2018-19</c:v>
                </c:pt>
                <c:pt idx="10">
                  <c:v>2019-20</c:v>
                </c:pt>
                <c:pt idx="11">
                  <c:v> </c:v>
                </c:pt>
              </c:strCache>
            </c:strRef>
          </c:cat>
          <c:val>
            <c:numRef>
              <c:f>'Tables-Low'!$B$149:$L$149</c:f>
              <c:numCache>
                <c:formatCode>#,##0</c:formatCode>
                <c:ptCount val="11"/>
                <c:pt idx="0" formatCode="General">
                  <c:v>0</c:v>
                </c:pt>
                <c:pt idx="1">
                  <c:v>4211978.1399118807</c:v>
                </c:pt>
                <c:pt idx="2">
                  <c:v>4227466.8921703706</c:v>
                </c:pt>
                <c:pt idx="3">
                  <c:v>4258720.6119956607</c:v>
                </c:pt>
                <c:pt idx="4">
                  <c:v>4310401.2332365885</c:v>
                </c:pt>
                <c:pt idx="5">
                  <c:v>4440078.26349831</c:v>
                </c:pt>
                <c:pt idx="6">
                  <c:v>4473884.6388641307</c:v>
                </c:pt>
                <c:pt idx="7">
                  <c:v>4509502.9634727705</c:v>
                </c:pt>
                <c:pt idx="8">
                  <c:v>4544714.1920950599</c:v>
                </c:pt>
                <c:pt idx="9">
                  <c:v>4582677.1765935095</c:v>
                </c:pt>
                <c:pt idx="10">
                  <c:v>4624039.9897068981</c:v>
                </c:pt>
              </c:numCache>
            </c:numRef>
          </c:val>
        </c:ser>
        <c:ser>
          <c:idx val="1"/>
          <c:order val="1"/>
          <c:tx>
            <c:v>Base</c:v>
          </c:tx>
          <c:spPr>
            <a:solidFill>
              <a:srgbClr val="010099"/>
            </a:solidFill>
            <a:ln w="12700">
              <a:solidFill>
                <a:srgbClr val="000000"/>
              </a:solidFill>
              <a:prstDash val="solid"/>
            </a:ln>
            <a:effectLst>
              <a:outerShdw blurRad="50800" dist="38100" dir="2700000" algn="tl" rotWithShape="0">
                <a:prstClr val="black"/>
              </a:outerShdw>
            </a:effectLst>
          </c:spPr>
          <c:cat>
            <c:strRef>
              <c:f>'Tables - Base'!$C$182:$N$182</c:f>
              <c:strCache>
                <c:ptCount val="12"/>
                <c:pt idx="1">
                  <c:v>2010-11</c:v>
                </c:pt>
                <c:pt idx="2">
                  <c:v>2011-12</c:v>
                </c:pt>
                <c:pt idx="3">
                  <c:v>2012-13</c:v>
                </c:pt>
                <c:pt idx="4">
                  <c:v>2013-14</c:v>
                </c:pt>
                <c:pt idx="5">
                  <c:v>2014-15</c:v>
                </c:pt>
                <c:pt idx="6">
                  <c:v>2015-16</c:v>
                </c:pt>
                <c:pt idx="7">
                  <c:v>2016-17</c:v>
                </c:pt>
                <c:pt idx="8">
                  <c:v>2017-18</c:v>
                </c:pt>
                <c:pt idx="9">
                  <c:v>2018-19</c:v>
                </c:pt>
                <c:pt idx="10">
                  <c:v>2019-20</c:v>
                </c:pt>
                <c:pt idx="11">
                  <c:v> </c:v>
                </c:pt>
              </c:strCache>
            </c:strRef>
          </c:cat>
          <c:val>
            <c:numRef>
              <c:f>'Tables - Base'!$B$150:$L$150</c:f>
              <c:numCache>
                <c:formatCode>#,##0</c:formatCode>
                <c:ptCount val="11"/>
                <c:pt idx="0" formatCode="General">
                  <c:v>0</c:v>
                </c:pt>
                <c:pt idx="1">
                  <c:v>4321431.2209383789</c:v>
                </c:pt>
                <c:pt idx="2">
                  <c:v>4340286.9681162788</c:v>
                </c:pt>
                <c:pt idx="3">
                  <c:v>4374009.0786483195</c:v>
                </c:pt>
                <c:pt idx="4">
                  <c:v>4432480.6180294994</c:v>
                </c:pt>
                <c:pt idx="5">
                  <c:v>4570062.9410622101</c:v>
                </c:pt>
                <c:pt idx="6">
                  <c:v>4611635.464927949</c:v>
                </c:pt>
                <c:pt idx="7">
                  <c:v>4654208.4727162486</c:v>
                </c:pt>
                <c:pt idx="8">
                  <c:v>4695693.3652186207</c:v>
                </c:pt>
                <c:pt idx="9">
                  <c:v>4737846.1806677105</c:v>
                </c:pt>
                <c:pt idx="10">
                  <c:v>4780947.5510512795</c:v>
                </c:pt>
              </c:numCache>
            </c:numRef>
          </c:val>
        </c:ser>
        <c:ser>
          <c:idx val="2"/>
          <c:order val="2"/>
          <c:tx>
            <c:v>High</c:v>
          </c:tx>
          <c:spPr>
            <a:solidFill>
              <a:srgbClr val="94D053"/>
            </a:solidFill>
            <a:ln w="12700">
              <a:solidFill>
                <a:schemeClr val="tx1"/>
              </a:solidFill>
              <a:prstDash val="solid"/>
            </a:ln>
            <a:effectLst>
              <a:outerShdw blurRad="50800" dist="38100" dir="2700000" algn="tl" rotWithShape="0">
                <a:prstClr val="black"/>
              </a:outerShdw>
            </a:effectLst>
          </c:spPr>
          <c:cat>
            <c:strRef>
              <c:f>'Tables - Base'!$C$182:$N$182</c:f>
              <c:strCache>
                <c:ptCount val="12"/>
                <c:pt idx="1">
                  <c:v>2010-11</c:v>
                </c:pt>
                <c:pt idx="2">
                  <c:v>2011-12</c:v>
                </c:pt>
                <c:pt idx="3">
                  <c:v>2012-13</c:v>
                </c:pt>
                <c:pt idx="4">
                  <c:v>2013-14</c:v>
                </c:pt>
                <c:pt idx="5">
                  <c:v>2014-15</c:v>
                </c:pt>
                <c:pt idx="6">
                  <c:v>2015-16</c:v>
                </c:pt>
                <c:pt idx="7">
                  <c:v>2016-17</c:v>
                </c:pt>
                <c:pt idx="8">
                  <c:v>2017-18</c:v>
                </c:pt>
                <c:pt idx="9">
                  <c:v>2018-19</c:v>
                </c:pt>
                <c:pt idx="10">
                  <c:v>2019-20</c:v>
                </c:pt>
                <c:pt idx="11">
                  <c:v> </c:v>
                </c:pt>
              </c:strCache>
            </c:strRef>
          </c:cat>
          <c:val>
            <c:numRef>
              <c:f>'Tables-High'!$B$148:$M$148</c:f>
              <c:numCache>
                <c:formatCode>#,##0</c:formatCode>
                <c:ptCount val="12"/>
                <c:pt idx="0" formatCode="General">
                  <c:v>0</c:v>
                </c:pt>
                <c:pt idx="1">
                  <c:v>4417503.4741542302</c:v>
                </c:pt>
                <c:pt idx="2">
                  <c:v>4454697.314237101</c:v>
                </c:pt>
                <c:pt idx="3">
                  <c:v>4505289.9858523812</c:v>
                </c:pt>
                <c:pt idx="4">
                  <c:v>4578944.14018803</c:v>
                </c:pt>
                <c:pt idx="5">
                  <c:v>4733449.2958251014</c:v>
                </c:pt>
                <c:pt idx="6">
                  <c:v>4793046.604204461</c:v>
                </c:pt>
                <c:pt idx="7">
                  <c:v>4901704.4678087402</c:v>
                </c:pt>
                <c:pt idx="8">
                  <c:v>4960240.0694183707</c:v>
                </c:pt>
                <c:pt idx="9">
                  <c:v>5020116.3072884874</c:v>
                </c:pt>
                <c:pt idx="10">
                  <c:v>5081053.6872868408</c:v>
                </c:pt>
                <c:pt idx="11" formatCode="General">
                  <c:v>0</c:v>
                </c:pt>
              </c:numCache>
            </c:numRef>
          </c:val>
        </c:ser>
        <c:axId val="65492096"/>
        <c:axId val="65494016"/>
      </c:barChart>
      <c:lineChart>
        <c:grouping val="stacked"/>
        <c:ser>
          <c:idx val="3"/>
          <c:order val="3"/>
          <c:tx>
            <c:v>Pipeline</c:v>
          </c:tx>
          <c:spPr>
            <a:ln w="50800">
              <a:solidFill>
                <a:srgbClr val="809636"/>
              </a:solidFill>
              <a:prstDash val="solid"/>
            </a:ln>
            <a:effectLst>
              <a:outerShdw blurRad="50800" dist="38100" dir="2700000" algn="tl" rotWithShape="0">
                <a:prstClr val="black">
                  <a:alpha val="40000"/>
                </a:prstClr>
              </a:outerShdw>
            </a:effectLst>
          </c:spPr>
          <c:marker>
            <c:symbol val="none"/>
          </c:marker>
          <c:cat>
            <c:strRef>
              <c:f>'Tables - Base'!$C$182:$N$182</c:f>
              <c:strCache>
                <c:ptCount val="12"/>
                <c:pt idx="1">
                  <c:v>2010-11</c:v>
                </c:pt>
                <c:pt idx="2">
                  <c:v>2011-12</c:v>
                </c:pt>
                <c:pt idx="3">
                  <c:v>2012-13</c:v>
                </c:pt>
                <c:pt idx="4">
                  <c:v>2013-14</c:v>
                </c:pt>
                <c:pt idx="5">
                  <c:v>2014-15</c:v>
                </c:pt>
                <c:pt idx="6">
                  <c:v>2015-16</c:v>
                </c:pt>
                <c:pt idx="7">
                  <c:v>2016-17</c:v>
                </c:pt>
                <c:pt idx="8">
                  <c:v>2017-18</c:v>
                </c:pt>
                <c:pt idx="9">
                  <c:v>2018-19</c:v>
                </c:pt>
                <c:pt idx="10">
                  <c:v>2019-20</c:v>
                </c:pt>
                <c:pt idx="11">
                  <c:v> </c:v>
                </c:pt>
              </c:strCache>
            </c:strRef>
          </c:cat>
          <c:val>
            <c:numRef>
              <c:f>'Tables - Base'!$C$183:$N$183</c:f>
              <c:numCache>
                <c:formatCode>_(* #,##0_);_(* \(#,##0\);_(* "-"??_);_(@_)</c:formatCode>
                <c:ptCount val="12"/>
                <c:pt idx="0" formatCode="General">
                  <c:v>2295677.9999999995</c:v>
                </c:pt>
                <c:pt idx="1">
                  <c:v>2304060</c:v>
                </c:pt>
                <c:pt idx="2">
                  <c:v>2304061</c:v>
                </c:pt>
                <c:pt idx="3">
                  <c:v>2304061.9999999995</c:v>
                </c:pt>
                <c:pt idx="4">
                  <c:v>2304062.9999999995</c:v>
                </c:pt>
                <c:pt idx="5">
                  <c:v>2304064</c:v>
                </c:pt>
                <c:pt idx="6">
                  <c:v>2304064</c:v>
                </c:pt>
                <c:pt idx="7">
                  <c:v>2304064</c:v>
                </c:pt>
                <c:pt idx="8">
                  <c:v>2304064</c:v>
                </c:pt>
                <c:pt idx="9">
                  <c:v>2304064</c:v>
                </c:pt>
                <c:pt idx="10">
                  <c:v>2304064</c:v>
                </c:pt>
                <c:pt idx="11">
                  <c:v>2304064</c:v>
                </c:pt>
              </c:numCache>
            </c:numRef>
          </c:val>
        </c:ser>
        <c:ser>
          <c:idx val="4"/>
          <c:order val="4"/>
          <c:tx>
            <c:v>Underground Storage</c:v>
          </c:tx>
          <c:spPr>
            <a:ln w="50800">
              <a:solidFill>
                <a:srgbClr val="6D29A0"/>
              </a:solidFill>
              <a:prstDash val="solid"/>
            </a:ln>
            <a:effectLst>
              <a:outerShdw blurRad="50800" dist="38100" dir="2700000" algn="tl" rotWithShape="0">
                <a:prstClr val="black">
                  <a:alpha val="40000"/>
                </a:prstClr>
              </a:outerShdw>
            </a:effectLst>
          </c:spPr>
          <c:marker>
            <c:symbol val="none"/>
          </c:marker>
          <c:cat>
            <c:strRef>
              <c:f>'Tables - Base'!$C$182:$N$182</c:f>
              <c:strCache>
                <c:ptCount val="12"/>
                <c:pt idx="1">
                  <c:v>2010-11</c:v>
                </c:pt>
                <c:pt idx="2">
                  <c:v>2011-12</c:v>
                </c:pt>
                <c:pt idx="3">
                  <c:v>2012-13</c:v>
                </c:pt>
                <c:pt idx="4">
                  <c:v>2013-14</c:v>
                </c:pt>
                <c:pt idx="5">
                  <c:v>2014-15</c:v>
                </c:pt>
                <c:pt idx="6">
                  <c:v>2015-16</c:v>
                </c:pt>
                <c:pt idx="7">
                  <c:v>2016-17</c:v>
                </c:pt>
                <c:pt idx="8">
                  <c:v>2017-18</c:v>
                </c:pt>
                <c:pt idx="9">
                  <c:v>2018-19</c:v>
                </c:pt>
                <c:pt idx="10">
                  <c:v>2019-20</c:v>
                </c:pt>
                <c:pt idx="11">
                  <c:v> </c:v>
                </c:pt>
              </c:strCache>
            </c:strRef>
          </c:cat>
          <c:val>
            <c:numRef>
              <c:f>'Tables - Base'!$C$184:$N$184</c:f>
              <c:numCache>
                <c:formatCode>_(* #,##0_);_(* \(#,##0\);_(* "-"??_);_(@_)</c:formatCode>
                <c:ptCount val="12"/>
                <c:pt idx="0">
                  <c:v>1726000</c:v>
                </c:pt>
                <c:pt idx="1">
                  <c:v>1726000</c:v>
                </c:pt>
                <c:pt idx="2">
                  <c:v>1726000</c:v>
                </c:pt>
                <c:pt idx="3">
                  <c:v>1726000</c:v>
                </c:pt>
                <c:pt idx="4">
                  <c:v>1726000</c:v>
                </c:pt>
                <c:pt idx="5">
                  <c:v>1726000</c:v>
                </c:pt>
                <c:pt idx="6">
                  <c:v>1726000</c:v>
                </c:pt>
                <c:pt idx="7">
                  <c:v>1726000</c:v>
                </c:pt>
                <c:pt idx="8">
                  <c:v>1726000</c:v>
                </c:pt>
                <c:pt idx="9">
                  <c:v>1726000</c:v>
                </c:pt>
                <c:pt idx="10">
                  <c:v>1726000</c:v>
                </c:pt>
                <c:pt idx="11">
                  <c:v>1726000</c:v>
                </c:pt>
              </c:numCache>
            </c:numRef>
          </c:val>
        </c:ser>
        <c:ser>
          <c:idx val="5"/>
          <c:order val="5"/>
          <c:tx>
            <c:v>Peak LNG</c:v>
          </c:tx>
          <c:spPr>
            <a:ln w="50800">
              <a:solidFill>
                <a:srgbClr val="FF0000"/>
              </a:solidFill>
              <a:prstDash val="solid"/>
            </a:ln>
            <a:effectLst>
              <a:outerShdw blurRad="50800" dist="38100" dir="2700000" algn="tl" rotWithShape="0">
                <a:prstClr val="black">
                  <a:alpha val="40000"/>
                </a:prstClr>
              </a:outerShdw>
            </a:effectLst>
          </c:spPr>
          <c:marker>
            <c:symbol val="none"/>
          </c:marker>
          <c:cat>
            <c:strRef>
              <c:f>'Tables - Base'!$C$182:$N$182</c:f>
              <c:strCache>
                <c:ptCount val="12"/>
                <c:pt idx="1">
                  <c:v>2010-11</c:v>
                </c:pt>
                <c:pt idx="2">
                  <c:v>2011-12</c:v>
                </c:pt>
                <c:pt idx="3">
                  <c:v>2012-13</c:v>
                </c:pt>
                <c:pt idx="4">
                  <c:v>2013-14</c:v>
                </c:pt>
                <c:pt idx="5">
                  <c:v>2014-15</c:v>
                </c:pt>
                <c:pt idx="6">
                  <c:v>2015-16</c:v>
                </c:pt>
                <c:pt idx="7">
                  <c:v>2016-17</c:v>
                </c:pt>
                <c:pt idx="8">
                  <c:v>2017-18</c:v>
                </c:pt>
                <c:pt idx="9">
                  <c:v>2018-19</c:v>
                </c:pt>
                <c:pt idx="10">
                  <c:v>2019-20</c:v>
                </c:pt>
                <c:pt idx="11">
                  <c:v> </c:v>
                </c:pt>
              </c:strCache>
            </c:strRef>
          </c:cat>
          <c:val>
            <c:numRef>
              <c:f>'Tables - Base'!$C$185:$N$185</c:f>
              <c:numCache>
                <c:formatCode>_(* #,##0_);_(* \(#,##0\);_(* "-"??_);_(@_)</c:formatCode>
                <c:ptCount val="12"/>
                <c:pt idx="0">
                  <c:v>350715</c:v>
                </c:pt>
                <c:pt idx="1">
                  <c:v>350715</c:v>
                </c:pt>
                <c:pt idx="2">
                  <c:v>503757</c:v>
                </c:pt>
                <c:pt idx="3">
                  <c:v>503757</c:v>
                </c:pt>
                <c:pt idx="4">
                  <c:v>503757</c:v>
                </c:pt>
                <c:pt idx="5">
                  <c:v>503757</c:v>
                </c:pt>
                <c:pt idx="6">
                  <c:v>503757</c:v>
                </c:pt>
                <c:pt idx="7">
                  <c:v>503757</c:v>
                </c:pt>
                <c:pt idx="8">
                  <c:v>503757</c:v>
                </c:pt>
                <c:pt idx="9">
                  <c:v>503757</c:v>
                </c:pt>
                <c:pt idx="10">
                  <c:v>503757</c:v>
                </c:pt>
                <c:pt idx="11">
                  <c:v>503757</c:v>
                </c:pt>
              </c:numCache>
            </c:numRef>
          </c:val>
        </c:ser>
        <c:marker val="1"/>
        <c:axId val="65492096"/>
        <c:axId val="65494016"/>
      </c:lineChart>
      <c:catAx>
        <c:axId val="65492096"/>
        <c:scaling>
          <c:orientation val="minMax"/>
        </c:scaling>
        <c:axPos val="b"/>
        <c:title>
          <c:tx>
            <c:rich>
              <a:bodyPr/>
              <a:lstStyle/>
              <a:p>
                <a:pPr>
                  <a:defRPr sz="1450" b="1" i="0" u="none" strike="noStrike" baseline="0">
                    <a:solidFill>
                      <a:srgbClr val="000000"/>
                    </a:solidFill>
                    <a:latin typeface="Arial"/>
                    <a:ea typeface="Arial"/>
                    <a:cs typeface="Arial"/>
                  </a:defRPr>
                </a:pPr>
                <a:r>
                  <a:rPr lang="en-US"/>
                  <a:t>Year (Nov-Oct)</a:t>
                </a:r>
              </a:p>
            </c:rich>
          </c:tx>
          <c:layout>
            <c:manualLayout>
              <c:xMode val="edge"/>
              <c:yMode val="edge"/>
              <c:x val="0.43626373626373599"/>
              <c:y val="0.93969849246231418"/>
            </c:manualLayout>
          </c:layout>
          <c:spPr>
            <a:noFill/>
            <a:ln w="25400">
              <a:noFill/>
            </a:ln>
          </c:spPr>
        </c:title>
        <c:numFmt formatCode="General" sourceLinked="1"/>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65494016"/>
        <c:crosses val="autoZero"/>
        <c:auto val="1"/>
        <c:lblAlgn val="ctr"/>
        <c:lblOffset val="100"/>
        <c:tickLblSkip val="1"/>
        <c:tickMarkSkip val="1"/>
      </c:catAx>
      <c:valAx>
        <c:axId val="65494016"/>
        <c:scaling>
          <c:orientation val="minMax"/>
        </c:scaling>
        <c:axPos val="l"/>
        <c:majorGridlines>
          <c:spPr>
            <a:ln w="3175">
              <a:solidFill>
                <a:schemeClr val="bg1">
                  <a:lumMod val="50000"/>
                </a:schemeClr>
              </a:solidFill>
              <a:prstDash val="solid"/>
            </a:ln>
          </c:spPr>
        </c:majorGridlines>
        <c:title>
          <c:tx>
            <c:rich>
              <a:bodyPr/>
              <a:lstStyle/>
              <a:p>
                <a:pPr>
                  <a:defRPr sz="1450" b="1" i="0" u="none" strike="noStrike" baseline="0">
                    <a:solidFill>
                      <a:srgbClr val="000000"/>
                    </a:solidFill>
                    <a:latin typeface="Arial"/>
                    <a:ea typeface="Arial"/>
                    <a:cs typeface="Arial"/>
                  </a:defRPr>
                </a:pPr>
                <a:r>
                  <a:rPr lang="en-US"/>
                  <a:t>Million Dth/day</a:t>
                </a:r>
              </a:p>
            </c:rich>
          </c:tx>
          <c:layout>
            <c:manualLayout>
              <c:xMode val="edge"/>
              <c:yMode val="edge"/>
              <c:x val="3.2967032967033015E-3"/>
              <c:y val="0.41876046901172503"/>
            </c:manualLayout>
          </c:layout>
          <c:spPr>
            <a:noFill/>
            <a:ln w="25400">
              <a:noFill/>
            </a:ln>
          </c:spPr>
        </c:title>
        <c:numFmt formatCode="General" sourceLinked="1"/>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65492096"/>
        <c:crosses val="autoZero"/>
        <c:crossBetween val="midCat"/>
        <c:majorUnit val="1000000"/>
        <c:dispUnits>
          <c:builtInUnit val="millions"/>
        </c:dispUnits>
      </c:valAx>
      <c:spPr>
        <a:gradFill>
          <a:gsLst>
            <a:gs pos="0">
              <a:sysClr val="window" lastClr="FFFFFF">
                <a:lumMod val="85000"/>
              </a:sysClr>
            </a:gs>
            <a:gs pos="100000">
              <a:sysClr val="window" lastClr="FFFFFF">
                <a:lumMod val="75000"/>
              </a:sysClr>
            </a:gs>
          </a:gsLst>
          <a:path path="rect">
            <a:fillToRect l="50000" t="50000" r="50000" b="50000"/>
          </a:path>
        </a:gradFill>
        <a:ln w="12700">
          <a:solidFill>
            <a:srgbClr val="808080"/>
          </a:solidFill>
          <a:prstDash val="solid"/>
        </a:ln>
      </c:spPr>
    </c:plotArea>
    <c:legend>
      <c:legendPos val="t"/>
      <c:layout>
        <c:manualLayout>
          <c:xMode val="edge"/>
          <c:yMode val="edge"/>
          <c:x val="0.14065934065934102"/>
          <c:y val="0.115577889447236"/>
          <c:w val="0.7516483516483552"/>
          <c:h val="4.3551088777219311E-2"/>
        </c:manualLayout>
      </c:layout>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en-US"/>
        </a:p>
      </c:txPr>
    </c:legend>
    <c:plotVisOnly val="1"/>
    <c:dispBlanksAs val="zero"/>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2008 Generating</a:t>
            </a:r>
            <a:r>
              <a:rPr lang="en-US" baseline="0"/>
              <a:t> </a:t>
            </a:r>
            <a:r>
              <a:rPr lang="en-US"/>
              <a:t>Capability v Dispatch by Source</a:t>
            </a:r>
          </a:p>
        </c:rich>
      </c:tx>
      <c:layout/>
    </c:title>
    <c:view3D>
      <c:rAngAx val="1"/>
    </c:view3D>
    <c:plotArea>
      <c:layout/>
      <c:bar3DChart>
        <c:barDir val="col"/>
        <c:grouping val="clustered"/>
        <c:ser>
          <c:idx val="0"/>
          <c:order val="0"/>
          <c:tx>
            <c:strRef>
              <c:f>Sheet1!$B$1</c:f>
              <c:strCache>
                <c:ptCount val="1"/>
                <c:pt idx="0">
                  <c:v>Capability</c:v>
                </c:pt>
              </c:strCache>
            </c:strRef>
          </c:tx>
          <c:cat>
            <c:strRef>
              <c:f>Sheet1!$A$2:$A$6</c:f>
              <c:strCache>
                <c:ptCount val="5"/>
                <c:pt idx="0">
                  <c:v>Hydro</c:v>
                </c:pt>
                <c:pt idx="1">
                  <c:v>NatGas</c:v>
                </c:pt>
                <c:pt idx="2">
                  <c:v>Coal</c:v>
                </c:pt>
                <c:pt idx="3">
                  <c:v>Nuclear</c:v>
                </c:pt>
                <c:pt idx="4">
                  <c:v>Wind (32%)</c:v>
                </c:pt>
              </c:strCache>
            </c:strRef>
          </c:cat>
          <c:val>
            <c:numRef>
              <c:f>Sheet1!$B$2:$B$6</c:f>
              <c:numCache>
                <c:formatCode>General</c:formatCode>
                <c:ptCount val="5"/>
                <c:pt idx="0">
                  <c:v>15196.7</c:v>
                </c:pt>
                <c:pt idx="1">
                  <c:v>6484.2</c:v>
                </c:pt>
                <c:pt idx="2">
                  <c:v>5793.8</c:v>
                </c:pt>
                <c:pt idx="3">
                  <c:v>977.5</c:v>
                </c:pt>
                <c:pt idx="4">
                  <c:v>704</c:v>
                </c:pt>
              </c:numCache>
            </c:numRef>
          </c:val>
        </c:ser>
        <c:ser>
          <c:idx val="1"/>
          <c:order val="1"/>
          <c:tx>
            <c:strRef>
              <c:f>Sheet1!$C$1</c:f>
              <c:strCache>
                <c:ptCount val="1"/>
                <c:pt idx="0">
                  <c:v>Dispatch</c:v>
                </c:pt>
              </c:strCache>
            </c:strRef>
          </c:tx>
          <c:spPr>
            <a:gradFill flip="none" rotWithShape="1">
              <a:gsLst>
                <a:gs pos="0">
                  <a:srgbClr val="FF6666"/>
                </a:gs>
                <a:gs pos="100000">
                  <a:srgbClr val="FF9F9F"/>
                </a:gs>
              </a:gsLst>
              <a:path path="circle">
                <a:fillToRect r="100000" b="100000"/>
              </a:path>
              <a:tileRect l="-100000" t="-100000"/>
            </a:gradFill>
          </c:spPr>
          <c:cat>
            <c:strRef>
              <c:f>Sheet1!$A$2:$A$6</c:f>
              <c:strCache>
                <c:ptCount val="5"/>
                <c:pt idx="0">
                  <c:v>Hydro</c:v>
                </c:pt>
                <c:pt idx="1">
                  <c:v>NatGas</c:v>
                </c:pt>
                <c:pt idx="2">
                  <c:v>Coal</c:v>
                </c:pt>
                <c:pt idx="3">
                  <c:v>Nuclear</c:v>
                </c:pt>
                <c:pt idx="4">
                  <c:v>Wind (32%)</c:v>
                </c:pt>
              </c:strCache>
            </c:strRef>
          </c:cat>
          <c:val>
            <c:numRef>
              <c:f>Sheet1!$C$2:$C$6</c:f>
              <c:numCache>
                <c:formatCode>General</c:formatCode>
                <c:ptCount val="5"/>
                <c:pt idx="0">
                  <c:v>13533.8</c:v>
                </c:pt>
                <c:pt idx="1">
                  <c:v>3089.1</c:v>
                </c:pt>
                <c:pt idx="2">
                  <c:v>5447.1</c:v>
                </c:pt>
                <c:pt idx="3">
                  <c:v>1056.2</c:v>
                </c:pt>
                <c:pt idx="4">
                  <c:v>767.8</c:v>
                </c:pt>
              </c:numCache>
            </c:numRef>
          </c:val>
        </c:ser>
        <c:shape val="box"/>
        <c:axId val="73833472"/>
        <c:axId val="77010048"/>
        <c:axId val="0"/>
      </c:bar3DChart>
      <c:catAx>
        <c:axId val="73833472"/>
        <c:scaling>
          <c:orientation val="minMax"/>
        </c:scaling>
        <c:axPos val="b"/>
        <c:title>
          <c:tx>
            <c:rich>
              <a:bodyPr/>
              <a:lstStyle/>
              <a:p>
                <a:pPr>
                  <a:defRPr sz="1800"/>
                </a:pPr>
                <a:r>
                  <a:rPr lang="en-US" sz="1800"/>
                  <a:t>Energy Source</a:t>
                </a:r>
              </a:p>
            </c:rich>
          </c:tx>
          <c:layout/>
        </c:title>
        <c:tickLblPos val="nextTo"/>
        <c:txPr>
          <a:bodyPr/>
          <a:lstStyle/>
          <a:p>
            <a:pPr>
              <a:defRPr sz="1400"/>
            </a:pPr>
            <a:endParaRPr lang="en-US"/>
          </a:p>
        </c:txPr>
        <c:crossAx val="77010048"/>
        <c:crosses val="autoZero"/>
        <c:auto val="1"/>
        <c:lblAlgn val="ctr"/>
        <c:lblOffset val="100"/>
      </c:catAx>
      <c:valAx>
        <c:axId val="77010048"/>
        <c:scaling>
          <c:orientation val="minMax"/>
        </c:scaling>
        <c:axPos val="l"/>
        <c:majorGridlines/>
        <c:title>
          <c:tx>
            <c:rich>
              <a:bodyPr/>
              <a:lstStyle/>
              <a:p>
                <a:pPr>
                  <a:defRPr sz="1800"/>
                </a:pPr>
                <a:r>
                  <a:rPr lang="en-US" sz="1800"/>
                  <a:t>MWa</a:t>
                </a:r>
              </a:p>
            </c:rich>
          </c:tx>
          <c:layout/>
        </c:title>
        <c:numFmt formatCode="General" sourceLinked="1"/>
        <c:tickLblPos val="nextTo"/>
        <c:txPr>
          <a:bodyPr/>
          <a:lstStyle/>
          <a:p>
            <a:pPr>
              <a:defRPr sz="1400"/>
            </a:pPr>
            <a:endParaRPr lang="en-US"/>
          </a:p>
        </c:txPr>
        <c:crossAx val="73833472"/>
        <c:crosses val="autoZero"/>
        <c:crossBetween val="between"/>
      </c:valAx>
    </c:plotArea>
    <c:legend>
      <c:legendPos val="r"/>
      <c:layout>
        <c:manualLayout>
          <c:xMode val="edge"/>
          <c:yMode val="edge"/>
          <c:x val="0.65058459691703296"/>
          <c:y val="0.10187833823465599"/>
          <c:w val="0.16433152015251598"/>
          <c:h val="0.17678822530042904"/>
        </c:manualLayout>
      </c:layout>
      <c:txPr>
        <a:bodyPr/>
        <a:lstStyle/>
        <a:p>
          <a:pPr>
            <a:defRPr sz="18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827518729079962E-2"/>
          <c:y val="2.1808509268187105E-2"/>
          <c:w val="0.87079269975700402"/>
          <c:h val="0.90562187307619324"/>
        </c:manualLayout>
      </c:layout>
      <c:lineChart>
        <c:grouping val="standard"/>
        <c:ser>
          <c:idx val="3"/>
          <c:order val="0"/>
          <c:tx>
            <c:strRef>
              <c:f>'Tables-High'!$B$126</c:f>
              <c:strCache>
                <c:ptCount val="1"/>
                <c:pt idx="0">
                  <c:v>Power Generation - High</c:v>
                </c:pt>
              </c:strCache>
            </c:strRef>
          </c:tx>
          <c:spPr>
            <a:ln w="38100">
              <a:solidFill>
                <a:srgbClr val="FFFF00"/>
              </a:solidFill>
              <a:prstDash val="sysDash"/>
            </a:ln>
          </c:spPr>
          <c:marker>
            <c:symbol val="none"/>
          </c:marker>
          <c:cat>
            <c:strRef>
              <c:f>'Tables-High'!$C$85:$L$85</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'Tables-High'!$C$126:$L$126</c:f>
              <c:numCache>
                <c:formatCode>#,##0</c:formatCode>
                <c:ptCount val="10"/>
                <c:pt idx="0">
                  <c:v>270528430.91289401</c:v>
                </c:pt>
                <c:pt idx="1">
                  <c:v>272549584.93615502</c:v>
                </c:pt>
                <c:pt idx="2">
                  <c:v>288207614.373613</c:v>
                </c:pt>
                <c:pt idx="3">
                  <c:v>290484979.20168799</c:v>
                </c:pt>
                <c:pt idx="4">
                  <c:v>296552782.22134602</c:v>
                </c:pt>
                <c:pt idx="5">
                  <c:v>312307494.45372403</c:v>
                </c:pt>
                <c:pt idx="6">
                  <c:v>315371428.94449806</c:v>
                </c:pt>
                <c:pt idx="7">
                  <c:v>298413722.69568604</c:v>
                </c:pt>
                <c:pt idx="8">
                  <c:v>300297786.54740304</c:v>
                </c:pt>
                <c:pt idx="9">
                  <c:v>316289094.64431995</c:v>
                </c:pt>
              </c:numCache>
            </c:numRef>
          </c:val>
        </c:ser>
        <c:ser>
          <c:idx val="4"/>
          <c:order val="1"/>
          <c:tx>
            <c:strRef>
              <c:f>'Tables - Base'!$B$124</c:f>
              <c:strCache>
                <c:ptCount val="1"/>
                <c:pt idx="0">
                  <c:v>Residential</c:v>
                </c:pt>
              </c:strCache>
            </c:strRef>
          </c:tx>
          <c:spPr>
            <a:ln w="38100">
              <a:solidFill>
                <a:srgbClr val="00CC00"/>
              </a:solidFill>
            </a:ln>
          </c:spPr>
          <c:marker>
            <c:symbol val="none"/>
          </c:marker>
          <c:cat>
            <c:strRef>
              <c:f>'Tables-High'!$C$85:$L$85</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'Tables - Base'!$C$124:$L$124</c:f>
              <c:numCache>
                <c:formatCode>#,##0</c:formatCode>
                <c:ptCount val="10"/>
                <c:pt idx="0">
                  <c:v>226528879.01215103</c:v>
                </c:pt>
                <c:pt idx="1">
                  <c:v>227795450.57254604</c:v>
                </c:pt>
                <c:pt idx="2">
                  <c:v>229170360.86633104</c:v>
                </c:pt>
                <c:pt idx="3">
                  <c:v>231495979.53151795</c:v>
                </c:pt>
                <c:pt idx="4">
                  <c:v>234103431.84256002</c:v>
                </c:pt>
                <c:pt idx="5">
                  <c:v>237600419.70765796</c:v>
                </c:pt>
                <c:pt idx="6">
                  <c:v>240549384.01073405</c:v>
                </c:pt>
                <c:pt idx="7">
                  <c:v>243997185.867484</c:v>
                </c:pt>
                <c:pt idx="8">
                  <c:v>247458682.47027597</c:v>
                </c:pt>
                <c:pt idx="9">
                  <c:v>251473088.73396602</c:v>
                </c:pt>
              </c:numCache>
            </c:numRef>
          </c:val>
        </c:ser>
        <c:ser>
          <c:idx val="5"/>
          <c:order val="2"/>
          <c:tx>
            <c:strRef>
              <c:f>'Tables - Base'!$B$125</c:f>
              <c:strCache>
                <c:ptCount val="1"/>
                <c:pt idx="0">
                  <c:v>Commercial (Sales)</c:v>
                </c:pt>
              </c:strCache>
            </c:strRef>
          </c:tx>
          <c:spPr>
            <a:ln w="38100">
              <a:solidFill>
                <a:srgbClr val="000090"/>
              </a:solidFill>
            </a:ln>
          </c:spPr>
          <c:marker>
            <c:symbol val="none"/>
          </c:marker>
          <c:cat>
            <c:strRef>
              <c:f>'Tables-High'!$C$85:$L$85</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'Tables - Base'!$C$125:$L$125</c:f>
              <c:numCache>
                <c:formatCode>#,##0</c:formatCode>
                <c:ptCount val="10"/>
                <c:pt idx="0">
                  <c:v>146343163.45102599</c:v>
                </c:pt>
                <c:pt idx="1">
                  <c:v>147918599.26875499</c:v>
                </c:pt>
                <c:pt idx="2">
                  <c:v>149534974.129684</c:v>
                </c:pt>
                <c:pt idx="3">
                  <c:v>151510220.96769699</c:v>
                </c:pt>
                <c:pt idx="4">
                  <c:v>153509416.00516599</c:v>
                </c:pt>
                <c:pt idx="5">
                  <c:v>155620081.55844998</c:v>
                </c:pt>
                <c:pt idx="6">
                  <c:v>157165093.00035501</c:v>
                </c:pt>
                <c:pt idx="7">
                  <c:v>158997086.18816301</c:v>
                </c:pt>
                <c:pt idx="8">
                  <c:v>160899184.49885201</c:v>
                </c:pt>
                <c:pt idx="9">
                  <c:v>163151742.534942</c:v>
                </c:pt>
              </c:numCache>
            </c:numRef>
          </c:val>
        </c:ser>
        <c:ser>
          <c:idx val="6"/>
          <c:order val="3"/>
          <c:tx>
            <c:strRef>
              <c:f>'Tables - Base'!$B$126</c:f>
              <c:strCache>
                <c:ptCount val="1"/>
                <c:pt idx="0">
                  <c:v>Industrial (Transport &amp; Interruptible)</c:v>
                </c:pt>
              </c:strCache>
            </c:strRef>
          </c:tx>
          <c:spPr>
            <a:ln w="38100">
              <a:solidFill>
                <a:srgbClr val="FF0000"/>
              </a:solidFill>
            </a:ln>
          </c:spPr>
          <c:marker>
            <c:symbol val="none"/>
          </c:marker>
          <c:cat>
            <c:strRef>
              <c:f>'Tables-High'!$C$85:$L$85</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'Tables - Base'!$C$126:$L$126</c:f>
              <c:numCache>
                <c:formatCode>#,##0</c:formatCode>
                <c:ptCount val="10"/>
                <c:pt idx="0">
                  <c:v>221741666.58296001</c:v>
                </c:pt>
                <c:pt idx="1">
                  <c:v>224758096.07797706</c:v>
                </c:pt>
                <c:pt idx="2">
                  <c:v>232920816.96360195</c:v>
                </c:pt>
                <c:pt idx="3">
                  <c:v>235346803.90060893</c:v>
                </c:pt>
                <c:pt idx="4">
                  <c:v>236463352.74097502</c:v>
                </c:pt>
                <c:pt idx="5">
                  <c:v>236958334.14811304</c:v>
                </c:pt>
                <c:pt idx="6">
                  <c:v>236963024.02148199</c:v>
                </c:pt>
                <c:pt idx="7">
                  <c:v>237099605.92629203</c:v>
                </c:pt>
                <c:pt idx="8">
                  <c:v>237253098.14718595</c:v>
                </c:pt>
                <c:pt idx="9">
                  <c:v>237539911.03941098</c:v>
                </c:pt>
              </c:numCache>
            </c:numRef>
          </c:val>
        </c:ser>
        <c:ser>
          <c:idx val="7"/>
          <c:order val="4"/>
          <c:tx>
            <c:strRef>
              <c:f>'Tables - Base'!$B$127</c:f>
              <c:strCache>
                <c:ptCount val="1"/>
                <c:pt idx="0">
                  <c:v>Power Generation</c:v>
                </c:pt>
              </c:strCache>
            </c:strRef>
          </c:tx>
          <c:spPr>
            <a:ln w="38100">
              <a:solidFill>
                <a:srgbClr val="FFFF00"/>
              </a:solidFill>
              <a:prstDash val="solid"/>
            </a:ln>
          </c:spPr>
          <c:marker>
            <c:symbol val="none"/>
          </c:marker>
          <c:cat>
            <c:strRef>
              <c:f>'Tables-High'!$C$85:$L$85</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'Tables - Base'!$C$127:$L$127</c:f>
              <c:numCache>
                <c:formatCode>#,##0</c:formatCode>
                <c:ptCount val="10"/>
                <c:pt idx="0">
                  <c:v>227352274.25706309</c:v>
                </c:pt>
                <c:pt idx="1">
                  <c:v>215700779.14219806</c:v>
                </c:pt>
                <c:pt idx="2">
                  <c:v>227326902.27484798</c:v>
                </c:pt>
                <c:pt idx="3">
                  <c:v>235199836.46925101</c:v>
                </c:pt>
                <c:pt idx="4">
                  <c:v>247899834.87050003</c:v>
                </c:pt>
                <c:pt idx="5">
                  <c:v>260191901.23423707</c:v>
                </c:pt>
                <c:pt idx="6">
                  <c:v>263547428.42466301</c:v>
                </c:pt>
                <c:pt idx="7">
                  <c:v>264254540.219991</c:v>
                </c:pt>
                <c:pt idx="8">
                  <c:v>265700930.63822001</c:v>
                </c:pt>
                <c:pt idx="9">
                  <c:v>271651559.23461598</c:v>
                </c:pt>
              </c:numCache>
            </c:numRef>
          </c:val>
        </c:ser>
        <c:marker val="1"/>
        <c:axId val="77054720"/>
        <c:axId val="77056256"/>
      </c:lineChart>
      <c:catAx>
        <c:axId val="77054720"/>
        <c:scaling>
          <c:orientation val="minMax"/>
        </c:scaling>
        <c:axPos val="b"/>
        <c:tickLblPos val="nextTo"/>
        <c:crossAx val="77056256"/>
        <c:crosses val="autoZero"/>
        <c:auto val="1"/>
        <c:lblAlgn val="ctr"/>
        <c:lblOffset val="100"/>
        <c:tickLblSkip val="1"/>
        <c:tickMarkSkip val="1"/>
      </c:catAx>
      <c:valAx>
        <c:axId val="77056256"/>
        <c:scaling>
          <c:orientation val="minMax"/>
        </c:scaling>
        <c:axPos val="l"/>
        <c:majorGridlines/>
        <c:numFmt formatCode="#,##0" sourceLinked="1"/>
        <c:tickLblPos val="nextTo"/>
        <c:crossAx val="77054720"/>
        <c:crosses val="autoZero"/>
        <c:crossBetween val="midCat"/>
      </c:valAx>
      <c:spPr>
        <a:solidFill>
          <a:schemeClr val="bg1">
            <a:lumMod val="75000"/>
          </a:schemeClr>
        </a:solidFill>
      </c:spPr>
    </c:plotArea>
    <c:legend>
      <c:legendPos val="r"/>
      <c:layout>
        <c:manualLayout>
          <c:xMode val="edge"/>
          <c:yMode val="edge"/>
          <c:x val="0.10977312138255904"/>
          <c:y val="0.67374470134792008"/>
          <c:w val="0.31415092268828204"/>
          <c:h val="0.247882728605123"/>
        </c:manualLayout>
      </c:layout>
      <c:spPr>
        <a:noFill/>
        <a:ln>
          <a:solidFill>
            <a:schemeClr val="bg1"/>
          </a:solidFill>
        </a:ln>
      </c:sp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404728611698201"/>
          <c:y val="2.6552941791406704E-2"/>
          <c:w val="0.85598422856048118"/>
          <c:h val="0.82319929187585206"/>
        </c:manualLayout>
      </c:layout>
      <c:lineChart>
        <c:grouping val="standard"/>
        <c:ser>
          <c:idx val="0"/>
          <c:order val="0"/>
          <c:tx>
            <c:strRef>
              <c:f>Overall!$A$7</c:f>
              <c:strCache>
                <c:ptCount val="1"/>
                <c:pt idx="0">
                  <c:v>2008-09</c:v>
                </c:pt>
              </c:strCache>
            </c:strRef>
          </c:tx>
          <c:spPr>
            <a:ln w="63500">
              <a:solidFill>
                <a:schemeClr val="tx2"/>
              </a:solidFill>
            </a:ln>
          </c:spPr>
          <c:marker>
            <c:symbol val="none"/>
          </c:marker>
          <c:cat>
            <c:strRef>
              <c:f>Overall!$B$6:$M$6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Overall!$B$7:$M$7</c:f>
              <c:numCache>
                <c:formatCode>General</c:formatCode>
                <c:ptCount val="12"/>
                <c:pt idx="0">
                  <c:v>905000429.71352232</c:v>
                </c:pt>
                <c:pt idx="1">
                  <c:v>911700185.87238407</c:v>
                </c:pt>
                <c:pt idx="2">
                  <c:v>915308065.69871128</c:v>
                </c:pt>
                <c:pt idx="3">
                  <c:v>926917679.94989502</c:v>
                </c:pt>
                <c:pt idx="4">
                  <c:v>947618551.57415128</c:v>
                </c:pt>
                <c:pt idx="5">
                  <c:v>959335344.64884984</c:v>
                </c:pt>
                <c:pt idx="6">
                  <c:v>969319799.34674609</c:v>
                </c:pt>
                <c:pt idx="7">
                  <c:v>976544136.27204418</c:v>
                </c:pt>
                <c:pt idx="8">
                  <c:v>981475141.475793</c:v>
                </c:pt>
                <c:pt idx="9">
                  <c:v>990035187.45649207</c:v>
                </c:pt>
              </c:numCache>
            </c:numRef>
          </c:val>
        </c:ser>
        <c:ser>
          <c:idx val="1"/>
          <c:order val="1"/>
          <c:tx>
            <c:strRef>
              <c:f>Overall!$A$8</c:f>
              <c:strCache>
                <c:ptCount val="1"/>
                <c:pt idx="0">
                  <c:v>2009-10</c:v>
                </c:pt>
              </c:strCache>
            </c:strRef>
          </c:tx>
          <c:spPr>
            <a:ln w="63500">
              <a:solidFill>
                <a:srgbClr val="808000"/>
              </a:solidFill>
            </a:ln>
          </c:spPr>
          <c:marker>
            <c:symbol val="none"/>
          </c:marker>
          <c:cat>
            <c:strRef>
              <c:f>Overall!$B$6:$M$6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Overall!$B$8:$M$8</c:f>
              <c:numCache>
                <c:formatCode>#,##0</c:formatCode>
                <c:ptCount val="12"/>
                <c:pt idx="1">
                  <c:v>824450999.02845681</c:v>
                </c:pt>
                <c:pt idx="2">
                  <c:v>825550902.17460132</c:v>
                </c:pt>
                <c:pt idx="3">
                  <c:v>829621137.2143048</c:v>
                </c:pt>
                <c:pt idx="4">
                  <c:v>842536708.31228793</c:v>
                </c:pt>
                <c:pt idx="5">
                  <c:v>862211584.32232416</c:v>
                </c:pt>
                <c:pt idx="6">
                  <c:v>869594738.55453312</c:v>
                </c:pt>
                <c:pt idx="7">
                  <c:v>881693776.41752315</c:v>
                </c:pt>
                <c:pt idx="8">
                  <c:v>890126498.91766191</c:v>
                </c:pt>
                <c:pt idx="9">
                  <c:v>896539234.22875309</c:v>
                </c:pt>
                <c:pt idx="10">
                  <c:v>901170790.12261486</c:v>
                </c:pt>
              </c:numCache>
            </c:numRef>
          </c:val>
        </c:ser>
        <c:ser>
          <c:idx val="2"/>
          <c:order val="2"/>
          <c:tx>
            <c:strRef>
              <c:f>Overall!$A$9</c:f>
              <c:strCache>
                <c:ptCount val="1"/>
                <c:pt idx="0">
                  <c:v>2010-11</c:v>
                </c:pt>
              </c:strCache>
            </c:strRef>
          </c:tx>
          <c:spPr>
            <a:ln w="63500">
              <a:solidFill>
                <a:srgbClr val="C10202"/>
              </a:solidFill>
            </a:ln>
          </c:spPr>
          <c:marker>
            <c:symbol val="none"/>
          </c:marker>
          <c:cat>
            <c:strRef>
              <c:f>Overall!$B$6:$M$6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Overall!$B$9:$M$9</c:f>
              <c:numCache>
                <c:formatCode>General</c:formatCode>
                <c:ptCount val="12"/>
                <c:pt idx="2" formatCode="#,##0">
                  <c:v>821965983.3031981</c:v>
                </c:pt>
                <c:pt idx="3" formatCode="#,##0">
                  <c:v>816172925.06147599</c:v>
                </c:pt>
                <c:pt idx="4" formatCode="#,##0">
                  <c:v>838953054.23446536</c:v>
                </c:pt>
                <c:pt idx="5" formatCode="#,##0">
                  <c:v>853552840.86907482</c:v>
                </c:pt>
                <c:pt idx="6" formatCode="#,##0">
                  <c:v>871976035.45919991</c:v>
                </c:pt>
                <c:pt idx="7" formatCode="#,##0">
                  <c:v>890370736.648458</c:v>
                </c:pt>
                <c:pt idx="8" formatCode="#,##0">
                  <c:v>898224929.45723522</c:v>
                </c:pt>
                <c:pt idx="9" formatCode="#,##0">
                  <c:v>904348418.20193005</c:v>
                </c:pt>
                <c:pt idx="10" formatCode="#,##0">
                  <c:v>911311895.75453305</c:v>
                </c:pt>
                <c:pt idx="11" formatCode="#,##0">
                  <c:v>923816301.54293597</c:v>
                </c:pt>
              </c:numCache>
            </c:numRef>
          </c:val>
        </c:ser>
        <c:marker val="1"/>
        <c:axId val="77112064"/>
        <c:axId val="77113600"/>
      </c:lineChart>
      <c:catAx>
        <c:axId val="77112064"/>
        <c:scaling>
          <c:orientation val="minMax"/>
        </c:scaling>
        <c:axPos val="b"/>
        <c:tickLblPos val="nextTo"/>
        <c:txPr>
          <a:bodyPr rot="-2700000" anchor="t" anchorCtr="0"/>
          <a:lstStyle/>
          <a:p>
            <a:pPr>
              <a:defRPr sz="1400"/>
            </a:pPr>
            <a:endParaRPr lang="en-US"/>
          </a:p>
        </c:txPr>
        <c:crossAx val="77113600"/>
        <c:crosses val="autoZero"/>
        <c:auto val="1"/>
        <c:lblAlgn val="ctr"/>
        <c:lblOffset val="100"/>
        <c:tickLblSkip val="1"/>
        <c:tickMarkSkip val="1"/>
      </c:catAx>
      <c:valAx>
        <c:axId val="77113600"/>
        <c:scaling>
          <c:orientation val="minMax"/>
          <c:max val="1100000000"/>
          <c:min val="700000000"/>
        </c:scaling>
        <c:axPos val="l"/>
        <c:majorGridlines/>
        <c:title>
          <c:tx>
            <c:rich>
              <a:bodyPr/>
              <a:lstStyle/>
              <a:p>
                <a:pPr>
                  <a:defRPr sz="1800"/>
                </a:pPr>
                <a:r>
                  <a:rPr lang="en-US" sz="1800"/>
                  <a:t>Million Dth</a:t>
                </a:r>
              </a:p>
            </c:rich>
          </c:tx>
          <c:layout/>
        </c:title>
        <c:numFmt formatCode="General" sourceLinked="1"/>
        <c:tickLblPos val="nextTo"/>
        <c:txPr>
          <a:bodyPr/>
          <a:lstStyle/>
          <a:p>
            <a:pPr>
              <a:defRPr sz="1200"/>
            </a:pPr>
            <a:endParaRPr lang="en-US"/>
          </a:p>
        </c:txPr>
        <c:crossAx val="77112064"/>
        <c:crosses val="autoZero"/>
        <c:crossBetween val="midCat"/>
        <c:dispUnits>
          <c:builtInUnit val="millions"/>
        </c:dispUnits>
      </c:valAx>
      <c:spPr>
        <a:solidFill>
          <a:schemeClr val="bg1">
            <a:lumMod val="85000"/>
          </a:schemeClr>
        </a:solidFill>
      </c:spPr>
    </c:plotArea>
    <c:legend>
      <c:legendPos val="r"/>
      <c:layout>
        <c:manualLayout>
          <c:xMode val="edge"/>
          <c:yMode val="edge"/>
          <c:x val="0.80394195090338816"/>
          <c:y val="0.54543519558673392"/>
          <c:w val="0.16497804880294203"/>
          <c:h val="0.198600203765637"/>
        </c:manualLayout>
      </c:layout>
      <c:txPr>
        <a:bodyPr/>
        <a:lstStyle/>
        <a:p>
          <a:pPr>
            <a:defRPr sz="1800"/>
          </a:pPr>
          <a:endParaRPr lang="en-US"/>
        </a:p>
      </c:txPr>
    </c:legend>
    <c:plotVisOnly val="1"/>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Industrial Demand</a:t>
            </a:r>
          </a:p>
        </c:rich>
      </c:tx>
      <c:layout/>
    </c:title>
    <c:plotArea>
      <c:layout>
        <c:manualLayout>
          <c:layoutTarget val="inner"/>
          <c:xMode val="edge"/>
          <c:yMode val="edge"/>
          <c:x val="0.11404728611698201"/>
          <c:y val="2.6552941791406704E-2"/>
          <c:w val="0.85598422856048118"/>
          <c:h val="0.82319929187585206"/>
        </c:manualLayout>
      </c:layout>
      <c:lineChart>
        <c:grouping val="standard"/>
        <c:ser>
          <c:idx val="0"/>
          <c:order val="0"/>
          <c:tx>
            <c:strRef>
              <c:f>'[3year base case comparison.xlsx]Industrial'!$A$7</c:f>
              <c:strCache>
                <c:ptCount val="1"/>
                <c:pt idx="0">
                  <c:v>2008-09</c:v>
                </c:pt>
              </c:strCache>
            </c:strRef>
          </c:tx>
          <c:spPr>
            <a:ln w="63500">
              <a:solidFill>
                <a:schemeClr val="tx2"/>
              </a:solidFill>
            </a:ln>
          </c:spPr>
          <c:marker>
            <c:symbol val="none"/>
          </c:marker>
          <c:cat>
            <c:strRef>
              <c:f>'[3year base case comparison.xlsx]Industrial'!$B$6:$M$6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'[3year base case comparison.xlsx]Industrial'!$B$7:$M$7</c:f>
              <c:numCache>
                <c:formatCode>General</c:formatCode>
                <c:ptCount val="12"/>
                <c:pt idx="0">
                  <c:v>318893487.42360008</c:v>
                </c:pt>
                <c:pt idx="1">
                  <c:v>316172771.23663515</c:v>
                </c:pt>
                <c:pt idx="2">
                  <c:v>316124906.74540102</c:v>
                </c:pt>
                <c:pt idx="3">
                  <c:v>316649877.18855</c:v>
                </c:pt>
                <c:pt idx="4">
                  <c:v>317273866.35430193</c:v>
                </c:pt>
                <c:pt idx="5">
                  <c:v>317499143.64485502</c:v>
                </c:pt>
                <c:pt idx="6">
                  <c:v>317753972.90891701</c:v>
                </c:pt>
                <c:pt idx="7">
                  <c:v>318054485.6621471</c:v>
                </c:pt>
                <c:pt idx="8">
                  <c:v>318248825.46569306</c:v>
                </c:pt>
                <c:pt idx="9">
                  <c:v>318508604.48081601</c:v>
                </c:pt>
              </c:numCache>
            </c:numRef>
          </c:val>
        </c:ser>
        <c:ser>
          <c:idx val="1"/>
          <c:order val="1"/>
          <c:tx>
            <c:strRef>
              <c:f>'[3year base case comparison.xlsx]Industrial'!$A$8</c:f>
              <c:strCache>
                <c:ptCount val="1"/>
                <c:pt idx="0">
                  <c:v>2009-10</c:v>
                </c:pt>
              </c:strCache>
            </c:strRef>
          </c:tx>
          <c:spPr>
            <a:ln w="63500">
              <a:solidFill>
                <a:srgbClr val="808000"/>
              </a:solidFill>
            </a:ln>
          </c:spPr>
          <c:marker>
            <c:symbol val="none"/>
          </c:marker>
          <c:cat>
            <c:strRef>
              <c:f>'[3year base case comparison.xlsx]Industrial'!$B$6:$M$6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'[3year base case comparison.xlsx]Industrial'!$B$8:$M$8</c:f>
              <c:numCache>
                <c:formatCode>#,##0</c:formatCode>
                <c:ptCount val="12"/>
                <c:pt idx="1">
                  <c:v>220446427.46442303</c:v>
                </c:pt>
                <c:pt idx="2">
                  <c:v>224302238.99127105</c:v>
                </c:pt>
                <c:pt idx="3">
                  <c:v>227512819.50269601</c:v>
                </c:pt>
                <c:pt idx="4">
                  <c:v>230298237.11552697</c:v>
                </c:pt>
                <c:pt idx="5">
                  <c:v>231321633.438245</c:v>
                </c:pt>
                <c:pt idx="6">
                  <c:v>233008433.30904195</c:v>
                </c:pt>
                <c:pt idx="7">
                  <c:v>233807806.33211896</c:v>
                </c:pt>
                <c:pt idx="8">
                  <c:v>234300859.073107</c:v>
                </c:pt>
                <c:pt idx="9">
                  <c:v>234631236.56920999</c:v>
                </c:pt>
                <c:pt idx="10">
                  <c:v>234941895.43774101</c:v>
                </c:pt>
              </c:numCache>
            </c:numRef>
          </c:val>
        </c:ser>
        <c:ser>
          <c:idx val="2"/>
          <c:order val="2"/>
          <c:tx>
            <c:strRef>
              <c:f>'[3year base case comparison.xlsx]Industrial'!$A$9</c:f>
              <c:strCache>
                <c:ptCount val="1"/>
                <c:pt idx="0">
                  <c:v>2010-11</c:v>
                </c:pt>
              </c:strCache>
            </c:strRef>
          </c:tx>
          <c:spPr>
            <a:ln w="63500">
              <a:solidFill>
                <a:srgbClr val="C10202"/>
              </a:solidFill>
            </a:ln>
          </c:spPr>
          <c:marker>
            <c:symbol val="none"/>
          </c:marker>
          <c:cat>
            <c:strRef>
              <c:f>'[3year base case comparison.xlsx]Industrial'!$B$6:$M$6</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'[3year base case comparison.xlsx]Industrial'!$B$9:$M$9</c:f>
              <c:numCache>
                <c:formatCode>General</c:formatCode>
                <c:ptCount val="12"/>
                <c:pt idx="2" formatCode="#,##0">
                  <c:v>221741666.58296001</c:v>
                </c:pt>
                <c:pt idx="3" formatCode="#,##0">
                  <c:v>224758096.07797706</c:v>
                </c:pt>
                <c:pt idx="4" formatCode="#,##0">
                  <c:v>232920816.96360195</c:v>
                </c:pt>
                <c:pt idx="5" formatCode="#,##0">
                  <c:v>235346803.90060893</c:v>
                </c:pt>
                <c:pt idx="6" formatCode="#,##0">
                  <c:v>236463352.74097502</c:v>
                </c:pt>
                <c:pt idx="7" formatCode="#,##0">
                  <c:v>236958334.14811304</c:v>
                </c:pt>
                <c:pt idx="8" formatCode="#,##0">
                  <c:v>236963024.02148199</c:v>
                </c:pt>
                <c:pt idx="9" formatCode="#,##0">
                  <c:v>237099605.92629203</c:v>
                </c:pt>
                <c:pt idx="10" formatCode="#,##0">
                  <c:v>237253098.14718595</c:v>
                </c:pt>
                <c:pt idx="11" formatCode="#,##0">
                  <c:v>237539911.03941098</c:v>
                </c:pt>
              </c:numCache>
            </c:numRef>
          </c:val>
        </c:ser>
        <c:marker val="1"/>
        <c:axId val="64975616"/>
        <c:axId val="64977152"/>
      </c:lineChart>
      <c:catAx>
        <c:axId val="64975616"/>
        <c:scaling>
          <c:orientation val="minMax"/>
        </c:scaling>
        <c:axPos val="b"/>
        <c:tickLblPos val="nextTo"/>
        <c:txPr>
          <a:bodyPr rot="-2700000" anchor="t" anchorCtr="0"/>
          <a:lstStyle/>
          <a:p>
            <a:pPr>
              <a:defRPr sz="1400"/>
            </a:pPr>
            <a:endParaRPr lang="en-US"/>
          </a:p>
        </c:txPr>
        <c:crossAx val="64977152"/>
        <c:crosses val="autoZero"/>
        <c:auto val="1"/>
        <c:lblAlgn val="ctr"/>
        <c:lblOffset val="100"/>
        <c:tickLblSkip val="1"/>
        <c:tickMarkSkip val="1"/>
      </c:catAx>
      <c:valAx>
        <c:axId val="64977152"/>
        <c:scaling>
          <c:orientation val="minMax"/>
          <c:max val="400000000"/>
          <c:min val="100000000"/>
        </c:scaling>
        <c:axPos val="l"/>
        <c:majorGridlines/>
        <c:title>
          <c:tx>
            <c:rich>
              <a:bodyPr/>
              <a:lstStyle/>
              <a:p>
                <a:pPr>
                  <a:defRPr sz="1800"/>
                </a:pPr>
                <a:r>
                  <a:rPr lang="en-US" sz="1800"/>
                  <a:t>Million Dth</a:t>
                </a:r>
              </a:p>
            </c:rich>
          </c:tx>
          <c:layout/>
        </c:title>
        <c:numFmt formatCode="General" sourceLinked="1"/>
        <c:tickLblPos val="nextTo"/>
        <c:txPr>
          <a:bodyPr/>
          <a:lstStyle/>
          <a:p>
            <a:pPr>
              <a:defRPr sz="1200"/>
            </a:pPr>
            <a:endParaRPr lang="en-US"/>
          </a:p>
        </c:txPr>
        <c:crossAx val="64975616"/>
        <c:crosses val="autoZero"/>
        <c:crossBetween val="midCat"/>
        <c:dispUnits>
          <c:builtInUnit val="millions"/>
        </c:dispUnits>
      </c:valAx>
      <c:spPr>
        <a:solidFill>
          <a:schemeClr val="bg1">
            <a:lumMod val="85000"/>
          </a:schemeClr>
        </a:solidFill>
      </c:spPr>
    </c:plotArea>
    <c:legend>
      <c:legendPos val="r"/>
      <c:layout>
        <c:manualLayout>
          <c:xMode val="edge"/>
          <c:yMode val="edge"/>
          <c:x val="0.79802195084745098"/>
          <c:y val="0.61943519730049112"/>
          <c:w val="0.16497804880294203"/>
          <c:h val="0.198600203765637"/>
        </c:manualLayout>
      </c:layout>
      <c:txPr>
        <a:bodyPr/>
        <a:lstStyle/>
        <a:p>
          <a:pPr>
            <a:defRPr sz="1800"/>
          </a:pPr>
          <a:endParaRPr lang="en-US"/>
        </a:p>
      </c:txPr>
    </c:legend>
    <c:plotVisOnly val="1"/>
  </c:chart>
  <c:spPr>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75"/>
      <c:perspective val="30"/>
    </c:view3D>
    <c:plotArea>
      <c:layout>
        <c:manualLayout>
          <c:layoutTarget val="inner"/>
          <c:xMode val="edge"/>
          <c:yMode val="edge"/>
          <c:x val="0.14897260273972601"/>
          <c:y val="3.0092774861475602E-2"/>
          <c:w val="0.69691780821917815"/>
          <c:h val="0.94212999416739607"/>
        </c:manualLayout>
      </c:layout>
      <c:pie3DChart>
        <c:varyColors val="1"/>
        <c:ser>
          <c:idx val="0"/>
          <c:order val="0"/>
          <c:spPr>
            <a:solidFill>
              <a:srgbClr val="9999FF"/>
            </a:solidFill>
            <a:ln w="12700">
              <a:solidFill>
                <a:srgbClr val="000000"/>
              </a:solidFill>
              <a:prstDash val="solid"/>
            </a:ln>
            <a:effectLst>
              <a:outerShdw blurRad="127000" dist="38100" dir="2700000" algn="tl" rotWithShape="0">
                <a:srgbClr val="000000">
                  <a:alpha val="40000"/>
                </a:srgbClr>
              </a:outerShdw>
            </a:effectLst>
            <a:scene3d>
              <a:camera prst="orthographicFront"/>
              <a:lightRig rig="threePt" dir="t"/>
            </a:scene3d>
            <a:sp3d>
              <a:bevelT/>
              <a:contourClr>
                <a:srgbClr val="000000"/>
              </a:contourClr>
            </a:sp3d>
          </c:spPr>
          <c:explosion val="6"/>
          <c:dPt>
            <c:idx val="0"/>
            <c:explosion val="3"/>
            <c:spPr>
              <a:solidFill>
                <a:srgbClr val="CCFFCC"/>
              </a:solidFill>
              <a:ln w="12700">
                <a:solidFill>
                  <a:srgbClr val="000000"/>
                </a:solidFill>
                <a:prstDash val="solid"/>
              </a:ln>
              <a:effectLst>
                <a:outerShdw blurRad="127000" dist="38100" dir="2700000" algn="tl" rotWithShape="0">
                  <a:srgbClr val="000000">
                    <a:alpha val="40000"/>
                  </a:srgbClr>
                </a:outerShdw>
              </a:effectLst>
              <a:scene3d>
                <a:camera prst="orthographicFront"/>
                <a:lightRig rig="threePt" dir="t"/>
              </a:scene3d>
              <a:sp3d>
                <a:bevelT/>
                <a:contourClr>
                  <a:srgbClr val="000000"/>
                </a:contourClr>
              </a:sp3d>
            </c:spPr>
          </c:dPt>
          <c:dPt>
            <c:idx val="1"/>
            <c:spPr>
              <a:solidFill>
                <a:srgbClr val="789EFF"/>
              </a:solidFill>
              <a:ln w="12700">
                <a:solidFill>
                  <a:srgbClr val="000000"/>
                </a:solidFill>
                <a:prstDash val="solid"/>
              </a:ln>
              <a:effectLst>
                <a:outerShdw blurRad="127000" dist="38100" dir="2700000" algn="tl" rotWithShape="0">
                  <a:srgbClr val="000000">
                    <a:alpha val="40000"/>
                  </a:srgbClr>
                </a:outerShdw>
              </a:effectLst>
              <a:scene3d>
                <a:camera prst="orthographicFront"/>
                <a:lightRig rig="threePt" dir="t"/>
              </a:scene3d>
              <a:sp3d>
                <a:bevelT/>
                <a:contourClr>
                  <a:srgbClr val="000000"/>
                </a:contourClr>
              </a:sp3d>
            </c:spPr>
          </c:dPt>
          <c:dPt>
            <c:idx val="2"/>
            <c:spPr>
              <a:solidFill>
                <a:srgbClr val="FF9F9F">
                  <a:alpha val="65000"/>
                </a:srgbClr>
              </a:solidFill>
              <a:ln w="12700">
                <a:solidFill>
                  <a:srgbClr val="000000"/>
                </a:solidFill>
                <a:prstDash val="solid"/>
              </a:ln>
              <a:effectLst>
                <a:outerShdw blurRad="127000" dist="38100" dir="2700000" algn="tl" rotWithShape="0">
                  <a:srgbClr val="000000">
                    <a:alpha val="40000"/>
                  </a:srgbClr>
                </a:outerShdw>
              </a:effectLst>
              <a:scene3d>
                <a:camera prst="orthographicFront"/>
                <a:lightRig rig="threePt" dir="t"/>
              </a:scene3d>
              <a:sp3d>
                <a:bevelT/>
                <a:contourClr>
                  <a:srgbClr val="000000"/>
                </a:contourClr>
              </a:sp3d>
            </c:spPr>
          </c:dPt>
          <c:dPt>
            <c:idx val="3"/>
            <c:spPr>
              <a:solidFill>
                <a:srgbClr val="FFFF99"/>
              </a:solidFill>
              <a:ln w="12700">
                <a:solidFill>
                  <a:srgbClr val="000000"/>
                </a:solidFill>
                <a:prstDash val="solid"/>
              </a:ln>
              <a:effectLst>
                <a:outerShdw blurRad="127000" dist="38100" dir="2700000" algn="tl" rotWithShape="0">
                  <a:srgbClr val="000000">
                    <a:alpha val="40000"/>
                  </a:srgbClr>
                </a:outerShdw>
              </a:effectLst>
              <a:scene3d>
                <a:camera prst="orthographicFront"/>
                <a:lightRig rig="threePt" dir="t"/>
              </a:scene3d>
              <a:sp3d>
                <a:bevelT/>
                <a:contourClr>
                  <a:srgbClr val="000000"/>
                </a:contourClr>
              </a:sp3d>
            </c:spPr>
          </c:dPt>
          <c:dLbls>
            <c:dLbl>
              <c:idx val="0"/>
              <c:layout>
                <c:manualLayout>
                  <c:x val="-0.14262228993636103"/>
                  <c:y val="0.16323545494313202"/>
                </c:manualLayout>
              </c:layout>
              <c:numFmt formatCode="0%" sourceLinked="0"/>
              <c:spPr>
                <a:noFill/>
                <a:ln w="25400">
                  <a:noFill/>
                </a:ln>
              </c:spPr>
              <c:txPr>
                <a:bodyPr/>
                <a:lstStyle/>
                <a:p>
                  <a:pPr>
                    <a:defRPr sz="1600" b="1" i="0" u="none" strike="noStrike" baseline="0">
                      <a:solidFill>
                        <a:srgbClr val="000000"/>
                      </a:solidFill>
                      <a:latin typeface="Arial"/>
                      <a:ea typeface="Arial"/>
                      <a:cs typeface="Arial"/>
                    </a:defRPr>
                  </a:pPr>
                  <a:endParaRPr lang="en-US"/>
                </a:p>
              </c:txPr>
              <c:dLblPos val="bestFit"/>
              <c:showCatName val="1"/>
              <c:showPercent val="1"/>
            </c:dLbl>
            <c:dLbl>
              <c:idx val="1"/>
              <c:layout>
                <c:manualLayout>
                  <c:x val="-0.149020332218747"/>
                  <c:y val="-0.16205070720326598"/>
                </c:manualLayout>
              </c:layout>
              <c:numFmt formatCode="0%" sourceLinked="0"/>
              <c:spPr>
                <a:noFill/>
                <a:ln w="25400">
                  <a:noFill/>
                </a:ln>
              </c:spPr>
              <c:txPr>
                <a:bodyPr/>
                <a:lstStyle/>
                <a:p>
                  <a:pPr>
                    <a:defRPr sz="1600" b="1" i="0" u="none" strike="noStrike" baseline="0">
                      <a:solidFill>
                        <a:schemeClr val="tx1"/>
                      </a:solidFill>
                      <a:latin typeface="Arial"/>
                      <a:ea typeface="Arial"/>
                      <a:cs typeface="Arial"/>
                    </a:defRPr>
                  </a:pPr>
                  <a:endParaRPr lang="en-US"/>
                </a:p>
              </c:txPr>
              <c:dLblPos val="bestFit"/>
              <c:showCatName val="1"/>
              <c:showPercent val="1"/>
            </c:dLbl>
            <c:dLbl>
              <c:idx val="2"/>
              <c:layout>
                <c:manualLayout>
                  <c:x val="0.18360549126199105"/>
                  <c:y val="-0.165850063899081"/>
                </c:manualLayout>
              </c:layout>
              <c:numFmt formatCode="0%" sourceLinked="0"/>
              <c:spPr>
                <a:noFill/>
                <a:ln w="25400">
                  <a:noFill/>
                </a:ln>
              </c:spPr>
              <c:txPr>
                <a:bodyPr/>
                <a:lstStyle/>
                <a:p>
                  <a:pPr>
                    <a:defRPr sz="1600" b="1" i="0" u="none" strike="noStrike" baseline="0">
                      <a:solidFill>
                        <a:schemeClr val="tx1"/>
                      </a:solidFill>
                      <a:latin typeface="Arial"/>
                      <a:ea typeface="Arial"/>
                      <a:cs typeface="Arial"/>
                    </a:defRPr>
                  </a:pPr>
                  <a:endParaRPr lang="en-US"/>
                </a:p>
              </c:txPr>
              <c:dLblPos val="bestFit"/>
              <c:showCatName val="1"/>
              <c:showPercent val="1"/>
            </c:dLbl>
            <c:dLbl>
              <c:idx val="3"/>
              <c:layout>
                <c:manualLayout>
                  <c:x val="2.9240373206773803E-2"/>
                  <c:y val="7.7983741615631399E-3"/>
                </c:manualLayout>
              </c:layout>
              <c:numFmt formatCode="0%" sourceLinked="0"/>
              <c:spPr>
                <a:noFill/>
                <a:ln w="25400">
                  <a:noFill/>
                </a:ln>
              </c:spPr>
              <c:txPr>
                <a:bodyPr/>
                <a:lstStyle/>
                <a:p>
                  <a:pPr>
                    <a:defRPr sz="1600" b="1" i="0" u="none" strike="noStrike" baseline="0">
                      <a:solidFill>
                        <a:srgbClr val="000000"/>
                      </a:solidFill>
                      <a:latin typeface="Arial"/>
                      <a:ea typeface="Arial"/>
                      <a:cs typeface="Arial"/>
                    </a:defRPr>
                  </a:pPr>
                  <a:endParaRPr lang="en-US"/>
                </a:p>
              </c:txPr>
              <c:dLblPos val="bestFit"/>
              <c:showCatName val="1"/>
              <c:showPercent val="1"/>
            </c:dLbl>
            <c:numFmt formatCode="0%" sourceLinked="0"/>
            <c:spPr>
              <a:noFill/>
              <a:ln w="25400">
                <a:noFill/>
              </a:ln>
            </c:spPr>
            <c:txPr>
              <a:bodyPr/>
              <a:lstStyle/>
              <a:p>
                <a:pPr>
                  <a:defRPr sz="1600" b="0" i="0" u="none" strike="noStrike" baseline="0">
                    <a:solidFill>
                      <a:srgbClr val="000000"/>
                    </a:solidFill>
                    <a:latin typeface="Arial"/>
                    <a:ea typeface="Arial"/>
                    <a:cs typeface="Arial"/>
                  </a:defRPr>
                </a:pPr>
                <a:endParaRPr lang="en-US"/>
              </a:p>
            </c:txPr>
            <c:showCatName val="1"/>
            <c:showPercent val="1"/>
            <c:showLeaderLines val="1"/>
          </c:dLbls>
          <c:cat>
            <c:strRef>
              <c:f>'Gas Deliveries'!$N$53:$N$56</c:f>
              <c:strCache>
                <c:ptCount val="4"/>
                <c:pt idx="0">
                  <c:v>Residential</c:v>
                </c:pt>
                <c:pt idx="1">
                  <c:v>Commercial</c:v>
                </c:pt>
                <c:pt idx="2">
                  <c:v>Industrial</c:v>
                </c:pt>
                <c:pt idx="3">
                  <c:v>Generation</c:v>
                </c:pt>
              </c:strCache>
            </c:strRef>
          </c:cat>
          <c:val>
            <c:numRef>
              <c:f>'Gas Deliveries'!$O$53:$O$56</c:f>
              <c:numCache>
                <c:formatCode>#,##0</c:formatCode>
                <c:ptCount val="4"/>
                <c:pt idx="0">
                  <c:v>195582.65672985002</c:v>
                </c:pt>
                <c:pt idx="1">
                  <c:v>150498.07184065002</c:v>
                </c:pt>
                <c:pt idx="2">
                  <c:v>381994.15252749977</c:v>
                </c:pt>
                <c:pt idx="3">
                  <c:v>26084.172699999999</c:v>
                </c:pt>
              </c:numCache>
            </c:numRef>
          </c:val>
        </c:ser>
        <c:dLbls>
          <c:showCatName val="1"/>
          <c:showPercent val="1"/>
        </c:dLbls>
      </c:pie3DChart>
      <c:spPr>
        <a:noFill/>
        <a:ln w="25400">
          <a:noFill/>
        </a:ln>
      </c:spPr>
    </c:plotArea>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50"/>
      <c:rAngAx val="1"/>
    </c:view3D>
    <c:sideWall>
      <c:spPr>
        <a:noFill/>
        <a:ln w="25400">
          <a:noFill/>
        </a:ln>
      </c:spPr>
    </c:sideWall>
    <c:backWall>
      <c:spPr>
        <a:noFill/>
        <a:ln w="25400">
          <a:noFill/>
        </a:ln>
      </c:spPr>
    </c:backWall>
    <c:plotArea>
      <c:layout>
        <c:manualLayout>
          <c:layoutTarget val="inner"/>
          <c:xMode val="edge"/>
          <c:yMode val="edge"/>
          <c:x val="0.17306876640419902"/>
          <c:y val="3.873474058697791E-4"/>
          <c:w val="0.66201866433362511"/>
          <c:h val="0.996487467193784"/>
        </c:manualLayout>
      </c:layout>
      <c:pie3DChart>
        <c:varyColors val="1"/>
        <c:ser>
          <c:idx val="0"/>
          <c:order val="0"/>
          <c:tx>
            <c:v>2014-15 Projected</c:v>
          </c:tx>
          <c:spPr>
            <a:solidFill>
              <a:srgbClr val="9999FF"/>
            </a:solidFill>
            <a:ln w="38100">
              <a:solidFill>
                <a:srgbClr val="000000"/>
              </a:solidFill>
              <a:prstDash val="solid"/>
            </a:ln>
            <a:effectLst>
              <a:outerShdw blurRad="127000" dist="38100" dir="2700000" algn="tl" rotWithShape="0">
                <a:prstClr val="black">
                  <a:alpha val="40000"/>
                </a:prstClr>
              </a:outerShdw>
            </a:effectLst>
            <a:scene3d>
              <a:camera prst="orthographicFront"/>
              <a:lightRig rig="threePt" dir="t"/>
            </a:scene3d>
            <a:sp3d>
              <a:bevelT/>
              <a:contourClr>
                <a:srgbClr val="000000"/>
              </a:contourClr>
            </a:sp3d>
          </c:spPr>
          <c:explosion val="13"/>
          <c:dPt>
            <c:idx val="0"/>
            <c:spPr>
              <a:solidFill>
                <a:srgbClr val="CCFFCC"/>
              </a:solidFill>
              <a:ln w="38100">
                <a:solidFill>
                  <a:schemeClr val="accent3">
                    <a:lumMod val="50000"/>
                  </a:schemeClr>
                </a:solidFill>
                <a:prstDash val="solid"/>
              </a:ln>
              <a:effectLst>
                <a:outerShdw blurRad="127000" dist="38100" dir="2700000" algn="tl" rotWithShape="0">
                  <a:prstClr val="black">
                    <a:alpha val="40000"/>
                  </a:prstClr>
                </a:outerShdw>
              </a:effectLst>
              <a:scene3d>
                <a:camera prst="orthographicFront"/>
                <a:lightRig rig="threePt" dir="t"/>
              </a:scene3d>
              <a:sp3d>
                <a:bevelT/>
                <a:bevelB/>
                <a:contourClr>
                  <a:srgbClr val="000000"/>
                </a:contourClr>
              </a:sp3d>
            </c:spPr>
          </c:dPt>
          <c:dPt>
            <c:idx val="1"/>
            <c:spPr>
              <a:solidFill>
                <a:srgbClr val="789EFF"/>
              </a:solidFill>
              <a:ln w="38100">
                <a:solidFill>
                  <a:srgbClr val="000099"/>
                </a:solidFill>
                <a:prstDash val="solid"/>
              </a:ln>
              <a:effectLst>
                <a:outerShdw blurRad="127000" dist="38100" dir="2700000" algn="tl" rotWithShape="0">
                  <a:prstClr val="black">
                    <a:alpha val="40000"/>
                  </a:prstClr>
                </a:outerShdw>
              </a:effectLst>
              <a:scene3d>
                <a:camera prst="orthographicFront"/>
                <a:lightRig rig="threePt" dir="t"/>
              </a:scene3d>
              <a:sp3d>
                <a:bevelT/>
                <a:bevelB/>
                <a:contourClr>
                  <a:srgbClr val="000000"/>
                </a:contourClr>
              </a:sp3d>
            </c:spPr>
          </c:dPt>
          <c:dPt>
            <c:idx val="2"/>
            <c:spPr>
              <a:solidFill>
                <a:srgbClr val="FF9F9F"/>
              </a:solidFill>
              <a:ln w="38100">
                <a:solidFill>
                  <a:schemeClr val="accent2">
                    <a:lumMod val="75000"/>
                  </a:schemeClr>
                </a:solidFill>
                <a:prstDash val="solid"/>
              </a:ln>
              <a:effectLst>
                <a:outerShdw blurRad="127000" dist="38100" dir="2700000" algn="tl" rotWithShape="0">
                  <a:prstClr val="black">
                    <a:alpha val="40000"/>
                  </a:prstClr>
                </a:outerShdw>
              </a:effectLst>
              <a:scene3d>
                <a:camera prst="orthographicFront"/>
                <a:lightRig rig="threePt" dir="t"/>
              </a:scene3d>
              <a:sp3d>
                <a:bevelT/>
                <a:contourClr>
                  <a:srgbClr val="000000"/>
                </a:contourClr>
              </a:sp3d>
            </c:spPr>
          </c:dPt>
          <c:dPt>
            <c:idx val="3"/>
            <c:spPr>
              <a:solidFill>
                <a:srgbClr val="FFFF99"/>
              </a:solidFill>
              <a:ln w="50800">
                <a:noFill/>
              </a:ln>
              <a:effectLst>
                <a:outerShdw blurRad="127000" dist="38100" dir="2700000" algn="tl" rotWithShape="0">
                  <a:prstClr val="black">
                    <a:alpha val="40000"/>
                  </a:prstClr>
                </a:outerShdw>
              </a:effectLst>
              <a:scene3d>
                <a:camera prst="orthographicFront"/>
                <a:lightRig rig="threePt" dir="t"/>
              </a:scene3d>
              <a:sp3d>
                <a:bevelT/>
                <a:bevelB/>
                <a:contourClr>
                  <a:srgbClr val="000000"/>
                </a:contourClr>
              </a:sp3d>
            </c:spPr>
          </c:dPt>
          <c:dLbls>
            <c:dLbl>
              <c:idx val="0"/>
              <c:layout>
                <c:manualLayout>
                  <c:x val="-0.13232199821176199"/>
                  <c:y val="0.13119912774722303"/>
                </c:manualLayout>
              </c:layout>
              <c:numFmt formatCode="0%" sourceLinked="0"/>
              <c:spPr>
                <a:noFill/>
                <a:ln w="25400">
                  <a:noFill/>
                </a:ln>
                <a:effectLst/>
              </c:spPr>
              <c:txPr>
                <a:bodyPr rot="-2100000"/>
                <a:lstStyle/>
                <a:p>
                  <a:pPr>
                    <a:defRPr sz="1200" b="1" i="0" u="none" strike="noStrike" baseline="0">
                      <a:solidFill>
                        <a:srgbClr val="000000"/>
                      </a:solidFill>
                      <a:latin typeface="Arial"/>
                      <a:ea typeface="Arial"/>
                      <a:cs typeface="Arial"/>
                    </a:defRPr>
                  </a:pPr>
                  <a:endParaRPr lang="en-US"/>
                </a:p>
              </c:txPr>
              <c:dLblPos val="bestFit"/>
              <c:showCatName val="1"/>
              <c:showPercent val="1"/>
              <c:separator> </c:separator>
            </c:dLbl>
            <c:dLbl>
              <c:idx val="1"/>
              <c:layout>
                <c:manualLayout>
                  <c:x val="-0.15367229096363"/>
                  <c:y val="-0.17451702959240706"/>
                </c:manualLayout>
              </c:layout>
              <c:numFmt formatCode="0%" sourceLinked="0"/>
              <c:spPr>
                <a:noFill/>
                <a:ln w="25400">
                  <a:noFill/>
                </a:ln>
              </c:spPr>
              <c:txPr>
                <a:bodyPr rot="1500000"/>
                <a:lstStyle/>
                <a:p>
                  <a:pPr>
                    <a:defRPr sz="1200" b="1" i="0" u="none" strike="noStrike" baseline="0">
                      <a:solidFill>
                        <a:srgbClr val="000000"/>
                      </a:solidFill>
                      <a:latin typeface="Arial"/>
                      <a:ea typeface="Arial"/>
                      <a:cs typeface="Arial"/>
                    </a:defRPr>
                  </a:pPr>
                  <a:endParaRPr lang="en-US"/>
                </a:p>
              </c:txPr>
              <c:dLblPos val="bestFit"/>
              <c:showCatName val="1"/>
              <c:showPercent val="1"/>
              <c:separator> </c:separator>
            </c:dLbl>
            <c:dLbl>
              <c:idx val="2"/>
              <c:layout>
                <c:manualLayout>
                  <c:x val="0.11362106659744399"/>
                  <c:y val="-0.24721736416113907"/>
                </c:manualLayout>
              </c:layout>
              <c:numFmt formatCode="0%" sourceLinked="0"/>
              <c:spPr>
                <a:noFill/>
                <a:ln w="25400">
                  <a:noFill/>
                </a:ln>
              </c:spPr>
              <c:txPr>
                <a:bodyPr rot="-3000000" vert="horz"/>
                <a:lstStyle/>
                <a:p>
                  <a:pPr>
                    <a:defRPr sz="1200" b="1" i="0" u="none" strike="noStrike" baseline="0">
                      <a:solidFill>
                        <a:srgbClr val="000000"/>
                      </a:solidFill>
                      <a:latin typeface="Arial"/>
                      <a:ea typeface="Arial"/>
                      <a:cs typeface="Arial"/>
                    </a:defRPr>
                  </a:pPr>
                  <a:endParaRPr lang="en-US"/>
                </a:p>
              </c:txPr>
              <c:dLblPos val="bestFit"/>
              <c:showCatName val="1"/>
              <c:showPercent val="1"/>
              <c:separator> </c:separator>
            </c:dLbl>
            <c:dLbl>
              <c:idx val="3"/>
              <c:layout>
                <c:manualLayout>
                  <c:x val="0.17094401661330802"/>
                  <c:y val="0.100516932870828"/>
                </c:manualLayout>
              </c:layout>
              <c:numFmt formatCode="0%" sourceLinked="0"/>
              <c:spPr>
                <a:noFill/>
                <a:ln w="25400">
                  <a:noFill/>
                </a:ln>
              </c:spPr>
              <c:txPr>
                <a:bodyPr rot="1860000"/>
                <a:lstStyle/>
                <a:p>
                  <a:pPr>
                    <a:defRPr sz="1200" b="1" i="0" u="none" strike="noStrike" baseline="0">
                      <a:solidFill>
                        <a:srgbClr val="000000"/>
                      </a:solidFill>
                      <a:latin typeface="Arial"/>
                      <a:ea typeface="Arial"/>
                      <a:cs typeface="Arial"/>
                    </a:defRPr>
                  </a:pPr>
                  <a:endParaRPr lang="en-US"/>
                </a:p>
              </c:txPr>
              <c:dLblPos val="bestFit"/>
              <c:showCatName val="1"/>
              <c:showPercent val="1"/>
              <c:separator> </c:separator>
            </c:dLbl>
            <c:delete val="1"/>
          </c:dLbls>
          <c:cat>
            <c:strRef>
              <c:f>'Tables - Base'!$B$124:$B$127</c:f>
              <c:strCache>
                <c:ptCount val="4"/>
                <c:pt idx="0">
                  <c:v>Residential</c:v>
                </c:pt>
                <c:pt idx="1">
                  <c:v>Commercial (Sales)</c:v>
                </c:pt>
                <c:pt idx="2">
                  <c:v>Industrial (Transport &amp; Interruptible)</c:v>
                </c:pt>
                <c:pt idx="3">
                  <c:v>Power Generation</c:v>
                </c:pt>
              </c:strCache>
            </c:strRef>
          </c:cat>
          <c:val>
            <c:numRef>
              <c:f>'Tables - Base'!$L$124:$L$127</c:f>
              <c:numCache>
                <c:formatCode>#,##0</c:formatCode>
                <c:ptCount val="4"/>
                <c:pt idx="0">
                  <c:v>251473088.73396602</c:v>
                </c:pt>
                <c:pt idx="1">
                  <c:v>163151742.534942</c:v>
                </c:pt>
                <c:pt idx="2">
                  <c:v>237539911.03941098</c:v>
                </c:pt>
                <c:pt idx="3">
                  <c:v>271651559.23461598</c:v>
                </c:pt>
              </c:numCache>
            </c:numRef>
          </c:val>
        </c:ser>
        <c:dLbls>
          <c:showCatName val="1"/>
          <c:showPercent val="1"/>
        </c:dLbls>
      </c:pie3DChart>
      <c:spPr>
        <a:noFill/>
      </c:spPr>
    </c:plotArea>
    <c:plotVisOnly val="1"/>
    <c:dispBlanksAs val="zero"/>
  </c:chart>
  <c:spPr>
    <a:solidFill>
      <a:schemeClr val="bg1"/>
    </a:solid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7407445779803805E-2"/>
          <c:y val="0.11039259177109902"/>
          <c:w val="0.96328370317346701"/>
          <c:h val="0.71002809507966502"/>
        </c:manualLayout>
      </c:layout>
      <c:barChart>
        <c:barDir val="col"/>
        <c:grouping val="clustered"/>
        <c:ser>
          <c:idx val="0"/>
          <c:order val="0"/>
          <c:tx>
            <c:strRef>
              <c:f>Sheet1!$B$1</c:f>
              <c:strCache>
                <c:ptCount val="1"/>
                <c:pt idx="0">
                  <c:v>1st Quarter 2007</c:v>
                </c:pt>
              </c:strCache>
            </c:strRef>
          </c:tx>
          <c:spPr>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Time To Drill (Days)</c:v>
                </c:pt>
                <c:pt idx="1">
                  <c:v>Wells Per Yr Per Rig</c:v>
                </c:pt>
                <c:pt idx="2">
                  <c:v>Average Lateral Lentgh ( Feet)</c:v>
                </c:pt>
                <c:pt idx="3">
                  <c:v>30 Day Ave. Prod Rate (Mcfd)</c:v>
                </c:pt>
                <c:pt idx="4">
                  <c:v>IP Additions Per Rig Per Yr (Mcf/d)</c:v>
                </c:pt>
                <c:pt idx="5">
                  <c:v>Drill &amp; Complete Costs ($MM)</c:v>
                </c:pt>
              </c:strCache>
            </c:strRef>
          </c:cat>
          <c:val>
            <c:numRef>
              <c:f>Sheet1!$B$2:$B$7</c:f>
              <c:numCache>
                <c:formatCode>General</c:formatCode>
                <c:ptCount val="6"/>
                <c:pt idx="0">
                  <c:v>10</c:v>
                </c:pt>
                <c:pt idx="1">
                  <c:v>10</c:v>
                </c:pt>
                <c:pt idx="2">
                  <c:v>10</c:v>
                </c:pt>
                <c:pt idx="3">
                  <c:v>10</c:v>
                </c:pt>
                <c:pt idx="4">
                  <c:v>10</c:v>
                </c:pt>
                <c:pt idx="5">
                  <c:v>10</c:v>
                </c:pt>
              </c:numCache>
            </c:numRef>
          </c:val>
        </c:ser>
        <c:ser>
          <c:idx val="1"/>
          <c:order val="1"/>
          <c:tx>
            <c:strRef>
              <c:f>Sheet1!$C$1</c:f>
              <c:strCache>
                <c:ptCount val="1"/>
                <c:pt idx="0">
                  <c:v>1st Quarter 2008</c:v>
                </c:pt>
              </c:strCache>
            </c:strRef>
          </c:tx>
          <c:spPr>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Time To Drill (Days)</c:v>
                </c:pt>
                <c:pt idx="1">
                  <c:v>Wells Per Yr Per Rig</c:v>
                </c:pt>
                <c:pt idx="2">
                  <c:v>Average Lateral Lentgh ( Feet)</c:v>
                </c:pt>
                <c:pt idx="3">
                  <c:v>30 Day Ave. Prod Rate (Mcfd)</c:v>
                </c:pt>
                <c:pt idx="4">
                  <c:v>IP Additions Per Rig Per Yr (Mcf/d)</c:v>
                </c:pt>
                <c:pt idx="5">
                  <c:v>Drill &amp; Complete Costs ($MM)</c:v>
                </c:pt>
              </c:strCache>
            </c:strRef>
          </c:cat>
          <c:val>
            <c:numRef>
              <c:f>Sheet1!$C$2:$C$7</c:f>
              <c:numCache>
                <c:formatCode>General</c:formatCode>
                <c:ptCount val="6"/>
                <c:pt idx="0">
                  <c:v>7.5</c:v>
                </c:pt>
                <c:pt idx="1">
                  <c:v>13.33333333333333</c:v>
                </c:pt>
                <c:pt idx="2">
                  <c:v>15.689163498098859</c:v>
                </c:pt>
                <c:pt idx="3">
                  <c:v>21.34194831013917</c:v>
                </c:pt>
                <c:pt idx="4">
                  <c:v>28.455931080185547</c:v>
                </c:pt>
                <c:pt idx="5">
                  <c:v>11.153846153846162</c:v>
                </c:pt>
              </c:numCache>
            </c:numRef>
          </c:val>
        </c:ser>
        <c:ser>
          <c:idx val="2"/>
          <c:order val="2"/>
          <c:tx>
            <c:strRef>
              <c:f>Sheet1!$D$1</c:f>
              <c:strCache>
                <c:ptCount val="1"/>
                <c:pt idx="0">
                  <c:v>3rd Quarter 2010</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Time To Drill (Days)</c:v>
                </c:pt>
                <c:pt idx="1">
                  <c:v>Wells Per Yr Per Rig</c:v>
                </c:pt>
                <c:pt idx="2">
                  <c:v>Average Lateral Lentgh ( Feet)</c:v>
                </c:pt>
                <c:pt idx="3">
                  <c:v>30 Day Ave. Prod Rate (Mcfd)</c:v>
                </c:pt>
                <c:pt idx="4">
                  <c:v>IP Additions Per Rig Per Yr (Mcf/d)</c:v>
                </c:pt>
                <c:pt idx="5">
                  <c:v>Drill &amp; Complete Costs ($MM)</c:v>
                </c:pt>
              </c:strCache>
            </c:strRef>
          </c:cat>
          <c:val>
            <c:numRef>
              <c:f>Sheet1!$D$2:$D$7</c:f>
              <c:numCache>
                <c:formatCode>General</c:formatCode>
                <c:ptCount val="6"/>
                <c:pt idx="0">
                  <c:v>5.5</c:v>
                </c:pt>
                <c:pt idx="1">
                  <c:v>18.18</c:v>
                </c:pt>
                <c:pt idx="2">
                  <c:v>21.4</c:v>
                </c:pt>
                <c:pt idx="3">
                  <c:v>24.24</c:v>
                </c:pt>
                <c:pt idx="4">
                  <c:v>44.08</c:v>
                </c:pt>
                <c:pt idx="5">
                  <c:v>10.77</c:v>
                </c:pt>
              </c:numCache>
            </c:numRef>
          </c:val>
        </c:ser>
        <c:axId val="89345408"/>
        <c:axId val="89368064"/>
      </c:barChart>
      <c:catAx>
        <c:axId val="89345408"/>
        <c:scaling>
          <c:orientation val="minMax"/>
        </c:scaling>
        <c:delete val="1"/>
        <c:axPos val="b"/>
        <c:numFmt formatCode="General" sourceLinked="1"/>
        <c:tickLblPos val="none"/>
        <c:crossAx val="89368064"/>
        <c:crosses val="autoZero"/>
        <c:auto val="1"/>
        <c:lblAlgn val="ctr"/>
        <c:lblOffset val="100"/>
      </c:catAx>
      <c:valAx>
        <c:axId val="89368064"/>
        <c:scaling>
          <c:orientation val="minMax"/>
        </c:scaling>
        <c:delete val="1"/>
        <c:axPos val="l"/>
        <c:numFmt formatCode="General" sourceLinked="1"/>
        <c:tickLblPos val="none"/>
        <c:crossAx val="89345408"/>
        <c:crosses val="autoZero"/>
        <c:crossBetween val="between"/>
      </c:valAx>
      <c:spPr>
        <a:noFill/>
        <a:ln w="25383">
          <a:noFill/>
        </a:ln>
      </c:spPr>
    </c:plotArea>
    <c:legend>
      <c:legendPos val="r"/>
      <c:layout>
        <c:manualLayout>
          <c:xMode val="edge"/>
          <c:yMode val="edge"/>
          <c:x val="1.8727936169841301E-2"/>
          <c:y val="4.08622846875328E-2"/>
          <c:w val="0.24150450151602604"/>
          <c:h val="0.18245703158073207"/>
        </c:manualLayout>
      </c:layout>
    </c:legend>
    <c:plotVisOnly val="1"/>
    <c:dispBlanksAs val="gap"/>
  </c:chart>
  <c:txPr>
    <a:bodyPr/>
    <a:lstStyle/>
    <a:p>
      <a:pPr>
        <a:defRPr sz="1792"/>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0" i="0" u="none" strike="noStrike" baseline="0">
                <a:solidFill>
                  <a:srgbClr val="000000"/>
                </a:solidFill>
                <a:latin typeface="Calibri"/>
                <a:ea typeface="Calibri"/>
                <a:cs typeface="Calibri"/>
              </a:defRPr>
            </a:pPr>
            <a:r>
              <a:rPr lang="en-US"/>
              <a:t>(Source: EIA Monthly NatGas Report; 5/10/2011 Short Term Energy Outlook; NYMEX)</a:t>
            </a:r>
          </a:p>
        </c:rich>
      </c:tx>
      <c:layout/>
      <c:spPr>
        <a:noFill/>
        <a:ln w="25400">
          <a:noFill/>
        </a:ln>
      </c:spPr>
    </c:title>
    <c:plotArea>
      <c:layout>
        <c:manualLayout>
          <c:layoutTarget val="inner"/>
          <c:xMode val="edge"/>
          <c:yMode val="edge"/>
          <c:x val="8.6859175083305706E-2"/>
          <c:y val="0.11772123154234601"/>
          <c:w val="0.87738652996337296"/>
          <c:h val="0.75444933317289919"/>
        </c:manualLayout>
      </c:layout>
      <c:lineChart>
        <c:grouping val="standard"/>
        <c:ser>
          <c:idx val="0"/>
          <c:order val="0"/>
          <c:tx>
            <c:strRef>
              <c:f>'Data 1'!$B$3</c:f>
              <c:strCache>
                <c:ptCount val="1"/>
                <c:pt idx="0">
                  <c:v>Domestic Wellhead</c:v>
                </c:pt>
              </c:strCache>
            </c:strRef>
          </c:tx>
          <c:spPr>
            <a:ln w="25400">
              <a:solidFill>
                <a:srgbClr val="000000"/>
              </a:solidFill>
              <a:prstDash val="solid"/>
            </a:ln>
          </c:spPr>
          <c:marker>
            <c:symbol val="none"/>
          </c:marker>
          <c:cat>
            <c:numRef>
              <c:f>'Data 1'!$A$4:$A$103</c:f>
              <c:numCache>
                <c:formatCode>mmm\-yyyy</c:formatCode>
                <c:ptCount val="100"/>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pt idx="93">
                  <c:v>42292</c:v>
                </c:pt>
                <c:pt idx="94">
                  <c:v>42323</c:v>
                </c:pt>
                <c:pt idx="95">
                  <c:v>42353</c:v>
                </c:pt>
                <c:pt idx="96">
                  <c:v>42384</c:v>
                </c:pt>
                <c:pt idx="97">
                  <c:v>42415</c:v>
                </c:pt>
                <c:pt idx="98">
                  <c:v>42444</c:v>
                </c:pt>
                <c:pt idx="99">
                  <c:v>42475</c:v>
                </c:pt>
              </c:numCache>
            </c:numRef>
          </c:cat>
          <c:val>
            <c:numRef>
              <c:f>'Data 1'!$B$4:$B$63</c:f>
              <c:numCache>
                <c:formatCode>0.00</c:formatCode>
                <c:ptCount val="60"/>
                <c:pt idx="0">
                  <c:v>7.1599999999999966</c:v>
                </c:pt>
                <c:pt idx="1">
                  <c:v>7.71</c:v>
                </c:pt>
                <c:pt idx="2">
                  <c:v>8.44</c:v>
                </c:pt>
                <c:pt idx="3">
                  <c:v>9.0399999999999991</c:v>
                </c:pt>
                <c:pt idx="4">
                  <c:v>10.15</c:v>
                </c:pt>
                <c:pt idx="5">
                  <c:v>10.79</c:v>
                </c:pt>
                <c:pt idx="6">
                  <c:v>11.32</c:v>
                </c:pt>
                <c:pt idx="7">
                  <c:v>8.34</c:v>
                </c:pt>
                <c:pt idx="8">
                  <c:v>6.72</c:v>
                </c:pt>
                <c:pt idx="9">
                  <c:v>5.5</c:v>
                </c:pt>
                <c:pt idx="10">
                  <c:v>4.75</c:v>
                </c:pt>
                <c:pt idx="11">
                  <c:v>5.52</c:v>
                </c:pt>
                <c:pt idx="12">
                  <c:v>5.1499999999999986</c:v>
                </c:pt>
                <c:pt idx="13">
                  <c:v>4.1899999999999986</c:v>
                </c:pt>
                <c:pt idx="14">
                  <c:v>3.72</c:v>
                </c:pt>
                <c:pt idx="15">
                  <c:v>3.4299999999999997</c:v>
                </c:pt>
                <c:pt idx="16">
                  <c:v>3.4499999999999997</c:v>
                </c:pt>
                <c:pt idx="17">
                  <c:v>3.4499999999999997</c:v>
                </c:pt>
                <c:pt idx="18">
                  <c:v>3.4299999999999997</c:v>
                </c:pt>
                <c:pt idx="19">
                  <c:v>3.14</c:v>
                </c:pt>
                <c:pt idx="20">
                  <c:v>2.92</c:v>
                </c:pt>
                <c:pt idx="21">
                  <c:v>3.6</c:v>
                </c:pt>
                <c:pt idx="22">
                  <c:v>3.64</c:v>
                </c:pt>
                <c:pt idx="23">
                  <c:v>4.4400000000000004</c:v>
                </c:pt>
                <c:pt idx="24">
                  <c:v>5.83</c:v>
                </c:pt>
                <c:pt idx="25">
                  <c:v>5.3199999999999976</c:v>
                </c:pt>
                <c:pt idx="26">
                  <c:v>4.29</c:v>
                </c:pt>
                <c:pt idx="27">
                  <c:v>4.03</c:v>
                </c:pt>
                <c:pt idx="28">
                  <c:v>4.1399999999999997</c:v>
                </c:pt>
                <c:pt idx="29">
                  <c:v>4.8</c:v>
                </c:pt>
                <c:pt idx="30">
                  <c:v>4.63</c:v>
                </c:pt>
                <c:pt idx="31">
                  <c:v>4.3199999999999976</c:v>
                </c:pt>
                <c:pt idx="32">
                  <c:v>3.8899999999999997</c:v>
                </c:pt>
                <c:pt idx="33">
                  <c:v>3.4299999999999997</c:v>
                </c:pt>
                <c:pt idx="34">
                  <c:v>3.71</c:v>
                </c:pt>
                <c:pt idx="35">
                  <c:v>4.25</c:v>
                </c:pt>
                <c:pt idx="36">
                  <c:v>4.49</c:v>
                </c:pt>
                <c:pt idx="37">
                  <c:v>4.09</c:v>
                </c:pt>
                <c:pt idx="38">
                  <c:v>3.9699999999999998</c:v>
                </c:pt>
                <c:pt idx="39">
                  <c:v>4.25</c:v>
                </c:pt>
                <c:pt idx="40">
                  <c:v>4.1966090000000005</c:v>
                </c:pt>
              </c:numCache>
            </c:numRef>
          </c:val>
        </c:ser>
        <c:ser>
          <c:idx val="1"/>
          <c:order val="1"/>
          <c:tx>
            <c:strRef>
              <c:f>'Data 1'!$C$3</c:f>
              <c:strCache>
                <c:ptCount val="1"/>
                <c:pt idx="0">
                  <c:v>Pipeline Imports (Canada)</c:v>
                </c:pt>
              </c:strCache>
            </c:strRef>
          </c:tx>
          <c:spPr>
            <a:ln>
              <a:solidFill>
                <a:srgbClr val="6D29A0"/>
              </a:solidFill>
            </a:ln>
          </c:spPr>
          <c:marker>
            <c:symbol val="none"/>
          </c:marker>
          <c:cat>
            <c:numRef>
              <c:f>'Data 1'!$A$4:$A$103</c:f>
              <c:numCache>
                <c:formatCode>mmm\-yyyy</c:formatCode>
                <c:ptCount val="100"/>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pt idx="93">
                  <c:v>42292</c:v>
                </c:pt>
                <c:pt idx="94">
                  <c:v>42323</c:v>
                </c:pt>
                <c:pt idx="95">
                  <c:v>42353</c:v>
                </c:pt>
                <c:pt idx="96">
                  <c:v>42384</c:v>
                </c:pt>
                <c:pt idx="97">
                  <c:v>42415</c:v>
                </c:pt>
                <c:pt idx="98">
                  <c:v>42444</c:v>
                </c:pt>
                <c:pt idx="99">
                  <c:v>42475</c:v>
                </c:pt>
              </c:numCache>
            </c:numRef>
          </c:cat>
          <c:val>
            <c:numRef>
              <c:f>'Data 1'!$C$4:$C$63</c:f>
              <c:numCache>
                <c:formatCode>General</c:formatCode>
                <c:ptCount val="60"/>
                <c:pt idx="0">
                  <c:v>7.57</c:v>
                </c:pt>
                <c:pt idx="1">
                  <c:v>8.24</c:v>
                </c:pt>
                <c:pt idx="2">
                  <c:v>8.98</c:v>
                </c:pt>
                <c:pt idx="3">
                  <c:v>9.5500000000000007</c:v>
                </c:pt>
                <c:pt idx="4">
                  <c:v>10.68</c:v>
                </c:pt>
                <c:pt idx="5">
                  <c:v>11.57</c:v>
                </c:pt>
                <c:pt idx="6">
                  <c:v>11.6</c:v>
                </c:pt>
                <c:pt idx="7">
                  <c:v>8.4600000000000009</c:v>
                </c:pt>
                <c:pt idx="8">
                  <c:v>7.34</c:v>
                </c:pt>
                <c:pt idx="9">
                  <c:v>6.68</c:v>
                </c:pt>
                <c:pt idx="10">
                  <c:v>6.46</c:v>
                </c:pt>
                <c:pt idx="11">
                  <c:v>6.6</c:v>
                </c:pt>
                <c:pt idx="12">
                  <c:v>6.07</c:v>
                </c:pt>
                <c:pt idx="13">
                  <c:v>5.07</c:v>
                </c:pt>
                <c:pt idx="14">
                  <c:v>4.13</c:v>
                </c:pt>
                <c:pt idx="15">
                  <c:v>3.57</c:v>
                </c:pt>
                <c:pt idx="16">
                  <c:v>3.4</c:v>
                </c:pt>
                <c:pt idx="17">
                  <c:v>3.4299999999999997</c:v>
                </c:pt>
                <c:pt idx="18">
                  <c:v>3.3899999999999997</c:v>
                </c:pt>
                <c:pt idx="19">
                  <c:v>3.22</c:v>
                </c:pt>
                <c:pt idx="20">
                  <c:v>2.86</c:v>
                </c:pt>
                <c:pt idx="21">
                  <c:v>3.9099999999999997</c:v>
                </c:pt>
                <c:pt idx="22">
                  <c:v>4.42</c:v>
                </c:pt>
                <c:pt idx="23">
                  <c:v>5.3</c:v>
                </c:pt>
                <c:pt idx="24">
                  <c:v>5.98</c:v>
                </c:pt>
                <c:pt idx="25">
                  <c:v>5.6</c:v>
                </c:pt>
                <c:pt idx="26">
                  <c:v>4.87</c:v>
                </c:pt>
                <c:pt idx="27">
                  <c:v>4.1199999999999966</c:v>
                </c:pt>
                <c:pt idx="28">
                  <c:v>4.1099999999999985</c:v>
                </c:pt>
                <c:pt idx="29">
                  <c:v>4.24</c:v>
                </c:pt>
                <c:pt idx="30">
                  <c:v>4.3499999999999996</c:v>
                </c:pt>
                <c:pt idx="31">
                  <c:v>4.08</c:v>
                </c:pt>
                <c:pt idx="32">
                  <c:v>3.7800000000000002</c:v>
                </c:pt>
                <c:pt idx="33">
                  <c:v>3.71</c:v>
                </c:pt>
                <c:pt idx="34">
                  <c:v>3.82</c:v>
                </c:pt>
                <c:pt idx="35">
                  <c:v>4.49</c:v>
                </c:pt>
                <c:pt idx="36">
                  <c:v>4.58</c:v>
                </c:pt>
              </c:numCache>
            </c:numRef>
          </c:val>
        </c:ser>
        <c:ser>
          <c:idx val="2"/>
          <c:order val="2"/>
          <c:tx>
            <c:strRef>
              <c:f>'Data 1'!$D$3</c:f>
              <c:strCache>
                <c:ptCount val="1"/>
                <c:pt idx="0">
                  <c:v>LNG Imports</c:v>
                </c:pt>
              </c:strCache>
            </c:strRef>
          </c:tx>
          <c:spPr>
            <a:ln w="25400">
              <a:solidFill>
                <a:srgbClr val="809636"/>
              </a:solidFill>
              <a:prstDash val="solid"/>
            </a:ln>
          </c:spPr>
          <c:marker>
            <c:symbol val="none"/>
          </c:marker>
          <c:cat>
            <c:numRef>
              <c:f>'Data 1'!$A$4:$A$103</c:f>
              <c:numCache>
                <c:formatCode>mmm\-yyyy</c:formatCode>
                <c:ptCount val="100"/>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pt idx="93">
                  <c:v>42292</c:v>
                </c:pt>
                <c:pt idx="94">
                  <c:v>42323</c:v>
                </c:pt>
                <c:pt idx="95">
                  <c:v>42353</c:v>
                </c:pt>
                <c:pt idx="96">
                  <c:v>42384</c:v>
                </c:pt>
                <c:pt idx="97">
                  <c:v>42415</c:v>
                </c:pt>
                <c:pt idx="98">
                  <c:v>42444</c:v>
                </c:pt>
                <c:pt idx="99">
                  <c:v>42475</c:v>
                </c:pt>
              </c:numCache>
            </c:numRef>
          </c:cat>
          <c:val>
            <c:numRef>
              <c:f>'Data 1'!$D$4:$D$63</c:f>
              <c:numCache>
                <c:formatCode>General</c:formatCode>
                <c:ptCount val="60"/>
                <c:pt idx="0">
                  <c:v>8.42</c:v>
                </c:pt>
                <c:pt idx="1">
                  <c:v>9.370000000000001</c:v>
                </c:pt>
                <c:pt idx="2">
                  <c:v>9.41</c:v>
                </c:pt>
                <c:pt idx="3">
                  <c:v>9.8500000000000014</c:v>
                </c:pt>
                <c:pt idx="4">
                  <c:v>11.33</c:v>
                </c:pt>
                <c:pt idx="5">
                  <c:v>12.34</c:v>
                </c:pt>
                <c:pt idx="6">
                  <c:v>12.99</c:v>
                </c:pt>
                <c:pt idx="7">
                  <c:v>10.25</c:v>
                </c:pt>
                <c:pt idx="8">
                  <c:v>9.06</c:v>
                </c:pt>
                <c:pt idx="9">
                  <c:v>9.16</c:v>
                </c:pt>
                <c:pt idx="10">
                  <c:v>8.09</c:v>
                </c:pt>
                <c:pt idx="11">
                  <c:v>8.8600000000000012</c:v>
                </c:pt>
                <c:pt idx="12">
                  <c:v>7.63</c:v>
                </c:pt>
                <c:pt idx="13">
                  <c:v>6.8199999999999976</c:v>
                </c:pt>
                <c:pt idx="14">
                  <c:v>6.34</c:v>
                </c:pt>
                <c:pt idx="15">
                  <c:v>4.2</c:v>
                </c:pt>
                <c:pt idx="16">
                  <c:v>3.88</c:v>
                </c:pt>
                <c:pt idx="17">
                  <c:v>3.8899999999999997</c:v>
                </c:pt>
                <c:pt idx="18">
                  <c:v>4.21</c:v>
                </c:pt>
                <c:pt idx="19">
                  <c:v>3.94</c:v>
                </c:pt>
                <c:pt idx="20">
                  <c:v>3.3499999999999996</c:v>
                </c:pt>
                <c:pt idx="21">
                  <c:v>3.9499999999999997</c:v>
                </c:pt>
                <c:pt idx="22">
                  <c:v>4.25</c:v>
                </c:pt>
                <c:pt idx="23">
                  <c:v>4.63</c:v>
                </c:pt>
                <c:pt idx="24">
                  <c:v>5.78</c:v>
                </c:pt>
                <c:pt idx="25">
                  <c:v>5.74</c:v>
                </c:pt>
                <c:pt idx="26">
                  <c:v>4.87</c:v>
                </c:pt>
                <c:pt idx="27">
                  <c:v>4.24</c:v>
                </c:pt>
                <c:pt idx="28">
                  <c:v>4.25</c:v>
                </c:pt>
                <c:pt idx="29">
                  <c:v>4.2</c:v>
                </c:pt>
                <c:pt idx="30">
                  <c:v>4.8</c:v>
                </c:pt>
                <c:pt idx="31">
                  <c:v>4.9400000000000004</c:v>
                </c:pt>
                <c:pt idx="32">
                  <c:v>4.5999999999999996</c:v>
                </c:pt>
                <c:pt idx="33">
                  <c:v>4.78</c:v>
                </c:pt>
                <c:pt idx="34">
                  <c:v>5.09</c:v>
                </c:pt>
                <c:pt idx="35">
                  <c:v>5.42</c:v>
                </c:pt>
                <c:pt idx="36">
                  <c:v>5.56</c:v>
                </c:pt>
              </c:numCache>
            </c:numRef>
          </c:val>
        </c:ser>
        <c:ser>
          <c:idx val="3"/>
          <c:order val="3"/>
          <c:tx>
            <c:strRef>
              <c:f>'Data 1'!$E$3</c:f>
              <c:strCache>
                <c:ptCount val="1"/>
                <c:pt idx="0">
                  <c:v>EIA STEO Forecast</c:v>
                </c:pt>
              </c:strCache>
            </c:strRef>
          </c:tx>
          <c:spPr>
            <a:ln>
              <a:solidFill>
                <a:srgbClr val="FF0000"/>
              </a:solidFill>
            </a:ln>
          </c:spPr>
          <c:marker>
            <c:symbol val="none"/>
          </c:marker>
          <c:cat>
            <c:numRef>
              <c:f>'Data 1'!$A$4:$A$103</c:f>
              <c:numCache>
                <c:formatCode>mmm\-yyyy</c:formatCode>
                <c:ptCount val="100"/>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pt idx="93">
                  <c:v>42292</c:v>
                </c:pt>
                <c:pt idx="94">
                  <c:v>42323</c:v>
                </c:pt>
                <c:pt idx="95">
                  <c:v>42353</c:v>
                </c:pt>
                <c:pt idx="96">
                  <c:v>42384</c:v>
                </c:pt>
                <c:pt idx="97">
                  <c:v>42415</c:v>
                </c:pt>
                <c:pt idx="98">
                  <c:v>42444</c:v>
                </c:pt>
                <c:pt idx="99">
                  <c:v>42475</c:v>
                </c:pt>
              </c:numCache>
            </c:numRef>
          </c:cat>
          <c:val>
            <c:numRef>
              <c:f>'Data 1'!$E$4:$E$63</c:f>
              <c:numCache>
                <c:formatCode>General</c:formatCode>
                <c:ptCount val="60"/>
                <c:pt idx="40">
                  <c:v>4.1966090000000005</c:v>
                </c:pt>
                <c:pt idx="41">
                  <c:v>4.1119620000000001</c:v>
                </c:pt>
                <c:pt idx="42">
                  <c:v>3.9924289999999996</c:v>
                </c:pt>
                <c:pt idx="43">
                  <c:v>4.034027</c:v>
                </c:pt>
                <c:pt idx="44">
                  <c:v>4.1836260000000003</c:v>
                </c:pt>
                <c:pt idx="45">
                  <c:v>4.3326920000000007</c:v>
                </c:pt>
                <c:pt idx="46">
                  <c:v>4.4782280000000014</c:v>
                </c:pt>
                <c:pt idx="47">
                  <c:v>4.763611</c:v>
                </c:pt>
                <c:pt idx="48">
                  <c:v>4.8601469999999916</c:v>
                </c:pt>
                <c:pt idx="49">
                  <c:v>4.7640149999999855</c:v>
                </c:pt>
                <c:pt idx="50">
                  <c:v>4.5399970000000005</c:v>
                </c:pt>
                <c:pt idx="51">
                  <c:v>4.4239199999999999</c:v>
                </c:pt>
                <c:pt idx="52">
                  <c:v>4.3255819999999874</c:v>
                </c:pt>
                <c:pt idx="53">
                  <c:v>4.196421</c:v>
                </c:pt>
                <c:pt idx="54">
                  <c:v>4.3987959999999999</c:v>
                </c:pt>
                <c:pt idx="55">
                  <c:v>4.5936030000000008</c:v>
                </c:pt>
                <c:pt idx="56">
                  <c:v>4.6547659999999915</c:v>
                </c:pt>
                <c:pt idx="57">
                  <c:v>4.8781230000000004</c:v>
                </c:pt>
                <c:pt idx="58">
                  <c:v>4.9726450000000009</c:v>
                </c:pt>
                <c:pt idx="59">
                  <c:v>5.2156790000000006</c:v>
                </c:pt>
              </c:numCache>
            </c:numRef>
          </c:val>
        </c:ser>
        <c:ser>
          <c:idx val="4"/>
          <c:order val="4"/>
          <c:tx>
            <c:strRef>
              <c:f>'Data 1'!$F$3</c:f>
              <c:strCache>
                <c:ptCount val="1"/>
                <c:pt idx="0">
                  <c:v>NYMEX Futures</c:v>
                </c:pt>
              </c:strCache>
            </c:strRef>
          </c:tx>
          <c:spPr>
            <a:ln>
              <a:solidFill>
                <a:srgbClr val="3366FF"/>
              </a:solidFill>
            </a:ln>
          </c:spPr>
          <c:marker>
            <c:symbol val="none"/>
          </c:marker>
          <c:cat>
            <c:numRef>
              <c:f>'Data 1'!$A$4:$A$103</c:f>
              <c:numCache>
                <c:formatCode>mmm\-yyyy</c:formatCode>
                <c:ptCount val="100"/>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pt idx="93">
                  <c:v>42292</c:v>
                </c:pt>
                <c:pt idx="94">
                  <c:v>42323</c:v>
                </c:pt>
                <c:pt idx="95">
                  <c:v>42353</c:v>
                </c:pt>
                <c:pt idx="96">
                  <c:v>42384</c:v>
                </c:pt>
                <c:pt idx="97">
                  <c:v>42415</c:v>
                </c:pt>
                <c:pt idx="98">
                  <c:v>42444</c:v>
                </c:pt>
                <c:pt idx="99">
                  <c:v>42475</c:v>
                </c:pt>
              </c:numCache>
            </c:numRef>
          </c:cat>
          <c:val>
            <c:numRef>
              <c:f>'Data 1'!$F$4:$F$103</c:f>
              <c:numCache>
                <c:formatCode>General</c:formatCode>
                <c:ptCount val="100"/>
                <c:pt idx="41">
                  <c:v>4.3460000000000001</c:v>
                </c:pt>
                <c:pt idx="42">
                  <c:v>4.3929999999999998</c:v>
                </c:pt>
                <c:pt idx="43">
                  <c:v>4.4380000000000006</c:v>
                </c:pt>
                <c:pt idx="44">
                  <c:v>4.4649999999999999</c:v>
                </c:pt>
                <c:pt idx="45">
                  <c:v>4.51</c:v>
                </c:pt>
                <c:pt idx="46">
                  <c:v>4.6669999999999918</c:v>
                </c:pt>
                <c:pt idx="47">
                  <c:v>4.8849999999999998</c:v>
                </c:pt>
                <c:pt idx="48">
                  <c:v>5.0019999999999998</c:v>
                </c:pt>
                <c:pt idx="49">
                  <c:v>4.9930000000000003</c:v>
                </c:pt>
                <c:pt idx="50">
                  <c:v>4.9350000000000005</c:v>
                </c:pt>
                <c:pt idx="51">
                  <c:v>4.8010000000000002</c:v>
                </c:pt>
                <c:pt idx="52">
                  <c:v>4.8209999999999997</c:v>
                </c:pt>
                <c:pt idx="53">
                  <c:v>4.8609999999999998</c:v>
                </c:pt>
                <c:pt idx="54">
                  <c:v>4.907</c:v>
                </c:pt>
                <c:pt idx="55">
                  <c:v>4.9350000000000005</c:v>
                </c:pt>
                <c:pt idx="56">
                  <c:v>4.9450000000000003</c:v>
                </c:pt>
                <c:pt idx="57">
                  <c:v>4.9950000000000001</c:v>
                </c:pt>
                <c:pt idx="58">
                  <c:v>5.1529999999999996</c:v>
                </c:pt>
                <c:pt idx="59">
                  <c:v>5.3730000000000002</c:v>
                </c:pt>
                <c:pt idx="60">
                  <c:v>5.5</c:v>
                </c:pt>
                <c:pt idx="61">
                  <c:v>5.4649999999999999</c:v>
                </c:pt>
                <c:pt idx="62">
                  <c:v>5.39</c:v>
                </c:pt>
                <c:pt idx="63">
                  <c:v>5.1499999999999986</c:v>
                </c:pt>
                <c:pt idx="64">
                  <c:v>5.17</c:v>
                </c:pt>
                <c:pt idx="65">
                  <c:v>5.21</c:v>
                </c:pt>
                <c:pt idx="66">
                  <c:v>5.2519999999999998</c:v>
                </c:pt>
                <c:pt idx="67">
                  <c:v>5.2869999999999999</c:v>
                </c:pt>
                <c:pt idx="68">
                  <c:v>5.2969999999999997</c:v>
                </c:pt>
                <c:pt idx="69">
                  <c:v>5.3490000000000002</c:v>
                </c:pt>
                <c:pt idx="70">
                  <c:v>5.4939999999999998</c:v>
                </c:pt>
                <c:pt idx="71">
                  <c:v>5.7239999999999966</c:v>
                </c:pt>
                <c:pt idx="72">
                  <c:v>5.8519999999999976</c:v>
                </c:pt>
                <c:pt idx="73">
                  <c:v>5.8269999999999946</c:v>
                </c:pt>
                <c:pt idx="74">
                  <c:v>5.742</c:v>
                </c:pt>
                <c:pt idx="75">
                  <c:v>5.4669999999999996</c:v>
                </c:pt>
                <c:pt idx="76">
                  <c:v>5.4870000000000001</c:v>
                </c:pt>
                <c:pt idx="77">
                  <c:v>5.5249999999999915</c:v>
                </c:pt>
                <c:pt idx="78">
                  <c:v>5.57</c:v>
                </c:pt>
                <c:pt idx="79">
                  <c:v>5.6049999999999915</c:v>
                </c:pt>
                <c:pt idx="80">
                  <c:v>5.6189999999999998</c:v>
                </c:pt>
                <c:pt idx="81">
                  <c:v>5.6719999999999997</c:v>
                </c:pt>
                <c:pt idx="82">
                  <c:v>5.8169999999999966</c:v>
                </c:pt>
                <c:pt idx="83">
                  <c:v>6.0619999999999976</c:v>
                </c:pt>
                <c:pt idx="84">
                  <c:v>6.2</c:v>
                </c:pt>
                <c:pt idx="85">
                  <c:v>6.1749999999999998</c:v>
                </c:pt>
                <c:pt idx="86">
                  <c:v>6.0949999999999998</c:v>
                </c:pt>
                <c:pt idx="87">
                  <c:v>5.8249999999999895</c:v>
                </c:pt>
                <c:pt idx="88">
                  <c:v>5.8449999999999998</c:v>
                </c:pt>
                <c:pt idx="89">
                  <c:v>5.883</c:v>
                </c:pt>
                <c:pt idx="90">
                  <c:v>5.9279999999999999</c:v>
                </c:pt>
                <c:pt idx="91">
                  <c:v>5.9630000000000001</c:v>
                </c:pt>
                <c:pt idx="92">
                  <c:v>5.9770000000000003</c:v>
                </c:pt>
                <c:pt idx="93">
                  <c:v>6.03</c:v>
                </c:pt>
                <c:pt idx="94">
                  <c:v>6.18</c:v>
                </c:pt>
                <c:pt idx="95">
                  <c:v>6.4300000000000006</c:v>
                </c:pt>
                <c:pt idx="96">
                  <c:v>6.5720000000000001</c:v>
                </c:pt>
                <c:pt idx="97">
                  <c:v>6.5469999999999997</c:v>
                </c:pt>
                <c:pt idx="98">
                  <c:v>6.4669999999999996</c:v>
                </c:pt>
                <c:pt idx="99">
                  <c:v>6.1769999999999996</c:v>
                </c:pt>
              </c:numCache>
            </c:numRef>
          </c:val>
        </c:ser>
        <c:marker val="1"/>
        <c:axId val="65080704"/>
        <c:axId val="65090688"/>
      </c:lineChart>
      <c:dateAx>
        <c:axId val="65080704"/>
        <c:scaling>
          <c:orientation val="minMax"/>
        </c:scaling>
        <c:axPos val="b"/>
        <c:numFmt formatCode="mmm\-yyyy" sourceLinked="0"/>
        <c:tickLblPos val="nextTo"/>
        <c:spPr>
          <a:ln w="3175">
            <a:solidFill>
              <a:srgbClr val="808080"/>
            </a:solidFill>
            <a:prstDash val="solid"/>
          </a:ln>
        </c:spPr>
        <c:crossAx val="65090688"/>
        <c:crosses val="autoZero"/>
        <c:auto val="1"/>
        <c:lblOffset val="100"/>
      </c:dateAx>
      <c:valAx>
        <c:axId val="65090688"/>
        <c:scaling>
          <c:orientation val="minMax"/>
        </c:scaling>
        <c:axPos val="l"/>
        <c:majorGridlines>
          <c:spPr>
            <a:ln w="3175">
              <a:solidFill>
                <a:srgbClr val="808080"/>
              </a:solidFill>
              <a:prstDash val="solid"/>
            </a:ln>
          </c:spPr>
        </c:majorGridlines>
        <c:title>
          <c:tx>
            <c:rich>
              <a:bodyPr/>
              <a:lstStyle/>
              <a:p>
                <a:pPr>
                  <a:defRPr sz="1800"/>
                </a:pPr>
                <a:r>
                  <a:rPr lang="en-US" sz="1800"/>
                  <a:t>US$ per Million BTU</a:t>
                </a:r>
              </a:p>
            </c:rich>
          </c:tx>
          <c:layout/>
          <c:spPr>
            <a:noFill/>
            <a:ln w="25400">
              <a:noFill/>
            </a:ln>
          </c:spPr>
        </c:title>
        <c:numFmt formatCode="\$#,##0" sourceLinked="0"/>
        <c:tickLblPos val="nextTo"/>
        <c:spPr>
          <a:ln w="3175">
            <a:solidFill>
              <a:srgbClr val="808080"/>
            </a:solidFill>
            <a:prstDash val="solid"/>
          </a:ln>
        </c:spPr>
        <c:crossAx val="65080704"/>
        <c:crosses val="autoZero"/>
        <c:crossBetween val="between"/>
      </c:valAx>
      <c:spPr>
        <a:solidFill>
          <a:srgbClr val="FFFFFF"/>
        </a:solidFill>
        <a:ln w="25400">
          <a:noFill/>
        </a:ln>
      </c:spPr>
    </c:plotArea>
    <c:legend>
      <c:legendPos val="r"/>
      <c:legendEntry>
        <c:idx val="3"/>
        <c:delete val="1"/>
      </c:legendEntry>
      <c:legendEntry>
        <c:idx val="4"/>
        <c:delete val="1"/>
      </c:legendEntry>
      <c:layout>
        <c:manualLayout>
          <c:xMode val="edge"/>
          <c:yMode val="edge"/>
          <c:x val="9.1171362521562604E-2"/>
          <c:y val="0.76552862264765908"/>
          <c:w val="0.24793797012333205"/>
          <c:h val="0.103179798603606"/>
        </c:manualLayout>
      </c:layout>
      <c:spPr>
        <a:noFill/>
        <a:ln w="25400">
          <a:noFill/>
        </a:ln>
      </c:spPr>
    </c:legend>
    <c:plotVisOnly val="1"/>
    <c:dispBlanksAs val="gap"/>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0.35333</cdr:x>
      <cdr:y>0.37059</cdr:y>
    </cdr:from>
    <cdr:to>
      <cdr:x>0.42047</cdr:x>
      <cdr:y>0.55686</cdr:y>
    </cdr:to>
    <cdr:sp macro="" textlink="">
      <cdr:nvSpPr>
        <cdr:cNvPr id="2" name="Up-Down Arrow Callout 1"/>
        <cdr:cNvSpPr/>
      </cdr:nvSpPr>
      <cdr:spPr>
        <a:xfrm xmlns:a="http://schemas.openxmlformats.org/drawingml/2006/main">
          <a:off x="3031982" y="2162433"/>
          <a:ext cx="576073" cy="1086937"/>
        </a:xfrm>
        <a:prstGeom xmlns:a="http://schemas.openxmlformats.org/drawingml/2006/main" prst="upDownArrowCallout">
          <a:avLst>
            <a:gd name="adj1" fmla="val 25000"/>
            <a:gd name="adj2" fmla="val 25000"/>
            <a:gd name="adj3" fmla="val 11097"/>
            <a:gd name="adj4" fmla="val 24965"/>
          </a:avLst>
        </a:prstGeom>
        <a:solidFill xmlns:a="http://schemas.openxmlformats.org/drawingml/2006/main">
          <a:schemeClr val="bg1">
            <a:lumMod val="85000"/>
            <a:alpha val="25000"/>
          </a:schemeClr>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p xmlns:a="http://schemas.openxmlformats.org/drawingml/2006/main">
          <a:r>
            <a:rPr lang="en-US" sz="1400" b="1" i="0">
              <a:solidFill>
                <a:srgbClr val="FF0000"/>
              </a:solidFill>
            </a:rPr>
            <a:t>-11%</a:t>
          </a:r>
        </a:p>
      </cdr:txBody>
    </cdr:sp>
  </cdr:relSizeAnchor>
</c:userShapes>
</file>

<file path=ppt/drawings/drawing2.xml><?xml version="1.0" encoding="utf-8"?>
<c:userShapes xmlns:c="http://schemas.openxmlformats.org/drawingml/2006/chart">
  <cdr:relSizeAnchor xmlns:cdr="http://schemas.openxmlformats.org/drawingml/2006/chartDrawing">
    <cdr:from>
      <cdr:x>0.44267</cdr:x>
      <cdr:y>0.26078</cdr:y>
    </cdr:from>
    <cdr:to>
      <cdr:x>0.53067</cdr:x>
      <cdr:y>0.48039</cdr:y>
    </cdr:to>
    <cdr:sp macro="" textlink="">
      <cdr:nvSpPr>
        <cdr:cNvPr id="2" name="Up-Down Arrow Callout 1"/>
        <cdr:cNvSpPr/>
      </cdr:nvSpPr>
      <cdr:spPr>
        <a:xfrm xmlns:a="http://schemas.openxmlformats.org/drawingml/2006/main">
          <a:off x="3798559" y="1521712"/>
          <a:ext cx="755135" cy="1281441"/>
        </a:xfrm>
        <a:prstGeom xmlns:a="http://schemas.openxmlformats.org/drawingml/2006/main" prst="upDownArrowCallout">
          <a:avLst>
            <a:gd name="adj1" fmla="val 25000"/>
            <a:gd name="adj2" fmla="val 25000"/>
            <a:gd name="adj3" fmla="val 11097"/>
            <a:gd name="adj4" fmla="val 24965"/>
          </a:avLst>
        </a:prstGeom>
        <a:solidFill xmlns:a="http://schemas.openxmlformats.org/drawingml/2006/main">
          <a:schemeClr val="bg1">
            <a:lumMod val="85000"/>
            <a:alpha val="25000"/>
          </a:schemeClr>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p xmlns:a="http://schemas.openxmlformats.org/drawingml/2006/main">
          <a:r>
            <a:rPr lang="en-US" sz="1400" b="1" i="0">
              <a:solidFill>
                <a:srgbClr val="FF0000"/>
              </a:solidFill>
            </a:rPr>
            <a:t>-27.5%</a:t>
          </a:r>
        </a:p>
      </cdr:txBody>
    </cdr:sp>
  </cdr:relSizeAnchor>
</c:userShapes>
</file>

<file path=ppt/drawings/drawing3.xml><?xml version="1.0" encoding="utf-8"?>
<c:userShapes xmlns:c="http://schemas.openxmlformats.org/drawingml/2006/chart">
  <cdr:relSizeAnchor xmlns:cdr="http://schemas.openxmlformats.org/drawingml/2006/chartDrawing">
    <cdr:from>
      <cdr:x>0.44105</cdr:x>
      <cdr:y>0.12291</cdr:y>
    </cdr:from>
    <cdr:to>
      <cdr:x>0.4434</cdr:x>
      <cdr:y>0.86861</cdr:y>
    </cdr:to>
    <cdr:sp macro="" textlink="">
      <cdr:nvSpPr>
        <cdr:cNvPr id="3" name="Straight Connector 2"/>
        <cdr:cNvSpPr/>
      </cdr:nvSpPr>
      <cdr:spPr>
        <a:xfrm xmlns:a="http://schemas.openxmlformats.org/drawingml/2006/main" rot="5400000" flipH="1" flipV="1">
          <a:off x="1595014" y="2879948"/>
          <a:ext cx="4346909" cy="20026"/>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0.58133</cdr:x>
      <cdr:y>0.63045</cdr:y>
    </cdr:from>
    <cdr:to>
      <cdr:x>0.70189</cdr:x>
      <cdr:y>0.66853</cdr:y>
    </cdr:to>
    <cdr:sp macro="" textlink="">
      <cdr:nvSpPr>
        <cdr:cNvPr id="5" name="TextBox 4"/>
        <cdr:cNvSpPr txBox="1"/>
      </cdr:nvSpPr>
      <cdr:spPr>
        <a:xfrm xmlns:a="http://schemas.openxmlformats.org/drawingml/2006/main">
          <a:off x="4953951" y="3675109"/>
          <a:ext cx="1027377" cy="2219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EIA Forecast</a:t>
          </a:r>
        </a:p>
      </cdr:txBody>
    </cdr:sp>
  </cdr:relSizeAnchor>
  <cdr:relSizeAnchor xmlns:cdr="http://schemas.openxmlformats.org/drawingml/2006/chartDrawing">
    <cdr:from>
      <cdr:x>0.73107</cdr:x>
      <cdr:y>0.56619</cdr:y>
    </cdr:from>
    <cdr:to>
      <cdr:x>0.92666</cdr:x>
      <cdr:y>0.60428</cdr:y>
    </cdr:to>
    <cdr:sp macro="" textlink="">
      <cdr:nvSpPr>
        <cdr:cNvPr id="7" name="TextBox 6"/>
        <cdr:cNvSpPr txBox="1"/>
      </cdr:nvSpPr>
      <cdr:spPr>
        <a:xfrm xmlns:a="http://schemas.openxmlformats.org/drawingml/2006/main">
          <a:off x="6229947" y="3300476"/>
          <a:ext cx="1666759" cy="222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NYMEX Futures:</a:t>
          </a:r>
          <a:r>
            <a:rPr lang="en-US" sz="1100" baseline="0"/>
            <a:t> </a:t>
          </a:r>
          <a:r>
            <a:rPr lang="en-US" sz="1100"/>
            <a:t>05/23/11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A9033E9-883B-934E-8251-F303BFB37037}" type="datetime1">
              <a:rPr lang="en-US"/>
              <a:pPr>
                <a:defRPr/>
              </a:pPr>
              <a:t>6/15/2011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67B6FBC-79FE-2949-AA77-2B1DB0D019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a:lstStyle/>
          <a:p>
            <a:fld id="{6B13D422-D16C-5F45-9C88-F8CDA6360C8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a:t>
            </a:r>
            <a:endParaRPr lang="en-US" dirty="0"/>
          </a:p>
        </p:txBody>
      </p:sp>
      <p:sp>
        <p:nvSpPr>
          <p:cNvPr id="4" name="Slide Number Placeholder 3"/>
          <p:cNvSpPr>
            <a:spLocks noGrp="1"/>
          </p:cNvSpPr>
          <p:nvPr>
            <p:ph type="sldNum" sz="quarter" idx="10"/>
          </p:nvPr>
        </p:nvSpPr>
        <p:spPr/>
        <p:txBody>
          <a:bodyPr/>
          <a:lstStyle/>
          <a:p>
            <a:fld id="{E1A43C22-B1CC-4E83-B92C-6C3755C76638}" type="slidenum">
              <a:rPr lang="en-CA" smtClean="0"/>
              <a:pPr/>
              <a:t>16</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ln>
            <a:miter lim="800000"/>
            <a:headEnd/>
            <a:tailEnd/>
          </a:ln>
        </p:spPr>
        <p:txBody>
          <a:bodyPr/>
          <a:lstStyle/>
          <a:p>
            <a:fld id="{409B457D-4372-F84D-ACE3-3D5188DA26B0}" type="slidenum">
              <a:rPr lang="en-US"/>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ln>
            <a:miter lim="800000"/>
            <a:headEnd/>
            <a:tailEnd/>
          </a:ln>
        </p:spPr>
        <p:txBody>
          <a:bodyPr/>
          <a:lstStyle/>
          <a:p>
            <a:fld id="{409B457D-4372-F84D-ACE3-3D5188DA26B0}" type="slidenum">
              <a:rPr lang="en-US"/>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7348" name="Slide Number Placeholder 3"/>
          <p:cNvSpPr>
            <a:spLocks noGrp="1"/>
          </p:cNvSpPr>
          <p:nvPr>
            <p:ph type="sldNum" sz="quarter" idx="5"/>
          </p:nvPr>
        </p:nvSpPr>
        <p:spPr bwMode="auto">
          <a:noFill/>
          <a:ln>
            <a:miter lim="800000"/>
            <a:headEnd/>
            <a:tailEnd/>
          </a:ln>
        </p:spPr>
        <p:txBody>
          <a:bodyPr/>
          <a:lstStyle/>
          <a:p>
            <a:fld id="{3088A9CC-C9E8-3741-87B1-6FFC63D9BB75}" type="slidenum">
              <a:rPr lang="en-US"/>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7348" name="Slide Number Placeholder 3"/>
          <p:cNvSpPr>
            <a:spLocks noGrp="1"/>
          </p:cNvSpPr>
          <p:nvPr>
            <p:ph type="sldNum" sz="quarter" idx="5"/>
          </p:nvPr>
        </p:nvSpPr>
        <p:spPr bwMode="auto">
          <a:noFill/>
          <a:ln>
            <a:miter lim="800000"/>
            <a:headEnd/>
            <a:tailEnd/>
          </a:ln>
        </p:spPr>
        <p:txBody>
          <a:bodyPr/>
          <a:lstStyle/>
          <a:p>
            <a:fld id="{3088A9CC-C9E8-3741-87B1-6FFC63D9BB75}" type="slidenum">
              <a:rPr lang="en-US"/>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511F1E7D-C4C2-4B89-B60B-14EE34EB8CC1}" type="slidenum">
              <a:rPr lang="en-US">
                <a:solidFill>
                  <a:prstClr val="black"/>
                </a:solidFill>
              </a:rPr>
              <a:pPr/>
              <a:t>21</a:t>
            </a:fld>
            <a:endParaRPr lang="en-US">
              <a:solidFill>
                <a:prstClr val="black"/>
              </a:solidFill>
            </a:endParaRPr>
          </a:p>
        </p:txBody>
      </p:sp>
      <p:sp>
        <p:nvSpPr>
          <p:cNvPr id="389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89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66092C29-130F-F645-8E3A-4C681F2B5EAB}" type="slidenum">
              <a:rPr lang="en-US">
                <a:latin typeface="Arial" charset="0"/>
              </a:rPr>
              <a:pPr/>
              <a:t>22</a:t>
            </a:fld>
            <a:endParaRPr lang="en-US">
              <a:latin typeface="Arial" charset="0"/>
            </a:endParaRPr>
          </a:p>
        </p:txBody>
      </p:sp>
      <p:sp>
        <p:nvSpPr>
          <p:cNvPr id="20483"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2048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66092C29-130F-F645-8E3A-4C681F2B5EAB}" type="slidenum">
              <a:rPr lang="en-US">
                <a:latin typeface="Arial" charset="0"/>
              </a:rPr>
              <a:pPr/>
              <a:t>2</a:t>
            </a:fld>
            <a:endParaRPr lang="en-US">
              <a:latin typeface="Arial" charset="0"/>
            </a:endParaRPr>
          </a:p>
        </p:txBody>
      </p:sp>
      <p:sp>
        <p:nvSpPr>
          <p:cNvPr id="20483"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2048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3E8BA885-2953-9644-827C-DBE941541381}" type="slidenum">
              <a:rPr lang="en-US"/>
              <a:pPr/>
              <a:t>3</a:t>
            </a:fld>
            <a:endParaRPr lang="en-US"/>
          </a:p>
        </p:txBody>
      </p:sp>
      <p:sp>
        <p:nvSpPr>
          <p:cNvPr id="2867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867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80000"/>
              </a:lnSpc>
              <a:spcBef>
                <a:spcPct val="0"/>
              </a:spcBef>
            </a:pPr>
            <a:endParaRPr lang="en-CA"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CE77399C-D8A4-F847-8F3C-24A9D6B0EE16}"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2EAF3E17-9517-5E46-87D4-45B3D44B2DD0}" type="slidenum">
              <a:rPr lang="en-US"/>
              <a:pPr/>
              <a:t>6</a:t>
            </a:fld>
            <a:endParaRPr lang="en-US"/>
          </a:p>
        </p:txBody>
      </p:sp>
      <p:sp>
        <p:nvSpPr>
          <p:cNvPr id="4096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09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ln>
            <a:miter lim="800000"/>
            <a:headEnd/>
            <a:tailEnd/>
          </a:ln>
        </p:spPr>
        <p:txBody>
          <a:bodyPr/>
          <a:lstStyle/>
          <a:p>
            <a:fld id="{E0A2F340-78A0-4148-8CDE-65A9CD4EA134}"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ln>
            <a:miter lim="800000"/>
            <a:headEnd/>
            <a:tailEnd/>
          </a:ln>
        </p:spPr>
        <p:txBody>
          <a:bodyPr/>
          <a:lstStyle/>
          <a:p>
            <a:fld id="{F52D81AE-D33E-4848-916F-0225B9FE205D}"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ln>
            <a:miter lim="800000"/>
            <a:headEnd/>
            <a:tailEnd/>
          </a:ln>
        </p:spPr>
        <p:txBody>
          <a:bodyPr/>
          <a:lstStyle/>
          <a:p>
            <a:fld id="{E0CECB01-FD05-E140-B211-63ABAB90A30F}" type="slidenum">
              <a:rPr lang="en-US"/>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966913" y="635000"/>
            <a:ext cx="3197225" cy="2398713"/>
          </a:xfrm>
          <a:noFill/>
          <a:ln>
            <a:solidFill>
              <a:srgbClr val="000000"/>
            </a:solidFill>
            <a:miter lim="800000"/>
            <a:headEnd/>
            <a:tailEnd/>
          </a:ln>
        </p:spPr>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CA7F44-D6B9-43A7-8FF5-86CBD61348C1}" type="slidenum">
              <a:rPr lang="en-US">
                <a:solidFill>
                  <a:prstClr val="black"/>
                </a:solidFill>
              </a:rPr>
              <a:pPr fontAlgn="base">
                <a:spcBef>
                  <a:spcPct val="0"/>
                </a:spcBef>
                <a:spcAft>
                  <a:spcPct val="0"/>
                </a:spcAft>
                <a:defRPr/>
              </a:pPr>
              <a:t>12</a:t>
            </a:fld>
            <a:endParaRPr lang="en-US" dirty="0">
              <a:solidFill>
                <a:prstClr val="black"/>
              </a:solidFill>
            </a:endParaRPr>
          </a:p>
        </p:txBody>
      </p:sp>
      <p:sp>
        <p:nvSpPr>
          <p:cNvPr id="5" name="Notes Placeholder 2"/>
          <p:cNvSpPr>
            <a:spLocks noGrp="1"/>
          </p:cNvSpPr>
          <p:nvPr>
            <p:ph type="body" idx="3"/>
          </p:nvPr>
        </p:nvSpPr>
        <p:spPr bwMode="auto">
          <a:xfrm>
            <a:off x="288855" y="3069861"/>
            <a:ext cx="6270971" cy="5824303"/>
          </a:xfrm>
          <a:noFill/>
        </p:spPr>
        <p:txBody>
          <a:bodyPr wrap="square" numCol="1" anchor="t" anchorCtr="0" compatLnSpc="1">
            <a:prstTxWarp prst="textNoShape">
              <a:avLst/>
            </a:prstTxWarp>
            <a:noAutofit/>
          </a:bodyPr>
          <a:lstStyle/>
          <a:p>
            <a:pPr>
              <a:spcBef>
                <a:spcPct val="0"/>
              </a:spcBef>
            </a:pPr>
            <a:r>
              <a:rPr lang="en-US" sz="1800" b="1" dirty="0"/>
              <a:t>TECHNOLOGY IS REDEFINING DRILLING RIG PRODUCTIVITY.</a:t>
            </a:r>
          </a:p>
          <a:p>
            <a:pPr>
              <a:spcBef>
                <a:spcPct val="0"/>
              </a:spcBef>
            </a:pPr>
            <a:endParaRPr lang="en-US" sz="1800" b="1" dirty="0"/>
          </a:p>
          <a:p>
            <a:pPr>
              <a:spcBef>
                <a:spcPct val="0"/>
              </a:spcBef>
            </a:pPr>
            <a:r>
              <a:rPr lang="en-US" dirty="0" smtClean="0"/>
              <a:t>The magnitude of technology change that is impacting the gas industry is evident when one looks at the time to drill statistics offered by many producers.  </a:t>
            </a:r>
          </a:p>
          <a:p>
            <a:pPr>
              <a:spcBef>
                <a:spcPct val="0"/>
              </a:spcBef>
            </a:pPr>
            <a:r>
              <a:rPr lang="en-US" dirty="0" smtClean="0"/>
              <a:t>Slide 7 shows the numbers for Southwest Energy an independent company that operates primarily in the Fayetteville, E TX, and Marcellus.  </a:t>
            </a:r>
            <a:endParaRPr lang="en-US" dirty="0"/>
          </a:p>
          <a:p>
            <a:pPr>
              <a:spcBef>
                <a:spcPct val="0"/>
              </a:spcBef>
            </a:pPr>
            <a:r>
              <a:rPr lang="en-US" dirty="0" smtClean="0"/>
              <a:t>Between Q1-2007 and Q4 – 2009 </a:t>
            </a:r>
            <a:r>
              <a:rPr lang="en-US" b="1" dirty="0" smtClean="0">
                <a:solidFill>
                  <a:srgbClr val="FF0000"/>
                </a:solidFill>
              </a:rPr>
              <a:t>the time it took them to drill a well decreased by 45%.</a:t>
            </a:r>
            <a:r>
              <a:rPr lang="en-US" dirty="0" smtClean="0"/>
              <a:t>  What makes this more remarkable is that they length of the horizontal lateral they drilled increased by </a:t>
            </a:r>
            <a:r>
              <a:rPr lang="en-US" b="1" dirty="0" smtClean="0">
                <a:solidFill>
                  <a:srgbClr val="FF0000"/>
                </a:solidFill>
              </a:rPr>
              <a:t>nearly 100%</a:t>
            </a:r>
            <a:r>
              <a:rPr lang="en-US" dirty="0" smtClean="0"/>
              <a:t>.  So they drilled wells that were twice as long, twice as fast.  During the period their 30 day production rates rose dramatically and their production additions per year per rig increased by nearly </a:t>
            </a:r>
            <a:r>
              <a:rPr lang="en-US" b="1" dirty="0" smtClean="0">
                <a:solidFill>
                  <a:srgbClr val="FF0000"/>
                </a:solidFill>
              </a:rPr>
              <a:t>350%</a:t>
            </a:r>
            <a:r>
              <a:rPr lang="en-US" dirty="0" smtClean="0"/>
              <a:t>.  All this happened while total </a:t>
            </a:r>
            <a:r>
              <a:rPr lang="en-US" b="1" dirty="0" smtClean="0">
                <a:solidFill>
                  <a:srgbClr val="FF0000"/>
                </a:solidFill>
              </a:rPr>
              <a:t>cost per rig increased only 8% </a:t>
            </a:r>
            <a:r>
              <a:rPr lang="en-US" dirty="0" smtClean="0"/>
              <a:t>and if looked at on a </a:t>
            </a:r>
            <a:r>
              <a:rPr lang="en-US" b="1" dirty="0" smtClean="0">
                <a:solidFill>
                  <a:srgbClr val="FF0000"/>
                </a:solidFill>
              </a:rPr>
              <a:t>$/</a:t>
            </a:r>
            <a:r>
              <a:rPr lang="en-US" b="1" dirty="0" err="1" smtClean="0">
                <a:solidFill>
                  <a:srgbClr val="FF0000"/>
                </a:solidFill>
              </a:rPr>
              <a:t>MMBtu</a:t>
            </a:r>
            <a:r>
              <a:rPr lang="en-US" b="1" dirty="0" smtClean="0">
                <a:solidFill>
                  <a:srgbClr val="FF0000"/>
                </a:solidFill>
              </a:rPr>
              <a:t> </a:t>
            </a:r>
            <a:r>
              <a:rPr lang="en-US" dirty="0" smtClean="0"/>
              <a:t>produced in the first year basis fell significantly.</a:t>
            </a:r>
          </a:p>
          <a:p>
            <a:pPr>
              <a:spcBef>
                <a:spcPct val="0"/>
              </a:spcBef>
            </a:pPr>
            <a:r>
              <a:rPr lang="en-US" dirty="0" smtClean="0"/>
              <a:t>This is but one company’s example, but producer analyst presentations are full of similar information.  For example, in the Pinedale area of the Green River/</a:t>
            </a:r>
            <a:r>
              <a:rPr lang="en-US" dirty="0" err="1" smtClean="0"/>
              <a:t>Overthrust</a:t>
            </a:r>
            <a:r>
              <a:rPr lang="en-US" dirty="0" smtClean="0"/>
              <a:t> </a:t>
            </a:r>
            <a:r>
              <a:rPr lang="en-US" b="1" dirty="0" smtClean="0">
                <a:solidFill>
                  <a:srgbClr val="FF0000"/>
                </a:solidFill>
              </a:rPr>
              <a:t>Ultra Petroleum dropped its average drilling time from nearly 80 days in 2006 to 25 in 2010</a:t>
            </a:r>
            <a:r>
              <a:rPr lang="en-US" dirty="0" smtClean="0"/>
              <a:t>.  In their case average depth remained flat, but D&amp; C costs fell from </a:t>
            </a:r>
            <a:r>
              <a:rPr lang="en-US" b="1" dirty="0" smtClean="0">
                <a:solidFill>
                  <a:srgbClr val="FF0000"/>
                </a:solidFill>
              </a:rPr>
              <a:t>$7.0 to $4.8 Million</a:t>
            </a:r>
            <a:r>
              <a:rPr lang="en-US" dirty="0" smtClean="0"/>
              <a:t>.  These types of efficiency gains are evident to varying degrees in all </a:t>
            </a:r>
            <a:r>
              <a:rPr lang="en-US" dirty="0" err="1" smtClean="0"/>
              <a:t>shales</a:t>
            </a:r>
            <a:r>
              <a:rPr lang="en-US" dirty="0" smtClean="0"/>
              <a:t> and to lesser even among conventional producers in the Anadarko and Permian.</a:t>
            </a:r>
            <a:endParaRPr lang="en-US" dirty="0"/>
          </a:p>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C0CE1732-D470-9447-ACA2-D7C8E2AE7FC6}" type="datetime1">
              <a:rPr lang="en-US"/>
              <a:pPr>
                <a:defRPr/>
              </a:pPr>
              <a:t>6/15/2011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0E7FF892-8A21-3047-878A-FAE25F334D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E341A5B-F8DE-A241-AEC7-C311F318A25F}" type="datetime1">
              <a:rPr lang="en-US"/>
              <a:pPr>
                <a:defRPr/>
              </a:pPr>
              <a:t>6/15/2011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C0AA6A-166B-9F4A-87F7-2A952BF458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974BCA7-75ED-2148-A4E5-C210BFE9B7D8}" type="datetime1">
              <a:rPr lang="en-US"/>
              <a:pPr>
                <a:defRPr/>
              </a:pPr>
              <a:t>6/15/2011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C1482F8-08AF-1748-9524-1AEF14B2F3C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normAutofit/>
          </a:bodyPr>
          <a:lstStyle/>
          <a:p>
            <a:pPr lvl="0"/>
            <a:r>
              <a:rPr lang="en-US" noProof="0" smtClean="0"/>
              <a:t>Click icon to add table</a:t>
            </a:r>
            <a:endParaRPr lang="en-US" noProof="0"/>
          </a:p>
        </p:txBody>
      </p:sp>
      <p:sp>
        <p:nvSpPr>
          <p:cNvPr id="4" name="Rectangle 65"/>
          <p:cNvSpPr>
            <a:spLocks noGrp="1" noChangeArrowheads="1"/>
          </p:cNvSpPr>
          <p:nvPr>
            <p:ph type="dt" sz="half" idx="10"/>
          </p:nvPr>
        </p:nvSpPr>
        <p:spPr/>
        <p:txBody>
          <a:bodyPr/>
          <a:lstStyle>
            <a:lvl1pPr>
              <a:defRPr>
                <a:solidFill>
                  <a:schemeClr val="tx2">
                    <a:shade val="90000"/>
                  </a:schemeClr>
                </a:solidFill>
                <a:ea typeface="+mn-ea"/>
              </a:defRPr>
            </a:lvl1pPr>
          </a:lstStyle>
          <a:p>
            <a:pPr>
              <a:defRPr/>
            </a:pPr>
            <a:endParaRPr lang="en-US"/>
          </a:p>
        </p:txBody>
      </p:sp>
      <p:sp>
        <p:nvSpPr>
          <p:cNvPr id="5" name="Rectangle 66"/>
          <p:cNvSpPr>
            <a:spLocks noGrp="1" noChangeArrowheads="1"/>
          </p:cNvSpPr>
          <p:nvPr>
            <p:ph type="ftr" sz="quarter" idx="11"/>
          </p:nvPr>
        </p:nvSpPr>
        <p:spPr/>
        <p:txBody>
          <a:bodyPr/>
          <a:lstStyle>
            <a:lvl1pPr>
              <a:defRPr/>
            </a:lvl1pPr>
          </a:lstStyle>
          <a:p>
            <a:pPr>
              <a:defRPr/>
            </a:pPr>
            <a:endParaRPr lang="en-US"/>
          </a:p>
        </p:txBody>
      </p:sp>
      <p:sp>
        <p:nvSpPr>
          <p:cNvPr id="6" name="Rectangle 67"/>
          <p:cNvSpPr>
            <a:spLocks noGrp="1" noChangeArrowheads="1"/>
          </p:cNvSpPr>
          <p:nvPr>
            <p:ph type="sldNum" sz="quarter" idx="12"/>
          </p:nvPr>
        </p:nvSpPr>
        <p:spPr/>
        <p:txBody>
          <a:bodyPr/>
          <a:lstStyle>
            <a:lvl1pPr>
              <a:defRPr/>
            </a:lvl1pPr>
          </a:lstStyle>
          <a:p>
            <a:pPr>
              <a:defRPr/>
            </a:pPr>
            <a:fld id="{8CFE467D-AB9F-6440-AAB4-5695E02ADA44}"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DBEAE47-65AE-CC48-8F16-CBEBAB0C0319}" type="datetime1">
              <a:rPr lang="en-US"/>
              <a:pPr>
                <a:defRPr/>
              </a:pPr>
              <a:t>6/15/2011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0109B78-E2EC-8842-A475-5320B44B8C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61943EE7-D305-1D48-A289-8519BE166031}" type="datetime1">
              <a:rPr lang="en-US"/>
              <a:pPr>
                <a:defRPr/>
              </a:pPr>
              <a:t>6/15/2011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802FC411-14EE-704A-B5B0-557F1CDCFB0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39C4DB2-CA9F-4D46-9B5F-2CB3C3CF7542}" type="datetime1">
              <a:rPr lang="en-US"/>
              <a:pPr>
                <a:defRPr/>
              </a:pPr>
              <a:t>6/15/2011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191A4C1-1297-C542-9A1A-1AD26C6008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35909EE-4008-1548-B7B3-456E44D46891}" type="datetime1">
              <a:rPr lang="en-US"/>
              <a:pPr>
                <a:defRPr/>
              </a:pPr>
              <a:t>6/15/2011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FE22EB2-D515-7F46-909D-CB74DE1850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0C8F10F-AEF9-4749-9367-D04DBA75A988}" type="datetime1">
              <a:rPr lang="en-US"/>
              <a:pPr>
                <a:defRPr/>
              </a:pPr>
              <a:t>6/15/2011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455DF50-FE7F-444E-AC68-5668249494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0BF32D7-93DC-F140-BCC3-FB31657C032F}" type="datetime1">
              <a:rPr lang="en-US"/>
              <a:pPr>
                <a:defRPr/>
              </a:pPr>
              <a:t>6/15/2011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7269016-F754-B841-813F-CAD3B9F8AA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9BB34AA-8F46-AC47-B345-9DF7E468DAD8}" type="datetime1">
              <a:rPr lang="en-US"/>
              <a:pPr>
                <a:defRPr/>
              </a:pPr>
              <a:t>6/15/2011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07CCBB7-5C6D-E144-9A59-B0F017B62B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D32A2B4-386B-DE41-AA6C-5039B0A76F1F}" type="datetime1">
              <a:rPr lang="en-US"/>
              <a:pPr>
                <a:defRPr/>
              </a:pPr>
              <a:t>6/15/2011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6CAD2ED-9325-8C42-BD64-F9A97176EF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pPr>
              <a:defRPr/>
            </a:pPr>
            <a:fld id="{A8B88DF4-D409-8A4D-849F-5DFF67A61808}" type="datetime1">
              <a:rPr lang="en-US"/>
              <a:pPr>
                <a:defRPr/>
              </a:pPr>
              <a:t>6/15/2011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a:defRPr/>
            </a:pPr>
            <a:fld id="{D929EF53-B867-9E41-AC5B-E3E185D15039}"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ea typeface="+mn-ea"/>
              </a:endParaRPr>
            </a:p>
          </p:txBody>
        </p:sp>
      </p:grpSp>
    </p:spTree>
  </p:cSld>
  <p:clrMap bg1="lt1" tx1="dk1" bg2="lt2" tx2="dk2" accent1="accent1" accent2="accent2" accent3="accent3" accent4="accent4" accent5="accent5" accent6="accent6" hlink="hlink" folHlink="folHlink"/>
  <p:sldLayoutIdLst>
    <p:sldLayoutId id="2147484523" r:id="rId1"/>
    <p:sldLayoutId id="2147484515" r:id="rId2"/>
    <p:sldLayoutId id="2147484524" r:id="rId3"/>
    <p:sldLayoutId id="2147484516" r:id="rId4"/>
    <p:sldLayoutId id="2147484517" r:id="rId5"/>
    <p:sldLayoutId id="2147484518" r:id="rId6"/>
    <p:sldLayoutId id="2147484519" r:id="rId7"/>
    <p:sldLayoutId id="2147484520" r:id="rId8"/>
    <p:sldLayoutId id="2147484525" r:id="rId9"/>
    <p:sldLayoutId id="2147484521" r:id="rId10"/>
    <p:sldLayoutId id="2147484522" r:id="rId11"/>
    <p:sldLayoutId id="2147484526" r:id="rId12"/>
  </p:sldLayoutIdLst>
  <p:txStyles>
    <p:titleStyle>
      <a:lvl1pPr algn="l" rtl="0" eaLnBrk="0" fontAlgn="base" hangingPunct="0">
        <a:spcBef>
          <a:spcPct val="0"/>
        </a:spcBef>
        <a:spcAft>
          <a:spcPct val="0"/>
        </a:spcAft>
        <a:defRPr sz="5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2600" kern="1200">
          <a:solidFill>
            <a:schemeClr val="tx1"/>
          </a:solidFill>
          <a:latin typeface="+mn-lt"/>
          <a:ea typeface="ＭＳ Ｐゴシック"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charset="2"/>
        <a:buChar char=""/>
        <a:defRPr sz="2400" kern="1200">
          <a:solidFill>
            <a:schemeClr val="tx1"/>
          </a:solidFill>
          <a:latin typeface="+mn-lt"/>
          <a:ea typeface="ＭＳ Ｐゴシック" charset="-128"/>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100" kern="1200">
          <a:solidFill>
            <a:schemeClr val="tx1"/>
          </a:solidFill>
          <a:latin typeface="+mn-lt"/>
          <a:ea typeface="ＭＳ Ｐゴシック" charset="-128"/>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ＭＳ Ｐゴシック" charset="-128"/>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ＭＳ Ｐゴシック"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hyperlink" Target="http://www.nwga.org/"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hyperlink" Target="http://www.nwga.or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71600"/>
            <a:ext cx="7623048" cy="1828800"/>
          </a:xfrm>
        </p:spPr>
        <p:txBody>
          <a:bodyPr>
            <a:normAutofit/>
          </a:bodyPr>
          <a:lstStyle/>
          <a:p>
            <a:pPr>
              <a:defRPr/>
            </a:pPr>
            <a:r>
              <a:rPr lang="en-US" dirty="0" smtClean="0"/>
              <a:t>NW Gas Market Outlook:</a:t>
            </a:r>
            <a:br>
              <a:rPr lang="en-US" dirty="0" smtClean="0"/>
            </a:br>
            <a:r>
              <a:rPr lang="en-US" dirty="0" smtClean="0"/>
              <a:t>Winds of Change</a:t>
            </a:r>
            <a:endParaRPr lang="en-US" sz="4667" dirty="0"/>
          </a:p>
        </p:txBody>
      </p:sp>
      <p:sp>
        <p:nvSpPr>
          <p:cNvPr id="15363" name="Subtitle 2"/>
          <p:cNvSpPr>
            <a:spLocks noGrp="1"/>
          </p:cNvSpPr>
          <p:nvPr>
            <p:ph type="subTitle" idx="1"/>
          </p:nvPr>
        </p:nvSpPr>
        <p:spPr>
          <a:xfrm>
            <a:off x="838200" y="3200400"/>
            <a:ext cx="7854950" cy="1905000"/>
          </a:xfrm>
        </p:spPr>
        <p:txBody>
          <a:bodyPr/>
          <a:lstStyle/>
          <a:p>
            <a:pPr marR="0"/>
            <a:r>
              <a:rPr lang="en-US" dirty="0" smtClean="0"/>
              <a:t>Northwest Power Conservation Council</a:t>
            </a:r>
          </a:p>
          <a:p>
            <a:pPr marR="0"/>
            <a:r>
              <a:rPr lang="en-US" dirty="0" smtClean="0"/>
              <a:t>Natural Gas Advisory Committee</a:t>
            </a:r>
          </a:p>
          <a:p>
            <a:pPr marR="0"/>
            <a:r>
              <a:rPr lang="en-US" dirty="0" smtClean="0"/>
              <a:t>June 16,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304800" y="1026026"/>
          <a:ext cx="8572500" cy="583197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704088"/>
            <a:ext cx="8229600" cy="743712"/>
          </a:xfrm>
        </p:spPr>
        <p:txBody>
          <a:bodyPr/>
          <a:lstStyle/>
          <a:p>
            <a:r>
              <a:rPr lang="en-US" b="1" i="1" dirty="0" smtClean="0">
                <a:solidFill>
                  <a:schemeClr val="tx1"/>
                </a:solidFill>
              </a:rPr>
              <a:t>Demand Composition 2019-20</a:t>
            </a:r>
            <a:endParaRPr lang="en-US" b="1" i="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36" name="Rectangle 16"/>
          <p:cNvSpPr>
            <a:spLocks noGrp="1" noChangeArrowheads="1"/>
          </p:cNvSpPr>
          <p:nvPr>
            <p:ph type="title"/>
          </p:nvPr>
        </p:nvSpPr>
        <p:spPr>
          <a:xfrm>
            <a:off x="685800" y="152400"/>
            <a:ext cx="7772400" cy="972312"/>
          </a:xfrm>
        </p:spPr>
        <p:txBody>
          <a:bodyPr>
            <a:noAutofit/>
          </a:bodyPr>
          <a:lstStyle/>
          <a:p>
            <a:pPr>
              <a:defRPr/>
            </a:pPr>
            <a:r>
              <a:rPr lang="en-CA" sz="3600" b="1" i="1" dirty="0" smtClean="0">
                <a:solidFill>
                  <a:schemeClr val="tx1"/>
                </a:solidFill>
              </a:rPr>
              <a:t>Shale Gas A Game Changer</a:t>
            </a:r>
            <a:endParaRPr lang="en-CA" sz="3600" b="1" i="1" dirty="0">
              <a:solidFill>
                <a:schemeClr val="tx1"/>
              </a:solidFill>
            </a:endParaRPr>
          </a:p>
        </p:txBody>
      </p:sp>
      <p:pic>
        <p:nvPicPr>
          <p:cNvPr id="8" name="Picture 7"/>
          <p:cNvPicPr>
            <a:picLocks noChangeAspect="1"/>
          </p:cNvPicPr>
          <p:nvPr/>
        </p:nvPicPr>
        <p:blipFill>
          <a:blip r:embed="rId3" cstate="print"/>
          <a:stretch>
            <a:fillRect/>
          </a:stretch>
        </p:blipFill>
        <p:spPr>
          <a:xfrm>
            <a:off x="762000" y="1136895"/>
            <a:ext cx="7639050" cy="57211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605636600"/>
              </p:ext>
            </p:extLst>
          </p:nvPr>
        </p:nvGraphicFramePr>
        <p:xfrm>
          <a:off x="228600" y="1066800"/>
          <a:ext cx="8686800" cy="5410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2"/>
          <p:cNvGrpSpPr/>
          <p:nvPr/>
        </p:nvGrpSpPr>
        <p:grpSpPr>
          <a:xfrm>
            <a:off x="4449763" y="3276600"/>
            <a:ext cx="1417637" cy="1374577"/>
            <a:chOff x="4449763" y="3276600"/>
            <a:chExt cx="1417637" cy="1374577"/>
          </a:xfrm>
        </p:grpSpPr>
        <p:sp>
          <p:nvSpPr>
            <p:cNvPr id="12" name="TextBox 11"/>
            <p:cNvSpPr txBox="1">
              <a:spLocks noChangeArrowheads="1"/>
            </p:cNvSpPr>
            <p:nvPr/>
          </p:nvSpPr>
          <p:spPr bwMode="auto">
            <a:xfrm>
              <a:off x="4449763" y="4343400"/>
              <a:ext cx="6858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Arial" pitchFamily="34" charset="0"/>
                </a:rPr>
                <a:t>1,006</a:t>
              </a:r>
            </a:p>
          </p:txBody>
        </p:sp>
        <p:sp>
          <p:nvSpPr>
            <p:cNvPr id="15" name="TextBox 14"/>
            <p:cNvSpPr txBox="1">
              <a:spLocks noChangeArrowheads="1"/>
            </p:cNvSpPr>
            <p:nvPr/>
          </p:nvSpPr>
          <p:spPr bwMode="auto">
            <a:xfrm>
              <a:off x="5181600" y="3276600"/>
              <a:ext cx="6858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smtClean="0">
                  <a:solidFill>
                    <a:prstClr val="black"/>
                  </a:solidFill>
                  <a:cs typeface="Arial" pitchFamily="34" charset="0"/>
                </a:rPr>
                <a:t>2,439</a:t>
              </a:r>
              <a:endParaRPr lang="en-US" sz="1400" b="1" dirty="0">
                <a:solidFill>
                  <a:prstClr val="black"/>
                </a:solidFill>
                <a:cs typeface="Arial" pitchFamily="34" charset="0"/>
              </a:endParaRPr>
            </a:p>
          </p:txBody>
        </p:sp>
      </p:grpSp>
      <p:sp>
        <p:nvSpPr>
          <p:cNvPr id="17" name="TextBox 16"/>
          <p:cNvSpPr txBox="1">
            <a:spLocks noChangeArrowheads="1"/>
          </p:cNvSpPr>
          <p:nvPr/>
        </p:nvSpPr>
        <p:spPr bwMode="auto">
          <a:xfrm>
            <a:off x="6518275" y="1824038"/>
            <a:ext cx="9144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smtClean="0">
                <a:solidFill>
                  <a:prstClr val="black"/>
                </a:solidFill>
                <a:cs typeface="Arial" pitchFamily="34" charset="0"/>
              </a:rPr>
              <a:t>80,930</a:t>
            </a:r>
            <a:endParaRPr lang="en-US" sz="1400" b="1" dirty="0">
              <a:solidFill>
                <a:prstClr val="black"/>
              </a:solidFill>
              <a:cs typeface="Arial" pitchFamily="34" charset="0"/>
            </a:endParaRPr>
          </a:p>
        </p:txBody>
      </p:sp>
      <p:sp>
        <p:nvSpPr>
          <p:cNvPr id="26639" name="Title 2"/>
          <p:cNvSpPr>
            <a:spLocks noGrp="1"/>
          </p:cNvSpPr>
          <p:nvPr>
            <p:ph type="title"/>
          </p:nvPr>
        </p:nvSpPr>
        <p:spPr>
          <a:xfrm>
            <a:off x="457200" y="457199"/>
            <a:ext cx="8305800" cy="769507"/>
          </a:xfrm>
        </p:spPr>
        <p:txBody>
          <a:bodyPr>
            <a:normAutofit/>
          </a:bodyPr>
          <a:lstStyle/>
          <a:p>
            <a:r>
              <a:rPr lang="en-US" sz="4400" b="1" i="1" dirty="0" smtClean="0">
                <a:solidFill>
                  <a:schemeClr val="tx1"/>
                </a:solidFill>
              </a:rPr>
              <a:t>Productivity Dramatically Improved </a:t>
            </a:r>
          </a:p>
        </p:txBody>
      </p:sp>
      <p:sp>
        <p:nvSpPr>
          <p:cNvPr id="21" name="TextBox 26"/>
          <p:cNvSpPr txBox="1">
            <a:spLocks noChangeArrowheads="1"/>
          </p:cNvSpPr>
          <p:nvPr/>
        </p:nvSpPr>
        <p:spPr bwMode="auto">
          <a:xfrm>
            <a:off x="2590800" y="1219200"/>
            <a:ext cx="4191000" cy="830997"/>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400" b="1" dirty="0" smtClean="0">
                <a:solidFill>
                  <a:prstClr val="white">
                    <a:lumMod val="50000"/>
                  </a:prstClr>
                </a:solidFill>
              </a:rPr>
              <a:t>Southwest Energy</a:t>
            </a:r>
          </a:p>
          <a:p>
            <a:pPr algn="ctr">
              <a:defRPr/>
            </a:pPr>
            <a:r>
              <a:rPr lang="en-US" sz="2400" b="1" dirty="0" smtClean="0">
                <a:solidFill>
                  <a:prstClr val="white">
                    <a:lumMod val="50000"/>
                  </a:prstClr>
                </a:solidFill>
              </a:rPr>
              <a:t>Fayetteville Shale</a:t>
            </a:r>
            <a:endParaRPr lang="en-US" sz="2400" b="1" dirty="0">
              <a:solidFill>
                <a:prstClr val="white">
                  <a:lumMod val="50000"/>
                </a:prstClr>
              </a:solidFill>
            </a:endParaRPr>
          </a:p>
        </p:txBody>
      </p:sp>
      <p:grpSp>
        <p:nvGrpSpPr>
          <p:cNvPr id="3" name="Group 4"/>
          <p:cNvGrpSpPr/>
          <p:nvPr/>
        </p:nvGrpSpPr>
        <p:grpSpPr>
          <a:xfrm>
            <a:off x="3048000" y="3124200"/>
            <a:ext cx="1559688" cy="1603177"/>
            <a:chOff x="3048000" y="3124200"/>
            <a:chExt cx="1559688" cy="1603177"/>
          </a:xfrm>
        </p:grpSpPr>
        <p:sp>
          <p:nvSpPr>
            <p:cNvPr id="10" name="TextBox 9"/>
            <p:cNvSpPr txBox="1">
              <a:spLocks noChangeArrowheads="1"/>
            </p:cNvSpPr>
            <p:nvPr/>
          </p:nvSpPr>
          <p:spPr bwMode="auto">
            <a:xfrm>
              <a:off x="3048000" y="4419600"/>
              <a:ext cx="6858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Arial" pitchFamily="34" charset="0"/>
                </a:rPr>
                <a:t>2,104</a:t>
              </a:r>
            </a:p>
          </p:txBody>
        </p:sp>
        <p:sp>
          <p:nvSpPr>
            <p:cNvPr id="11" name="TextBox 10"/>
            <p:cNvSpPr txBox="1">
              <a:spLocks noChangeArrowheads="1"/>
            </p:cNvSpPr>
            <p:nvPr/>
          </p:nvSpPr>
          <p:spPr bwMode="auto">
            <a:xfrm>
              <a:off x="3769488" y="3562600"/>
              <a:ext cx="8382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smtClean="0">
                  <a:solidFill>
                    <a:prstClr val="black"/>
                  </a:solidFill>
                  <a:cs typeface="Arial" pitchFamily="34" charset="0"/>
                </a:rPr>
                <a:t>4,503</a:t>
              </a:r>
              <a:endParaRPr lang="en-US" sz="1400" b="1" dirty="0">
                <a:solidFill>
                  <a:prstClr val="black"/>
                </a:solidFill>
                <a:cs typeface="Arial" pitchFamily="34" charset="0"/>
              </a:endParaRPr>
            </a:p>
          </p:txBody>
        </p:sp>
        <p:sp>
          <p:nvSpPr>
            <p:cNvPr id="22" name="TextBox 21"/>
            <p:cNvSpPr txBox="1"/>
            <p:nvPr/>
          </p:nvSpPr>
          <p:spPr>
            <a:xfrm>
              <a:off x="3505200" y="3124200"/>
              <a:ext cx="914400" cy="369332"/>
            </a:xfrm>
            <a:prstGeom prst="rect">
              <a:avLst/>
            </a:prstGeom>
            <a:noFill/>
            <a:ln w="22225">
              <a:solidFill>
                <a:srgbClr val="FF0000"/>
              </a:solidFill>
            </a:ln>
          </p:spPr>
          <p:txBody>
            <a:bodyPr wrap="square">
              <a:spAutoFit/>
            </a:bodyPr>
            <a:lstStyle/>
            <a:p>
              <a:pPr algn="ctr">
                <a:defRPr/>
              </a:pPr>
              <a:r>
                <a:rPr lang="en-US" dirty="0">
                  <a:solidFill>
                    <a:srgbClr val="C00000"/>
                  </a:solidFill>
                  <a:cs typeface="Arial" pitchFamily="34" charset="0"/>
                </a:rPr>
                <a:t>+</a:t>
              </a:r>
              <a:r>
                <a:rPr lang="en-US" dirty="0" smtClean="0">
                  <a:solidFill>
                    <a:srgbClr val="C00000"/>
                  </a:solidFill>
                  <a:cs typeface="Arial" pitchFamily="34" charset="0"/>
                </a:rPr>
                <a:t>114%</a:t>
              </a:r>
              <a:endParaRPr lang="en-US" dirty="0">
                <a:solidFill>
                  <a:srgbClr val="C00000"/>
                </a:solidFill>
                <a:cs typeface="Arial" pitchFamily="34" charset="0"/>
              </a:endParaRPr>
            </a:p>
          </p:txBody>
        </p:sp>
      </p:grpSp>
      <p:grpSp>
        <p:nvGrpSpPr>
          <p:cNvPr id="5" name="Group 1"/>
          <p:cNvGrpSpPr/>
          <p:nvPr/>
        </p:nvGrpSpPr>
        <p:grpSpPr>
          <a:xfrm>
            <a:off x="533400" y="3962400"/>
            <a:ext cx="1083625" cy="1069777"/>
            <a:chOff x="533400" y="3962400"/>
            <a:chExt cx="1083625" cy="1069777"/>
          </a:xfrm>
        </p:grpSpPr>
        <p:sp>
          <p:nvSpPr>
            <p:cNvPr id="6" name="TextBox 5"/>
            <p:cNvSpPr txBox="1">
              <a:spLocks noChangeArrowheads="1"/>
            </p:cNvSpPr>
            <p:nvPr/>
          </p:nvSpPr>
          <p:spPr bwMode="auto">
            <a:xfrm>
              <a:off x="533400" y="4419600"/>
              <a:ext cx="4572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Arial" pitchFamily="34" charset="0"/>
                </a:rPr>
                <a:t>20</a:t>
              </a:r>
            </a:p>
          </p:txBody>
        </p:sp>
        <p:sp>
          <p:nvSpPr>
            <p:cNvPr id="7" name="TextBox 6"/>
            <p:cNvSpPr txBox="1">
              <a:spLocks noChangeArrowheads="1"/>
            </p:cNvSpPr>
            <p:nvPr/>
          </p:nvSpPr>
          <p:spPr bwMode="auto">
            <a:xfrm>
              <a:off x="1159825" y="4724400"/>
              <a:ext cx="4572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smtClean="0">
                  <a:solidFill>
                    <a:prstClr val="black"/>
                  </a:solidFill>
                  <a:cs typeface="Arial" pitchFamily="34" charset="0"/>
                </a:rPr>
                <a:t>11</a:t>
              </a:r>
              <a:endParaRPr lang="en-US" sz="1400" b="1" dirty="0">
                <a:solidFill>
                  <a:prstClr val="black"/>
                </a:solidFill>
                <a:cs typeface="Arial" pitchFamily="34" charset="0"/>
              </a:endParaRPr>
            </a:p>
          </p:txBody>
        </p:sp>
        <p:sp>
          <p:nvSpPr>
            <p:cNvPr id="23" name="TextBox 22"/>
            <p:cNvSpPr txBox="1"/>
            <p:nvPr/>
          </p:nvSpPr>
          <p:spPr>
            <a:xfrm>
              <a:off x="609600" y="3962400"/>
              <a:ext cx="838200" cy="369332"/>
            </a:xfrm>
            <a:prstGeom prst="rect">
              <a:avLst/>
            </a:prstGeom>
            <a:noFill/>
            <a:ln w="22225">
              <a:solidFill>
                <a:srgbClr val="FF0000"/>
              </a:solidFill>
            </a:ln>
          </p:spPr>
          <p:txBody>
            <a:bodyPr>
              <a:spAutoFit/>
            </a:bodyPr>
            <a:lstStyle/>
            <a:p>
              <a:pPr algn="ctr">
                <a:defRPr/>
              </a:pPr>
              <a:r>
                <a:rPr lang="en-US" dirty="0">
                  <a:solidFill>
                    <a:srgbClr val="C00000"/>
                  </a:solidFill>
                  <a:cs typeface="Arial" pitchFamily="34" charset="0"/>
                </a:rPr>
                <a:t>-</a:t>
              </a:r>
              <a:r>
                <a:rPr lang="en-US" dirty="0" smtClean="0">
                  <a:solidFill>
                    <a:srgbClr val="C00000"/>
                  </a:solidFill>
                  <a:cs typeface="Arial" pitchFamily="34" charset="0"/>
                </a:rPr>
                <a:t>45%</a:t>
              </a:r>
              <a:endParaRPr lang="en-US" dirty="0">
                <a:solidFill>
                  <a:srgbClr val="C00000"/>
                </a:solidFill>
                <a:cs typeface="Arial" pitchFamily="34" charset="0"/>
              </a:endParaRPr>
            </a:p>
          </p:txBody>
        </p:sp>
      </p:grpSp>
      <p:sp>
        <p:nvSpPr>
          <p:cNvPr id="24" name="TextBox 23"/>
          <p:cNvSpPr txBox="1"/>
          <p:nvPr/>
        </p:nvSpPr>
        <p:spPr>
          <a:xfrm>
            <a:off x="4953000" y="2819400"/>
            <a:ext cx="914400" cy="369332"/>
          </a:xfrm>
          <a:prstGeom prst="rect">
            <a:avLst/>
          </a:prstGeom>
          <a:noFill/>
          <a:ln w="22225">
            <a:solidFill>
              <a:srgbClr val="FF0000"/>
            </a:solidFill>
          </a:ln>
        </p:spPr>
        <p:txBody>
          <a:bodyPr>
            <a:spAutoFit/>
          </a:bodyPr>
          <a:lstStyle/>
          <a:p>
            <a:pPr algn="ctr">
              <a:defRPr/>
            </a:pPr>
            <a:r>
              <a:rPr lang="en-US" dirty="0">
                <a:solidFill>
                  <a:srgbClr val="C00000"/>
                </a:solidFill>
                <a:cs typeface="Arial" pitchFamily="34" charset="0"/>
              </a:rPr>
              <a:t>+</a:t>
            </a:r>
            <a:r>
              <a:rPr lang="en-US" dirty="0" smtClean="0">
                <a:solidFill>
                  <a:srgbClr val="C00000"/>
                </a:solidFill>
                <a:cs typeface="Arial" pitchFamily="34" charset="0"/>
              </a:rPr>
              <a:t>142%</a:t>
            </a:r>
            <a:endParaRPr lang="en-US" dirty="0">
              <a:solidFill>
                <a:srgbClr val="C00000"/>
              </a:solidFill>
              <a:cs typeface="Arial" pitchFamily="34" charset="0"/>
            </a:endParaRPr>
          </a:p>
        </p:txBody>
      </p:sp>
      <p:grpSp>
        <p:nvGrpSpPr>
          <p:cNvPr id="13" name="Group 19"/>
          <p:cNvGrpSpPr/>
          <p:nvPr/>
        </p:nvGrpSpPr>
        <p:grpSpPr>
          <a:xfrm>
            <a:off x="7367588" y="3733800"/>
            <a:ext cx="1319212" cy="993775"/>
            <a:chOff x="7367588" y="3733800"/>
            <a:chExt cx="1319212" cy="993775"/>
          </a:xfrm>
        </p:grpSpPr>
        <p:sp>
          <p:nvSpPr>
            <p:cNvPr id="14" name="TextBox 13"/>
            <p:cNvSpPr txBox="1">
              <a:spLocks noChangeArrowheads="1"/>
            </p:cNvSpPr>
            <p:nvPr/>
          </p:nvSpPr>
          <p:spPr bwMode="auto">
            <a:xfrm>
              <a:off x="8077200" y="4267200"/>
              <a:ext cx="6096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smtClean="0">
                  <a:solidFill>
                    <a:prstClr val="black"/>
                  </a:solidFill>
                  <a:cs typeface="Arial" pitchFamily="34" charset="0"/>
                </a:rPr>
                <a:t>$2.8</a:t>
              </a:r>
              <a:endParaRPr lang="en-US" sz="1400" b="1" dirty="0">
                <a:solidFill>
                  <a:prstClr val="black"/>
                </a:solidFill>
                <a:cs typeface="Arial" pitchFamily="34" charset="0"/>
              </a:endParaRPr>
            </a:p>
          </p:txBody>
        </p:sp>
        <p:sp>
          <p:nvSpPr>
            <p:cNvPr id="18" name="TextBox 17"/>
            <p:cNvSpPr txBox="1">
              <a:spLocks noChangeArrowheads="1"/>
            </p:cNvSpPr>
            <p:nvPr/>
          </p:nvSpPr>
          <p:spPr bwMode="auto">
            <a:xfrm>
              <a:off x="7367588" y="4419600"/>
              <a:ext cx="6096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Arial" pitchFamily="34" charset="0"/>
                </a:rPr>
                <a:t>$2.6</a:t>
              </a:r>
            </a:p>
          </p:txBody>
        </p:sp>
        <p:sp>
          <p:nvSpPr>
            <p:cNvPr id="25" name="TextBox 24"/>
            <p:cNvSpPr txBox="1"/>
            <p:nvPr/>
          </p:nvSpPr>
          <p:spPr>
            <a:xfrm>
              <a:off x="7696200" y="3733800"/>
              <a:ext cx="838200" cy="369332"/>
            </a:xfrm>
            <a:prstGeom prst="rect">
              <a:avLst/>
            </a:prstGeom>
            <a:noFill/>
            <a:ln w="22225">
              <a:solidFill>
                <a:srgbClr val="FF0000"/>
              </a:solidFill>
            </a:ln>
          </p:spPr>
          <p:txBody>
            <a:bodyPr>
              <a:spAutoFit/>
            </a:bodyPr>
            <a:lstStyle/>
            <a:p>
              <a:pPr algn="ctr">
                <a:defRPr/>
              </a:pPr>
              <a:r>
                <a:rPr lang="en-US" dirty="0" smtClean="0">
                  <a:solidFill>
                    <a:srgbClr val="C00000"/>
                  </a:solidFill>
                  <a:cs typeface="Arial" pitchFamily="34" charset="0"/>
                </a:rPr>
                <a:t>+8%</a:t>
              </a:r>
              <a:endParaRPr lang="en-US" dirty="0">
                <a:solidFill>
                  <a:srgbClr val="C00000"/>
                </a:solidFill>
                <a:cs typeface="Arial" pitchFamily="34" charset="0"/>
              </a:endParaRPr>
            </a:p>
          </p:txBody>
        </p:sp>
      </p:grpSp>
      <p:grpSp>
        <p:nvGrpSpPr>
          <p:cNvPr id="19" name="Group 2"/>
          <p:cNvGrpSpPr/>
          <p:nvPr/>
        </p:nvGrpSpPr>
        <p:grpSpPr>
          <a:xfrm>
            <a:off x="1905000" y="3352800"/>
            <a:ext cx="1066800" cy="1410400"/>
            <a:chOff x="1905000" y="3352800"/>
            <a:chExt cx="1066800" cy="1410400"/>
          </a:xfrm>
        </p:grpSpPr>
        <p:sp>
          <p:nvSpPr>
            <p:cNvPr id="8" name="TextBox 7"/>
            <p:cNvSpPr txBox="1">
              <a:spLocks noChangeArrowheads="1"/>
            </p:cNvSpPr>
            <p:nvPr/>
          </p:nvSpPr>
          <p:spPr bwMode="auto">
            <a:xfrm>
              <a:off x="1905000" y="4455225"/>
              <a:ext cx="4572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Arial" pitchFamily="34" charset="0"/>
                </a:rPr>
                <a:t>18</a:t>
              </a:r>
            </a:p>
          </p:txBody>
        </p:sp>
        <p:sp>
          <p:nvSpPr>
            <p:cNvPr id="9" name="TextBox 8"/>
            <p:cNvSpPr txBox="1">
              <a:spLocks noChangeArrowheads="1"/>
            </p:cNvSpPr>
            <p:nvPr/>
          </p:nvSpPr>
          <p:spPr bwMode="auto">
            <a:xfrm>
              <a:off x="2514600" y="3810000"/>
              <a:ext cx="457200" cy="30777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smtClean="0">
                  <a:solidFill>
                    <a:prstClr val="black"/>
                  </a:solidFill>
                  <a:cs typeface="Arial" pitchFamily="34" charset="0"/>
                </a:rPr>
                <a:t>33</a:t>
              </a:r>
              <a:endParaRPr lang="en-US" sz="1400" b="1" dirty="0">
                <a:solidFill>
                  <a:prstClr val="black"/>
                </a:solidFill>
                <a:cs typeface="Arial" pitchFamily="34" charset="0"/>
              </a:endParaRPr>
            </a:p>
          </p:txBody>
        </p:sp>
        <p:sp>
          <p:nvSpPr>
            <p:cNvPr id="26" name="TextBox 25"/>
            <p:cNvSpPr txBox="1"/>
            <p:nvPr/>
          </p:nvSpPr>
          <p:spPr>
            <a:xfrm>
              <a:off x="1905000" y="3352800"/>
              <a:ext cx="914400" cy="369332"/>
            </a:xfrm>
            <a:prstGeom prst="rect">
              <a:avLst/>
            </a:prstGeom>
            <a:noFill/>
            <a:ln w="22225">
              <a:solidFill>
                <a:srgbClr val="FF0000"/>
              </a:solidFill>
            </a:ln>
          </p:spPr>
          <p:txBody>
            <a:bodyPr wrap="square">
              <a:spAutoFit/>
            </a:bodyPr>
            <a:lstStyle/>
            <a:p>
              <a:pPr algn="ctr">
                <a:defRPr/>
              </a:pPr>
              <a:r>
                <a:rPr lang="en-US" dirty="0" smtClean="0">
                  <a:solidFill>
                    <a:srgbClr val="C00000"/>
                  </a:solidFill>
                  <a:cs typeface="Arial" pitchFamily="34" charset="0"/>
                </a:rPr>
                <a:t>+83%</a:t>
              </a:r>
              <a:endParaRPr lang="en-US" dirty="0">
                <a:solidFill>
                  <a:srgbClr val="C00000"/>
                </a:solidFill>
                <a:cs typeface="Arial" pitchFamily="34" charset="0"/>
              </a:endParaRPr>
            </a:p>
          </p:txBody>
        </p:sp>
      </p:grpSp>
      <p:grpSp>
        <p:nvGrpSpPr>
          <p:cNvPr id="20" name="Group 18"/>
          <p:cNvGrpSpPr/>
          <p:nvPr/>
        </p:nvGrpSpPr>
        <p:grpSpPr>
          <a:xfrm>
            <a:off x="5773738" y="1447800"/>
            <a:ext cx="1617662" cy="3279775"/>
            <a:chOff x="5773738" y="1447800"/>
            <a:chExt cx="1617662" cy="3279775"/>
          </a:xfrm>
        </p:grpSpPr>
        <p:sp>
          <p:nvSpPr>
            <p:cNvPr id="16" name="TextBox 15"/>
            <p:cNvSpPr txBox="1">
              <a:spLocks noChangeArrowheads="1"/>
            </p:cNvSpPr>
            <p:nvPr/>
          </p:nvSpPr>
          <p:spPr bwMode="auto">
            <a:xfrm>
              <a:off x="5773738" y="4419600"/>
              <a:ext cx="8382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Arial" pitchFamily="34" charset="0"/>
                </a:rPr>
                <a:t>18,360</a:t>
              </a:r>
            </a:p>
          </p:txBody>
        </p:sp>
        <p:sp>
          <p:nvSpPr>
            <p:cNvPr id="27" name="TextBox 26"/>
            <p:cNvSpPr txBox="1"/>
            <p:nvPr/>
          </p:nvSpPr>
          <p:spPr>
            <a:xfrm>
              <a:off x="6477000" y="1447800"/>
              <a:ext cx="914400" cy="369332"/>
            </a:xfrm>
            <a:prstGeom prst="rect">
              <a:avLst/>
            </a:prstGeom>
            <a:noFill/>
            <a:ln w="22225">
              <a:solidFill>
                <a:srgbClr val="FF0000"/>
              </a:solidFill>
            </a:ln>
          </p:spPr>
          <p:txBody>
            <a:bodyPr>
              <a:spAutoFit/>
            </a:bodyPr>
            <a:lstStyle/>
            <a:p>
              <a:pPr algn="ctr">
                <a:defRPr/>
              </a:pPr>
              <a:r>
                <a:rPr lang="en-US" dirty="0">
                  <a:solidFill>
                    <a:srgbClr val="C00000"/>
                  </a:solidFill>
                  <a:cs typeface="Arial" pitchFamily="34" charset="0"/>
                </a:rPr>
                <a:t>+</a:t>
              </a:r>
              <a:r>
                <a:rPr lang="en-US" dirty="0" smtClean="0">
                  <a:solidFill>
                    <a:srgbClr val="C00000"/>
                  </a:solidFill>
                  <a:cs typeface="Arial" pitchFamily="34" charset="0"/>
                </a:rPr>
                <a:t>341%</a:t>
              </a:r>
              <a:endParaRPr lang="en-US" dirty="0">
                <a:solidFill>
                  <a:srgbClr val="C00000"/>
                </a:solidFill>
                <a:cs typeface="Arial" pitchFamily="34" charset="0"/>
              </a:endParaRPr>
            </a:p>
          </p:txBody>
        </p:sp>
      </p:grpSp>
      <p:sp>
        <p:nvSpPr>
          <p:cNvPr id="28" name="TextBox 27"/>
          <p:cNvSpPr txBox="1">
            <a:spLocks noChangeArrowheads="1"/>
          </p:cNvSpPr>
          <p:nvPr/>
        </p:nvSpPr>
        <p:spPr bwMode="auto">
          <a:xfrm>
            <a:off x="304800" y="2286000"/>
            <a:ext cx="2743200" cy="246063"/>
          </a:xfrm>
          <a:prstGeom prst="rect">
            <a:avLst/>
          </a:prstGeom>
          <a:noFill/>
          <a:ln w="9525">
            <a:noFill/>
            <a:miter lim="800000"/>
            <a:headEnd/>
            <a:tailEnd/>
          </a:ln>
        </p:spPr>
        <p:txBody>
          <a:bodyPr>
            <a:spAutoFit/>
          </a:bodyPr>
          <a:lstStyle/>
          <a:p>
            <a:pPr fontAlgn="base">
              <a:spcBef>
                <a:spcPct val="0"/>
              </a:spcBef>
              <a:spcAft>
                <a:spcPct val="0"/>
              </a:spcAft>
            </a:pPr>
            <a:r>
              <a:rPr lang="en-US" sz="1000" i="1" dirty="0">
                <a:solidFill>
                  <a:prstClr val="black"/>
                </a:solidFill>
                <a:cs typeface="Arial" pitchFamily="34" charset="0"/>
              </a:rPr>
              <a:t>Source: Southwestern Energy Financials</a:t>
            </a:r>
          </a:p>
        </p:txBody>
      </p:sp>
      <p:sp>
        <p:nvSpPr>
          <p:cNvPr id="29" name="TextBox 28"/>
          <p:cNvSpPr txBox="1"/>
          <p:nvPr/>
        </p:nvSpPr>
        <p:spPr>
          <a:xfrm>
            <a:off x="357824" y="5537200"/>
            <a:ext cx="1408358" cy="584776"/>
          </a:xfrm>
          <a:prstGeom prst="rect">
            <a:avLst/>
          </a:prstGeom>
          <a:noFill/>
        </p:spPr>
        <p:txBody>
          <a:bodyPr wrap="none" rtlCol="0">
            <a:spAutoFit/>
          </a:bodyPr>
          <a:lstStyle/>
          <a:p>
            <a:pPr algn="ctr"/>
            <a:r>
              <a:rPr lang="en-US" sz="1600" b="1" dirty="0" smtClean="0"/>
              <a:t>Time To Drill</a:t>
            </a:r>
          </a:p>
          <a:p>
            <a:pPr algn="ctr"/>
            <a:r>
              <a:rPr lang="en-US" sz="1600" b="1" dirty="0" smtClean="0"/>
              <a:t>(Days)</a:t>
            </a:r>
            <a:endParaRPr lang="en-US" sz="1600" b="1" dirty="0"/>
          </a:p>
        </p:txBody>
      </p:sp>
      <p:sp>
        <p:nvSpPr>
          <p:cNvPr id="30" name="TextBox 29"/>
          <p:cNvSpPr txBox="1"/>
          <p:nvPr/>
        </p:nvSpPr>
        <p:spPr>
          <a:xfrm>
            <a:off x="1714929" y="5537200"/>
            <a:ext cx="1377300" cy="584776"/>
          </a:xfrm>
          <a:prstGeom prst="rect">
            <a:avLst/>
          </a:prstGeom>
          <a:noFill/>
        </p:spPr>
        <p:txBody>
          <a:bodyPr wrap="none" rtlCol="0">
            <a:spAutoFit/>
          </a:bodyPr>
          <a:lstStyle/>
          <a:p>
            <a:pPr algn="ctr"/>
            <a:r>
              <a:rPr lang="en-US" sz="1600" b="1" dirty="0" smtClean="0"/>
              <a:t>Wells Per Yr</a:t>
            </a:r>
          </a:p>
          <a:p>
            <a:pPr algn="ctr"/>
            <a:r>
              <a:rPr lang="en-US" sz="1600" b="1" dirty="0" smtClean="0"/>
              <a:t>Per Rig</a:t>
            </a:r>
            <a:endParaRPr lang="en-US" sz="1600" b="1" dirty="0"/>
          </a:p>
        </p:txBody>
      </p:sp>
      <p:sp>
        <p:nvSpPr>
          <p:cNvPr id="31" name="TextBox 30"/>
          <p:cNvSpPr txBox="1"/>
          <p:nvPr/>
        </p:nvSpPr>
        <p:spPr>
          <a:xfrm>
            <a:off x="3096086" y="5537200"/>
            <a:ext cx="1598314" cy="830997"/>
          </a:xfrm>
          <a:prstGeom prst="rect">
            <a:avLst/>
          </a:prstGeom>
          <a:noFill/>
        </p:spPr>
        <p:txBody>
          <a:bodyPr wrap="none" rtlCol="0">
            <a:spAutoFit/>
          </a:bodyPr>
          <a:lstStyle/>
          <a:p>
            <a:pPr algn="ctr"/>
            <a:r>
              <a:rPr lang="en-US" sz="1600" b="1" dirty="0" smtClean="0"/>
              <a:t>Average</a:t>
            </a:r>
          </a:p>
          <a:p>
            <a:pPr algn="ctr"/>
            <a:r>
              <a:rPr lang="en-US" sz="1600" b="1" dirty="0" smtClean="0"/>
              <a:t>Lateral Length</a:t>
            </a:r>
          </a:p>
          <a:p>
            <a:pPr algn="ctr"/>
            <a:r>
              <a:rPr lang="en-US" sz="1600" b="1" dirty="0" smtClean="0"/>
              <a:t>(Feet)</a:t>
            </a:r>
            <a:endParaRPr lang="en-US" sz="1600" b="1" dirty="0"/>
          </a:p>
        </p:txBody>
      </p:sp>
      <p:sp>
        <p:nvSpPr>
          <p:cNvPr id="32" name="TextBox 31"/>
          <p:cNvSpPr txBox="1"/>
          <p:nvPr/>
        </p:nvSpPr>
        <p:spPr>
          <a:xfrm>
            <a:off x="4610723" y="5537200"/>
            <a:ext cx="1321496" cy="830997"/>
          </a:xfrm>
          <a:prstGeom prst="rect">
            <a:avLst/>
          </a:prstGeom>
          <a:noFill/>
        </p:spPr>
        <p:txBody>
          <a:bodyPr wrap="none" rtlCol="0">
            <a:spAutoFit/>
          </a:bodyPr>
          <a:lstStyle/>
          <a:p>
            <a:pPr algn="ctr"/>
            <a:r>
              <a:rPr lang="en-US" sz="1600" b="1" dirty="0" smtClean="0"/>
              <a:t>30 Day Ave.</a:t>
            </a:r>
          </a:p>
          <a:p>
            <a:pPr algn="ctr"/>
            <a:r>
              <a:rPr lang="en-US" sz="1600" b="1" dirty="0" smtClean="0"/>
              <a:t>Prod Rate</a:t>
            </a:r>
          </a:p>
          <a:p>
            <a:pPr algn="ctr"/>
            <a:r>
              <a:rPr lang="en-US" sz="1600" b="1" dirty="0" smtClean="0"/>
              <a:t>(Mcf/d)</a:t>
            </a:r>
            <a:endParaRPr lang="en-US" sz="1600" b="1" dirty="0"/>
          </a:p>
        </p:txBody>
      </p:sp>
      <p:sp>
        <p:nvSpPr>
          <p:cNvPr id="33" name="TextBox 32"/>
          <p:cNvSpPr txBox="1"/>
          <p:nvPr/>
        </p:nvSpPr>
        <p:spPr>
          <a:xfrm>
            <a:off x="5913452" y="5537200"/>
            <a:ext cx="1560844" cy="1077218"/>
          </a:xfrm>
          <a:prstGeom prst="rect">
            <a:avLst/>
          </a:prstGeom>
          <a:noFill/>
        </p:spPr>
        <p:txBody>
          <a:bodyPr wrap="none" rtlCol="0">
            <a:spAutoFit/>
          </a:bodyPr>
          <a:lstStyle/>
          <a:p>
            <a:pPr algn="ctr"/>
            <a:r>
              <a:rPr lang="en-US" sz="1600" b="1" dirty="0" smtClean="0"/>
              <a:t>Init Prod</a:t>
            </a:r>
          </a:p>
          <a:p>
            <a:pPr algn="ctr"/>
            <a:r>
              <a:rPr lang="en-US" sz="1600" b="1" dirty="0" smtClean="0"/>
              <a:t> Additions</a:t>
            </a:r>
          </a:p>
          <a:p>
            <a:pPr algn="ctr"/>
            <a:r>
              <a:rPr lang="en-US" sz="1600" b="1" dirty="0" smtClean="0"/>
              <a:t>Per Rig Per Yr</a:t>
            </a:r>
          </a:p>
          <a:p>
            <a:pPr algn="ctr"/>
            <a:r>
              <a:rPr lang="en-US" sz="1600" b="1" dirty="0" smtClean="0"/>
              <a:t>(Mcf/d)</a:t>
            </a:r>
            <a:endParaRPr lang="en-US" sz="1600" b="1" dirty="0"/>
          </a:p>
        </p:txBody>
      </p:sp>
      <p:sp>
        <p:nvSpPr>
          <p:cNvPr id="34" name="TextBox 33"/>
          <p:cNvSpPr txBox="1"/>
          <p:nvPr/>
        </p:nvSpPr>
        <p:spPr>
          <a:xfrm>
            <a:off x="7414095" y="5537200"/>
            <a:ext cx="1404351" cy="830997"/>
          </a:xfrm>
          <a:prstGeom prst="rect">
            <a:avLst/>
          </a:prstGeom>
          <a:noFill/>
        </p:spPr>
        <p:txBody>
          <a:bodyPr wrap="none" rtlCol="0">
            <a:spAutoFit/>
          </a:bodyPr>
          <a:lstStyle/>
          <a:p>
            <a:pPr algn="ctr"/>
            <a:r>
              <a:rPr lang="en-US" sz="1600" b="1" dirty="0" smtClean="0"/>
              <a:t>Drill &amp; </a:t>
            </a:r>
          </a:p>
          <a:p>
            <a:pPr algn="ctr"/>
            <a:r>
              <a:rPr lang="en-US" sz="1600" b="1" dirty="0" smtClean="0"/>
              <a:t>Complete</a:t>
            </a:r>
          </a:p>
          <a:p>
            <a:pPr algn="ctr"/>
            <a:r>
              <a:rPr lang="en-US" sz="1600" b="1" dirty="0" smtClean="0"/>
              <a:t>Costs ($MM)</a:t>
            </a:r>
            <a:endParaRPr lang="en-US" sz="1600" b="1" dirty="0"/>
          </a:p>
        </p:txBody>
      </p:sp>
    </p:spTree>
    <p:extLst>
      <p:ext uri="{BB962C8B-B14F-4D97-AF65-F5344CB8AC3E}">
        <p14:creationId xmlns:mc="http://schemas.openxmlformats.org/markup-compatibility/2006" xmlns:mv="urn:schemas-microsoft-com:mac:vml" xmlns:p14="http://schemas.microsoft.com/office/powerpoint/2010/main" xmlns="" val="323221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chart seriesIdx="1" categoryIdx="0" bldStep="ptInCategory"/>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chart seriesIdx="2" categoryIdx="0" bldStep="ptInCategory"/>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chart seriesIdx="0" categoryIdx="1" bldStep="ptIn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chart seriesIdx="1" categoryIdx="1"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chart seriesIdx="2" categoryIdx="1" bldStep="ptInCategory"/>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0" categoryIdx="2" bldStep="ptIn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chart seriesIdx="1" categoryIdx="2" bldStep="ptIn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chart seriesIdx="2" categoryIdx="2" bldStep="ptInCategory"/>
                                            </p:graphic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chart seriesIdx="0" categoryIdx="3" bldStep="ptIn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chart seriesIdx="1" categoryIdx="3" bldStep="ptInCategory"/>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chart seriesIdx="2" categoryIdx="3" bldStep="ptInCategory"/>
                                            </p:graphic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chart seriesIdx="0" categoryIdx="4" bldStep="ptInCategory"/>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chart seriesIdx="1" categoryIdx="4" bldStep="ptInCategory"/>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chart seriesIdx="2" categoryIdx="4" bldStep="ptInCategory"/>
                                            </p:graphic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chart seriesIdx="0" categoryIdx="5" bldStep="ptInCategory"/>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chart seriesIdx="1" categoryIdx="5" bldStep="ptInCategory"/>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chart seriesIdx="2" categoryIdx="5" bldStep="ptInCategory"/>
                                            </p:graphic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P spid="17"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0398" y="274638"/>
            <a:ext cx="7846402" cy="883146"/>
          </a:xfrm>
        </p:spPr>
        <p:txBody>
          <a:bodyPr/>
          <a:lstStyle/>
          <a:p>
            <a:r>
              <a:rPr lang="en-US" b="1" i="1" dirty="0" smtClean="0">
                <a:solidFill>
                  <a:schemeClr val="tx1"/>
                </a:solidFill>
              </a:rPr>
              <a:t>Price Affect</a:t>
            </a:r>
            <a:endParaRPr lang="en-US" b="1" i="1" dirty="0">
              <a:solidFill>
                <a:schemeClr val="tx1"/>
              </a:solidFill>
            </a:endParaRPr>
          </a:p>
        </p:txBody>
      </p:sp>
      <p:graphicFrame>
        <p:nvGraphicFramePr>
          <p:cNvPr id="4" name="Chart 3"/>
          <p:cNvGraphicFramePr>
            <a:graphicFrameLocks noGrp="1"/>
          </p:cNvGraphicFramePr>
          <p:nvPr/>
        </p:nvGraphicFramePr>
        <p:xfrm>
          <a:off x="304800" y="1028700"/>
          <a:ext cx="8521700" cy="5829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743712"/>
          </a:xfrm>
        </p:spPr>
        <p:txBody>
          <a:bodyPr>
            <a:normAutofit fontScale="90000"/>
          </a:bodyPr>
          <a:lstStyle/>
          <a:p>
            <a:r>
              <a:rPr lang="en-US" b="1" i="1" dirty="0" smtClean="0">
                <a:solidFill>
                  <a:schemeClr val="tx1"/>
                </a:solidFill>
              </a:rPr>
              <a:t>2007 WCSB Production Forecast</a:t>
            </a:r>
            <a:endParaRPr lang="en-US" b="1" i="1" dirty="0">
              <a:solidFill>
                <a:schemeClr val="tx1"/>
              </a:solidFill>
            </a:endParaRPr>
          </a:p>
        </p:txBody>
      </p:sp>
      <p:graphicFrame>
        <p:nvGraphicFramePr>
          <p:cNvPr id="4" name="Chart 3"/>
          <p:cNvGraphicFramePr>
            <a:graphicFrameLocks noGrp="1"/>
          </p:cNvGraphicFramePr>
          <p:nvPr/>
        </p:nvGraphicFramePr>
        <p:xfrm>
          <a:off x="228600" y="1028700"/>
          <a:ext cx="8572500" cy="5829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515112"/>
          </a:xfrm>
        </p:spPr>
        <p:txBody>
          <a:bodyPr>
            <a:normAutofit fontScale="90000"/>
          </a:bodyPr>
          <a:lstStyle/>
          <a:p>
            <a:r>
              <a:rPr lang="en-US" b="1" i="1" dirty="0" smtClean="0">
                <a:solidFill>
                  <a:schemeClr val="tx1"/>
                </a:solidFill>
              </a:rPr>
              <a:t>WCSB Production Forecast</a:t>
            </a:r>
            <a:endParaRPr lang="en-US" b="1" i="1" dirty="0">
              <a:solidFill>
                <a:schemeClr val="tx1"/>
              </a:solidFill>
            </a:endParaRPr>
          </a:p>
        </p:txBody>
      </p:sp>
      <p:graphicFrame>
        <p:nvGraphicFramePr>
          <p:cNvPr id="4" name="Chart 3"/>
          <p:cNvGraphicFramePr>
            <a:graphicFrameLocks noGrp="1"/>
          </p:cNvGraphicFramePr>
          <p:nvPr/>
        </p:nvGraphicFramePr>
        <p:xfrm>
          <a:off x="304800" y="1032127"/>
          <a:ext cx="8567460" cy="58258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b="1" i="1" dirty="0" smtClean="0">
                <a:solidFill>
                  <a:srgbClr val="000000"/>
                </a:solidFill>
              </a:rPr>
              <a:t>BC Propping Up WCSB</a:t>
            </a:r>
            <a:endParaRPr lang="en-US" b="1" i="1" dirty="0">
              <a:solidFill>
                <a:srgbClr val="000000"/>
              </a:solidFill>
            </a:endParaRPr>
          </a:p>
        </p:txBody>
      </p:sp>
      <p:sp>
        <p:nvSpPr>
          <p:cNvPr id="5" name="Text Box 9"/>
          <p:cNvSpPr txBox="1">
            <a:spLocks noChangeArrowheads="1"/>
          </p:cNvSpPr>
          <p:nvPr/>
        </p:nvSpPr>
        <p:spPr bwMode="auto">
          <a:xfrm>
            <a:off x="0" y="3235098"/>
            <a:ext cx="1344612" cy="261610"/>
          </a:xfrm>
          <a:prstGeom prst="rect">
            <a:avLst/>
          </a:prstGeom>
          <a:noFill/>
          <a:ln w="0">
            <a:noFill/>
            <a:miter lim="800000"/>
            <a:headEnd/>
            <a:tailEnd/>
          </a:ln>
        </p:spPr>
        <p:txBody>
          <a:bodyPr lIns="0" tIns="0">
            <a:spAutoFit/>
          </a:bodyPr>
          <a:lstStyle/>
          <a:p>
            <a:pPr algn="ctr" eaLnBrk="0" hangingPunct="0">
              <a:spcBef>
                <a:spcPct val="50000"/>
              </a:spcBef>
            </a:pPr>
            <a:r>
              <a:rPr lang="en-CA" sz="1400" b="1" dirty="0" err="1" smtClean="0"/>
              <a:t>Bcfd</a:t>
            </a:r>
            <a:endParaRPr lang="en-CA" sz="1400" dirty="0"/>
          </a:p>
        </p:txBody>
      </p:sp>
      <p:graphicFrame>
        <p:nvGraphicFramePr>
          <p:cNvPr id="7" name="Content Placeholder 6"/>
          <p:cNvGraphicFramePr>
            <a:graphicFrameLocks noGrp="1"/>
          </p:cNvGraphicFramePr>
          <p:nvPr>
            <p:ph idx="1"/>
          </p:nvPr>
        </p:nvGraphicFramePr>
        <p:xfrm>
          <a:off x="914399" y="1600200"/>
          <a:ext cx="7576457"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p:cNvSpPr txBox="1">
            <a:spLocks noChangeArrowheads="1"/>
          </p:cNvSpPr>
          <p:nvPr/>
        </p:nvSpPr>
        <p:spPr bwMode="auto">
          <a:xfrm>
            <a:off x="248317" y="6334780"/>
            <a:ext cx="2070340" cy="246221"/>
          </a:xfrm>
          <a:prstGeom prst="rect">
            <a:avLst/>
          </a:prstGeom>
          <a:noFill/>
          <a:ln w="9525">
            <a:noFill/>
            <a:miter lim="800000"/>
            <a:headEnd/>
            <a:tailEnd/>
          </a:ln>
        </p:spPr>
        <p:txBody>
          <a:bodyPr wrap="square">
            <a:spAutoFit/>
          </a:bodyPr>
          <a:lstStyle/>
          <a:p>
            <a:pPr eaLnBrk="0" hangingPunct="0">
              <a:spcBef>
                <a:spcPct val="50000"/>
              </a:spcBef>
            </a:pPr>
            <a:r>
              <a:rPr lang="en-CA" sz="1000" dirty="0" smtClean="0">
                <a:latin typeface="Tahoma" pitchFamily="34" charset="0"/>
                <a:ea typeface="Tahoma" pitchFamily="34" charset="0"/>
                <a:cs typeface="Tahoma" pitchFamily="34" charset="0"/>
              </a:rPr>
              <a:t>Data Source: Navigant</a:t>
            </a:r>
            <a:endParaRPr lang="en-CA" sz="1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457200" y="457200"/>
            <a:ext cx="8305800" cy="819912"/>
          </a:xfrm>
          <a:prstGeom prst="rect">
            <a:avLst/>
          </a:prstGeom>
          <a:noFill/>
          <a:ln w="9525">
            <a:noFill/>
            <a:miter lim="800000"/>
            <a:headEnd/>
            <a:tailEnd/>
          </a:ln>
        </p:spPr>
        <p:txBody>
          <a:bodyPr lIns="0" rIns="0" bIns="0" anchor="b">
            <a:prstTxWarp prst="textNoShape">
              <a:avLst/>
            </a:prstTxWarp>
            <a:normAutofit fontScale="77500" lnSpcReduction="20000"/>
            <a:scene3d>
              <a:camera prst="orthographicFront"/>
              <a:lightRig rig="freezing" dir="t">
                <a:rot lat="0" lon="0" rev="5640000"/>
              </a:lightRig>
            </a:scene3d>
            <a:sp3d prstMaterial="flat">
              <a:contourClr>
                <a:schemeClr val="tx2"/>
              </a:contourClr>
            </a:sp3d>
          </a:bodyPr>
          <a:lstStyle/>
          <a:p>
            <a:pPr eaLnBrk="0" hangingPunct="0">
              <a:defRPr/>
            </a:pPr>
            <a:r>
              <a:rPr lang="en-US" sz="5000" b="1" i="1" dirty="0" smtClean="0">
                <a:latin typeface="+mj-lt"/>
                <a:ea typeface="+mj-ea"/>
                <a:cs typeface="+mj-cs"/>
              </a:rPr>
              <a:t>Winter-long Capacity</a:t>
            </a:r>
          </a:p>
          <a:p>
            <a:pPr eaLnBrk="0" hangingPunct="0">
              <a:defRPr/>
            </a:pPr>
            <a:r>
              <a:rPr lang="en-US" sz="2880" i="1" dirty="0" smtClean="0">
                <a:latin typeface="+mj-lt"/>
                <a:ea typeface="+mj-ea"/>
                <a:cs typeface="+mj-cs"/>
              </a:rPr>
              <a:t>CTN: 2019-20, Expected Demand</a:t>
            </a:r>
            <a:endParaRPr lang="en-US" sz="2880" i="1" dirty="0">
              <a:latin typeface="+mj-lt"/>
              <a:ea typeface="+mj-ea"/>
              <a:cs typeface="+mj-cs"/>
            </a:endParaRPr>
          </a:p>
        </p:txBody>
      </p:sp>
      <p:pic>
        <p:nvPicPr>
          <p:cNvPr id="3" name="Picture 2"/>
          <p:cNvPicPr>
            <a:picLocks noChangeAspect="1"/>
          </p:cNvPicPr>
          <p:nvPr/>
        </p:nvPicPr>
        <p:blipFill>
          <a:blip r:embed="rId3" cstate="print"/>
          <a:stretch>
            <a:fillRect/>
          </a:stretch>
        </p:blipFill>
        <p:spPr>
          <a:xfrm>
            <a:off x="609601" y="1447800"/>
            <a:ext cx="7956866" cy="5410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457200" y="457200"/>
            <a:ext cx="8305800" cy="819912"/>
          </a:xfrm>
          <a:prstGeom prst="rect">
            <a:avLst/>
          </a:prstGeom>
          <a:noFill/>
          <a:ln w="9525">
            <a:noFill/>
            <a:miter lim="800000"/>
            <a:headEnd/>
            <a:tailEnd/>
          </a:ln>
        </p:spPr>
        <p:txBody>
          <a:bodyPr lIns="0" rIns="0" bIns="0" anchor="b">
            <a:prstTxWarp prst="textNoShape">
              <a:avLst/>
            </a:prstTxWarp>
            <a:normAutofit fontScale="77500" lnSpcReduction="20000"/>
            <a:scene3d>
              <a:camera prst="orthographicFront"/>
              <a:lightRig rig="freezing" dir="t">
                <a:rot lat="0" lon="0" rev="5640000"/>
              </a:lightRig>
            </a:scene3d>
            <a:sp3d prstMaterial="flat">
              <a:contourClr>
                <a:schemeClr val="tx2"/>
              </a:contourClr>
            </a:sp3d>
          </a:bodyPr>
          <a:lstStyle/>
          <a:p>
            <a:pPr eaLnBrk="0" hangingPunct="0">
              <a:defRPr/>
            </a:pPr>
            <a:r>
              <a:rPr lang="en-US" sz="5000" b="1" i="1" dirty="0" smtClean="0">
                <a:latin typeface="+mj-lt"/>
                <a:ea typeface="+mj-ea"/>
                <a:cs typeface="+mj-cs"/>
              </a:rPr>
              <a:t>Winter-long Capacity</a:t>
            </a:r>
          </a:p>
          <a:p>
            <a:pPr eaLnBrk="0" hangingPunct="0">
              <a:defRPr/>
            </a:pPr>
            <a:r>
              <a:rPr lang="en-US" sz="2880" i="1" dirty="0" smtClean="0">
                <a:latin typeface="+mj-lt"/>
                <a:ea typeface="+mj-ea"/>
                <a:cs typeface="+mj-cs"/>
              </a:rPr>
              <a:t>CTN: 2019-20, High Demand</a:t>
            </a:r>
            <a:endParaRPr lang="en-US" sz="2880" i="1" dirty="0">
              <a:latin typeface="+mj-lt"/>
              <a:ea typeface="+mj-ea"/>
              <a:cs typeface="+mj-cs"/>
            </a:endParaRPr>
          </a:p>
        </p:txBody>
      </p:sp>
      <p:pic>
        <p:nvPicPr>
          <p:cNvPr id="3" name="Picture 2"/>
          <p:cNvPicPr>
            <a:picLocks noChangeAspect="1"/>
          </p:cNvPicPr>
          <p:nvPr/>
        </p:nvPicPr>
        <p:blipFill>
          <a:blip r:embed="rId3" cstate="print"/>
          <a:stretch>
            <a:fillRect/>
          </a:stretch>
        </p:blipFill>
        <p:spPr>
          <a:xfrm>
            <a:off x="573730" y="1447800"/>
            <a:ext cx="7956868" cy="541020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609600" y="228600"/>
            <a:ext cx="7772400" cy="838200"/>
          </a:xfrm>
        </p:spPr>
        <p:txBody>
          <a:bodyPr/>
          <a:lstStyle/>
          <a:p>
            <a:pPr eaLnBrk="1" hangingPunct="1"/>
            <a:r>
              <a:rPr lang="en-US" sz="4000" b="1" i="1" dirty="0" smtClean="0">
                <a:solidFill>
                  <a:srgbClr val="000000"/>
                </a:solidFill>
              </a:rPr>
              <a:t>2008 Peak Capacity I-5 Corridor</a:t>
            </a:r>
          </a:p>
        </p:txBody>
      </p:sp>
      <p:graphicFrame>
        <p:nvGraphicFramePr>
          <p:cNvPr id="4" name="Chart 3"/>
          <p:cNvGraphicFramePr>
            <a:graphicFrameLocks noGrp="1"/>
          </p:cNvGraphicFramePr>
          <p:nvPr/>
        </p:nvGraphicFramePr>
        <p:xfrm>
          <a:off x="304800" y="1143000"/>
          <a:ext cx="86106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130300" y="1660525"/>
            <a:ext cx="9144000" cy="0"/>
          </a:xfrm>
          <a:prstGeom prst="rect">
            <a:avLst/>
          </a:prstGeom>
          <a:noFill/>
          <a:ln w="9525">
            <a:noFill/>
            <a:miter lim="800000"/>
            <a:headEnd/>
            <a:tailEnd/>
          </a:ln>
        </p:spPr>
        <p:txBody>
          <a:bodyPr>
            <a:prstTxWarp prst="textNoShape">
              <a:avLst/>
            </a:prstTxWarp>
            <a:spAutoFit/>
          </a:bodyPr>
          <a:lstStyle/>
          <a:p>
            <a:endParaRPr lang="en-US"/>
          </a:p>
        </p:txBody>
      </p:sp>
      <p:sp>
        <p:nvSpPr>
          <p:cNvPr id="19459" name="Rectangle 3"/>
          <p:cNvSpPr>
            <a:spLocks noChangeArrowheads="1"/>
          </p:cNvSpPr>
          <p:nvPr/>
        </p:nvSpPr>
        <p:spPr bwMode="auto">
          <a:xfrm>
            <a:off x="1990725" y="1071563"/>
            <a:ext cx="9144000" cy="0"/>
          </a:xfrm>
          <a:prstGeom prst="rect">
            <a:avLst/>
          </a:prstGeom>
          <a:noFill/>
          <a:ln w="9525">
            <a:noFill/>
            <a:miter lim="800000"/>
            <a:headEnd/>
            <a:tailEnd/>
          </a:ln>
        </p:spPr>
        <p:txBody>
          <a:bodyPr>
            <a:prstTxWarp prst="textNoShape">
              <a:avLst/>
            </a:prstTxWarp>
            <a:spAutoFit/>
          </a:bodyPr>
          <a:lstStyle/>
          <a:p>
            <a:endParaRPr lang="en-US"/>
          </a:p>
        </p:txBody>
      </p:sp>
      <p:pic>
        <p:nvPicPr>
          <p:cNvPr id="19460" name="Picture 4" descr="nwga_logo_small"/>
          <p:cNvPicPr>
            <a:picLocks noChangeAspect="1" noChangeArrowheads="1"/>
          </p:cNvPicPr>
          <p:nvPr/>
        </p:nvPicPr>
        <p:blipFill>
          <a:blip r:embed="rId3" cstate="print"/>
          <a:srcRect/>
          <a:stretch>
            <a:fillRect/>
          </a:stretch>
        </p:blipFill>
        <p:spPr bwMode="auto">
          <a:xfrm>
            <a:off x="0" y="409575"/>
            <a:ext cx="2717800" cy="962025"/>
          </a:xfrm>
          <a:prstGeom prst="rect">
            <a:avLst/>
          </a:prstGeom>
          <a:noFill/>
          <a:ln w="9525">
            <a:noFill/>
            <a:miter lim="800000"/>
            <a:headEnd/>
            <a:tailEnd/>
          </a:ln>
        </p:spPr>
      </p:pic>
      <p:sp>
        <p:nvSpPr>
          <p:cNvPr id="19461" name="Text Box 5"/>
          <p:cNvSpPr txBox="1">
            <a:spLocks noChangeArrowheads="1"/>
          </p:cNvSpPr>
          <p:nvPr/>
        </p:nvSpPr>
        <p:spPr bwMode="auto">
          <a:xfrm>
            <a:off x="0" y="1371600"/>
            <a:ext cx="2735263" cy="4868863"/>
          </a:xfrm>
          <a:prstGeom prst="rect">
            <a:avLst/>
          </a:prstGeom>
          <a:noFill/>
          <a:ln w="9525">
            <a:noFill/>
            <a:miter lim="800000"/>
            <a:headEnd/>
            <a:tailEnd/>
          </a:ln>
        </p:spPr>
        <p:txBody>
          <a:bodyPr>
            <a:prstTxWarp prst="textNoShape">
              <a:avLst/>
            </a:prstTxWarp>
            <a:spAutoFit/>
          </a:bodyPr>
          <a:lstStyle/>
          <a:p>
            <a:pPr algn="r">
              <a:spcBef>
                <a:spcPct val="10000"/>
              </a:spcBef>
            </a:pPr>
            <a:r>
              <a:rPr lang="en-US" sz="1400" dirty="0"/>
              <a:t>1914 Willamette Falls Dr., #255</a:t>
            </a:r>
          </a:p>
          <a:p>
            <a:pPr algn="r">
              <a:spcBef>
                <a:spcPct val="10000"/>
              </a:spcBef>
            </a:pPr>
            <a:r>
              <a:rPr lang="en-US" sz="1400" dirty="0"/>
              <a:t>West Linn, OR  97068</a:t>
            </a:r>
          </a:p>
          <a:p>
            <a:pPr algn="r">
              <a:spcBef>
                <a:spcPct val="10000"/>
              </a:spcBef>
            </a:pPr>
            <a:r>
              <a:rPr lang="en-US" sz="1400" dirty="0"/>
              <a:t>(503) 344-6637</a:t>
            </a:r>
          </a:p>
          <a:p>
            <a:pPr algn="r">
              <a:spcBef>
                <a:spcPct val="10000"/>
              </a:spcBef>
            </a:pPr>
            <a:r>
              <a:rPr lang="en-US" sz="1400" b="1" dirty="0">
                <a:solidFill>
                  <a:srgbClr val="FFFF66"/>
                </a:solidFill>
                <a:hlinkClick r:id="rId4"/>
              </a:rPr>
              <a:t>www.nwga.org</a:t>
            </a:r>
            <a:endParaRPr lang="en-US" sz="1400" b="1" dirty="0">
              <a:solidFill>
                <a:srgbClr val="FFFF66"/>
              </a:solidFill>
            </a:endParaRPr>
          </a:p>
          <a:p>
            <a:pPr algn="ctr">
              <a:spcBef>
                <a:spcPct val="10000"/>
              </a:spcBef>
            </a:pPr>
            <a:endParaRPr lang="en-US" dirty="0"/>
          </a:p>
          <a:p>
            <a:pPr>
              <a:lnSpc>
                <a:spcPct val="150000"/>
              </a:lnSpc>
              <a:spcBef>
                <a:spcPct val="10000"/>
              </a:spcBef>
            </a:pPr>
            <a:r>
              <a:rPr lang="en-US" dirty="0"/>
              <a:t>NWGA Members:</a:t>
            </a:r>
          </a:p>
          <a:p>
            <a:pPr>
              <a:lnSpc>
                <a:spcPct val="150000"/>
              </a:lnSpc>
              <a:spcBef>
                <a:spcPct val="10000"/>
              </a:spcBef>
            </a:pPr>
            <a:r>
              <a:rPr lang="en-US" sz="1400" dirty="0"/>
              <a:t>Avista Corporation</a:t>
            </a:r>
          </a:p>
          <a:p>
            <a:pPr>
              <a:lnSpc>
                <a:spcPct val="150000"/>
              </a:lnSpc>
              <a:spcBef>
                <a:spcPct val="10000"/>
              </a:spcBef>
            </a:pPr>
            <a:r>
              <a:rPr lang="en-US" sz="1400" dirty="0"/>
              <a:t>Cascade Natural Gas Co.</a:t>
            </a:r>
          </a:p>
          <a:p>
            <a:pPr>
              <a:lnSpc>
                <a:spcPct val="150000"/>
              </a:lnSpc>
              <a:spcBef>
                <a:spcPct val="10000"/>
              </a:spcBef>
            </a:pPr>
            <a:r>
              <a:rPr lang="en-US" sz="1400" dirty="0"/>
              <a:t>Intermountain Gas Co.</a:t>
            </a:r>
          </a:p>
          <a:p>
            <a:pPr>
              <a:lnSpc>
                <a:spcPct val="150000"/>
              </a:lnSpc>
              <a:spcBef>
                <a:spcPct val="10000"/>
              </a:spcBef>
            </a:pPr>
            <a:r>
              <a:rPr lang="en-US" sz="1400" dirty="0"/>
              <a:t>NW Natural</a:t>
            </a:r>
          </a:p>
          <a:p>
            <a:pPr>
              <a:lnSpc>
                <a:spcPct val="150000"/>
              </a:lnSpc>
              <a:spcBef>
                <a:spcPct val="10000"/>
              </a:spcBef>
            </a:pPr>
            <a:r>
              <a:rPr lang="en-US" sz="1400" dirty="0"/>
              <a:t>Puget Sound Energy</a:t>
            </a:r>
          </a:p>
          <a:p>
            <a:pPr>
              <a:lnSpc>
                <a:spcPct val="150000"/>
              </a:lnSpc>
              <a:spcBef>
                <a:spcPct val="10000"/>
              </a:spcBef>
            </a:pPr>
            <a:r>
              <a:rPr lang="en-US" sz="1400" dirty="0"/>
              <a:t>Spectra Energy Transmission</a:t>
            </a:r>
            <a:endParaRPr lang="en-US" sz="1400" dirty="0" smtClean="0"/>
          </a:p>
          <a:p>
            <a:pPr>
              <a:lnSpc>
                <a:spcPct val="150000"/>
              </a:lnSpc>
              <a:spcBef>
                <a:spcPct val="10000"/>
              </a:spcBef>
            </a:pPr>
            <a:r>
              <a:rPr lang="en-US" sz="1400" dirty="0" smtClean="0"/>
              <a:t>FortisBC Energy, Inc.</a:t>
            </a:r>
          </a:p>
          <a:p>
            <a:pPr>
              <a:lnSpc>
                <a:spcPct val="150000"/>
              </a:lnSpc>
              <a:spcBef>
                <a:spcPct val="10000"/>
              </a:spcBef>
            </a:pPr>
            <a:r>
              <a:rPr lang="en-US" sz="1400" dirty="0"/>
              <a:t>TransCanada’s GTN System</a:t>
            </a:r>
          </a:p>
          <a:p>
            <a:pPr>
              <a:lnSpc>
                <a:spcPct val="150000"/>
              </a:lnSpc>
              <a:spcBef>
                <a:spcPct val="10000"/>
              </a:spcBef>
            </a:pPr>
            <a:r>
              <a:rPr lang="en-US" sz="1400" dirty="0"/>
              <a:t>Williams NW Pipeline</a:t>
            </a:r>
          </a:p>
        </p:txBody>
      </p:sp>
      <p:pic>
        <p:nvPicPr>
          <p:cNvPr id="19462" name="Picture 7"/>
          <p:cNvPicPr>
            <a:picLocks noChangeAspect="1" noChangeArrowheads="1"/>
          </p:cNvPicPr>
          <p:nvPr/>
        </p:nvPicPr>
        <p:blipFill>
          <a:blip r:embed="rId5" cstate="print"/>
          <a:srcRect/>
          <a:stretch>
            <a:fillRect/>
          </a:stretch>
        </p:blipFill>
        <p:spPr bwMode="auto">
          <a:xfrm>
            <a:off x="2743200" y="0"/>
            <a:ext cx="64008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609600" y="228600"/>
            <a:ext cx="7772400" cy="838200"/>
          </a:xfrm>
        </p:spPr>
        <p:txBody>
          <a:bodyPr/>
          <a:lstStyle/>
          <a:p>
            <a:pPr eaLnBrk="1" hangingPunct="1"/>
            <a:r>
              <a:rPr lang="en-US" sz="4000" b="1" i="1" dirty="0" smtClean="0">
                <a:solidFill>
                  <a:srgbClr val="000000"/>
                </a:solidFill>
              </a:rPr>
              <a:t>Current Peak Capacity I-5 Corridor</a:t>
            </a:r>
          </a:p>
        </p:txBody>
      </p:sp>
      <p:graphicFrame>
        <p:nvGraphicFramePr>
          <p:cNvPr id="6" name="Chart 5"/>
          <p:cNvGraphicFramePr>
            <a:graphicFrameLocks noGrp="1"/>
          </p:cNvGraphicFramePr>
          <p:nvPr/>
        </p:nvGraphicFramePr>
        <p:xfrm>
          <a:off x="304800" y="1016000"/>
          <a:ext cx="8591176" cy="584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12" descr="DKSupply.jpg"/>
          <p:cNvPicPr>
            <a:picLocks/>
          </p:cNvPicPr>
          <p:nvPr/>
        </p:nvPicPr>
        <p:blipFill>
          <a:blip r:embed="rId3" cstate="print"/>
          <a:srcRect/>
          <a:stretch>
            <a:fillRect/>
          </a:stretch>
        </p:blipFill>
        <p:spPr bwMode="auto">
          <a:xfrm>
            <a:off x="4191000" y="0"/>
            <a:ext cx="5486400" cy="6873875"/>
          </a:xfrm>
          <a:prstGeom prst="rect">
            <a:avLst/>
          </a:prstGeom>
          <a:noFill/>
          <a:ln w="9525">
            <a:noFill/>
            <a:miter lim="800000"/>
            <a:headEnd/>
            <a:tailEnd/>
          </a:ln>
        </p:spPr>
      </p:pic>
      <p:sp>
        <p:nvSpPr>
          <p:cNvPr id="24579" name="Rectangle 4"/>
          <p:cNvSpPr>
            <a:spLocks noGrp="1" noChangeArrowheads="1"/>
          </p:cNvSpPr>
          <p:nvPr>
            <p:ph type="title"/>
          </p:nvPr>
        </p:nvSpPr>
        <p:spPr>
          <a:xfrm>
            <a:off x="228600" y="685800"/>
            <a:ext cx="2971800" cy="685800"/>
          </a:xfrm>
        </p:spPr>
        <p:txBody>
          <a:bodyPr/>
          <a:lstStyle/>
          <a:p>
            <a:pPr eaLnBrk="1" fontAlgn="auto" hangingPunct="1">
              <a:spcAft>
                <a:spcPts val="0"/>
              </a:spcAft>
              <a:defRPr/>
            </a:pPr>
            <a:r>
              <a:rPr lang="en-US" sz="3200" b="1" i="1" dirty="0" smtClean="0">
                <a:solidFill>
                  <a:srgbClr val="000000"/>
                </a:solidFill>
              </a:rPr>
              <a:t>Capacity Projects</a:t>
            </a:r>
          </a:p>
        </p:txBody>
      </p:sp>
      <p:sp>
        <p:nvSpPr>
          <p:cNvPr id="37892" name="Slide Number Placeholder 4"/>
          <p:cNvSpPr>
            <a:spLocks noGrp="1"/>
          </p:cNvSpPr>
          <p:nvPr>
            <p:ph type="sldNum" sz="quarter" idx="12"/>
          </p:nvPr>
        </p:nvSpPr>
        <p:spPr bwMode="auto">
          <a:noFill/>
          <a:ln>
            <a:miter lim="800000"/>
            <a:headEnd/>
            <a:tailEnd/>
          </a:ln>
        </p:spPr>
        <p:txBody>
          <a:bodyPr/>
          <a:lstStyle/>
          <a:p>
            <a:fld id="{7F61AFA5-AF89-465C-BC03-1093A8C10173}" type="slidenum">
              <a:rPr lang="en-US"/>
              <a:pPr/>
              <a:t>21</a:t>
            </a:fld>
            <a:endParaRPr lang="en-US"/>
          </a:p>
        </p:txBody>
      </p:sp>
      <p:sp>
        <p:nvSpPr>
          <p:cNvPr id="39941" name="Text Box 2"/>
          <p:cNvSpPr txBox="1">
            <a:spLocks noChangeArrowheads="1"/>
          </p:cNvSpPr>
          <p:nvPr/>
        </p:nvSpPr>
        <p:spPr bwMode="auto">
          <a:xfrm>
            <a:off x="152400" y="1447800"/>
            <a:ext cx="3154363" cy="5410200"/>
          </a:xfrm>
          <a:prstGeom prst="rect">
            <a:avLst/>
          </a:prstGeom>
          <a:noFill/>
          <a:ln w="12700">
            <a:noFill/>
            <a:miter lim="800000"/>
            <a:headEnd/>
            <a:tailEnd/>
          </a:ln>
        </p:spPr>
        <p:txBody>
          <a:bodyPr wrap="none"/>
          <a:lstStyle/>
          <a:p>
            <a:pPr marL="457200" indent="-457200"/>
            <a:r>
              <a:rPr lang="en-US" sz="2000" b="1" u="sng" dirty="0">
                <a:solidFill>
                  <a:srgbClr val="000000"/>
                </a:solidFill>
                <a:latin typeface="Arial" pitchFamily="34" charset="0"/>
                <a:cs typeface="Arial" pitchFamily="34" charset="0"/>
                <a:sym typeface="Wingdings" pitchFamily="2" charset="2"/>
              </a:rPr>
              <a:t>Pipelines</a:t>
            </a:r>
          </a:p>
          <a:p>
            <a:pPr marL="457200" indent="-457200">
              <a:buFontTx/>
              <a:buChar char="•"/>
            </a:pPr>
            <a:r>
              <a:rPr lang="en-US" sz="2000" b="1" dirty="0">
                <a:solidFill>
                  <a:srgbClr val="996633"/>
                </a:solidFill>
                <a:latin typeface="Arial" pitchFamily="34" charset="0"/>
                <a:cs typeface="Arial" pitchFamily="34" charset="0"/>
                <a:sym typeface="Wingdings" pitchFamily="2" charset="2"/>
              </a:rPr>
              <a:t>Southern </a:t>
            </a:r>
            <a:r>
              <a:rPr lang="en-US" b="1" dirty="0" smtClean="0">
                <a:solidFill>
                  <a:srgbClr val="996633"/>
                </a:solidFill>
                <a:latin typeface="Arial" pitchFamily="34" charset="0"/>
                <a:cs typeface="Arial" pitchFamily="34" charset="0"/>
                <a:sym typeface="Wingdings" pitchFamily="2" charset="2"/>
              </a:rPr>
              <a:t>Crossing Expansion</a:t>
            </a:r>
          </a:p>
          <a:p>
            <a:pPr marL="457200" indent="-457200">
              <a:buFontTx/>
              <a:buChar char="•"/>
            </a:pPr>
            <a:r>
              <a:rPr lang="en-US" sz="2000" b="1" dirty="0">
                <a:solidFill>
                  <a:srgbClr val="00B050"/>
                </a:solidFill>
                <a:latin typeface="Arial" pitchFamily="34" charset="0"/>
                <a:cs typeface="Arial" pitchFamily="34" charset="0"/>
                <a:sym typeface="Wingdings" pitchFamily="2" charset="2"/>
              </a:rPr>
              <a:t>Palomar</a:t>
            </a:r>
          </a:p>
          <a:p>
            <a:pPr marL="457200" indent="-457200">
              <a:buFontTx/>
              <a:buChar char="•"/>
            </a:pPr>
            <a:r>
              <a:rPr lang="en-US" sz="2000" b="1" dirty="0">
                <a:solidFill>
                  <a:srgbClr val="FF6161"/>
                </a:solidFill>
                <a:latin typeface="Arial" pitchFamily="34" charset="0"/>
                <a:cs typeface="Arial" pitchFamily="34" charset="0"/>
                <a:sym typeface="Wingdings" pitchFamily="2" charset="2"/>
              </a:rPr>
              <a:t>Sunstone</a:t>
            </a:r>
          </a:p>
          <a:p>
            <a:pPr marL="457200" indent="-457200">
              <a:buFontTx/>
              <a:buChar char="•"/>
            </a:pPr>
            <a:r>
              <a:rPr lang="en-US" sz="2000" b="1" dirty="0">
                <a:solidFill>
                  <a:srgbClr val="0330ED"/>
                </a:solidFill>
                <a:latin typeface="Arial" pitchFamily="34" charset="0"/>
                <a:cs typeface="Arial" pitchFamily="34" charset="0"/>
                <a:sym typeface="Wingdings" pitchFamily="2" charset="2"/>
              </a:rPr>
              <a:t>Blue </a:t>
            </a:r>
            <a:r>
              <a:rPr lang="en-US" sz="2000" b="1" dirty="0" smtClean="0">
                <a:solidFill>
                  <a:srgbClr val="0330ED"/>
                </a:solidFill>
                <a:latin typeface="Arial" pitchFamily="34" charset="0"/>
                <a:cs typeface="Arial" pitchFamily="34" charset="0"/>
                <a:sym typeface="Wingdings" pitchFamily="2" charset="2"/>
              </a:rPr>
              <a:t>Bridge </a:t>
            </a:r>
            <a:r>
              <a:rPr lang="en-US" sz="2000" b="1" dirty="0" smtClean="0">
                <a:solidFill>
                  <a:schemeClr val="accent2">
                    <a:lumMod val="60000"/>
                    <a:lumOff val="40000"/>
                  </a:schemeClr>
                </a:solidFill>
                <a:latin typeface="Arial" pitchFamily="34" charset="0"/>
                <a:cs typeface="Arial" pitchFamily="34" charset="0"/>
                <a:sym typeface="Wingdings" pitchFamily="2" charset="2"/>
              </a:rPr>
              <a:t>(reconfigured)</a:t>
            </a:r>
          </a:p>
          <a:p>
            <a:pPr marL="457200" indent="-457200">
              <a:buFontTx/>
              <a:buChar char="•"/>
            </a:pPr>
            <a:r>
              <a:rPr lang="en-US" sz="2000" b="1" dirty="0">
                <a:solidFill>
                  <a:srgbClr val="FF0000"/>
                </a:solidFill>
                <a:latin typeface="Arial" pitchFamily="34" charset="0"/>
                <a:cs typeface="Arial" pitchFamily="34" charset="0"/>
                <a:sym typeface="Wingdings" pitchFamily="2" charset="2"/>
              </a:rPr>
              <a:t>Ruby</a:t>
            </a:r>
          </a:p>
          <a:p>
            <a:pPr marL="457200" indent="-457200">
              <a:buFontTx/>
              <a:buChar char="•"/>
            </a:pPr>
            <a:r>
              <a:rPr lang="en-US" sz="2000" b="1" dirty="0">
                <a:solidFill>
                  <a:srgbClr val="800080"/>
                </a:solidFill>
                <a:latin typeface="Arial" pitchFamily="34" charset="0"/>
                <a:cs typeface="Arial" pitchFamily="34" charset="0"/>
                <a:sym typeface="Wingdings" pitchFamily="2" charset="2"/>
              </a:rPr>
              <a:t>Pacific Connector</a:t>
            </a:r>
          </a:p>
          <a:p>
            <a:pPr marL="457200" indent="-457200">
              <a:buFontTx/>
              <a:buChar char="•"/>
            </a:pPr>
            <a:r>
              <a:rPr lang="en-US" sz="2000" b="1" dirty="0">
                <a:solidFill>
                  <a:schemeClr val="accent6">
                    <a:lumMod val="75000"/>
                  </a:schemeClr>
                </a:solidFill>
                <a:latin typeface="Arial" pitchFamily="34" charset="0"/>
                <a:cs typeface="Arial" pitchFamily="34" charset="0"/>
                <a:sym typeface="Wingdings" pitchFamily="2" charset="2"/>
              </a:rPr>
              <a:t>Pacific Trail</a:t>
            </a:r>
          </a:p>
          <a:p>
            <a:pPr marL="457200" indent="-457200">
              <a:buFontTx/>
              <a:buChar char="•"/>
            </a:pPr>
            <a:r>
              <a:rPr lang="en-US" sz="2000" b="1" dirty="0">
                <a:solidFill>
                  <a:srgbClr val="FF00FF"/>
                </a:solidFill>
                <a:latin typeface="Arial" pitchFamily="34" charset="0"/>
                <a:cs typeface="Arial" pitchFamily="34" charset="0"/>
                <a:sym typeface="Wingdings" pitchFamily="2" charset="2"/>
              </a:rPr>
              <a:t>Oregon LNG</a:t>
            </a:r>
          </a:p>
          <a:p>
            <a:pPr marL="457200" indent="-457200"/>
            <a:r>
              <a:rPr lang="en-US" sz="2000" b="1" u="sng" dirty="0">
                <a:solidFill>
                  <a:prstClr val="black"/>
                </a:solidFill>
                <a:latin typeface="Arial" pitchFamily="34" charset="0"/>
                <a:cs typeface="Arial" pitchFamily="34" charset="0"/>
                <a:sym typeface="Wingdings" pitchFamily="2" charset="2"/>
              </a:rPr>
              <a:t>LNG Terminals</a:t>
            </a:r>
          </a:p>
          <a:p>
            <a:pPr marL="914400" lvl="1" indent="-457200"/>
            <a:r>
              <a:rPr lang="en-US" sz="2000" b="1" dirty="0">
                <a:solidFill>
                  <a:srgbClr val="C00000"/>
                </a:solidFill>
                <a:latin typeface="Arial" pitchFamily="34" charset="0"/>
                <a:cs typeface="Arial" pitchFamily="34" charset="0"/>
                <a:sym typeface="Wingdings" pitchFamily="2" charset="2"/>
              </a:rPr>
              <a:t>Kitimat LNG (export)</a:t>
            </a:r>
          </a:p>
          <a:p>
            <a:pPr marL="914400" lvl="1" indent="-457200"/>
            <a:r>
              <a:rPr lang="en-US" sz="2000" b="1" dirty="0">
                <a:solidFill>
                  <a:srgbClr val="0000FF"/>
                </a:solidFill>
                <a:latin typeface="Arial" pitchFamily="34" charset="0"/>
                <a:cs typeface="Arial" pitchFamily="34" charset="0"/>
                <a:sym typeface="Wingdings" pitchFamily="2" charset="2"/>
              </a:rPr>
              <a:t>Bradwood Landing</a:t>
            </a:r>
          </a:p>
          <a:p>
            <a:pPr marL="914400" lvl="1" indent="-457200"/>
            <a:r>
              <a:rPr lang="en-US" sz="2000" b="1" dirty="0">
                <a:solidFill>
                  <a:srgbClr val="0000FF"/>
                </a:solidFill>
                <a:latin typeface="Arial" pitchFamily="34" charset="0"/>
                <a:cs typeface="Arial" pitchFamily="34" charset="0"/>
                <a:sym typeface="Wingdings" pitchFamily="2" charset="2"/>
              </a:rPr>
              <a:t>Oregon LNG</a:t>
            </a:r>
          </a:p>
          <a:p>
            <a:pPr marL="914400" lvl="1" indent="-457200"/>
            <a:r>
              <a:rPr lang="en-US" sz="2000" b="1" dirty="0">
                <a:solidFill>
                  <a:srgbClr val="0000FF"/>
                </a:solidFill>
                <a:latin typeface="Arial" pitchFamily="34" charset="0"/>
                <a:cs typeface="Arial" pitchFamily="34" charset="0"/>
                <a:sym typeface="Wingdings" pitchFamily="2" charset="2"/>
              </a:rPr>
              <a:t>Jordan Cove LNG</a:t>
            </a:r>
          </a:p>
          <a:p>
            <a:pPr marL="457200" indent="-457200"/>
            <a:r>
              <a:rPr lang="en-US" sz="2000" b="1" u="sng" dirty="0">
                <a:solidFill>
                  <a:prstClr val="black"/>
                </a:solidFill>
                <a:latin typeface="Arial" pitchFamily="34" charset="0"/>
                <a:cs typeface="Arial" pitchFamily="34" charset="0"/>
                <a:sym typeface="Wingdings" pitchFamily="2" charset="2"/>
              </a:rPr>
              <a:t>Storage Facilities</a:t>
            </a:r>
          </a:p>
          <a:p>
            <a:pPr marL="457200" indent="-457200"/>
            <a:r>
              <a:rPr lang="en-US" sz="2000" b="1" dirty="0">
                <a:solidFill>
                  <a:prstClr val="black"/>
                </a:solidFill>
                <a:latin typeface="Arial" pitchFamily="34" charset="0"/>
                <a:cs typeface="Arial" pitchFamily="34" charset="0"/>
                <a:sym typeface="Wingdings" pitchFamily="2" charset="2"/>
              </a:rPr>
              <a:t>	</a:t>
            </a:r>
            <a:r>
              <a:rPr lang="en-US" sz="2000" b="1" dirty="0">
                <a:solidFill>
                  <a:srgbClr val="089CA3"/>
                </a:solidFill>
                <a:latin typeface="Arial" pitchFamily="34" charset="0"/>
                <a:cs typeface="Arial" pitchFamily="34" charset="0"/>
                <a:sym typeface="Wingdings" pitchFamily="2" charset="2"/>
              </a:rPr>
              <a:t>Mist</a:t>
            </a:r>
          </a:p>
          <a:p>
            <a:pPr marL="457200" indent="-457200"/>
            <a:r>
              <a:rPr lang="en-US" sz="2000" b="1" dirty="0">
                <a:solidFill>
                  <a:srgbClr val="06686D"/>
                </a:solidFill>
                <a:latin typeface="Arial" pitchFamily="34" charset="0"/>
                <a:cs typeface="Arial" pitchFamily="34" charset="0"/>
                <a:sym typeface="Wingdings" pitchFamily="2" charset="2"/>
              </a:rPr>
              <a:t>	Jackson Prairie</a:t>
            </a:r>
          </a:p>
          <a:p>
            <a:pPr marL="914400" lvl="1" indent="-457200"/>
            <a:endParaRPr lang="en-US" sz="2000" b="1" dirty="0">
              <a:solidFill>
                <a:srgbClr val="0000FF"/>
              </a:solidFill>
              <a:latin typeface="Arial" pitchFamily="34" charset="0"/>
              <a:cs typeface="Arial" pitchFamily="34" charset="0"/>
              <a:sym typeface="Wingdings" pitchFamily="2" charset="2"/>
            </a:endParaRPr>
          </a:p>
          <a:p>
            <a:pPr marL="914400" lvl="1" indent="-457200"/>
            <a:endParaRPr lang="en-US" sz="2000" b="1" dirty="0">
              <a:solidFill>
                <a:srgbClr val="0000FF"/>
              </a:solidFill>
              <a:latin typeface="Arial" pitchFamily="34" charset="0"/>
              <a:cs typeface="Arial" pitchFamily="34" charset="0"/>
              <a:sym typeface="Wingdings" pitchFamily="2" charset="2"/>
            </a:endParaRPr>
          </a:p>
          <a:p>
            <a:pPr marL="914400" lvl="1" indent="-457200"/>
            <a:endParaRPr lang="en-US" sz="2000" b="1" dirty="0">
              <a:solidFill>
                <a:srgbClr val="0000FF"/>
              </a:solidFill>
              <a:latin typeface="Arial" pitchFamily="34" charset="0"/>
              <a:cs typeface="Arial" pitchFamily="34" charset="0"/>
              <a:sym typeface="Wingdings" pitchFamily="2" charset="2"/>
            </a:endParaRPr>
          </a:p>
          <a:p>
            <a:pPr marL="914400" lvl="1" indent="-457200"/>
            <a:endParaRPr lang="en-US" sz="2000" b="1" dirty="0">
              <a:solidFill>
                <a:srgbClr val="0000FF"/>
              </a:solidFill>
              <a:latin typeface="Arial" pitchFamily="34" charset="0"/>
              <a:cs typeface="Arial" pitchFamily="34" charset="0"/>
              <a:sym typeface="Wingdings" pitchFamily="2" charset="2"/>
            </a:endParaRPr>
          </a:p>
          <a:p>
            <a:pPr marL="914400" lvl="1" indent="-457200"/>
            <a:endParaRPr lang="en-US" sz="2000" b="1" dirty="0">
              <a:solidFill>
                <a:srgbClr val="0000FF"/>
              </a:solidFill>
              <a:latin typeface="Arial" pitchFamily="34" charset="0"/>
              <a:cs typeface="Arial" pitchFamily="34" charset="0"/>
              <a:sym typeface="Wingdings" pitchFamily="2" charset="2"/>
            </a:endParaRPr>
          </a:p>
          <a:p>
            <a:pPr marL="457200" indent="-457200">
              <a:buFontTx/>
              <a:buChar char="•"/>
            </a:pPr>
            <a:endParaRPr lang="en-US" sz="2000" b="1" dirty="0">
              <a:solidFill>
                <a:srgbClr val="FF00FF"/>
              </a:solidFill>
              <a:latin typeface="Arial" pitchFamily="34" charset="0"/>
              <a:cs typeface="Arial" pitchFamily="34" charset="0"/>
              <a:sym typeface="Wingdings" pitchFamily="2" charset="2"/>
            </a:endParaRPr>
          </a:p>
        </p:txBody>
      </p:sp>
      <p:sp>
        <p:nvSpPr>
          <p:cNvPr id="26" name="Freeform 25"/>
          <p:cNvSpPr>
            <a:spLocks noChangeArrowheads="1"/>
          </p:cNvSpPr>
          <p:nvPr/>
        </p:nvSpPr>
        <p:spPr bwMode="auto">
          <a:xfrm>
            <a:off x="6477000" y="4572000"/>
            <a:ext cx="2325688" cy="1408113"/>
          </a:xfrm>
          <a:custGeom>
            <a:avLst/>
            <a:gdLst>
              <a:gd name="T0" fmla="*/ 518390 w 2401147"/>
              <a:gd name="T1" fmla="*/ 115600 h 1485053"/>
              <a:gd name="T2" fmla="*/ 408716 w 2401147"/>
              <a:gd name="T3" fmla="*/ 88709 h 1485053"/>
              <a:gd name="T4" fmla="*/ 314395 w 2401147"/>
              <a:gd name="T5" fmla="*/ 100573 h 1485053"/>
              <a:gd name="T6" fmla="*/ 44600 w 2401147"/>
              <a:gd name="T7" fmla="*/ 14370 h 1485053"/>
              <a:gd name="T8" fmla="*/ 46795 w 2401147"/>
              <a:gd name="T9" fmla="*/ 14370 h 1485053"/>
              <a:gd name="T10" fmla="*/ 46795 w 2401147"/>
              <a:gd name="T11" fmla="*/ 14370 h 1485053"/>
              <a:gd name="T12" fmla="*/ 46795 w 2401147"/>
              <a:gd name="T13" fmla="*/ 14370 h 1485053"/>
              <a:gd name="T14" fmla="*/ 0 60000 65536"/>
              <a:gd name="T15" fmla="*/ 0 60000 65536"/>
              <a:gd name="T16" fmla="*/ 0 60000 65536"/>
              <a:gd name="T17" fmla="*/ 0 60000 65536"/>
              <a:gd name="T18" fmla="*/ 0 60000 65536"/>
              <a:gd name="T19" fmla="*/ 0 60000 65536"/>
              <a:gd name="T20" fmla="*/ 0 60000 65536"/>
              <a:gd name="T21" fmla="*/ 0 w 2401147"/>
              <a:gd name="T22" fmla="*/ 0 h 1485053"/>
              <a:gd name="T23" fmla="*/ 2401147 w 2401147"/>
              <a:gd name="T24" fmla="*/ 1485053 h 1485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1147" h="1485053">
                <a:moveTo>
                  <a:pt x="2401147" y="1485053"/>
                </a:moveTo>
                <a:cubicBezTo>
                  <a:pt x="2225887" y="1328419"/>
                  <a:pt x="2050627" y="1171786"/>
                  <a:pt x="1893147" y="1139613"/>
                </a:cubicBezTo>
                <a:cubicBezTo>
                  <a:pt x="1735667" y="1107440"/>
                  <a:pt x="1737360" y="1451186"/>
                  <a:pt x="1456267" y="1292013"/>
                </a:cubicBezTo>
                <a:cubicBezTo>
                  <a:pt x="1175174" y="1132840"/>
                  <a:pt x="413174" y="369146"/>
                  <a:pt x="206587" y="184573"/>
                </a:cubicBezTo>
                <a:cubicBezTo>
                  <a:pt x="0" y="0"/>
                  <a:pt x="216747" y="184573"/>
                  <a:pt x="216747" y="184573"/>
                </a:cubicBezTo>
              </a:path>
            </a:pathLst>
          </a:custGeom>
          <a:noFill/>
          <a:ln w="28575">
            <a:solidFill>
              <a:srgbClr val="FF6161"/>
            </a:solidFill>
            <a:prstDash val="sysDash"/>
            <a:round/>
            <a:headEnd/>
            <a:tailEnd/>
          </a:ln>
        </p:spPr>
        <p:txBody>
          <a:bodyPr wrap="none"/>
          <a:lstStyle/>
          <a:p>
            <a:endParaRPr lang="en-US">
              <a:solidFill>
                <a:prstClr val="black"/>
              </a:solidFill>
              <a:latin typeface="Arial" pitchFamily="34" charset="0"/>
              <a:cs typeface="Arial" pitchFamily="34" charset="0"/>
            </a:endParaRPr>
          </a:p>
        </p:txBody>
      </p:sp>
      <p:cxnSp>
        <p:nvCxnSpPr>
          <p:cNvPr id="28" name="Straight Connector 27"/>
          <p:cNvCxnSpPr>
            <a:cxnSpLocks noChangeShapeType="1"/>
          </p:cNvCxnSpPr>
          <p:nvPr/>
        </p:nvCxnSpPr>
        <p:spPr bwMode="auto">
          <a:xfrm rot="10800000">
            <a:off x="6096000" y="5943600"/>
            <a:ext cx="2667000" cy="76200"/>
          </a:xfrm>
          <a:prstGeom prst="line">
            <a:avLst/>
          </a:prstGeom>
          <a:noFill/>
          <a:ln w="28575">
            <a:solidFill>
              <a:srgbClr val="FF0000"/>
            </a:solidFill>
            <a:prstDash val="sysDash"/>
            <a:round/>
            <a:headEnd/>
            <a:tailEnd/>
          </a:ln>
        </p:spPr>
      </p:cxnSp>
      <p:cxnSp>
        <p:nvCxnSpPr>
          <p:cNvPr id="31" name="Straight Connector 30"/>
          <p:cNvCxnSpPr>
            <a:cxnSpLocks noChangeShapeType="1"/>
          </p:cNvCxnSpPr>
          <p:nvPr/>
        </p:nvCxnSpPr>
        <p:spPr bwMode="auto">
          <a:xfrm rot="10800000">
            <a:off x="5867400" y="4724400"/>
            <a:ext cx="685800" cy="1588"/>
          </a:xfrm>
          <a:prstGeom prst="line">
            <a:avLst/>
          </a:prstGeom>
          <a:noFill/>
          <a:ln w="28575">
            <a:solidFill>
              <a:srgbClr val="0330ED"/>
            </a:solidFill>
            <a:prstDash val="sysDash"/>
            <a:round/>
            <a:headEnd/>
            <a:tailEnd/>
          </a:ln>
        </p:spPr>
      </p:cxnSp>
      <p:cxnSp>
        <p:nvCxnSpPr>
          <p:cNvPr id="33" name="Straight Connector 32"/>
          <p:cNvCxnSpPr>
            <a:cxnSpLocks noChangeShapeType="1"/>
          </p:cNvCxnSpPr>
          <p:nvPr/>
        </p:nvCxnSpPr>
        <p:spPr bwMode="auto">
          <a:xfrm rot="10800000">
            <a:off x="5715000" y="4953000"/>
            <a:ext cx="533400" cy="1588"/>
          </a:xfrm>
          <a:prstGeom prst="line">
            <a:avLst/>
          </a:prstGeom>
          <a:noFill/>
          <a:ln w="38100">
            <a:solidFill>
              <a:srgbClr val="00B152"/>
            </a:solidFill>
            <a:prstDash val="sysDash"/>
            <a:round/>
            <a:headEnd/>
            <a:tailEnd/>
          </a:ln>
        </p:spPr>
      </p:cxnSp>
      <p:sp>
        <p:nvSpPr>
          <p:cNvPr id="20" name="Freeform 19"/>
          <p:cNvSpPr>
            <a:spLocks noChangeArrowheads="1"/>
          </p:cNvSpPr>
          <p:nvPr/>
        </p:nvSpPr>
        <p:spPr bwMode="auto">
          <a:xfrm>
            <a:off x="5791200" y="4419600"/>
            <a:ext cx="133350" cy="320675"/>
          </a:xfrm>
          <a:custGeom>
            <a:avLst/>
            <a:gdLst>
              <a:gd name="T0" fmla="*/ 115638 w 133773"/>
              <a:gd name="T1" fmla="*/ 350593 h 320040"/>
              <a:gd name="T2" fmla="*/ 19028 w 133773"/>
              <a:gd name="T3" fmla="*/ 239292 h 320040"/>
              <a:gd name="T4" fmla="*/ 1463 w 133773"/>
              <a:gd name="T5" fmla="*/ 38956 h 320040"/>
              <a:gd name="T6" fmla="*/ 10246 w 133773"/>
              <a:gd name="T7" fmla="*/ 5564 h 320040"/>
              <a:gd name="T8" fmla="*/ 0 60000 65536"/>
              <a:gd name="T9" fmla="*/ 0 60000 65536"/>
              <a:gd name="T10" fmla="*/ 0 60000 65536"/>
              <a:gd name="T11" fmla="*/ 0 60000 65536"/>
              <a:gd name="T12" fmla="*/ 0 w 133773"/>
              <a:gd name="T13" fmla="*/ 0 h 320040"/>
              <a:gd name="T14" fmla="*/ 133773 w 133773"/>
              <a:gd name="T15" fmla="*/ 320040 h 320040"/>
            </a:gdLst>
            <a:ahLst/>
            <a:cxnLst>
              <a:cxn ang="T8">
                <a:pos x="T0" y="T1"/>
              </a:cxn>
              <a:cxn ang="T9">
                <a:pos x="T2" y="T3"/>
              </a:cxn>
              <a:cxn ang="T10">
                <a:pos x="T4" y="T5"/>
              </a:cxn>
              <a:cxn ang="T11">
                <a:pos x="T6" y="T7"/>
              </a:cxn>
            </a:cxnLst>
            <a:rect l="T12" t="T13" r="T14" b="T15"/>
            <a:pathLst>
              <a:path w="133773" h="320040">
                <a:moveTo>
                  <a:pt x="133773" y="320040"/>
                </a:moveTo>
                <a:cubicBezTo>
                  <a:pt x="88899" y="292946"/>
                  <a:pt x="44026" y="265853"/>
                  <a:pt x="22013" y="218440"/>
                </a:cubicBezTo>
                <a:cubicBezTo>
                  <a:pt x="0" y="171027"/>
                  <a:pt x="3386" y="71120"/>
                  <a:pt x="1693" y="35560"/>
                </a:cubicBezTo>
                <a:cubicBezTo>
                  <a:pt x="0" y="0"/>
                  <a:pt x="5926" y="2540"/>
                  <a:pt x="11853" y="5080"/>
                </a:cubicBezTo>
              </a:path>
            </a:pathLst>
          </a:custGeom>
          <a:noFill/>
          <a:ln w="28575">
            <a:solidFill>
              <a:srgbClr val="0330ED"/>
            </a:solidFill>
            <a:prstDash val="sysDash"/>
            <a:round/>
            <a:headEnd/>
            <a:tailEnd/>
          </a:ln>
        </p:spPr>
        <p:txBody>
          <a:bodyPr wrap="none"/>
          <a:lstStyle/>
          <a:p>
            <a:endParaRPr lang="en-US">
              <a:solidFill>
                <a:prstClr val="black"/>
              </a:solidFill>
              <a:latin typeface="Arial" pitchFamily="34" charset="0"/>
              <a:cs typeface="Arial" pitchFamily="34" charset="0"/>
            </a:endParaRPr>
          </a:p>
        </p:txBody>
      </p:sp>
      <p:cxnSp>
        <p:nvCxnSpPr>
          <p:cNvPr id="12" name="Straight Connector 11"/>
          <p:cNvCxnSpPr>
            <a:cxnSpLocks noChangeShapeType="1"/>
          </p:cNvCxnSpPr>
          <p:nvPr/>
        </p:nvCxnSpPr>
        <p:spPr bwMode="auto">
          <a:xfrm rot="10800000">
            <a:off x="6629400" y="3581400"/>
            <a:ext cx="838200" cy="152400"/>
          </a:xfrm>
          <a:prstGeom prst="line">
            <a:avLst/>
          </a:prstGeom>
          <a:noFill/>
          <a:ln w="28575">
            <a:solidFill>
              <a:srgbClr val="996633"/>
            </a:solidFill>
            <a:prstDash val="sysDash"/>
            <a:round/>
            <a:headEnd/>
            <a:tailEnd/>
          </a:ln>
        </p:spPr>
      </p:cxnSp>
      <p:cxnSp>
        <p:nvCxnSpPr>
          <p:cNvPr id="26636" name="Straight Connector 38"/>
          <p:cNvCxnSpPr>
            <a:cxnSpLocks noChangeShapeType="1"/>
          </p:cNvCxnSpPr>
          <p:nvPr/>
        </p:nvCxnSpPr>
        <p:spPr bwMode="auto">
          <a:xfrm rot="16200000" flipH="1">
            <a:off x="5448300" y="4686300"/>
            <a:ext cx="381000" cy="152400"/>
          </a:xfrm>
          <a:prstGeom prst="line">
            <a:avLst/>
          </a:prstGeom>
          <a:noFill/>
          <a:ln w="28575">
            <a:solidFill>
              <a:srgbClr val="FF00FF"/>
            </a:solidFill>
            <a:prstDash val="sysDash"/>
            <a:round/>
            <a:headEnd/>
            <a:tailEnd/>
          </a:ln>
        </p:spPr>
      </p:cxnSp>
      <p:sp>
        <p:nvSpPr>
          <p:cNvPr id="26637" name="Oval 20"/>
          <p:cNvSpPr>
            <a:spLocks noChangeArrowheads="1"/>
          </p:cNvSpPr>
          <p:nvPr/>
        </p:nvSpPr>
        <p:spPr bwMode="auto">
          <a:xfrm>
            <a:off x="5486400" y="4419600"/>
            <a:ext cx="152400" cy="152400"/>
          </a:xfrm>
          <a:prstGeom prst="ellipse">
            <a:avLst/>
          </a:prstGeom>
          <a:solidFill>
            <a:srgbClr val="0330ED"/>
          </a:solidFill>
          <a:ln w="9525">
            <a:solidFill>
              <a:schemeClr val="tx1"/>
            </a:solidFill>
            <a:round/>
            <a:headEnd/>
            <a:tailEnd/>
          </a:ln>
        </p:spPr>
        <p:txBody>
          <a:bodyPr wrap="none"/>
          <a:lstStyle/>
          <a:p>
            <a:endParaRPr lang="en-CA">
              <a:solidFill>
                <a:prstClr val="black"/>
              </a:solidFill>
              <a:latin typeface="Calibri" pitchFamily="34" charset="0"/>
              <a:cs typeface="Arial" pitchFamily="34" charset="0"/>
            </a:endParaRPr>
          </a:p>
        </p:txBody>
      </p:sp>
      <p:sp>
        <p:nvSpPr>
          <p:cNvPr id="37902" name="TextBox 33"/>
          <p:cNvSpPr txBox="1">
            <a:spLocks noChangeArrowheads="1"/>
          </p:cNvSpPr>
          <p:nvPr/>
        </p:nvSpPr>
        <p:spPr bwMode="auto">
          <a:xfrm>
            <a:off x="4724400" y="4419600"/>
            <a:ext cx="828675" cy="246063"/>
          </a:xfrm>
          <a:prstGeom prst="rect">
            <a:avLst/>
          </a:prstGeom>
          <a:noFill/>
          <a:ln w="9525">
            <a:noFill/>
            <a:miter lim="800000"/>
            <a:headEnd/>
            <a:tailEnd/>
          </a:ln>
        </p:spPr>
        <p:txBody>
          <a:bodyPr wrap="none">
            <a:spAutoFit/>
          </a:bodyPr>
          <a:lstStyle/>
          <a:p>
            <a:r>
              <a:rPr lang="en-US" sz="1000" b="1" dirty="0">
                <a:solidFill>
                  <a:srgbClr val="0330ED"/>
                </a:solidFill>
                <a:latin typeface="Calibri" pitchFamily="34" charset="0"/>
                <a:cs typeface="Arial" pitchFamily="34" charset="0"/>
              </a:rPr>
              <a:t>Oregon LNG</a:t>
            </a:r>
          </a:p>
        </p:txBody>
      </p:sp>
      <p:cxnSp>
        <p:nvCxnSpPr>
          <p:cNvPr id="22" name="Straight Connector 35"/>
          <p:cNvCxnSpPr>
            <a:cxnSpLocks noChangeShapeType="1"/>
          </p:cNvCxnSpPr>
          <p:nvPr/>
        </p:nvCxnSpPr>
        <p:spPr bwMode="auto">
          <a:xfrm rot="5400000">
            <a:off x="5525294" y="4761706"/>
            <a:ext cx="381000" cy="1588"/>
          </a:xfrm>
          <a:prstGeom prst="line">
            <a:avLst/>
          </a:prstGeom>
          <a:noFill/>
          <a:ln w="28575">
            <a:solidFill>
              <a:srgbClr val="00B152"/>
            </a:solidFill>
            <a:prstDash val="sysDash"/>
            <a:round/>
            <a:headEnd/>
            <a:tailEnd/>
          </a:ln>
        </p:spPr>
      </p:cxnSp>
      <p:sp>
        <p:nvSpPr>
          <p:cNvPr id="23" name="Oval 21"/>
          <p:cNvSpPr>
            <a:spLocks noChangeArrowheads="1"/>
          </p:cNvSpPr>
          <p:nvPr/>
        </p:nvSpPr>
        <p:spPr bwMode="auto">
          <a:xfrm>
            <a:off x="5638800" y="4419600"/>
            <a:ext cx="152400" cy="152400"/>
          </a:xfrm>
          <a:prstGeom prst="ellipse">
            <a:avLst/>
          </a:prstGeom>
          <a:solidFill>
            <a:srgbClr val="0330ED"/>
          </a:solidFill>
          <a:ln w="9525">
            <a:solidFill>
              <a:schemeClr val="tx1"/>
            </a:solidFill>
            <a:round/>
            <a:headEnd/>
            <a:tailEnd/>
          </a:ln>
        </p:spPr>
        <p:txBody>
          <a:bodyPr wrap="none"/>
          <a:lstStyle/>
          <a:p>
            <a:endParaRPr lang="en-CA">
              <a:solidFill>
                <a:prstClr val="black"/>
              </a:solidFill>
              <a:latin typeface="Calibri" pitchFamily="34" charset="0"/>
              <a:cs typeface="Arial" pitchFamily="34" charset="0"/>
            </a:endParaRPr>
          </a:p>
        </p:txBody>
      </p:sp>
      <p:sp>
        <p:nvSpPr>
          <p:cNvPr id="58385" name="TextBox 34"/>
          <p:cNvSpPr txBox="1">
            <a:spLocks noChangeArrowheads="1"/>
          </p:cNvSpPr>
          <p:nvPr/>
        </p:nvSpPr>
        <p:spPr bwMode="auto">
          <a:xfrm>
            <a:off x="5715000" y="4343400"/>
            <a:ext cx="1431925" cy="246063"/>
          </a:xfrm>
          <a:prstGeom prst="rect">
            <a:avLst/>
          </a:prstGeom>
          <a:noFill/>
          <a:ln w="9525">
            <a:noFill/>
            <a:miter lim="800000"/>
            <a:headEnd/>
            <a:tailEnd/>
          </a:ln>
        </p:spPr>
        <p:txBody>
          <a:bodyPr wrap="none">
            <a:spAutoFit/>
          </a:bodyPr>
          <a:lstStyle/>
          <a:p>
            <a:r>
              <a:rPr lang="en-US" sz="1000" b="1" dirty="0">
                <a:solidFill>
                  <a:srgbClr val="0330ED"/>
                </a:solidFill>
                <a:latin typeface="Calibri" pitchFamily="34" charset="0"/>
                <a:cs typeface="Arial" pitchFamily="34" charset="0"/>
              </a:rPr>
              <a:t>Bradwood Landing LNG</a:t>
            </a:r>
          </a:p>
        </p:txBody>
      </p:sp>
      <p:cxnSp>
        <p:nvCxnSpPr>
          <p:cNvPr id="26642" name="Straight Connector 42"/>
          <p:cNvCxnSpPr>
            <a:cxnSpLocks noChangeShapeType="1"/>
            <a:stCxn id="26643" idx="5"/>
          </p:cNvCxnSpPr>
          <p:nvPr/>
        </p:nvCxnSpPr>
        <p:spPr bwMode="auto">
          <a:xfrm rot="16200000" flipH="1">
            <a:off x="5540375" y="5387975"/>
            <a:ext cx="403225" cy="708025"/>
          </a:xfrm>
          <a:prstGeom prst="line">
            <a:avLst/>
          </a:prstGeom>
          <a:noFill/>
          <a:ln w="28575">
            <a:solidFill>
              <a:srgbClr val="800080"/>
            </a:solidFill>
            <a:prstDash val="sysDash"/>
            <a:round/>
            <a:headEnd/>
            <a:tailEnd/>
          </a:ln>
        </p:spPr>
      </p:cxnSp>
      <p:sp>
        <p:nvSpPr>
          <p:cNvPr id="26643" name="Oval 19"/>
          <p:cNvSpPr>
            <a:spLocks noChangeArrowheads="1"/>
          </p:cNvSpPr>
          <p:nvPr/>
        </p:nvSpPr>
        <p:spPr bwMode="auto">
          <a:xfrm>
            <a:off x="5257800" y="5410200"/>
            <a:ext cx="152400" cy="152400"/>
          </a:xfrm>
          <a:prstGeom prst="ellipse">
            <a:avLst/>
          </a:prstGeom>
          <a:solidFill>
            <a:srgbClr val="0330ED"/>
          </a:solidFill>
          <a:ln w="9525">
            <a:solidFill>
              <a:schemeClr val="tx1"/>
            </a:solidFill>
            <a:round/>
            <a:headEnd/>
            <a:tailEnd/>
          </a:ln>
        </p:spPr>
        <p:txBody>
          <a:bodyPr wrap="none"/>
          <a:lstStyle/>
          <a:p>
            <a:endParaRPr lang="en-CA">
              <a:solidFill>
                <a:prstClr val="black"/>
              </a:solidFill>
              <a:latin typeface="Calibri" pitchFamily="34" charset="0"/>
              <a:cs typeface="Arial" pitchFamily="34" charset="0"/>
            </a:endParaRPr>
          </a:p>
        </p:txBody>
      </p:sp>
      <p:sp>
        <p:nvSpPr>
          <p:cNvPr id="37908" name="TextBox 39"/>
          <p:cNvSpPr txBox="1">
            <a:spLocks noChangeArrowheads="1"/>
          </p:cNvSpPr>
          <p:nvPr/>
        </p:nvSpPr>
        <p:spPr bwMode="auto">
          <a:xfrm>
            <a:off x="4267200" y="5486400"/>
            <a:ext cx="1081088" cy="246063"/>
          </a:xfrm>
          <a:prstGeom prst="rect">
            <a:avLst/>
          </a:prstGeom>
          <a:noFill/>
          <a:ln w="9525">
            <a:noFill/>
            <a:miter lim="800000"/>
            <a:headEnd/>
            <a:tailEnd/>
          </a:ln>
        </p:spPr>
        <p:txBody>
          <a:bodyPr wrap="none">
            <a:spAutoFit/>
          </a:bodyPr>
          <a:lstStyle/>
          <a:p>
            <a:r>
              <a:rPr lang="en-US" sz="1000" b="1">
                <a:solidFill>
                  <a:srgbClr val="0330ED"/>
                </a:solidFill>
                <a:latin typeface="Calibri" pitchFamily="34" charset="0"/>
                <a:cs typeface="Arial" pitchFamily="34" charset="0"/>
              </a:rPr>
              <a:t>Jordan Cove LNG</a:t>
            </a:r>
          </a:p>
        </p:txBody>
      </p:sp>
      <p:cxnSp>
        <p:nvCxnSpPr>
          <p:cNvPr id="36" name="Straight Connector 35"/>
          <p:cNvCxnSpPr/>
          <p:nvPr/>
        </p:nvCxnSpPr>
        <p:spPr bwMode="auto">
          <a:xfrm>
            <a:off x="4953000" y="1981200"/>
            <a:ext cx="1066800" cy="1588"/>
          </a:xfrm>
          <a:prstGeom prst="line">
            <a:avLst/>
          </a:prstGeom>
          <a:solidFill>
            <a:schemeClr val="accent1"/>
          </a:solidFill>
          <a:ln w="28575" cap="flat" cmpd="sng" algn="ctr">
            <a:solidFill>
              <a:schemeClr val="accent6">
                <a:lumMod val="75000"/>
              </a:schemeClr>
            </a:solidFill>
            <a:prstDash val="sysDash"/>
            <a:round/>
            <a:headEnd type="none" w="med" len="med"/>
            <a:tailEnd type="none" w="med" len="med"/>
          </a:ln>
          <a:effectLst/>
        </p:spPr>
      </p:cxnSp>
      <p:sp>
        <p:nvSpPr>
          <p:cNvPr id="26647" name="Oval 14"/>
          <p:cNvSpPr>
            <a:spLocks noChangeArrowheads="1"/>
          </p:cNvSpPr>
          <p:nvPr/>
        </p:nvSpPr>
        <p:spPr bwMode="auto">
          <a:xfrm>
            <a:off x="4800600" y="1905000"/>
            <a:ext cx="152400" cy="152400"/>
          </a:xfrm>
          <a:prstGeom prst="ellipse">
            <a:avLst/>
          </a:prstGeom>
          <a:solidFill>
            <a:srgbClr val="C00000"/>
          </a:solidFill>
          <a:ln w="9525">
            <a:noFill/>
            <a:round/>
            <a:headEnd/>
            <a:tailEnd/>
          </a:ln>
        </p:spPr>
        <p:txBody>
          <a:bodyPr wrap="none"/>
          <a:lstStyle/>
          <a:p>
            <a:endParaRPr lang="en-CA">
              <a:solidFill>
                <a:prstClr val="black"/>
              </a:solidFill>
              <a:latin typeface="Calibri" pitchFamily="34" charset="0"/>
              <a:cs typeface="Arial" pitchFamily="34" charset="0"/>
            </a:endParaRPr>
          </a:p>
        </p:txBody>
      </p:sp>
      <p:sp>
        <p:nvSpPr>
          <p:cNvPr id="37911" name="TextBox 34"/>
          <p:cNvSpPr txBox="1">
            <a:spLocks noChangeArrowheads="1"/>
          </p:cNvSpPr>
          <p:nvPr/>
        </p:nvSpPr>
        <p:spPr bwMode="auto">
          <a:xfrm>
            <a:off x="4267200" y="1676400"/>
            <a:ext cx="822325" cy="246063"/>
          </a:xfrm>
          <a:prstGeom prst="rect">
            <a:avLst/>
          </a:prstGeom>
          <a:noFill/>
          <a:ln w="9525">
            <a:noFill/>
            <a:miter lim="800000"/>
            <a:headEnd/>
            <a:tailEnd/>
          </a:ln>
        </p:spPr>
        <p:txBody>
          <a:bodyPr wrap="none">
            <a:spAutoFit/>
          </a:bodyPr>
          <a:lstStyle/>
          <a:p>
            <a:r>
              <a:rPr lang="en-US" sz="1000" b="1">
                <a:solidFill>
                  <a:srgbClr val="C00000"/>
                </a:solidFill>
                <a:latin typeface="Calibri" pitchFamily="34" charset="0"/>
                <a:cs typeface="Arial" pitchFamily="34" charset="0"/>
              </a:rPr>
              <a:t>Kitimat LNG</a:t>
            </a:r>
          </a:p>
        </p:txBody>
      </p:sp>
      <p:sp>
        <p:nvSpPr>
          <p:cNvPr id="29" name="5-Point Star 28"/>
          <p:cNvSpPr>
            <a:spLocks noChangeArrowheads="1"/>
          </p:cNvSpPr>
          <p:nvPr/>
        </p:nvSpPr>
        <p:spPr bwMode="auto">
          <a:xfrm>
            <a:off x="5867400" y="4191000"/>
            <a:ext cx="228600" cy="228600"/>
          </a:xfrm>
          <a:custGeom>
            <a:avLst/>
            <a:gdLst>
              <a:gd name="T0" fmla="*/ 114300 w 228600"/>
              <a:gd name="T1" fmla="*/ 0 h 228600"/>
              <a:gd name="T2" fmla="*/ 0 w 228600"/>
              <a:gd name="T3" fmla="*/ 87317 h 228600"/>
              <a:gd name="T4" fmla="*/ 43659 w 228600"/>
              <a:gd name="T5" fmla="*/ 228599 h 228600"/>
              <a:gd name="T6" fmla="*/ 184941 w 228600"/>
              <a:gd name="T7" fmla="*/ 228599 h 228600"/>
              <a:gd name="T8" fmla="*/ 228600 w 228600"/>
              <a:gd name="T9" fmla="*/ 87317 h 228600"/>
              <a:gd name="T10" fmla="*/ 3 60000 65536"/>
              <a:gd name="T11" fmla="*/ 2 60000 65536"/>
              <a:gd name="T12" fmla="*/ 1 60000 65536"/>
              <a:gd name="T13" fmla="*/ 1 60000 65536"/>
              <a:gd name="T14" fmla="*/ 0 60000 65536"/>
              <a:gd name="T15" fmla="*/ 70642 w 228600"/>
              <a:gd name="T16" fmla="*/ 87318 h 228600"/>
              <a:gd name="T17" fmla="*/ 157958 w 228600"/>
              <a:gd name="T18" fmla="*/ 174634 h 228600"/>
            </a:gdLst>
            <a:ahLst/>
            <a:cxnLst>
              <a:cxn ang="T10">
                <a:pos x="T0" y="T1"/>
              </a:cxn>
              <a:cxn ang="T11">
                <a:pos x="T2" y="T3"/>
              </a:cxn>
              <a:cxn ang="T12">
                <a:pos x="T4" y="T5"/>
              </a:cxn>
              <a:cxn ang="T13">
                <a:pos x="T6" y="T7"/>
              </a:cxn>
              <a:cxn ang="T14">
                <a:pos x="T8" y="T9"/>
              </a:cxn>
            </a:cxnLst>
            <a:rect l="T15" t="T16" r="T17" b="T18"/>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close/>
              </a:path>
            </a:pathLst>
          </a:custGeom>
          <a:solidFill>
            <a:srgbClr val="06686D"/>
          </a:solidFill>
          <a:ln w="9525">
            <a:solidFill>
              <a:srgbClr val="065093"/>
            </a:solidFill>
            <a:miter lim="800000"/>
            <a:headEnd/>
            <a:tailEnd/>
          </a:ln>
          <a:effectLst>
            <a:outerShdw dist="38100" dir="5400000" algn="ctr" rotWithShape="0">
              <a:srgbClr val="002041">
                <a:alpha val="48000"/>
              </a:srgbClr>
            </a:outerShdw>
          </a:effectLst>
        </p:spPr>
        <p:txBody>
          <a:bodyPr anchor="ctr"/>
          <a:lstStyle/>
          <a:p>
            <a:pPr algn="ctr">
              <a:defRPr/>
            </a:pPr>
            <a:endParaRPr lang="en-US">
              <a:solidFill>
                <a:prstClr val="white"/>
              </a:solidFill>
              <a:latin typeface="Constantia"/>
              <a:cs typeface="Arial" pitchFamily="34" charset="0"/>
            </a:endParaRPr>
          </a:p>
        </p:txBody>
      </p:sp>
      <p:sp>
        <p:nvSpPr>
          <p:cNvPr id="34" name="5-Point Star 33"/>
          <p:cNvSpPr>
            <a:spLocks noChangeArrowheads="1"/>
          </p:cNvSpPr>
          <p:nvPr/>
        </p:nvSpPr>
        <p:spPr bwMode="auto">
          <a:xfrm>
            <a:off x="5562600" y="4419600"/>
            <a:ext cx="228600" cy="228600"/>
          </a:xfrm>
          <a:custGeom>
            <a:avLst/>
            <a:gdLst>
              <a:gd name="T0" fmla="*/ 114300 w 228600"/>
              <a:gd name="T1" fmla="*/ 0 h 228600"/>
              <a:gd name="T2" fmla="*/ 0 w 228600"/>
              <a:gd name="T3" fmla="*/ 87317 h 228600"/>
              <a:gd name="T4" fmla="*/ 43659 w 228600"/>
              <a:gd name="T5" fmla="*/ 228599 h 228600"/>
              <a:gd name="T6" fmla="*/ 184941 w 228600"/>
              <a:gd name="T7" fmla="*/ 228599 h 228600"/>
              <a:gd name="T8" fmla="*/ 228600 w 228600"/>
              <a:gd name="T9" fmla="*/ 87317 h 228600"/>
              <a:gd name="T10" fmla="*/ 3 60000 65536"/>
              <a:gd name="T11" fmla="*/ 2 60000 65536"/>
              <a:gd name="T12" fmla="*/ 1 60000 65536"/>
              <a:gd name="T13" fmla="*/ 1 60000 65536"/>
              <a:gd name="T14" fmla="*/ 0 60000 65536"/>
              <a:gd name="T15" fmla="*/ 70642 w 228600"/>
              <a:gd name="T16" fmla="*/ 87318 h 228600"/>
              <a:gd name="T17" fmla="*/ 157958 w 228600"/>
              <a:gd name="T18" fmla="*/ 174634 h 228600"/>
            </a:gdLst>
            <a:ahLst/>
            <a:cxnLst>
              <a:cxn ang="T10">
                <a:pos x="T0" y="T1"/>
              </a:cxn>
              <a:cxn ang="T11">
                <a:pos x="T2" y="T3"/>
              </a:cxn>
              <a:cxn ang="T12">
                <a:pos x="T4" y="T5"/>
              </a:cxn>
              <a:cxn ang="T13">
                <a:pos x="T6" y="T7"/>
              </a:cxn>
              <a:cxn ang="T14">
                <a:pos x="T8" y="T9"/>
              </a:cxn>
            </a:cxnLst>
            <a:rect l="T15" t="T16" r="T17" b="T18"/>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close/>
              </a:path>
            </a:pathLst>
          </a:custGeom>
          <a:solidFill>
            <a:srgbClr val="089CA3"/>
          </a:solidFill>
          <a:ln w="9525">
            <a:solidFill>
              <a:srgbClr val="065093"/>
            </a:solidFill>
            <a:miter lim="800000"/>
            <a:headEnd/>
            <a:tailEnd/>
          </a:ln>
          <a:effectLst>
            <a:outerShdw dist="38100" dir="5400000" algn="ctr" rotWithShape="0">
              <a:srgbClr val="002041">
                <a:alpha val="48000"/>
              </a:srgbClr>
            </a:outerShdw>
          </a:effectLst>
        </p:spPr>
        <p:txBody>
          <a:bodyPr anchor="ctr"/>
          <a:lstStyle/>
          <a:p>
            <a:pPr algn="ctr">
              <a:defRPr/>
            </a:pPr>
            <a:endParaRPr lang="en-US">
              <a:solidFill>
                <a:prstClr val="white"/>
              </a:solidFill>
              <a:latin typeface="Constantia"/>
              <a:cs typeface="Arial" pitchFamily="34" charset="0"/>
            </a:endParaRPr>
          </a:p>
        </p:txBody>
      </p:sp>
      <p:cxnSp>
        <p:nvCxnSpPr>
          <p:cNvPr id="30" name="Straight Connector 29"/>
          <p:cNvCxnSpPr/>
          <p:nvPr/>
        </p:nvCxnSpPr>
        <p:spPr>
          <a:xfrm rot="10800000" flipV="1">
            <a:off x="6248400" y="4724400"/>
            <a:ext cx="457200" cy="228600"/>
          </a:xfrm>
          <a:prstGeom prst="line">
            <a:avLst/>
          </a:prstGeom>
          <a:ln w="1905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5728138" y="4072759"/>
            <a:ext cx="297793" cy="902138"/>
          </a:xfrm>
          <a:custGeom>
            <a:avLst/>
            <a:gdLst>
              <a:gd name="connsiteX0" fmla="*/ 0 w 297793"/>
              <a:gd name="connsiteY0" fmla="*/ 902138 h 902138"/>
              <a:gd name="connsiteX1" fmla="*/ 166414 w 297793"/>
              <a:gd name="connsiteY1" fmla="*/ 648138 h 902138"/>
              <a:gd name="connsiteX2" fmla="*/ 70069 w 297793"/>
              <a:gd name="connsiteY2" fmla="*/ 464207 h 902138"/>
              <a:gd name="connsiteX3" fmla="*/ 297793 w 297793"/>
              <a:gd name="connsiteY3" fmla="*/ 0 h 902138"/>
              <a:gd name="connsiteX4" fmla="*/ 297793 w 297793"/>
              <a:gd name="connsiteY4" fmla="*/ 0 h 902138"/>
              <a:gd name="connsiteX5" fmla="*/ 297793 w 297793"/>
              <a:gd name="connsiteY5" fmla="*/ 0 h 9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793" h="902138">
                <a:moveTo>
                  <a:pt x="0" y="902138"/>
                </a:moveTo>
                <a:cubicBezTo>
                  <a:pt x="77368" y="811632"/>
                  <a:pt x="154736" y="721126"/>
                  <a:pt x="166414" y="648138"/>
                </a:cubicBezTo>
                <a:cubicBezTo>
                  <a:pt x="178092" y="575150"/>
                  <a:pt x="48173" y="572230"/>
                  <a:pt x="70069" y="464207"/>
                </a:cubicBezTo>
                <a:cubicBezTo>
                  <a:pt x="91965" y="356184"/>
                  <a:pt x="297793" y="0"/>
                  <a:pt x="297793" y="0"/>
                </a:cubicBezTo>
                <a:lnTo>
                  <a:pt x="297793" y="0"/>
                </a:lnTo>
                <a:lnTo>
                  <a:pt x="297793" y="0"/>
                </a:lnTo>
              </a:path>
            </a:pathLst>
          </a:custGeom>
          <a:ln w="3175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Connector 31"/>
          <p:cNvCxnSpPr/>
          <p:nvPr/>
        </p:nvCxnSpPr>
        <p:spPr>
          <a:xfrm rot="10800000">
            <a:off x="5943600" y="4724400"/>
            <a:ext cx="685800" cy="1588"/>
          </a:xfrm>
          <a:prstGeom prst="line">
            <a:avLst/>
          </a:prstGeom>
          <a:ln w="1905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5715000" y="4953000"/>
            <a:ext cx="533400" cy="1588"/>
          </a:xfrm>
          <a:prstGeom prst="line">
            <a:avLst/>
          </a:prstGeom>
          <a:ln w="1905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10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1000"/>
                                        <p:tgtEl>
                                          <p:spTgt spid="22"/>
                                        </p:tgtEl>
                                      </p:cBhvr>
                                    </p:animEffect>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1000"/>
                                        <p:tgtEl>
                                          <p:spTgt spid="26"/>
                                        </p:tgtEl>
                                      </p:cBhvr>
                                    </p:animEffect>
                                  </p:childTnLst>
                                </p:cTn>
                              </p:par>
                            </p:childTnLst>
                          </p:cTn>
                        </p:par>
                        <p:par>
                          <p:cTn id="15" fill="hold">
                            <p:stCondLst>
                              <p:cond delay="3000"/>
                            </p:stCondLst>
                            <p:childTnLst>
                              <p:par>
                                <p:cTn id="16" presetID="2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1000"/>
                                        <p:tgtEl>
                                          <p:spTgt spid="31"/>
                                        </p:tgtEl>
                                      </p:cBhvr>
                                    </p:animEffect>
                                  </p:childTnLst>
                                </p:cTn>
                              </p:par>
                            </p:childTnLst>
                          </p:cTn>
                        </p:par>
                        <p:par>
                          <p:cTn id="19" fill="hold">
                            <p:stCondLst>
                              <p:cond delay="4000"/>
                            </p:stCondLst>
                            <p:childTnLst>
                              <p:par>
                                <p:cTn id="20" presetID="2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1000"/>
                                        <p:tgtEl>
                                          <p:spTgt spid="20"/>
                                        </p:tgtEl>
                                      </p:cBhvr>
                                    </p:animEffect>
                                  </p:childTnLst>
                                </p:cTn>
                              </p:par>
                            </p:childTnLst>
                          </p:cTn>
                        </p:par>
                        <p:par>
                          <p:cTn id="23" fill="hold">
                            <p:stCondLst>
                              <p:cond delay="5000"/>
                            </p:stCondLst>
                            <p:childTnLst>
                              <p:par>
                                <p:cTn id="24" presetID="2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1000"/>
                                        <p:tgtEl>
                                          <p:spTgt spid="28"/>
                                        </p:tgtEl>
                                      </p:cBhvr>
                                    </p:animEffect>
                                  </p:childTnLst>
                                </p:cTn>
                              </p:par>
                            </p:childTnLst>
                          </p:cTn>
                        </p:par>
                        <p:par>
                          <p:cTn id="27" fill="hold">
                            <p:stCondLst>
                              <p:cond delay="6000"/>
                            </p:stCondLst>
                            <p:childTnLst>
                              <p:par>
                                <p:cTn id="28" presetID="22" presetClass="entr" presetSubtype="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1000"/>
                                        <p:tgtEl>
                                          <p:spTgt spid="12"/>
                                        </p:tgtEl>
                                      </p:cBhvr>
                                    </p:animEffect>
                                  </p:childTnLst>
                                </p:cTn>
                              </p:par>
                            </p:childTnLst>
                          </p:cTn>
                        </p:par>
                        <p:par>
                          <p:cTn id="31" fill="hold">
                            <p:stCondLst>
                              <p:cond delay="7000"/>
                            </p:stCondLst>
                            <p:childTnLst>
                              <p:par>
                                <p:cTn id="32" presetID="22" presetClass="entr" presetSubtype="2"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right)">
                                      <p:cBhvr>
                                        <p:cTn id="34" dur="1000"/>
                                        <p:tgtEl>
                                          <p:spTgt spid="36"/>
                                        </p:tgtEl>
                                      </p:cBhvr>
                                    </p:animEffect>
                                  </p:childTnLst>
                                </p:cTn>
                              </p:par>
                            </p:childTnLst>
                          </p:cTn>
                        </p:par>
                        <p:par>
                          <p:cTn id="35" fill="hold">
                            <p:stCondLst>
                              <p:cond delay="8000"/>
                            </p:stCondLst>
                            <p:childTnLst>
                              <p:par>
                                <p:cTn id="36" presetID="1" presetClass="entr" presetSubtype="0" fill="hold" grpId="0" nodeType="afterEffect">
                                  <p:stCondLst>
                                    <p:cond delay="0"/>
                                  </p:stCondLst>
                                  <p:childTnLst>
                                    <p:set>
                                      <p:cBhvr>
                                        <p:cTn id="37" dur="1" fill="hold">
                                          <p:stCondLst>
                                            <p:cond delay="0"/>
                                          </p:stCondLst>
                                        </p:cTn>
                                        <p:tgtEl>
                                          <p:spTgt spid="26647"/>
                                        </p:tgtEl>
                                        <p:attrNameLst>
                                          <p:attrName>style.visibility</p:attrName>
                                        </p:attrNameLst>
                                      </p:cBhvr>
                                      <p:to>
                                        <p:strVal val="visible"/>
                                      </p:to>
                                    </p:set>
                                  </p:childTnLst>
                                </p:cTn>
                              </p:par>
                            </p:childTnLst>
                          </p:cTn>
                        </p:par>
                        <p:par>
                          <p:cTn id="38" fill="hold">
                            <p:stCondLst>
                              <p:cond delay="8000"/>
                            </p:stCondLst>
                            <p:childTnLst>
                              <p:par>
                                <p:cTn id="39" presetID="1" presetClass="entr" presetSubtype="0" fill="hold" grpId="0" nodeType="afterEffect">
                                  <p:stCondLst>
                                    <p:cond delay="0"/>
                                  </p:stCondLst>
                                  <p:childTnLst>
                                    <p:set>
                                      <p:cBhvr>
                                        <p:cTn id="40" dur="1" fill="hold">
                                          <p:stCondLst>
                                            <p:cond delay="0"/>
                                          </p:stCondLst>
                                        </p:cTn>
                                        <p:tgtEl>
                                          <p:spTgt spid="26637"/>
                                        </p:tgtEl>
                                        <p:attrNameLst>
                                          <p:attrName>style.visibility</p:attrName>
                                        </p:attrNameLst>
                                      </p:cBhvr>
                                      <p:to>
                                        <p:strVal val="visible"/>
                                      </p:to>
                                    </p:se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26636"/>
                                        </p:tgtEl>
                                        <p:attrNameLst>
                                          <p:attrName>style.visibility</p:attrName>
                                        </p:attrNameLst>
                                      </p:cBhvr>
                                      <p:to>
                                        <p:strVal val="visible"/>
                                      </p:to>
                                    </p:set>
                                    <p:animEffect transition="in" filter="wipe(left)">
                                      <p:cBhvr>
                                        <p:cTn id="44" dur="1000"/>
                                        <p:tgtEl>
                                          <p:spTgt spid="26636"/>
                                        </p:tgtEl>
                                      </p:cBhvr>
                                    </p:animEffect>
                                  </p:childTnLst>
                                </p:cTn>
                              </p:par>
                            </p:childTnLst>
                          </p:cTn>
                        </p:par>
                        <p:par>
                          <p:cTn id="45" fill="hold">
                            <p:stCondLst>
                              <p:cond delay="9000"/>
                            </p:stCondLst>
                            <p:childTnLst>
                              <p:par>
                                <p:cTn id="46" presetID="1" presetClass="entr" presetSubtype="0" fill="hold" grpId="1"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9000"/>
                            </p:stCondLst>
                            <p:childTnLst>
                              <p:par>
                                <p:cTn id="49" presetID="1" presetClass="entr" presetSubtype="0" fill="hold" grpId="0" nodeType="afterEffect">
                                  <p:stCondLst>
                                    <p:cond delay="0"/>
                                  </p:stCondLst>
                                  <p:childTnLst>
                                    <p:set>
                                      <p:cBhvr>
                                        <p:cTn id="50" dur="1" fill="hold">
                                          <p:stCondLst>
                                            <p:cond delay="0"/>
                                          </p:stCondLst>
                                        </p:cTn>
                                        <p:tgtEl>
                                          <p:spTgt spid="26643"/>
                                        </p:tgtEl>
                                        <p:attrNameLst>
                                          <p:attrName>style.visibility</p:attrName>
                                        </p:attrNameLst>
                                      </p:cBhvr>
                                      <p:to>
                                        <p:strVal val="visible"/>
                                      </p:to>
                                    </p:set>
                                  </p:childTnLst>
                                </p:cTn>
                              </p:par>
                            </p:childTnLst>
                          </p:cTn>
                        </p:par>
                        <p:par>
                          <p:cTn id="51" fill="hold">
                            <p:stCondLst>
                              <p:cond delay="9000"/>
                            </p:stCondLst>
                            <p:childTnLst>
                              <p:par>
                                <p:cTn id="52" presetID="22" presetClass="entr" presetSubtype="8" fill="hold" nodeType="afterEffect">
                                  <p:stCondLst>
                                    <p:cond delay="0"/>
                                  </p:stCondLst>
                                  <p:childTnLst>
                                    <p:set>
                                      <p:cBhvr>
                                        <p:cTn id="53" dur="1" fill="hold">
                                          <p:stCondLst>
                                            <p:cond delay="0"/>
                                          </p:stCondLst>
                                        </p:cTn>
                                        <p:tgtEl>
                                          <p:spTgt spid="26642"/>
                                        </p:tgtEl>
                                        <p:attrNameLst>
                                          <p:attrName>style.visibility</p:attrName>
                                        </p:attrNameLst>
                                      </p:cBhvr>
                                      <p:to>
                                        <p:strVal val="visible"/>
                                      </p:to>
                                    </p:set>
                                    <p:animEffect transition="in" filter="wipe(left)">
                                      <p:cBhvr>
                                        <p:cTn id="54" dur="1000"/>
                                        <p:tgtEl>
                                          <p:spTgt spid="2664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accel="50000" decel="50000" fill="hold" grpId="1" nodeType="clickEffect">
                                  <p:stCondLst>
                                    <p:cond delay="0"/>
                                  </p:stCondLst>
                                  <p:childTnLst>
                                    <p:anim calcmode="lin" valueType="num">
                                      <p:cBhvr additive="base">
                                        <p:cTn id="58" dur="1000"/>
                                        <p:tgtEl>
                                          <p:spTgt spid="26"/>
                                        </p:tgtEl>
                                        <p:attrNameLst>
                                          <p:attrName>ppt_x</p:attrName>
                                        </p:attrNameLst>
                                      </p:cBhvr>
                                      <p:tavLst>
                                        <p:tav tm="0">
                                          <p:val>
                                            <p:strVal val="ppt_x"/>
                                          </p:val>
                                        </p:tav>
                                        <p:tav tm="100000">
                                          <p:val>
                                            <p:strVal val="ppt_x"/>
                                          </p:val>
                                        </p:tav>
                                      </p:tavLst>
                                    </p:anim>
                                    <p:anim calcmode="lin" valueType="num">
                                      <p:cBhvr additive="base">
                                        <p:cTn id="59" dur="1000"/>
                                        <p:tgtEl>
                                          <p:spTgt spid="26"/>
                                        </p:tgtEl>
                                        <p:attrNameLst>
                                          <p:attrName>ppt_y</p:attrName>
                                        </p:attrNameLst>
                                      </p:cBhvr>
                                      <p:tavLst>
                                        <p:tav tm="0">
                                          <p:val>
                                            <p:strVal val="ppt_y"/>
                                          </p:val>
                                        </p:tav>
                                        <p:tav tm="100000">
                                          <p:val>
                                            <p:strVal val="1+ppt_h/2"/>
                                          </p:val>
                                        </p:tav>
                                      </p:tavLst>
                                    </p:anim>
                                    <p:set>
                                      <p:cBhvr>
                                        <p:cTn id="60" dur="1" fill="hold">
                                          <p:stCondLst>
                                            <p:cond delay="999"/>
                                          </p:stCondLst>
                                        </p:cTn>
                                        <p:tgtEl>
                                          <p:spTgt spid="26"/>
                                        </p:tgtEl>
                                        <p:attrNameLst>
                                          <p:attrName>style.visibility</p:attrName>
                                        </p:attrNameLst>
                                      </p:cBhvr>
                                      <p:to>
                                        <p:strVal val="hidden"/>
                                      </p:to>
                                    </p:set>
                                  </p:childTnLst>
                                </p:cTn>
                              </p:par>
                            </p:childTnLst>
                          </p:cTn>
                        </p:par>
                        <p:par>
                          <p:cTn id="61" fill="hold">
                            <p:stCondLst>
                              <p:cond delay="1000"/>
                            </p:stCondLst>
                            <p:childTnLst>
                              <p:par>
                                <p:cTn id="62" presetID="2" presetClass="exit" presetSubtype="4" accel="50000" decel="50000" fill="hold" grpId="0" nodeType="afterEffect">
                                  <p:stCondLst>
                                    <p:cond delay="0"/>
                                  </p:stCondLst>
                                  <p:childTnLst>
                                    <p:anim calcmode="lin" valueType="num">
                                      <p:cBhvr additive="base">
                                        <p:cTn id="63" dur="1000"/>
                                        <p:tgtEl>
                                          <p:spTgt spid="23"/>
                                        </p:tgtEl>
                                        <p:attrNameLst>
                                          <p:attrName>ppt_x</p:attrName>
                                        </p:attrNameLst>
                                      </p:cBhvr>
                                      <p:tavLst>
                                        <p:tav tm="0">
                                          <p:val>
                                            <p:strVal val="ppt_x"/>
                                          </p:val>
                                        </p:tav>
                                        <p:tav tm="100000">
                                          <p:val>
                                            <p:strVal val="ppt_x"/>
                                          </p:val>
                                        </p:tav>
                                      </p:tavLst>
                                    </p:anim>
                                    <p:anim calcmode="lin" valueType="num">
                                      <p:cBhvr additive="base">
                                        <p:cTn id="64" dur="1000"/>
                                        <p:tgtEl>
                                          <p:spTgt spid="23"/>
                                        </p:tgtEl>
                                        <p:attrNameLst>
                                          <p:attrName>ppt_y</p:attrName>
                                        </p:attrNameLst>
                                      </p:cBhvr>
                                      <p:tavLst>
                                        <p:tav tm="0">
                                          <p:val>
                                            <p:strVal val="ppt_y"/>
                                          </p:val>
                                        </p:tav>
                                        <p:tav tm="100000">
                                          <p:val>
                                            <p:strVal val="1+ppt_h/2"/>
                                          </p:val>
                                        </p:tav>
                                      </p:tavLst>
                                    </p:anim>
                                    <p:set>
                                      <p:cBhvr>
                                        <p:cTn id="65" dur="1" fill="hold">
                                          <p:stCondLst>
                                            <p:cond delay="999"/>
                                          </p:stCondLst>
                                        </p:cTn>
                                        <p:tgtEl>
                                          <p:spTgt spid="23"/>
                                        </p:tgtEl>
                                        <p:attrNameLst>
                                          <p:attrName>style.visibility</p:attrName>
                                        </p:attrNameLst>
                                      </p:cBhvr>
                                      <p:to>
                                        <p:strVal val="hidden"/>
                                      </p:to>
                                    </p:set>
                                  </p:childTnLst>
                                </p:cTn>
                              </p:par>
                              <p:par>
                                <p:cTn id="66" presetID="2" presetClass="exit" presetSubtype="4" accel="50000" decel="50000" fill="hold" grpId="0" nodeType="withEffect">
                                  <p:stCondLst>
                                    <p:cond delay="0"/>
                                  </p:stCondLst>
                                  <p:childTnLst>
                                    <p:anim calcmode="lin" valueType="num">
                                      <p:cBhvr additive="base">
                                        <p:cTn id="67" dur="1000"/>
                                        <p:tgtEl>
                                          <p:spTgt spid="58385"/>
                                        </p:tgtEl>
                                        <p:attrNameLst>
                                          <p:attrName>ppt_x</p:attrName>
                                        </p:attrNameLst>
                                      </p:cBhvr>
                                      <p:tavLst>
                                        <p:tav tm="0">
                                          <p:val>
                                            <p:strVal val="ppt_x"/>
                                          </p:val>
                                        </p:tav>
                                        <p:tav tm="100000">
                                          <p:val>
                                            <p:strVal val="ppt_x"/>
                                          </p:val>
                                        </p:tav>
                                      </p:tavLst>
                                    </p:anim>
                                    <p:anim calcmode="lin" valueType="num">
                                      <p:cBhvr additive="base">
                                        <p:cTn id="68" dur="1000"/>
                                        <p:tgtEl>
                                          <p:spTgt spid="58385"/>
                                        </p:tgtEl>
                                        <p:attrNameLst>
                                          <p:attrName>ppt_y</p:attrName>
                                        </p:attrNameLst>
                                      </p:cBhvr>
                                      <p:tavLst>
                                        <p:tav tm="0">
                                          <p:val>
                                            <p:strVal val="ppt_y"/>
                                          </p:val>
                                        </p:tav>
                                        <p:tav tm="100000">
                                          <p:val>
                                            <p:strVal val="1+ppt_h/2"/>
                                          </p:val>
                                        </p:tav>
                                      </p:tavLst>
                                    </p:anim>
                                    <p:set>
                                      <p:cBhvr>
                                        <p:cTn id="69" dur="1" fill="hold">
                                          <p:stCondLst>
                                            <p:cond delay="999"/>
                                          </p:stCondLst>
                                        </p:cTn>
                                        <p:tgtEl>
                                          <p:spTgt spid="58385"/>
                                        </p:tgtEl>
                                        <p:attrNameLst>
                                          <p:attrName>style.visibility</p:attrName>
                                        </p:attrNameLst>
                                      </p:cBhvr>
                                      <p:to>
                                        <p:strVal val="hidden"/>
                                      </p:to>
                                    </p:set>
                                  </p:childTnLst>
                                </p:cTn>
                              </p:par>
                            </p:childTnLst>
                          </p:cTn>
                        </p:par>
                        <p:par>
                          <p:cTn id="70" fill="hold">
                            <p:stCondLst>
                              <p:cond delay="2000"/>
                            </p:stCondLst>
                            <p:childTnLst>
                              <p:par>
                                <p:cTn id="71" presetID="2" presetClass="exit" presetSubtype="4" accel="50000" decel="50000" fill="hold" nodeType="afterEffect">
                                  <p:stCondLst>
                                    <p:cond delay="0"/>
                                  </p:stCondLst>
                                  <p:childTnLst>
                                    <p:anim calcmode="lin" valueType="num">
                                      <p:cBhvr additive="base">
                                        <p:cTn id="72" dur="1000"/>
                                        <p:tgtEl>
                                          <p:spTgt spid="31"/>
                                        </p:tgtEl>
                                        <p:attrNameLst>
                                          <p:attrName>ppt_x</p:attrName>
                                        </p:attrNameLst>
                                      </p:cBhvr>
                                      <p:tavLst>
                                        <p:tav tm="0">
                                          <p:val>
                                            <p:strVal val="ppt_x"/>
                                          </p:val>
                                        </p:tav>
                                        <p:tav tm="100000">
                                          <p:val>
                                            <p:strVal val="ppt_x"/>
                                          </p:val>
                                        </p:tav>
                                      </p:tavLst>
                                    </p:anim>
                                    <p:anim calcmode="lin" valueType="num">
                                      <p:cBhvr additive="base">
                                        <p:cTn id="73" dur="1000"/>
                                        <p:tgtEl>
                                          <p:spTgt spid="31"/>
                                        </p:tgtEl>
                                        <p:attrNameLst>
                                          <p:attrName>ppt_y</p:attrName>
                                        </p:attrNameLst>
                                      </p:cBhvr>
                                      <p:tavLst>
                                        <p:tav tm="0">
                                          <p:val>
                                            <p:strVal val="ppt_y"/>
                                          </p:val>
                                        </p:tav>
                                        <p:tav tm="100000">
                                          <p:val>
                                            <p:strVal val="1+ppt_h/2"/>
                                          </p:val>
                                        </p:tav>
                                      </p:tavLst>
                                    </p:anim>
                                    <p:set>
                                      <p:cBhvr>
                                        <p:cTn id="74" dur="1" fill="hold">
                                          <p:stCondLst>
                                            <p:cond delay="999"/>
                                          </p:stCondLst>
                                        </p:cTn>
                                        <p:tgtEl>
                                          <p:spTgt spid="31"/>
                                        </p:tgtEl>
                                        <p:attrNameLst>
                                          <p:attrName>style.visibility</p:attrName>
                                        </p:attrNameLst>
                                      </p:cBhvr>
                                      <p:to>
                                        <p:strVal val="hidden"/>
                                      </p:to>
                                    </p:set>
                                  </p:childTnLst>
                                </p:cTn>
                              </p:par>
                              <p:par>
                                <p:cTn id="75" presetID="2" presetClass="exit" presetSubtype="4" accel="50000" decel="50000" fill="hold" nodeType="withEffect">
                                  <p:stCondLst>
                                    <p:cond delay="0"/>
                                  </p:stCondLst>
                                  <p:childTnLst>
                                    <p:anim calcmode="lin" valueType="num">
                                      <p:cBhvr additive="base">
                                        <p:cTn id="76" dur="1000"/>
                                        <p:tgtEl>
                                          <p:spTgt spid="22"/>
                                        </p:tgtEl>
                                        <p:attrNameLst>
                                          <p:attrName>ppt_x</p:attrName>
                                        </p:attrNameLst>
                                      </p:cBhvr>
                                      <p:tavLst>
                                        <p:tav tm="0">
                                          <p:val>
                                            <p:strVal val="ppt_x"/>
                                          </p:val>
                                        </p:tav>
                                        <p:tav tm="100000">
                                          <p:val>
                                            <p:strVal val="ppt_x"/>
                                          </p:val>
                                        </p:tav>
                                      </p:tavLst>
                                    </p:anim>
                                    <p:anim calcmode="lin" valueType="num">
                                      <p:cBhvr additive="base">
                                        <p:cTn id="77" dur="1000"/>
                                        <p:tgtEl>
                                          <p:spTgt spid="22"/>
                                        </p:tgtEl>
                                        <p:attrNameLst>
                                          <p:attrName>ppt_y</p:attrName>
                                        </p:attrNameLst>
                                      </p:cBhvr>
                                      <p:tavLst>
                                        <p:tav tm="0">
                                          <p:val>
                                            <p:strVal val="ppt_y"/>
                                          </p:val>
                                        </p:tav>
                                        <p:tav tm="100000">
                                          <p:val>
                                            <p:strVal val="1+ppt_h/2"/>
                                          </p:val>
                                        </p:tav>
                                      </p:tavLst>
                                    </p:anim>
                                    <p:set>
                                      <p:cBhvr>
                                        <p:cTn id="78" dur="1" fill="hold">
                                          <p:stCondLst>
                                            <p:cond delay="999"/>
                                          </p:stCondLst>
                                        </p:cTn>
                                        <p:tgtEl>
                                          <p:spTgt spid="22"/>
                                        </p:tgtEl>
                                        <p:attrNameLst>
                                          <p:attrName>style.visibility</p:attrName>
                                        </p:attrNameLst>
                                      </p:cBhvr>
                                      <p:to>
                                        <p:strVal val="hidden"/>
                                      </p:to>
                                    </p:set>
                                  </p:childTnLst>
                                </p:cTn>
                              </p:par>
                              <p:par>
                                <p:cTn id="79" presetID="2" presetClass="exit" presetSubtype="4" accel="50000" decel="50000" fill="hold" grpId="1" nodeType="withEffect">
                                  <p:stCondLst>
                                    <p:cond delay="0"/>
                                  </p:stCondLst>
                                  <p:childTnLst>
                                    <p:anim calcmode="lin" valueType="num">
                                      <p:cBhvr additive="base">
                                        <p:cTn id="80" dur="1000"/>
                                        <p:tgtEl>
                                          <p:spTgt spid="20"/>
                                        </p:tgtEl>
                                        <p:attrNameLst>
                                          <p:attrName>ppt_x</p:attrName>
                                        </p:attrNameLst>
                                      </p:cBhvr>
                                      <p:tavLst>
                                        <p:tav tm="0">
                                          <p:val>
                                            <p:strVal val="ppt_x"/>
                                          </p:val>
                                        </p:tav>
                                        <p:tav tm="100000">
                                          <p:val>
                                            <p:strVal val="ppt_x"/>
                                          </p:val>
                                        </p:tav>
                                      </p:tavLst>
                                    </p:anim>
                                    <p:anim calcmode="lin" valueType="num">
                                      <p:cBhvr additive="base">
                                        <p:cTn id="81" dur="1000"/>
                                        <p:tgtEl>
                                          <p:spTgt spid="20"/>
                                        </p:tgtEl>
                                        <p:attrNameLst>
                                          <p:attrName>ppt_y</p:attrName>
                                        </p:attrNameLst>
                                      </p:cBhvr>
                                      <p:tavLst>
                                        <p:tav tm="0">
                                          <p:val>
                                            <p:strVal val="ppt_y"/>
                                          </p:val>
                                        </p:tav>
                                        <p:tav tm="100000">
                                          <p:val>
                                            <p:strVal val="1+ppt_h/2"/>
                                          </p:val>
                                        </p:tav>
                                      </p:tavLst>
                                    </p:anim>
                                    <p:set>
                                      <p:cBhvr>
                                        <p:cTn id="82" dur="1" fill="hold">
                                          <p:stCondLst>
                                            <p:cond delay="999"/>
                                          </p:stCondLst>
                                        </p:cTn>
                                        <p:tgtEl>
                                          <p:spTgt spid="20"/>
                                        </p:tgtEl>
                                        <p:attrNameLst>
                                          <p:attrName>style.visibility</p:attrName>
                                        </p:attrNameLst>
                                      </p:cBhvr>
                                      <p:to>
                                        <p:strVal val="hidden"/>
                                      </p:to>
                                    </p:set>
                                  </p:childTnLst>
                                </p:cTn>
                              </p:par>
                            </p:childTnLst>
                          </p:cTn>
                        </p:par>
                        <p:par>
                          <p:cTn id="83" fill="hold">
                            <p:stCondLst>
                              <p:cond delay="3000"/>
                            </p:stCondLst>
                            <p:childTnLst>
                              <p:par>
                                <p:cTn id="84" presetID="22" presetClass="entr" presetSubtype="2"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right)">
                                      <p:cBhvr>
                                        <p:cTn id="86" dur="1000"/>
                                        <p:tgtEl>
                                          <p:spTgt spid="32"/>
                                        </p:tgtEl>
                                      </p:cBhvr>
                                    </p:animEffect>
                                  </p:childTnLst>
                                </p:cTn>
                              </p:par>
                              <p:par>
                                <p:cTn id="87" presetID="22" presetClass="entr" presetSubtype="2"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right)">
                                      <p:cBhvr>
                                        <p:cTn id="89" dur="1000"/>
                                        <p:tgtEl>
                                          <p:spTgt spid="50"/>
                                        </p:tgtEl>
                                      </p:cBhvr>
                                    </p:animEffect>
                                  </p:childTnLst>
                                </p:cTn>
                              </p:par>
                              <p:par>
                                <p:cTn id="90" presetID="2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1000"/>
                                        <p:tgtEl>
                                          <p:spTgt spid="30"/>
                                        </p:tgtEl>
                                      </p:cBhvr>
                                    </p:animEffect>
                                  </p:childTnLst>
                                </p:cTn>
                              </p:par>
                            </p:childTnLst>
                          </p:cTn>
                        </p:par>
                        <p:par>
                          <p:cTn id="93" fill="hold">
                            <p:stCondLst>
                              <p:cond delay="4000"/>
                            </p:stCondLst>
                            <p:childTnLst>
                              <p:par>
                                <p:cTn id="94" presetID="22" presetClass="entr" presetSubtype="4" fill="hold" grpId="0"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0" grpId="0" animBg="1"/>
      <p:bldP spid="20" grpId="1" animBg="1"/>
      <p:bldP spid="26637" grpId="0" animBg="1"/>
      <p:bldP spid="23" grpId="0" animBg="1"/>
      <p:bldP spid="23" grpId="1" animBg="1"/>
      <p:bldP spid="58385" grpId="0"/>
      <p:bldP spid="26643" grpId="0" animBg="1"/>
      <p:bldP spid="26647"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130300" y="1660525"/>
            <a:ext cx="9144000" cy="0"/>
          </a:xfrm>
          <a:prstGeom prst="rect">
            <a:avLst/>
          </a:prstGeom>
          <a:noFill/>
          <a:ln w="9525">
            <a:noFill/>
            <a:miter lim="800000"/>
            <a:headEnd/>
            <a:tailEnd/>
          </a:ln>
        </p:spPr>
        <p:txBody>
          <a:bodyPr>
            <a:prstTxWarp prst="textNoShape">
              <a:avLst/>
            </a:prstTxWarp>
            <a:spAutoFit/>
          </a:bodyPr>
          <a:lstStyle/>
          <a:p>
            <a:endParaRPr lang="en-US"/>
          </a:p>
        </p:txBody>
      </p:sp>
      <p:sp>
        <p:nvSpPr>
          <p:cNvPr id="19459" name="Rectangle 3"/>
          <p:cNvSpPr>
            <a:spLocks noChangeArrowheads="1"/>
          </p:cNvSpPr>
          <p:nvPr/>
        </p:nvSpPr>
        <p:spPr bwMode="auto">
          <a:xfrm>
            <a:off x="1990725" y="1071563"/>
            <a:ext cx="9144000" cy="0"/>
          </a:xfrm>
          <a:prstGeom prst="rect">
            <a:avLst/>
          </a:prstGeom>
          <a:noFill/>
          <a:ln w="9525">
            <a:noFill/>
            <a:miter lim="800000"/>
            <a:headEnd/>
            <a:tailEnd/>
          </a:ln>
        </p:spPr>
        <p:txBody>
          <a:bodyPr>
            <a:prstTxWarp prst="textNoShape">
              <a:avLst/>
            </a:prstTxWarp>
            <a:spAutoFit/>
          </a:bodyPr>
          <a:lstStyle/>
          <a:p>
            <a:endParaRPr lang="en-US"/>
          </a:p>
        </p:txBody>
      </p:sp>
      <p:pic>
        <p:nvPicPr>
          <p:cNvPr id="19460" name="Picture 4" descr="nwga_logo_small"/>
          <p:cNvPicPr>
            <a:picLocks noChangeAspect="1" noChangeArrowheads="1"/>
          </p:cNvPicPr>
          <p:nvPr/>
        </p:nvPicPr>
        <p:blipFill>
          <a:blip r:embed="rId3" cstate="print"/>
          <a:srcRect/>
          <a:stretch>
            <a:fillRect/>
          </a:stretch>
        </p:blipFill>
        <p:spPr bwMode="auto">
          <a:xfrm>
            <a:off x="0" y="409575"/>
            <a:ext cx="2717800" cy="962025"/>
          </a:xfrm>
          <a:prstGeom prst="rect">
            <a:avLst/>
          </a:prstGeom>
          <a:noFill/>
          <a:ln w="9525">
            <a:noFill/>
            <a:miter lim="800000"/>
            <a:headEnd/>
            <a:tailEnd/>
          </a:ln>
        </p:spPr>
      </p:pic>
      <p:sp>
        <p:nvSpPr>
          <p:cNvPr id="19461" name="Text Box 5"/>
          <p:cNvSpPr txBox="1">
            <a:spLocks noChangeArrowheads="1"/>
          </p:cNvSpPr>
          <p:nvPr/>
        </p:nvSpPr>
        <p:spPr bwMode="auto">
          <a:xfrm>
            <a:off x="0" y="1371600"/>
            <a:ext cx="2735263" cy="4868863"/>
          </a:xfrm>
          <a:prstGeom prst="rect">
            <a:avLst/>
          </a:prstGeom>
          <a:noFill/>
          <a:ln w="9525">
            <a:noFill/>
            <a:miter lim="800000"/>
            <a:headEnd/>
            <a:tailEnd/>
          </a:ln>
        </p:spPr>
        <p:txBody>
          <a:bodyPr>
            <a:prstTxWarp prst="textNoShape">
              <a:avLst/>
            </a:prstTxWarp>
            <a:spAutoFit/>
          </a:bodyPr>
          <a:lstStyle/>
          <a:p>
            <a:pPr algn="r">
              <a:spcBef>
                <a:spcPct val="10000"/>
              </a:spcBef>
            </a:pPr>
            <a:r>
              <a:rPr lang="en-US" sz="1400" dirty="0"/>
              <a:t>1914 Willamette Falls Dr., #255</a:t>
            </a:r>
          </a:p>
          <a:p>
            <a:pPr algn="r">
              <a:spcBef>
                <a:spcPct val="10000"/>
              </a:spcBef>
            </a:pPr>
            <a:r>
              <a:rPr lang="en-US" sz="1400" dirty="0"/>
              <a:t>West Linn, OR  97068</a:t>
            </a:r>
          </a:p>
          <a:p>
            <a:pPr algn="r">
              <a:spcBef>
                <a:spcPct val="10000"/>
              </a:spcBef>
            </a:pPr>
            <a:r>
              <a:rPr lang="en-US" sz="1400" dirty="0"/>
              <a:t>(503) 344-6637</a:t>
            </a:r>
          </a:p>
          <a:p>
            <a:pPr algn="r">
              <a:spcBef>
                <a:spcPct val="10000"/>
              </a:spcBef>
            </a:pPr>
            <a:r>
              <a:rPr lang="en-US" sz="1400" b="1" dirty="0">
                <a:solidFill>
                  <a:srgbClr val="FFFF66"/>
                </a:solidFill>
                <a:hlinkClick r:id="rId4"/>
              </a:rPr>
              <a:t>www.nwga.org</a:t>
            </a:r>
            <a:endParaRPr lang="en-US" sz="1400" b="1" dirty="0">
              <a:solidFill>
                <a:srgbClr val="FFFF66"/>
              </a:solidFill>
            </a:endParaRPr>
          </a:p>
          <a:p>
            <a:pPr algn="ctr">
              <a:spcBef>
                <a:spcPct val="10000"/>
              </a:spcBef>
            </a:pPr>
            <a:endParaRPr lang="en-US" dirty="0"/>
          </a:p>
          <a:p>
            <a:pPr>
              <a:lnSpc>
                <a:spcPct val="150000"/>
              </a:lnSpc>
              <a:spcBef>
                <a:spcPct val="10000"/>
              </a:spcBef>
            </a:pPr>
            <a:r>
              <a:rPr lang="en-US" dirty="0"/>
              <a:t>NWGA Members:</a:t>
            </a:r>
          </a:p>
          <a:p>
            <a:pPr>
              <a:lnSpc>
                <a:spcPct val="150000"/>
              </a:lnSpc>
              <a:spcBef>
                <a:spcPct val="10000"/>
              </a:spcBef>
            </a:pPr>
            <a:r>
              <a:rPr lang="en-US" sz="1400" dirty="0"/>
              <a:t>Avista Corporation</a:t>
            </a:r>
          </a:p>
          <a:p>
            <a:pPr>
              <a:lnSpc>
                <a:spcPct val="150000"/>
              </a:lnSpc>
              <a:spcBef>
                <a:spcPct val="10000"/>
              </a:spcBef>
            </a:pPr>
            <a:r>
              <a:rPr lang="en-US" sz="1400" dirty="0"/>
              <a:t>Cascade Natural Gas Co.</a:t>
            </a:r>
          </a:p>
          <a:p>
            <a:pPr>
              <a:lnSpc>
                <a:spcPct val="150000"/>
              </a:lnSpc>
              <a:spcBef>
                <a:spcPct val="10000"/>
              </a:spcBef>
            </a:pPr>
            <a:r>
              <a:rPr lang="en-US" sz="1400" dirty="0"/>
              <a:t>Intermountain Gas Co.</a:t>
            </a:r>
          </a:p>
          <a:p>
            <a:pPr>
              <a:lnSpc>
                <a:spcPct val="150000"/>
              </a:lnSpc>
              <a:spcBef>
                <a:spcPct val="10000"/>
              </a:spcBef>
            </a:pPr>
            <a:r>
              <a:rPr lang="en-US" sz="1400" dirty="0"/>
              <a:t>NW Natural</a:t>
            </a:r>
          </a:p>
          <a:p>
            <a:pPr>
              <a:lnSpc>
                <a:spcPct val="150000"/>
              </a:lnSpc>
              <a:spcBef>
                <a:spcPct val="10000"/>
              </a:spcBef>
            </a:pPr>
            <a:r>
              <a:rPr lang="en-US" sz="1400" dirty="0"/>
              <a:t>Puget Sound Energy</a:t>
            </a:r>
          </a:p>
          <a:p>
            <a:pPr>
              <a:lnSpc>
                <a:spcPct val="150000"/>
              </a:lnSpc>
              <a:spcBef>
                <a:spcPct val="10000"/>
              </a:spcBef>
            </a:pPr>
            <a:r>
              <a:rPr lang="en-US" sz="1400" dirty="0"/>
              <a:t>Spectra Energy Transmission</a:t>
            </a:r>
            <a:endParaRPr lang="en-US" sz="1400" dirty="0" smtClean="0"/>
          </a:p>
          <a:p>
            <a:pPr>
              <a:lnSpc>
                <a:spcPct val="150000"/>
              </a:lnSpc>
              <a:spcBef>
                <a:spcPct val="10000"/>
              </a:spcBef>
            </a:pPr>
            <a:r>
              <a:rPr lang="en-US" sz="1400" dirty="0" smtClean="0"/>
              <a:t>FortisBC Energy, Inc.</a:t>
            </a:r>
          </a:p>
          <a:p>
            <a:pPr>
              <a:lnSpc>
                <a:spcPct val="150000"/>
              </a:lnSpc>
              <a:spcBef>
                <a:spcPct val="10000"/>
              </a:spcBef>
            </a:pPr>
            <a:r>
              <a:rPr lang="en-US" sz="1400" dirty="0"/>
              <a:t>TransCanada’s GTN System</a:t>
            </a:r>
          </a:p>
          <a:p>
            <a:pPr>
              <a:lnSpc>
                <a:spcPct val="150000"/>
              </a:lnSpc>
              <a:spcBef>
                <a:spcPct val="10000"/>
              </a:spcBef>
            </a:pPr>
            <a:r>
              <a:rPr lang="en-US" sz="1400" dirty="0"/>
              <a:t>Williams NW Pipeline</a:t>
            </a:r>
          </a:p>
        </p:txBody>
      </p:sp>
      <p:pic>
        <p:nvPicPr>
          <p:cNvPr id="19462" name="Picture 7"/>
          <p:cNvPicPr>
            <a:picLocks noChangeAspect="1" noChangeArrowheads="1"/>
          </p:cNvPicPr>
          <p:nvPr/>
        </p:nvPicPr>
        <p:blipFill>
          <a:blip r:embed="rId5" cstate="print"/>
          <a:srcRect/>
          <a:stretch>
            <a:fillRect/>
          </a:stretch>
        </p:blipFill>
        <p:spPr bwMode="auto">
          <a:xfrm>
            <a:off x="2743200" y="0"/>
            <a:ext cx="64008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762000" y="457200"/>
            <a:ext cx="7772400" cy="609600"/>
          </a:xfrm>
        </p:spPr>
        <p:txBody>
          <a:bodyPr rtlCol="0">
            <a:normAutofit fontScale="90000"/>
          </a:bodyPr>
          <a:lstStyle/>
          <a:p>
            <a:pPr eaLnBrk="1" fontAlgn="auto" hangingPunct="1">
              <a:spcAft>
                <a:spcPts val="0"/>
              </a:spcAft>
              <a:defRPr/>
            </a:pPr>
            <a:r>
              <a:rPr lang="en-US" sz="4000" b="1" i="1" dirty="0" smtClean="0">
                <a:solidFill>
                  <a:srgbClr val="000000"/>
                </a:solidFill>
                <a:ea typeface="+mj-ea"/>
                <a:cs typeface="+mj-cs"/>
              </a:rPr>
              <a:t>Recent Gas Demand</a:t>
            </a:r>
          </a:p>
        </p:txBody>
      </p:sp>
      <p:graphicFrame>
        <p:nvGraphicFramePr>
          <p:cNvPr id="4" name="Chart 3"/>
          <p:cNvGraphicFramePr>
            <a:graphicFrameLocks noGrp="1"/>
          </p:cNvGraphicFramePr>
          <p:nvPr/>
        </p:nvGraphicFramePr>
        <p:xfrm>
          <a:off x="381000" y="1028700"/>
          <a:ext cx="8572500" cy="5829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nvGraphicFramePr>
        <p:xfrm>
          <a:off x="304800" y="1027261"/>
          <a:ext cx="8577192" cy="58307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228600"/>
            <a:ext cx="8229600" cy="742950"/>
          </a:xfrm>
        </p:spPr>
        <p:txBody>
          <a:bodyPr/>
          <a:lstStyle/>
          <a:p>
            <a:r>
              <a:rPr lang="en-US" sz="4400" b="1" i="1" dirty="0" smtClean="0">
                <a:solidFill>
                  <a:srgbClr val="000000"/>
                </a:solidFill>
              </a:rPr>
              <a:t>2008 Energy By Source</a:t>
            </a:r>
            <a:endParaRPr lang="en-US" sz="4400" b="1" i="1" dirty="0">
              <a:solidFill>
                <a:srgbClr val="000000"/>
              </a:solidFill>
            </a:endParaRPr>
          </a:p>
        </p:txBody>
      </p:sp>
      <p:sp>
        <p:nvSpPr>
          <p:cNvPr id="4" name="TextBox 3"/>
          <p:cNvSpPr txBox="1"/>
          <p:nvPr/>
        </p:nvSpPr>
        <p:spPr>
          <a:xfrm>
            <a:off x="2133600" y="1981200"/>
            <a:ext cx="646669" cy="369332"/>
          </a:xfrm>
          <a:prstGeom prst="rect">
            <a:avLst/>
          </a:prstGeom>
          <a:noFill/>
        </p:spPr>
        <p:txBody>
          <a:bodyPr wrap="none" rtlCol="0">
            <a:spAutoFit/>
          </a:bodyPr>
          <a:lstStyle/>
          <a:p>
            <a:r>
              <a:rPr lang="en-US" dirty="0" smtClean="0"/>
              <a:t>89%</a:t>
            </a:r>
            <a:endParaRPr lang="en-US" dirty="0"/>
          </a:p>
        </p:txBody>
      </p:sp>
      <p:sp>
        <p:nvSpPr>
          <p:cNvPr id="5" name="TextBox 4"/>
          <p:cNvSpPr txBox="1"/>
          <p:nvPr/>
        </p:nvSpPr>
        <p:spPr>
          <a:xfrm>
            <a:off x="3276600" y="4648200"/>
            <a:ext cx="646669" cy="369332"/>
          </a:xfrm>
          <a:prstGeom prst="rect">
            <a:avLst/>
          </a:prstGeom>
          <a:noFill/>
        </p:spPr>
        <p:txBody>
          <a:bodyPr wrap="none" rtlCol="0">
            <a:spAutoFit/>
          </a:bodyPr>
          <a:lstStyle/>
          <a:p>
            <a:r>
              <a:rPr lang="en-US" dirty="0" smtClean="0"/>
              <a:t>48%</a:t>
            </a:r>
            <a:endParaRPr lang="en-US" dirty="0"/>
          </a:p>
        </p:txBody>
      </p:sp>
      <p:sp>
        <p:nvSpPr>
          <p:cNvPr id="6" name="TextBox 5"/>
          <p:cNvSpPr txBox="1"/>
          <p:nvPr/>
        </p:nvSpPr>
        <p:spPr>
          <a:xfrm>
            <a:off x="4343400" y="4038600"/>
            <a:ext cx="646669" cy="369332"/>
          </a:xfrm>
          <a:prstGeom prst="rect">
            <a:avLst/>
          </a:prstGeom>
          <a:noFill/>
        </p:spPr>
        <p:txBody>
          <a:bodyPr wrap="none" rtlCol="0">
            <a:spAutoFit/>
          </a:bodyPr>
          <a:lstStyle/>
          <a:p>
            <a:r>
              <a:rPr lang="en-US" dirty="0" smtClean="0"/>
              <a:t>94%</a:t>
            </a:r>
            <a:endParaRPr lang="en-US" dirty="0"/>
          </a:p>
        </p:txBody>
      </p:sp>
      <p:sp>
        <p:nvSpPr>
          <p:cNvPr id="7" name="TextBox 6"/>
          <p:cNvSpPr txBox="1"/>
          <p:nvPr/>
        </p:nvSpPr>
        <p:spPr>
          <a:xfrm>
            <a:off x="5410200" y="5181600"/>
            <a:ext cx="775047" cy="369332"/>
          </a:xfrm>
          <a:prstGeom prst="rect">
            <a:avLst/>
          </a:prstGeom>
          <a:noFill/>
        </p:spPr>
        <p:txBody>
          <a:bodyPr wrap="none" rtlCol="0">
            <a:spAutoFit/>
          </a:bodyPr>
          <a:lstStyle/>
          <a:p>
            <a:r>
              <a:rPr lang="en-US" dirty="0" smtClean="0"/>
              <a:t>108%</a:t>
            </a:r>
            <a:endParaRPr lang="en-US" dirty="0"/>
          </a:p>
        </p:txBody>
      </p:sp>
      <p:sp>
        <p:nvSpPr>
          <p:cNvPr id="8" name="TextBox 7"/>
          <p:cNvSpPr txBox="1"/>
          <p:nvPr/>
        </p:nvSpPr>
        <p:spPr>
          <a:xfrm>
            <a:off x="6553200" y="5257800"/>
            <a:ext cx="775047" cy="369332"/>
          </a:xfrm>
          <a:prstGeom prst="rect">
            <a:avLst/>
          </a:prstGeom>
          <a:noFill/>
        </p:spPr>
        <p:txBody>
          <a:bodyPr wrap="none" rtlCol="0">
            <a:spAutoFit/>
          </a:bodyPr>
          <a:lstStyle/>
          <a:p>
            <a:r>
              <a:rPr lang="en-US" dirty="0" smtClean="0"/>
              <a:t>109%</a:t>
            </a:r>
            <a:endParaRPr lang="en-US" dirty="0"/>
          </a:p>
        </p:txBody>
      </p:sp>
      <p:sp>
        <p:nvSpPr>
          <p:cNvPr id="9" name="TextBox 8"/>
          <p:cNvSpPr txBox="1"/>
          <p:nvPr/>
        </p:nvSpPr>
        <p:spPr>
          <a:xfrm>
            <a:off x="5943600" y="6400800"/>
            <a:ext cx="2895600" cy="369332"/>
          </a:xfrm>
          <a:prstGeom prst="rect">
            <a:avLst/>
          </a:prstGeom>
          <a:noFill/>
        </p:spPr>
        <p:txBody>
          <a:bodyPr wrap="square" rtlCol="0">
            <a:spAutoFit/>
          </a:bodyPr>
          <a:lstStyle/>
          <a:p>
            <a:r>
              <a:rPr lang="en-US" dirty="0" smtClean="0"/>
              <a:t>Source: NPCC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533400"/>
            <a:ext cx="7772400" cy="609600"/>
          </a:xfrm>
        </p:spPr>
        <p:txBody>
          <a:bodyPr/>
          <a:lstStyle/>
          <a:p>
            <a:pPr eaLnBrk="1" hangingPunct="1"/>
            <a:r>
              <a:rPr lang="en-US" sz="4000" b="1" i="1" dirty="0">
                <a:solidFill>
                  <a:srgbClr val="000000"/>
                </a:solidFill>
              </a:rPr>
              <a:t>Demand </a:t>
            </a:r>
            <a:r>
              <a:rPr lang="en-US" sz="4000" b="1" i="1" dirty="0" smtClean="0">
                <a:solidFill>
                  <a:srgbClr val="000000"/>
                </a:solidFill>
              </a:rPr>
              <a:t>Forecast</a:t>
            </a:r>
            <a:endParaRPr lang="en-US" sz="4000" b="1" i="1" dirty="0">
              <a:solidFill>
                <a:srgbClr val="000000"/>
              </a:solidFill>
            </a:endParaRPr>
          </a:p>
        </p:txBody>
      </p:sp>
      <p:pic>
        <p:nvPicPr>
          <p:cNvPr id="7" name="Picture 6"/>
          <p:cNvPicPr>
            <a:picLocks noChangeAspect="1"/>
          </p:cNvPicPr>
          <p:nvPr/>
        </p:nvPicPr>
        <p:blipFill>
          <a:blip r:embed="rId3" cstate="print"/>
          <a:stretch>
            <a:fillRect/>
          </a:stretch>
        </p:blipFill>
        <p:spPr>
          <a:xfrm>
            <a:off x="228600" y="1003300"/>
            <a:ext cx="8597900" cy="58547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28600" y="228600"/>
            <a:ext cx="8604250" cy="685800"/>
          </a:xfrm>
        </p:spPr>
        <p:txBody>
          <a:bodyPr/>
          <a:lstStyle/>
          <a:p>
            <a:pPr eaLnBrk="1" hangingPunct="1"/>
            <a:r>
              <a:rPr lang="en-US" sz="3600" b="1" i="1" dirty="0">
                <a:solidFill>
                  <a:srgbClr val="000000"/>
                </a:solidFill>
              </a:rPr>
              <a:t>Base Case Forecast by </a:t>
            </a:r>
            <a:r>
              <a:rPr lang="en-US" sz="3600" b="1" i="1" dirty="0" smtClean="0">
                <a:solidFill>
                  <a:srgbClr val="000000"/>
                </a:solidFill>
              </a:rPr>
              <a:t>Sector</a:t>
            </a:r>
            <a:endParaRPr lang="en-US" sz="1800" b="1" i="1" dirty="0">
              <a:solidFill>
                <a:srgbClr val="000000"/>
              </a:solidFill>
            </a:endParaRPr>
          </a:p>
        </p:txBody>
      </p:sp>
      <p:graphicFrame>
        <p:nvGraphicFramePr>
          <p:cNvPr id="12" name="Chart 11"/>
          <p:cNvGraphicFramePr>
            <a:graphicFrameLocks noGrp="1"/>
          </p:cNvGraphicFramePr>
          <p:nvPr/>
        </p:nvGraphicFramePr>
        <p:xfrm>
          <a:off x="304800" y="1034585"/>
          <a:ext cx="8564756" cy="58234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20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304800"/>
            <a:ext cx="8534400" cy="742950"/>
          </a:xfrm>
        </p:spPr>
        <p:txBody>
          <a:bodyPr/>
          <a:lstStyle/>
          <a:p>
            <a:r>
              <a:rPr lang="en-US" b="1" i="1" dirty="0" smtClean="0">
                <a:solidFill>
                  <a:schemeClr val="tx1"/>
                </a:solidFill>
              </a:rPr>
              <a:t>Three Year Forecast Comparison</a:t>
            </a:r>
            <a:endParaRPr lang="en-US" b="1" i="1" dirty="0">
              <a:solidFill>
                <a:schemeClr val="tx1"/>
              </a:solidFill>
            </a:endParaRPr>
          </a:p>
        </p:txBody>
      </p:sp>
      <p:graphicFrame>
        <p:nvGraphicFramePr>
          <p:cNvPr id="4" name="Chart 3"/>
          <p:cNvGraphicFramePr>
            <a:graphicFrameLocks noGrp="1"/>
          </p:cNvGraphicFramePr>
          <p:nvPr/>
        </p:nvGraphicFramePr>
        <p:xfrm>
          <a:off x="228600" y="1022865"/>
          <a:ext cx="8581081" cy="58351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33400"/>
            <a:ext cx="8229600" cy="514350"/>
          </a:xfrm>
        </p:spPr>
        <p:txBody>
          <a:bodyPr/>
          <a:lstStyle/>
          <a:p>
            <a:r>
              <a:rPr lang="en-US" sz="4000" b="1" i="1" dirty="0" smtClean="0">
                <a:solidFill>
                  <a:schemeClr val="tx1"/>
                </a:solidFill>
              </a:rPr>
              <a:t>Decline </a:t>
            </a:r>
            <a:r>
              <a:rPr lang="en-US" sz="4000" b="1" i="1" dirty="0">
                <a:solidFill>
                  <a:schemeClr val="tx1"/>
                </a:solidFill>
              </a:rPr>
              <a:t>in</a:t>
            </a:r>
            <a:r>
              <a:rPr lang="en-US" sz="4000" b="1" i="1" dirty="0" smtClean="0">
                <a:solidFill>
                  <a:schemeClr val="tx1"/>
                </a:solidFill>
              </a:rPr>
              <a:t> Projected Industrial </a:t>
            </a:r>
            <a:r>
              <a:rPr lang="en-US" sz="4000" b="1" i="1" dirty="0">
                <a:solidFill>
                  <a:schemeClr val="tx1"/>
                </a:solidFill>
              </a:rPr>
              <a:t>Use</a:t>
            </a:r>
          </a:p>
        </p:txBody>
      </p:sp>
      <p:graphicFrame>
        <p:nvGraphicFramePr>
          <p:cNvPr id="4" name="Chart 3"/>
          <p:cNvGraphicFramePr>
            <a:graphicFrameLocks noGrp="1"/>
          </p:cNvGraphicFramePr>
          <p:nvPr/>
        </p:nvGraphicFramePr>
        <p:xfrm>
          <a:off x="228600" y="1022865"/>
          <a:ext cx="8581081" cy="58351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lstStyle/>
          <a:p>
            <a:r>
              <a:rPr lang="en-US" b="1" i="1" dirty="0" smtClean="0">
                <a:solidFill>
                  <a:schemeClr val="tx1"/>
                </a:solidFill>
              </a:rPr>
              <a:t>Demand Composition: 1996</a:t>
            </a:r>
            <a:endParaRPr lang="en-US" b="1" i="1" dirty="0">
              <a:solidFill>
                <a:schemeClr val="tx1"/>
              </a:solidFill>
            </a:endParaRPr>
          </a:p>
        </p:txBody>
      </p:sp>
      <p:graphicFrame>
        <p:nvGraphicFramePr>
          <p:cNvPr id="5" name="Chart 4"/>
          <p:cNvGraphicFramePr>
            <a:graphicFrameLocks noGrp="1"/>
          </p:cNvGraphicFramePr>
          <p:nvPr/>
        </p:nvGraphicFramePr>
        <p:xfrm>
          <a:off x="914400" y="1371600"/>
          <a:ext cx="74168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tek Styles">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3736</TotalTime>
  <Words>736</Words>
  <Application>Microsoft Office PowerPoint</Application>
  <PresentationFormat>On-screen Show (4:3)</PresentationFormat>
  <Paragraphs>181</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NW Gas Market Outlook: Winds of Change</vt:lpstr>
      <vt:lpstr>Slide 2</vt:lpstr>
      <vt:lpstr>Recent Gas Demand</vt:lpstr>
      <vt:lpstr>2008 Energy By Source</vt:lpstr>
      <vt:lpstr>Demand Forecast</vt:lpstr>
      <vt:lpstr>Base Case Forecast by Sector</vt:lpstr>
      <vt:lpstr>Three Year Forecast Comparison</vt:lpstr>
      <vt:lpstr>Decline in Projected Industrial Use</vt:lpstr>
      <vt:lpstr>Demand Composition: 1996</vt:lpstr>
      <vt:lpstr>Demand Composition 2019-20</vt:lpstr>
      <vt:lpstr>Shale Gas A Game Changer</vt:lpstr>
      <vt:lpstr>Productivity Dramatically Improved </vt:lpstr>
      <vt:lpstr>Price Affect</vt:lpstr>
      <vt:lpstr>2007 WCSB Production Forecast</vt:lpstr>
      <vt:lpstr>WCSB Production Forecast</vt:lpstr>
      <vt:lpstr>BC Propping Up WCSB</vt:lpstr>
      <vt:lpstr>Slide 17</vt:lpstr>
      <vt:lpstr>Slide 18</vt:lpstr>
      <vt:lpstr>2008 Peak Capacity I-5 Corridor</vt:lpstr>
      <vt:lpstr>Current Peak Capacity I-5 Corridor</vt:lpstr>
      <vt:lpstr>Capacity Projects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Dan Kirschner</dc:creator>
  <cp:lastModifiedBy>Massoud Jourabchi</cp:lastModifiedBy>
  <cp:revision>488</cp:revision>
  <dcterms:created xsi:type="dcterms:W3CDTF">2011-06-13T20:56:53Z</dcterms:created>
  <dcterms:modified xsi:type="dcterms:W3CDTF">2011-06-15T17:58:09Z</dcterms:modified>
</cp:coreProperties>
</file>