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378" r:id="rId2"/>
    <p:sldId id="389" r:id="rId3"/>
    <p:sldId id="387" r:id="rId4"/>
    <p:sldId id="388" r:id="rId5"/>
    <p:sldId id="390" r:id="rId6"/>
    <p:sldId id="357" r:id="rId7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0000CC"/>
    <a:srgbClr val="FFFF00"/>
    <a:srgbClr val="006699"/>
    <a:srgbClr val="003366"/>
    <a:srgbClr val="FF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1" autoAdjust="0"/>
    <p:restoredTop sz="96713" autoAdjust="0"/>
  </p:normalViewPr>
  <p:slideViewPr>
    <p:cSldViewPr snapToGrid="0">
      <p:cViewPr>
        <p:scale>
          <a:sx n="80" d="100"/>
          <a:sy n="80" d="100"/>
        </p:scale>
        <p:origin x="-510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CE6179A4-3352-4AFB-9DA6-69DB5C8409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695A3341-5448-4C0A-B8A0-170C197DF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US" sz="1400" dirty="0">
              <a:latin typeface="Tahoma" pitchFamily="34" charset="0"/>
            </a:endParaRPr>
          </a:p>
        </p:txBody>
      </p:sp>
      <p:pic>
        <p:nvPicPr>
          <p:cNvPr id="6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0BDD08-7D8F-45B0-AC99-5A3B7394D8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ECAF5-CD5A-4874-B219-4FC0903A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E3216-06DF-40F7-A948-DF45347E6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ECFEE-FFE4-4195-B1BB-9248197E0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C28EA-3AEB-4657-A503-BFBFF96BFE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85801-8F25-4ACD-A4D8-442AF6FFE5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2AB19-0140-48D2-B59A-00B243298F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655BC-D92A-44E0-BA81-41A91900E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83054-4DFB-4811-A89B-268A6FAA52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2C1CD-9B88-47D4-B579-87FF8BCDA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4EB77-5691-4DDB-9C36-E0F5E075C6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E829-9022-4DE2-8729-45A1EFB508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7896D-AD3C-4058-86F4-751715753A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5AD5597-66D8-40E6-BE0A-408ADAB964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en-US" sz="1400" dirty="0">
              <a:latin typeface="Tahoma" pitchFamily="34" charset="0"/>
            </a:endParaRPr>
          </a:p>
        </p:txBody>
      </p:sp>
      <p:pic>
        <p:nvPicPr>
          <p:cNvPr id="1033" name="Picture 23" descr="Background with Logo 0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3"/>
          <p:cNvSpPr>
            <a:spLocks noGrp="1"/>
          </p:cNvSpPr>
          <p:nvPr>
            <p:ph type="ctrTitle" sz="quarter"/>
          </p:nvPr>
        </p:nvSpPr>
        <p:spPr>
          <a:xfrm>
            <a:off x="685800" y="1091045"/>
            <a:ext cx="7772400" cy="3429000"/>
          </a:xfrm>
        </p:spPr>
        <p:txBody>
          <a:bodyPr/>
          <a:lstStyle/>
          <a:p>
            <a:r>
              <a:rPr lang="en-US" sz="3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 Analysis</a:t>
            </a:r>
            <a:br>
              <a:rPr lang="en-US" sz="3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Advisory Committee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Conclusions of the</a:t>
            </a:r>
            <a:b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RPM Review Panel</a:t>
            </a:r>
            <a:endParaRPr lang="en-US" sz="3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1991" y="4738255"/>
            <a:ext cx="6400800" cy="88322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Michael Schilmoeller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Friday, January 25,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6"/>
            <a:ext cx="8550234" cy="3719945"/>
          </a:xfrm>
        </p:spPr>
        <p:txBody>
          <a:bodyPr/>
          <a:lstStyle/>
          <a:p>
            <a:r>
              <a:rPr lang="en-US" dirty="0" smtClean="0"/>
              <a:t>RPM is </a:t>
            </a:r>
            <a:r>
              <a:rPr lang="en-US" b="1" i="1" dirty="0" smtClean="0"/>
              <a:t>sound and </a:t>
            </a:r>
            <a:r>
              <a:rPr lang="en-US" b="1" i="1" dirty="0" smtClean="0"/>
              <a:t>appropriate</a:t>
            </a:r>
            <a:r>
              <a:rPr lang="en-US" b="1" i="1" dirty="0" smtClean="0"/>
              <a:t> </a:t>
            </a:r>
            <a:r>
              <a:rPr lang="en-US" dirty="0" smtClean="0"/>
              <a:t>to meet the Council’s regional power planning needs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RPM should </a:t>
            </a:r>
            <a:r>
              <a:rPr lang="en-US" dirty="0" smtClean="0"/>
              <a:t>be used as a tool to </a:t>
            </a:r>
            <a:r>
              <a:rPr lang="en-US" dirty="0" smtClean="0"/>
              <a:t>support </a:t>
            </a:r>
            <a:r>
              <a:rPr lang="en-US" dirty="0" smtClean="0"/>
              <a:t>and assist </a:t>
            </a:r>
            <a:r>
              <a:rPr lang="en-US" dirty="0" smtClean="0"/>
              <a:t>the </a:t>
            </a:r>
            <a:r>
              <a:rPr lang="en-US" dirty="0" smtClean="0"/>
              <a:t>broader planning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The RPM’s approach to addressing uncertainty and risk is at the forefront of electric resource planning methods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Panel’s 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5"/>
            <a:ext cx="8680862" cy="4468091"/>
          </a:xfrm>
        </p:spPr>
        <p:txBody>
          <a:bodyPr/>
          <a:lstStyle/>
          <a:p>
            <a:r>
              <a:rPr lang="en-US" dirty="0" smtClean="0"/>
              <a:t>Council staff </a:t>
            </a:r>
            <a:r>
              <a:rPr lang="en-US" dirty="0" smtClean="0"/>
              <a:t>should </a:t>
            </a:r>
            <a:r>
              <a:rPr lang="en-US" dirty="0" smtClean="0"/>
              <a:t>make significant </a:t>
            </a:r>
            <a:r>
              <a:rPr lang="en-US" b="1" i="1" dirty="0" smtClean="0"/>
              <a:t>improvements in </a:t>
            </a:r>
            <a:r>
              <a:rPr lang="en-US" b="1" i="1" dirty="0" smtClean="0"/>
              <a:t>communications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actively engage Council Members and regional stakeholders in </a:t>
            </a:r>
            <a:r>
              <a:rPr lang="en-US" dirty="0" smtClean="0"/>
              <a:t>discussions </a:t>
            </a:r>
            <a:r>
              <a:rPr lang="en-US" dirty="0" smtClean="0"/>
              <a:t>about issues, assumptions, alternatives and </a:t>
            </a:r>
            <a:r>
              <a:rPr lang="en-US" dirty="0" smtClean="0"/>
              <a:t>analyses.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xpress </a:t>
            </a:r>
            <a:r>
              <a:rPr lang="en-US" dirty="0" smtClean="0"/>
              <a:t>model results in more understandable ways (e.g., enhanced risk metrics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Show how </a:t>
            </a:r>
            <a:r>
              <a:rPr lang="en-US" dirty="0" smtClean="0"/>
              <a:t>specific inputs affect specific results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Panel’s 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5"/>
            <a:ext cx="8550234" cy="4325587"/>
          </a:xfrm>
        </p:spPr>
        <p:txBody>
          <a:bodyPr/>
          <a:lstStyle/>
          <a:p>
            <a:r>
              <a:rPr lang="en-US" dirty="0" smtClean="0"/>
              <a:t>Council </a:t>
            </a:r>
            <a:r>
              <a:rPr lang="en-US" dirty="0" smtClean="0"/>
              <a:t>staff should </a:t>
            </a:r>
            <a:r>
              <a:rPr lang="en-US" b="1" i="1" dirty="0" smtClean="0"/>
              <a:t>further enhance </a:t>
            </a:r>
            <a:r>
              <a:rPr lang="en-US" b="1" i="1" dirty="0" smtClean="0"/>
              <a:t>RPM</a:t>
            </a:r>
          </a:p>
          <a:p>
            <a:pPr lvl="1"/>
            <a:r>
              <a:rPr lang="en-US" dirty="0" smtClean="0"/>
              <a:t>Include major </a:t>
            </a:r>
            <a:r>
              <a:rPr lang="en-US" dirty="0" smtClean="0"/>
              <a:t>intra-regional </a:t>
            </a:r>
            <a:r>
              <a:rPr lang="en-US" dirty="0" smtClean="0"/>
              <a:t>transmission constraints</a:t>
            </a:r>
          </a:p>
          <a:p>
            <a:pPr lvl="1"/>
            <a:r>
              <a:rPr lang="en-US" dirty="0" smtClean="0"/>
              <a:t>Add power plant operating constraints, especially those that provide or constrain ancillary services for renewables</a:t>
            </a:r>
          </a:p>
          <a:p>
            <a:pPr lvl="1"/>
            <a:r>
              <a:rPr lang="en-US" dirty="0" smtClean="0"/>
              <a:t>Use the model’s ability to retire power plants 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Panel’s 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883" y="1433945"/>
            <a:ext cx="8550234" cy="4776849"/>
          </a:xfrm>
        </p:spPr>
        <p:txBody>
          <a:bodyPr/>
          <a:lstStyle/>
          <a:p>
            <a:r>
              <a:rPr lang="en-US" b="1" i="1" dirty="0" smtClean="0"/>
              <a:t>Provide additional </a:t>
            </a:r>
            <a:r>
              <a:rPr lang="en-US" b="1" i="1" dirty="0" smtClean="0"/>
              <a:t>staff </a:t>
            </a:r>
            <a:r>
              <a:rPr lang="en-US" dirty="0" smtClean="0"/>
              <a:t>to maintain</a:t>
            </a:r>
            <a:r>
              <a:rPr lang="en-US" dirty="0" smtClean="0"/>
              <a:t>, update, </a:t>
            </a:r>
            <a:r>
              <a:rPr lang="en-US" dirty="0" smtClean="0"/>
              <a:t>document, populate, </a:t>
            </a:r>
            <a:r>
              <a:rPr lang="en-US" dirty="0" smtClean="0"/>
              <a:t>and use the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Create greater depth of expertise and experience within the staff</a:t>
            </a:r>
          </a:p>
          <a:p>
            <a:pPr lvl="1"/>
            <a:r>
              <a:rPr lang="en-US" dirty="0" smtClean="0"/>
              <a:t>Facilitate updates, studies, and the addition of new capabilities</a:t>
            </a:r>
          </a:p>
          <a:p>
            <a:pPr lvl="1"/>
            <a:r>
              <a:rPr lang="en-US" dirty="0" smtClean="0"/>
              <a:t>Provide more robust review and interpretation of model results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Panel’s 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EE41367-4688-4897-BE47-D8141B17797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D15056_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27525" y="2995613"/>
            <a:ext cx="514350" cy="514350"/>
          </a:xfrm>
        </p:spPr>
      </p:pic>
      <p:sp>
        <p:nvSpPr>
          <p:cNvPr id="3" name="TextBox 2"/>
          <p:cNvSpPr txBox="1"/>
          <p:nvPr/>
        </p:nvSpPr>
        <p:spPr>
          <a:xfrm>
            <a:off x="332509" y="1555668"/>
            <a:ext cx="8170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www.nwcouncil.org/energy/RPMPortfolioModelReview.pdf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nris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Sunrise</Template>
  <TotalTime>427</TotalTime>
  <Words>202</Words>
  <Application>Microsoft Office PowerPoint</Application>
  <PresentationFormat>Letter Paper (8.5x11 in)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Sunrise</vt:lpstr>
      <vt:lpstr>System Analysis Advisory Committee  Conclusions of the RPM Review Panel</vt:lpstr>
      <vt:lpstr>Review Panel’s Conclusion</vt:lpstr>
      <vt:lpstr>Review Panel’s Conclusion</vt:lpstr>
      <vt:lpstr>Review Panel’s Conclusion</vt:lpstr>
      <vt:lpstr>Review Panel’s Conclusion</vt:lpstr>
      <vt:lpstr>Slide 6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Imbalance Reserves and Requirements</dc:title>
  <dc:creator>Michael Schilmoeller, 1/23/2013</dc:creator>
  <cp:lastModifiedBy>Michael Schilmoeller, 1/23/2013</cp:lastModifiedBy>
  <cp:revision>52</cp:revision>
  <dcterms:created xsi:type="dcterms:W3CDTF">2013-01-25T00:32:06Z</dcterms:created>
  <dcterms:modified xsi:type="dcterms:W3CDTF">2013-01-25T07:55:37Z</dcterms:modified>
</cp:coreProperties>
</file>