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9"/>
  </p:notesMasterIdLst>
  <p:handoutMasterIdLst>
    <p:handoutMasterId r:id="rId10"/>
  </p:handoutMasterIdLst>
  <p:sldIdLst>
    <p:sldId id="378" r:id="rId2"/>
    <p:sldId id="389" r:id="rId3"/>
    <p:sldId id="390" r:id="rId4"/>
    <p:sldId id="391" r:id="rId5"/>
    <p:sldId id="392" r:id="rId6"/>
    <p:sldId id="393" r:id="rId7"/>
    <p:sldId id="357" r:id="rId8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0066"/>
    <a:srgbClr val="0000CC"/>
    <a:srgbClr val="FFFF00"/>
    <a:srgbClr val="006699"/>
    <a:srgbClr val="003366"/>
    <a:srgbClr val="FF33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41" autoAdjust="0"/>
    <p:restoredTop sz="96713" autoAdjust="0"/>
  </p:normalViewPr>
  <p:slideViewPr>
    <p:cSldViewPr snapToGrid="0">
      <p:cViewPr>
        <p:scale>
          <a:sx n="80" d="100"/>
          <a:sy n="80" d="100"/>
        </p:scale>
        <p:origin x="-510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CE6179A4-3352-4AFB-9DA6-69DB5C8409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695A3341-5448-4C0A-B8A0-170C197DFE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endParaRPr lang="en-US" sz="1400" dirty="0">
              <a:latin typeface="Tahoma" pitchFamily="34" charset="0"/>
            </a:endParaRPr>
          </a:p>
        </p:txBody>
      </p:sp>
      <p:pic>
        <p:nvPicPr>
          <p:cNvPr id="6" name="Picture 9" descr="Background with Logo 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0BDD08-7D8F-45B0-AC99-5A3B7394D8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ECAF5-CD5A-4874-B219-4FC0903A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E3216-06DF-40F7-A948-DF45347E6C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ECFEE-FFE4-4195-B1BB-9248197E06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C28EA-3AEB-4657-A503-BFBFF96BFE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85801-8F25-4ACD-A4D8-442AF6FFE5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2AB19-0140-48D2-B59A-00B243298F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655BC-D92A-44E0-BA81-41A91900E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83054-4DFB-4811-A89B-268A6FAA52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2C1CD-9B88-47D4-B579-87FF8BCDA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4EB77-5691-4DDB-9C36-E0F5E075C6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AE829-9022-4DE2-8729-45A1EFB508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7896D-AD3C-4058-86F4-751715753A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5AD5597-66D8-40E6-BE0A-408ADAB964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endParaRPr lang="en-US" sz="1400" dirty="0">
              <a:latin typeface="Tahoma" pitchFamily="34" charset="0"/>
            </a:endParaRPr>
          </a:p>
        </p:txBody>
      </p:sp>
      <p:pic>
        <p:nvPicPr>
          <p:cNvPr id="1033" name="Picture 23" descr="Background with Logo 0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le 3"/>
          <p:cNvSpPr>
            <a:spLocks noGrp="1"/>
          </p:cNvSpPr>
          <p:nvPr>
            <p:ph type="ctrTitle" sz="quarter"/>
          </p:nvPr>
        </p:nvSpPr>
        <p:spPr>
          <a:xfrm>
            <a:off x="685800" y="1091045"/>
            <a:ext cx="7772400" cy="3429000"/>
          </a:xfrm>
        </p:spPr>
        <p:txBody>
          <a:bodyPr/>
          <a:lstStyle/>
          <a:p>
            <a:r>
              <a:rPr lang="en-US" sz="320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 Analysis</a:t>
            </a:r>
            <a:br>
              <a:rPr lang="en-US" sz="320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Advisory Committee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Assumptions for the</a:t>
            </a:r>
            <a:b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Seventh Power Plan</a:t>
            </a: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81991" y="4738255"/>
            <a:ext cx="6400800" cy="88322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Michael Schilmoeller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Friday, January 25,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433946"/>
            <a:ext cx="8550234" cy="4373088"/>
          </a:xfrm>
        </p:spPr>
        <p:txBody>
          <a:bodyPr/>
          <a:lstStyle/>
          <a:p>
            <a:r>
              <a:rPr lang="en-US" dirty="0" smtClean="0"/>
              <a:t>The Fifth Power Plan Appendix P contains a section comparing alternative risk metrics and the efficient frontiers they produce</a:t>
            </a:r>
          </a:p>
          <a:p>
            <a:r>
              <a:rPr lang="en-US" dirty="0" smtClean="0"/>
              <a:t>The SAAC has discussed the merits of adding a unit-service cost criterion</a:t>
            </a:r>
          </a:p>
          <a:p>
            <a:r>
              <a:rPr lang="en-US" dirty="0" smtClean="0"/>
              <a:t>Are there other risk metrics we should consider?  What are utilities and agencies using and why?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Uncertainty and Risk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433946"/>
            <a:ext cx="8550234" cy="4373088"/>
          </a:xfrm>
        </p:spPr>
        <p:txBody>
          <a:bodyPr/>
          <a:lstStyle/>
          <a:p>
            <a:r>
              <a:rPr lang="en-US" dirty="0" smtClean="0"/>
              <a:t>Should the Council include other kinds of behaviors that curtail power plant production?</a:t>
            </a:r>
          </a:p>
          <a:p>
            <a:pPr lvl="1"/>
            <a:r>
              <a:rPr lang="en-US" dirty="0" smtClean="0"/>
              <a:t>The model already has a carbon penalty and the capability to model some cap and trade</a:t>
            </a:r>
          </a:p>
          <a:p>
            <a:pPr lvl="1"/>
            <a:r>
              <a:rPr lang="en-US" dirty="0" smtClean="0"/>
              <a:t>Should some units retire spontaneously or after prolonged forced outages?</a:t>
            </a:r>
          </a:p>
          <a:p>
            <a:pPr lvl="1"/>
            <a:r>
              <a:rPr lang="en-US" dirty="0" smtClean="0"/>
              <a:t>Ratepayer backlash against RPS statutes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Availability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433946"/>
            <a:ext cx="8550234" cy="4064329"/>
          </a:xfrm>
        </p:spPr>
        <p:txBody>
          <a:bodyPr/>
          <a:lstStyle/>
          <a:p>
            <a:r>
              <a:rPr lang="en-US" dirty="0" smtClean="0"/>
              <a:t>The Council currently restricts consideration of power generation to plants committed to the region</a:t>
            </a:r>
          </a:p>
          <a:p>
            <a:r>
              <a:rPr lang="en-US" dirty="0" smtClean="0"/>
              <a:t>Twenty-five percent of PacifiCorp’s operating costs for plants outside the region falls on the regional ratepayer</a:t>
            </a:r>
          </a:p>
          <a:p>
            <a:r>
              <a:rPr lang="en-US" dirty="0" smtClean="0"/>
              <a:t>Is it time to expand the footprint?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Regional Footprint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710047"/>
            <a:ext cx="8550234" cy="3788228"/>
          </a:xfrm>
        </p:spPr>
        <p:txBody>
          <a:bodyPr/>
          <a:lstStyle/>
          <a:p>
            <a:r>
              <a:rPr lang="en-US" dirty="0" smtClean="0"/>
              <a:t>How do we think about the durability of conservation and uncertainty around durability?</a:t>
            </a:r>
          </a:p>
          <a:p>
            <a:r>
              <a:rPr lang="en-US" dirty="0" smtClean="0"/>
              <a:t>Should we consider uncertainty around the shape of conservation?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710047"/>
            <a:ext cx="8550234" cy="3788228"/>
          </a:xfrm>
        </p:spPr>
        <p:txBody>
          <a:bodyPr/>
          <a:lstStyle/>
          <a:p>
            <a:r>
              <a:rPr lang="en-US" dirty="0" smtClean="0"/>
              <a:t>How much demand elasticity should be model reflect?</a:t>
            </a:r>
          </a:p>
          <a:p>
            <a:r>
              <a:rPr lang="en-US" dirty="0" smtClean="0"/>
              <a:t>Are there other behaviors we may want to capture?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D15056_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27525" y="2995613"/>
            <a:ext cx="514350" cy="514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nrise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34EA6C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2ED461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Sunrise</Template>
  <TotalTime>451</TotalTime>
  <Words>201</Words>
  <Application>Microsoft Office PowerPoint</Application>
  <PresentationFormat>Letter Paper (8.5x11 in)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Sunrise</vt:lpstr>
      <vt:lpstr>System Analysis Advisory Committee  Assumptions for the Seventh Power Plan</vt:lpstr>
      <vt:lpstr>Uncertainty and Risk</vt:lpstr>
      <vt:lpstr>Generation Availability</vt:lpstr>
      <vt:lpstr>The Regional Footprint</vt:lpstr>
      <vt:lpstr>Conservation</vt:lpstr>
      <vt:lpstr>Behaviors</vt:lpstr>
      <vt:lpstr>Slide 7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Quantifying Imbalance Reserves and Requirements</dc:title>
  <dc:creator>Michael Schilmoeller, 1/23/2013</dc:creator>
  <cp:lastModifiedBy>Michael Schilmoeller, 1/23/2013</cp:lastModifiedBy>
  <cp:revision>56</cp:revision>
  <dcterms:created xsi:type="dcterms:W3CDTF">2013-01-25T00:32:06Z</dcterms:created>
  <dcterms:modified xsi:type="dcterms:W3CDTF">2013-01-25T08:19:28Z</dcterms:modified>
</cp:coreProperties>
</file>