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6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FFAD5-7996-453C-BCAA-F9B796A81735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C6A05-CB27-4863-B60B-66AF0F5FAF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6A05-CB27-4863-B60B-66AF0F5FAF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6A05-CB27-4863-B60B-66AF0F5FAF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C6A05-CB27-4863-B60B-66AF0F5FAF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98606C-32AB-4EF1-A0F1-166C053A5EB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F018-2AEF-438F-8903-211786DDD7DC}" type="datetime1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7E43-0E5C-4DBE-BF15-0184A2633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2B1BC-E241-4F7B-BAF1-A659D1BCC54A}" type="datetime1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7E43-0E5C-4DBE-BF15-0184A2633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03B5-5E0D-49C6-968A-5554DBD930D8}" type="datetime1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7E43-0E5C-4DBE-BF15-0184A2633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90A08-C159-46F6-952E-9AB8B772FABE}" type="datetime1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7E43-0E5C-4DBE-BF15-0184A2633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7565E-6475-4164-97C8-672DEA41B358}" type="datetime1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7E43-0E5C-4DBE-BF15-0184A2633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5558-CB7C-4A5D-9A6C-F7C6DC164F42}" type="datetime1">
              <a:rPr lang="en-US" smtClean="0"/>
              <a:pPr/>
              <a:t>11/4/2009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7E43-0E5C-4DBE-BF15-0184A2633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2D4D-8C56-4ECB-80CB-F074BD4409ED}" type="datetime1">
              <a:rPr lang="en-US" smtClean="0"/>
              <a:pPr/>
              <a:t>11/4/2009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7E43-0E5C-4DBE-BF15-0184A2633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EBE6-220A-48B0-A2D2-B56D26FA8155}" type="datetime1">
              <a:rPr lang="en-US" smtClean="0"/>
              <a:pPr/>
              <a:t>11/4/2009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7E43-0E5C-4DBE-BF15-0184A2633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5632-CBC3-4A04-95C5-A7ADBDE7D0EC}" type="datetime1">
              <a:rPr lang="en-US" smtClean="0"/>
              <a:pPr/>
              <a:t>11/4/2009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7E43-0E5C-4DBE-BF15-0184A2633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F9D8-0098-4496-8B3E-42BF0E200B19}" type="datetime1">
              <a:rPr lang="en-US" smtClean="0"/>
              <a:pPr/>
              <a:t>11/4/2009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7E43-0E5C-4DBE-BF15-0184A2633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A3A0-A36F-441E-933A-973EF6E64E1D}" type="datetime1">
              <a:rPr lang="en-US" smtClean="0"/>
              <a:pPr/>
              <a:t>11/4/2009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7E43-0E5C-4DBE-BF15-0184A2633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F25B8-4965-4432-8B38-68B8D9E42E02}" type="datetime1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27E43-0E5C-4DBE-BF15-0184A2633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8382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2800">
              <a:solidFill>
                <a:schemeClr val="tx2"/>
              </a:solidFill>
            </a:endParaRP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BPA Fish &amp; Wildlife Program RM&amp;E Funds for Tributary VSP and Effectiveness </a:t>
            </a:r>
            <a:br>
              <a:rPr lang="en-US" sz="2800" dirty="0"/>
            </a:br>
            <a:r>
              <a:rPr lang="en-US" sz="2800" dirty="0"/>
              <a:t>Total </a:t>
            </a:r>
            <a:r>
              <a:rPr lang="en-US" sz="2800" dirty="0" smtClean="0"/>
              <a:t>$58,870,831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2064" name="Object 16"/>
          <p:cNvGraphicFramePr>
            <a:graphicFrameLocks noChangeAspect="1"/>
          </p:cNvGraphicFramePr>
          <p:nvPr>
            <p:ph idx="1"/>
          </p:nvPr>
        </p:nvGraphicFramePr>
        <p:xfrm>
          <a:off x="971550" y="2051050"/>
          <a:ext cx="7200900" cy="3975100"/>
        </p:xfrm>
        <a:graphic>
          <a:graphicData uri="http://schemas.openxmlformats.org/presentationml/2006/ole">
            <p:oleObj spid="_x0000_s1026" name="Worksheet" r:id="rId4" imgW="7677150" imgH="4238625" progId="Excel.Sheet.8">
              <p:embed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Budget Detail Sheet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458201" cy="5181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1"/>
                <a:gridCol w="1371601"/>
                <a:gridCol w="1371601"/>
                <a:gridCol w="1219197"/>
                <a:gridCol w="1524003"/>
                <a:gridCol w="1600198"/>
              </a:tblGrid>
              <a:tr h="113151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Domain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Current Plus 2.5%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RPA 2010 Proposed</a:t>
                      </a:r>
                      <a:r>
                        <a:rPr lang="en-US" sz="1200" baseline="0" dirty="0" smtClean="0"/>
                        <a:t> Monitoring Costs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RPA 2011 And Beyond Costs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</a:t>
                      </a:r>
                      <a:r>
                        <a:rPr lang="en-US" sz="1200" baseline="0" dirty="0" smtClean="0"/>
                        <a:t> Proposed </a:t>
                      </a:r>
                      <a:r>
                        <a:rPr lang="en-US" sz="1200" baseline="0" dirty="0" smtClean="0"/>
                        <a:t>Funding 2010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</a:t>
                      </a:r>
                      <a:r>
                        <a:rPr lang="en-US" sz="1200" baseline="0" dirty="0" smtClean="0"/>
                        <a:t> Proposed Funding 2011 And Beyond Costs</a:t>
                      </a:r>
                      <a:endParaRPr lang="en-US" sz="1200" dirty="0"/>
                    </a:p>
                  </a:txBody>
                  <a:tcPr/>
                </a:tc>
              </a:tr>
              <a:tr h="65555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Snake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$20,450,557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9,421,098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$6,387,129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8,718,534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5,528,000 </a:t>
                      </a:r>
                    </a:p>
                  </a:txBody>
                  <a:tcPr marL="0" marR="0" marT="0" marB="0" anchor="b"/>
                </a:tc>
              </a:tr>
              <a:tr h="9159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Mid Columbia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13,490,745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2,370,000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$1,795,000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1,112,000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1,088,000 </a:t>
                      </a:r>
                    </a:p>
                  </a:txBody>
                  <a:tcPr marL="0" marR="0" marT="0" marB="0" anchor="b"/>
                </a:tc>
              </a:tr>
              <a:tr h="9159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Upper Columbia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4,671,403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1,550,000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1,550,000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1,170,000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995,000 </a:t>
                      </a:r>
                    </a:p>
                  </a:txBody>
                  <a:tcPr marL="0" marR="0" marT="0" marB="0" anchor="b"/>
                </a:tc>
              </a:tr>
              <a:tr h="9159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Lower Columbia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$8,008,126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1,735,000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1,535,000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3,302,460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2,390,000 </a:t>
                      </a:r>
                    </a:p>
                  </a:txBody>
                  <a:tcPr marL="0" marR="0" marT="0" marB="0" anchor="b"/>
                </a:tc>
              </a:tr>
              <a:tr h="6465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$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46,620,831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$15,076,098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$11,267,129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14,302,994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$ 10,001,000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Budget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1676400"/>
            <a:ext cx="7696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Based on BPA  one time spending flexibility, the 2011 RPA number was used to indicate the  Unaddressed RPA Reserve.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Concern that some RPA proposals may not be within scope of the projects that they augment and therefore may need complete ISRP review of project slowing implementation.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As applied at present, savings identified within the Snake Domain have been used to partially fund RPA proposals.</a:t>
            </a:r>
            <a:endParaRPr 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5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sz="3100" smtClean="0">
                <a:effectLst/>
              </a:rPr>
              <a:t>BPA Budget Allocation Sheet for Monitoring in </a:t>
            </a:r>
            <a:r>
              <a:rPr lang="en-US" sz="3100" smtClean="0">
                <a:solidFill>
                  <a:schemeClr val="tx1"/>
                </a:solidFill>
                <a:effectLst/>
              </a:rPr>
              <a:t>Tributaries</a:t>
            </a:r>
          </a:p>
        </p:txBody>
      </p:sp>
      <p:sp>
        <p:nvSpPr>
          <p:cNvPr id="23555" name="Rectangle 36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graphicFrame>
        <p:nvGraphicFramePr>
          <p:cNvPr id="38950" name="Group 38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229600" cy="4387851"/>
        </p:xfrm>
        <a:graphic>
          <a:graphicData uri="http://schemas.openxmlformats.org/drawingml/2006/table">
            <a:tbl>
              <a:tblPr/>
              <a:tblGrid>
                <a:gridCol w="5562600"/>
                <a:gridCol w="2667000"/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Funding Considerations</a:t>
                      </a:r>
                    </a:p>
                  </a:txBody>
                  <a:tcPr marL="86627" marR="866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Amount (millions)</a:t>
                      </a:r>
                    </a:p>
                  </a:txBody>
                  <a:tcPr marL="86627" marR="866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BPA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BiOp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Monitoring Funds Available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$    12.25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Current BPA Monitoring Budget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$    46.62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Subtotal Amount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$    58.87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RPA Recommendation Proposals 2010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    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15.08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RPA Recommendation Proposals 2011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$   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11.27    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Un-addressed RPA Reserve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0.98 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Other Basin-wide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Proposals  2010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($   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14.30)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Other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Basin-wide Proposals  2011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($    10.00)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Cross Section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54 Proposals address VSP RPAs</a:t>
            </a:r>
          </a:p>
          <a:p>
            <a:r>
              <a:rPr lang="en-US" dirty="0" smtClean="0"/>
              <a:t>21 Proposals address Hatchery Effectiveness RPAS</a:t>
            </a:r>
          </a:p>
          <a:p>
            <a:r>
              <a:rPr lang="en-US" dirty="0" smtClean="0"/>
              <a:t>13 Proposals address Habitat Effectiveness</a:t>
            </a:r>
          </a:p>
          <a:p>
            <a:r>
              <a:rPr lang="en-US" dirty="0" smtClean="0"/>
              <a:t>7 Proposals address Harvest </a:t>
            </a:r>
          </a:p>
          <a:p>
            <a:r>
              <a:rPr lang="en-US" dirty="0" smtClean="0"/>
              <a:t>3 Proposals address Data </a:t>
            </a:r>
          </a:p>
          <a:p>
            <a:r>
              <a:rPr lang="en-US" dirty="0" smtClean="0"/>
              <a:t>5 Proposals address VSP &amp; Habitat</a:t>
            </a:r>
          </a:p>
          <a:p>
            <a:r>
              <a:rPr lang="en-US" dirty="0" smtClean="0"/>
              <a:t>7 Proposals address VSP &amp; Hatchery</a:t>
            </a:r>
          </a:p>
          <a:p>
            <a:r>
              <a:rPr lang="en-US" dirty="0" smtClean="0"/>
              <a:t>1 Proposal addressed Hatchery &amp; Harvest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11/2/2009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319</Words>
  <Application>Microsoft Office PowerPoint</Application>
  <PresentationFormat>On-screen Show (4:3)</PresentationFormat>
  <Paragraphs>79</Paragraphs>
  <Slides>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Worksheet</vt:lpstr>
      <vt:lpstr>BPA Fish &amp; Wildlife Program RM&amp;E Funds for Tributary VSP and Effectiveness  Total $58,870,831 </vt:lpstr>
      <vt:lpstr>Budget Detail Sheet</vt:lpstr>
      <vt:lpstr>Budget Notes</vt:lpstr>
      <vt:lpstr>BPA Budget Allocation Sheet for Monitoring in Tributaries</vt:lpstr>
      <vt:lpstr>Proposal Cross Section Analysis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BPA Budget Allocation Sheet for Monitoring in Tributaries</dc:title>
  <dc:creator>Bruce Crawford</dc:creator>
  <cp:lastModifiedBy>Bruce Crawford</cp:lastModifiedBy>
  <cp:revision>80</cp:revision>
  <dcterms:created xsi:type="dcterms:W3CDTF">2009-10-21T21:58:49Z</dcterms:created>
  <dcterms:modified xsi:type="dcterms:W3CDTF">2009-11-05T07:44:06Z</dcterms:modified>
</cp:coreProperties>
</file>