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8"/>
  </p:notesMasterIdLst>
  <p:handoutMasterIdLst>
    <p:handoutMasterId r:id="rId59"/>
  </p:handoutMasterIdLst>
  <p:sldIdLst>
    <p:sldId id="256" r:id="rId2"/>
    <p:sldId id="257" r:id="rId3"/>
    <p:sldId id="260" r:id="rId4"/>
    <p:sldId id="269" r:id="rId5"/>
    <p:sldId id="270" r:id="rId6"/>
    <p:sldId id="272" r:id="rId7"/>
    <p:sldId id="271" r:id="rId8"/>
    <p:sldId id="268" r:id="rId9"/>
    <p:sldId id="258" r:id="rId10"/>
    <p:sldId id="259" r:id="rId11"/>
    <p:sldId id="262" r:id="rId12"/>
    <p:sldId id="263" r:id="rId13"/>
    <p:sldId id="264" r:id="rId14"/>
    <p:sldId id="265" r:id="rId15"/>
    <p:sldId id="266" r:id="rId16"/>
    <p:sldId id="277" r:id="rId17"/>
    <p:sldId id="275" r:id="rId18"/>
    <p:sldId id="276" r:id="rId19"/>
    <p:sldId id="278" r:id="rId20"/>
    <p:sldId id="279" r:id="rId21"/>
    <p:sldId id="280" r:id="rId22"/>
    <p:sldId id="281" r:id="rId23"/>
    <p:sldId id="282" r:id="rId24"/>
    <p:sldId id="283" r:id="rId25"/>
    <p:sldId id="284" r:id="rId26"/>
    <p:sldId id="285" r:id="rId27"/>
    <p:sldId id="286" r:id="rId28"/>
    <p:sldId id="287" r:id="rId29"/>
    <p:sldId id="288" r:id="rId30"/>
    <p:sldId id="290" r:id="rId31"/>
    <p:sldId id="291" r:id="rId32"/>
    <p:sldId id="292" r:id="rId33"/>
    <p:sldId id="293" r:id="rId34"/>
    <p:sldId id="294" r:id="rId35"/>
    <p:sldId id="295" r:id="rId36"/>
    <p:sldId id="296" r:id="rId37"/>
    <p:sldId id="297" r:id="rId38"/>
    <p:sldId id="298" r:id="rId39"/>
    <p:sldId id="299" r:id="rId40"/>
    <p:sldId id="300" r:id="rId41"/>
    <p:sldId id="311" r:id="rId42"/>
    <p:sldId id="312" r:id="rId43"/>
    <p:sldId id="301" r:id="rId44"/>
    <p:sldId id="302" r:id="rId45"/>
    <p:sldId id="303" r:id="rId46"/>
    <p:sldId id="304" r:id="rId47"/>
    <p:sldId id="305" r:id="rId48"/>
    <p:sldId id="306" r:id="rId49"/>
    <p:sldId id="307" r:id="rId50"/>
    <p:sldId id="308" r:id="rId51"/>
    <p:sldId id="309" r:id="rId52"/>
    <p:sldId id="310" r:id="rId53"/>
    <p:sldId id="267" r:id="rId54"/>
    <p:sldId id="273" r:id="rId55"/>
    <p:sldId id="274" r:id="rId56"/>
    <p:sldId id="261" r:id="rId57"/>
  </p:sldIdLst>
  <p:sldSz cx="9144000" cy="6858000" type="screen4x3"/>
  <p:notesSz cx="7010400" cy="9296400"/>
  <p:defaultTextStyle>
    <a:defPPr>
      <a:defRPr lang="en-US"/>
    </a:defPPr>
    <a:lvl1pPr algn="ctr" rtl="0" eaLnBrk="0" fontAlgn="base" hangingPunct="0">
      <a:spcBef>
        <a:spcPct val="20000"/>
      </a:spcBef>
      <a:spcAft>
        <a:spcPct val="0"/>
      </a:spcAft>
      <a:buChar char="•"/>
      <a:defRPr kern="1200">
        <a:solidFill>
          <a:schemeClr val="tx1"/>
        </a:solidFill>
        <a:latin typeface="Arial" charset="0"/>
        <a:ea typeface="+mn-ea"/>
        <a:cs typeface="+mn-cs"/>
      </a:defRPr>
    </a:lvl1pPr>
    <a:lvl2pPr marL="457200" algn="ctr" rtl="0" eaLnBrk="0" fontAlgn="base" hangingPunct="0">
      <a:spcBef>
        <a:spcPct val="20000"/>
      </a:spcBef>
      <a:spcAft>
        <a:spcPct val="0"/>
      </a:spcAft>
      <a:buChar char="•"/>
      <a:defRPr kern="1200">
        <a:solidFill>
          <a:schemeClr val="tx1"/>
        </a:solidFill>
        <a:latin typeface="Arial" charset="0"/>
        <a:ea typeface="+mn-ea"/>
        <a:cs typeface="+mn-cs"/>
      </a:defRPr>
    </a:lvl2pPr>
    <a:lvl3pPr marL="914400" algn="ctr" rtl="0" eaLnBrk="0" fontAlgn="base" hangingPunct="0">
      <a:spcBef>
        <a:spcPct val="20000"/>
      </a:spcBef>
      <a:spcAft>
        <a:spcPct val="0"/>
      </a:spcAft>
      <a:buChar char="•"/>
      <a:defRPr kern="1200">
        <a:solidFill>
          <a:schemeClr val="tx1"/>
        </a:solidFill>
        <a:latin typeface="Arial" charset="0"/>
        <a:ea typeface="+mn-ea"/>
        <a:cs typeface="+mn-cs"/>
      </a:defRPr>
    </a:lvl3pPr>
    <a:lvl4pPr marL="1371600" algn="ctr" rtl="0" eaLnBrk="0" fontAlgn="base" hangingPunct="0">
      <a:spcBef>
        <a:spcPct val="20000"/>
      </a:spcBef>
      <a:spcAft>
        <a:spcPct val="0"/>
      </a:spcAft>
      <a:buChar char="•"/>
      <a:defRPr kern="1200">
        <a:solidFill>
          <a:schemeClr val="tx1"/>
        </a:solidFill>
        <a:latin typeface="Arial" charset="0"/>
        <a:ea typeface="+mn-ea"/>
        <a:cs typeface="+mn-cs"/>
      </a:defRPr>
    </a:lvl4pPr>
    <a:lvl5pPr marL="1828800" algn="ctr" rtl="0" eaLnBrk="0" fontAlgn="base" hangingPunct="0">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16395"/>
    <a:srgbClr val="336699"/>
    <a:srgbClr val="2C5986"/>
    <a:srgbClr val="2D5B89"/>
    <a:srgbClr val="080808"/>
    <a:srgbClr val="111111"/>
    <a:srgbClr val="3333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0800" autoAdjust="0"/>
  </p:normalViewPr>
  <p:slideViewPr>
    <p:cSldViewPr>
      <p:cViewPr varScale="1">
        <p:scale>
          <a:sx n="99" d="100"/>
          <a:sy n="99" d="100"/>
        </p:scale>
        <p:origin x="-318" y="-96"/>
      </p:cViewPr>
      <p:guideLst>
        <p:guide orient="horz" pos="816"/>
        <p:guide pos="129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38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algn="l" defTabSz="922338">
              <a:spcBef>
                <a:spcPct val="0"/>
              </a:spcBef>
              <a:buFontTx/>
              <a:buNone/>
              <a:defRPr sz="1200" smtClean="0">
                <a:latin typeface="Times" pitchFamily="18" charset="0"/>
              </a:defRPr>
            </a:lvl1pPr>
          </a:lstStyle>
          <a:p>
            <a:pPr>
              <a:defRPr/>
            </a:pPr>
            <a:endParaRPr lang="en-US"/>
          </a:p>
        </p:txBody>
      </p:sp>
      <p:sp>
        <p:nvSpPr>
          <p:cNvPr id="226307"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algn="r" defTabSz="922338">
              <a:spcBef>
                <a:spcPct val="0"/>
              </a:spcBef>
              <a:buFontTx/>
              <a:buNone/>
              <a:defRPr sz="1200" smtClean="0">
                <a:latin typeface="Times" pitchFamily="18" charset="0"/>
              </a:defRPr>
            </a:lvl1pPr>
          </a:lstStyle>
          <a:p>
            <a:pPr>
              <a:defRPr/>
            </a:pPr>
            <a:endParaRPr lang="en-US"/>
          </a:p>
        </p:txBody>
      </p:sp>
      <p:sp>
        <p:nvSpPr>
          <p:cNvPr id="226308"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algn="l" defTabSz="922338">
              <a:spcBef>
                <a:spcPct val="0"/>
              </a:spcBef>
              <a:buFontTx/>
              <a:buNone/>
              <a:defRPr sz="1200" smtClean="0">
                <a:latin typeface="Times" pitchFamily="18" charset="0"/>
              </a:defRPr>
            </a:lvl1pPr>
          </a:lstStyle>
          <a:p>
            <a:pPr>
              <a:defRPr/>
            </a:pPr>
            <a:endParaRPr lang="en-US"/>
          </a:p>
        </p:txBody>
      </p:sp>
      <p:sp>
        <p:nvSpPr>
          <p:cNvPr id="226309"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algn="r" defTabSz="922338">
              <a:spcBef>
                <a:spcPct val="0"/>
              </a:spcBef>
              <a:buFontTx/>
              <a:buNone/>
              <a:defRPr sz="1200" smtClean="0">
                <a:latin typeface="Times" pitchFamily="18" charset="0"/>
              </a:defRPr>
            </a:lvl1pPr>
          </a:lstStyle>
          <a:p>
            <a:pPr>
              <a:defRPr/>
            </a:pPr>
            <a:fld id="{71F02307-CDF2-4E40-B5B0-3F9B7780202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0708" tIns="45354" rIns="90708" bIns="45354" numCol="1" anchor="t" anchorCtr="0" compatLnSpc="1">
            <a:prstTxWarp prst="textNoShape">
              <a:avLst/>
            </a:prstTxWarp>
          </a:bodyPr>
          <a:lstStyle>
            <a:lvl1pPr algn="l" defTabSz="906463">
              <a:spcBef>
                <a:spcPct val="0"/>
              </a:spcBef>
              <a:buFontTx/>
              <a:buNone/>
              <a:defRPr sz="1200" smtClean="0">
                <a:latin typeface="Times" pitchFamily="18" charset="0"/>
              </a:defRPr>
            </a:lvl1pPr>
          </a:lstStyle>
          <a:p>
            <a:pPr>
              <a:defRPr/>
            </a:pPr>
            <a:endParaRPr lang="en-US"/>
          </a:p>
        </p:txBody>
      </p:sp>
      <p:sp>
        <p:nvSpPr>
          <p:cNvPr id="45059"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0708" tIns="45354" rIns="90708" bIns="45354" numCol="1" anchor="t" anchorCtr="0" compatLnSpc="1">
            <a:prstTxWarp prst="textNoShape">
              <a:avLst/>
            </a:prstTxWarp>
          </a:bodyPr>
          <a:lstStyle>
            <a:lvl1pPr algn="r" defTabSz="906463">
              <a:spcBef>
                <a:spcPct val="0"/>
              </a:spcBef>
              <a:buFontTx/>
              <a:buNone/>
              <a:defRPr sz="1200" smtClean="0">
                <a:latin typeface="Times" pitchFamily="18"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0708" tIns="45354" rIns="90708" bIns="453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0708" tIns="45354" rIns="90708" bIns="45354" numCol="1" anchor="b" anchorCtr="0" compatLnSpc="1">
            <a:prstTxWarp prst="textNoShape">
              <a:avLst/>
            </a:prstTxWarp>
          </a:bodyPr>
          <a:lstStyle>
            <a:lvl1pPr algn="l" defTabSz="906463">
              <a:spcBef>
                <a:spcPct val="0"/>
              </a:spcBef>
              <a:buFontTx/>
              <a:buNone/>
              <a:defRPr sz="1200" smtClean="0">
                <a:latin typeface="Times" pitchFamily="18" charset="0"/>
              </a:defRPr>
            </a:lvl1pPr>
          </a:lstStyle>
          <a:p>
            <a:pPr>
              <a:defRPr/>
            </a:pPr>
            <a:endParaRPr lang="en-US"/>
          </a:p>
        </p:txBody>
      </p:sp>
      <p:sp>
        <p:nvSpPr>
          <p:cNvPr id="45063"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0708" tIns="45354" rIns="90708" bIns="45354" numCol="1" anchor="b" anchorCtr="0" compatLnSpc="1">
            <a:prstTxWarp prst="textNoShape">
              <a:avLst/>
            </a:prstTxWarp>
          </a:bodyPr>
          <a:lstStyle>
            <a:lvl1pPr algn="r" defTabSz="906463">
              <a:spcBef>
                <a:spcPct val="0"/>
              </a:spcBef>
              <a:buFontTx/>
              <a:buNone/>
              <a:defRPr sz="1200" smtClean="0">
                <a:latin typeface="Times" pitchFamily="18" charset="0"/>
              </a:defRPr>
            </a:lvl1pPr>
          </a:lstStyle>
          <a:p>
            <a:pPr>
              <a:defRPr/>
            </a:pPr>
            <a:fld id="{AE1C8CD4-F2BB-43B6-86C5-DEA8706AC9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8B58E55-32A2-420C-BE98-F1ACAC834787}" type="slidenum">
              <a:rPr lang="en-US"/>
              <a:pPr/>
              <a:t>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4154AF2-D72A-4245-9C3D-7FBA3FE1A898}" type="slidenum">
              <a:rPr lang="en-US"/>
              <a:pPr/>
              <a:t>10</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0264F84-1917-4909-98AE-BA17325804B4}" type="slidenum">
              <a:rPr lang="en-US"/>
              <a:pPr/>
              <a:t>11</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9133669-17E6-416D-907A-667B2D8566E6}" type="slidenum">
              <a:rPr lang="en-US"/>
              <a:pPr/>
              <a:t>12</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305F8A6-0014-432B-8B4A-DF01E198F6DA}" type="slidenum">
              <a:rPr lang="en-US"/>
              <a:pPr/>
              <a:t>13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8719B5E-9D4E-45BD-86DD-E4BA293EF18D}" type="slidenum">
              <a:rPr lang="en-US"/>
              <a:pPr/>
              <a:t>14</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901D2B4-F53F-441F-BE02-D7576F6543F2}" type="slidenum">
              <a:rPr lang="en-US"/>
              <a:pPr/>
              <a:t>15</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C16A0FB-53DD-4D21-989A-C0DB78AAA80B}" type="slidenum">
              <a:rPr lang="en-US"/>
              <a:pPr/>
              <a:t>16</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A57951F-2F16-43E0-A9FA-9FA067127119}" type="slidenum">
              <a:rPr lang="en-US"/>
              <a:pPr/>
              <a:t>17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519F41F-4416-48D2-8A99-9D01298AF8FF}" type="slidenum">
              <a:rPr lang="en-US"/>
              <a:pPr/>
              <a:t>18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6BE9BB6-0E3A-41C1-B4B2-9ACC08E6CAF0}" type="slidenum">
              <a:rPr lang="en-US"/>
              <a:pPr/>
              <a:t>19</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A99A0D8-0E1B-46A3-9A38-DCE0CB5D8920}" type="slidenum">
              <a:rPr lang="en-US"/>
              <a:pPr/>
              <a:t>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08D9752-FEE7-447A-A167-B845CF9BC9FF}" type="slidenum">
              <a:rPr lang="en-US"/>
              <a:pPr/>
              <a:t>20</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BBAD14C-B94A-4146-A028-6BDBC1A83CCD}" type="slidenum">
              <a:rPr lang="en-US"/>
              <a:pPr/>
              <a:t>21</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B85348A-A0A2-4F88-A5FA-1494394568EF}" type="slidenum">
              <a:rPr lang="en-US"/>
              <a:pPr/>
              <a:t>22</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799C107-68A7-4888-A0E8-09F487EC5C7C}" type="slidenum">
              <a:rPr lang="en-US"/>
              <a:pPr/>
              <a:t>23</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086FFDF-593D-4C90-B73A-807FD7D8129A}" type="slidenum">
              <a:rPr lang="en-US"/>
              <a:pPr/>
              <a:t>24</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BE8AF3B-1211-4E23-9865-0BA97023009C}" type="slidenum">
              <a:rPr lang="en-US"/>
              <a:pPr/>
              <a:t>25</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25153A1-18BC-4656-B289-6FB21B7BB39F}" type="slidenum">
              <a:rPr lang="en-US"/>
              <a:pPr/>
              <a:t>26</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9CF42B7-FB0E-4A9D-A5BB-D44564626AE5}" type="slidenum">
              <a:rPr lang="en-US"/>
              <a:pPr/>
              <a:t>27</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FB78B2F-483C-4F49-8813-EE3FB118EC14}" type="slidenum">
              <a:rPr lang="en-US"/>
              <a:pPr/>
              <a:t>28</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ECFDB00-D89B-450B-9274-C09A763DB70A}" type="slidenum">
              <a:rPr lang="en-US"/>
              <a:pPr/>
              <a:t>29</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8658AA9-0518-482C-9220-E86BFE60830A}" type="slidenum">
              <a:rPr lang="en-US"/>
              <a:pPr/>
              <a:t>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3D99951-D165-428C-B5EF-12E210743E2F}" type="slidenum">
              <a:rPr lang="en-US"/>
              <a:pPr/>
              <a:t>30</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CFF359E-D7A2-4C44-B92F-25D1EA29F420}" type="slidenum">
              <a:rPr lang="en-US"/>
              <a:pPr/>
              <a:t>31</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34BBA3B-E156-4100-9377-EDA17E79F83C}" type="slidenum">
              <a:rPr lang="en-US"/>
              <a:pPr/>
              <a:t>32</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0641975-B62D-4B5D-AFBD-2A4AD8F11E8D}" type="slidenum">
              <a:rPr lang="en-US"/>
              <a:pPr/>
              <a:t>33</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E4A450E-B943-4852-B5AC-DEC6B5E82B64}" type="slidenum">
              <a:rPr lang="en-US"/>
              <a:pPr/>
              <a:t>34</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2FBA2C8-1E0B-4500-BBDA-7FAFC7CADADB}" type="slidenum">
              <a:rPr lang="en-US"/>
              <a:pPr/>
              <a:t>35</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84E00AC-53FD-444C-A363-584125EA1716}" type="slidenum">
              <a:rPr lang="en-US"/>
              <a:pPr/>
              <a:t>36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554E6A9-EDC5-49C3-B148-4C40F5823C08}" type="slidenum">
              <a:rPr lang="en-US"/>
              <a:pPr/>
              <a:t>37</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A76FB34-639E-40A3-9DEA-BA49DE3DE072}" type="slidenum">
              <a:rPr lang="en-US"/>
              <a:pPr/>
              <a:t>38</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6FDE26B-54E1-4C1C-952C-43291785E6DB}" type="slidenum">
              <a:rPr lang="en-US"/>
              <a:pPr/>
              <a:t>39</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01E12BE-8DEE-4E4D-B971-AB0531EE65C4}" type="slidenum">
              <a:rPr lang="en-US"/>
              <a:pPr/>
              <a:t>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9550F08-AB1F-40E6-A5C5-AEF89479072D}" type="slidenum">
              <a:rPr lang="en-US"/>
              <a:pPr/>
              <a:t>40</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C41351A-F4B6-49CB-9F7C-A7C10C89F048}" type="slidenum">
              <a:rPr lang="en-US"/>
              <a:pPr/>
              <a:t>41</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C593391-9EB8-437E-BF4A-D2B0869FF39A}" type="slidenum">
              <a:rPr lang="en-US"/>
              <a:pPr/>
              <a:t>42</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9A75861-A016-4883-98EF-E89F5111AF0B}" type="slidenum">
              <a:rPr lang="en-US"/>
              <a:pPr/>
              <a:t>43</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A5DCB42-7ECC-439A-BC9F-6EA5DFBE9F4F}" type="slidenum">
              <a:rPr lang="en-US"/>
              <a:pPr/>
              <a:t>44</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96304D7-5E81-45B9-9395-F1460E867C73}" type="slidenum">
              <a:rPr lang="en-US"/>
              <a:pPr/>
              <a:t>45</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53F809D-7F6C-49E1-81AC-511377986AF4}" type="slidenum">
              <a:rPr lang="en-US"/>
              <a:pPr/>
              <a:t>46</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2C71954-9CF4-4F87-95B5-B18EBE8B74ED}" type="slidenum">
              <a:rPr lang="en-US"/>
              <a:pPr/>
              <a:t>47</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A804CD6-F331-4F4B-BD19-A3D37172F150}" type="slidenum">
              <a:rPr lang="en-US"/>
              <a:pPr/>
              <a:t>48</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7AD3B65-71FB-4F91-89E0-9A7857F414EC}" type="slidenum">
              <a:rPr lang="en-US"/>
              <a:pPr/>
              <a:t>49</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BC4F195-1227-4753-AB55-77BB0FF55905}" type="slidenum">
              <a:rPr lang="en-US"/>
              <a:pPr/>
              <a:t>5</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3BC7913-F55C-4C71-8E48-38E1CECABB0F}" type="slidenum">
              <a:rPr lang="en-US"/>
              <a:pPr/>
              <a:t>50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5FD64EC-A495-418E-AC4F-06A0FA9907AB}" type="slidenum">
              <a:rPr lang="en-US"/>
              <a:pPr/>
              <a:t>51</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68EE630-8EE3-4665-9271-C45591704AE6}" type="slidenum">
              <a:rPr lang="en-US"/>
              <a:pPr/>
              <a:t>52</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948717A-7953-4806-BC0D-E723EC57AF9B}" type="slidenum">
              <a:rPr lang="en-US"/>
              <a:pPr/>
              <a:t>53</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9C1FE4D-2263-448B-990F-EB6278223669}" type="slidenum">
              <a:rPr lang="en-US"/>
              <a:pPr/>
              <a:t>54</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A809E43-B46D-41A4-B5EE-8BEC04EB847F}" type="slidenum">
              <a:rPr lang="en-US"/>
              <a:pPr/>
              <a:t>55</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668B7FEF-DFBA-42FC-949B-C50C540D5C3D}" type="slidenum">
              <a:rPr lang="en-US"/>
              <a:pPr/>
              <a:t>56</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51D8583-CA85-4F41-8E0B-2D93E392A834}" type="slidenum">
              <a:rPr lang="en-US"/>
              <a:pPr/>
              <a:t>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00F9164-8543-4FEC-AC2D-FE8D50D18A62}" type="slidenum">
              <a:rPr lang="en-US"/>
              <a:pPr/>
              <a:t>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4B73554-F6E5-4410-9E38-69DDBDFF25CB}" type="slidenum">
              <a:rPr lang="en-US"/>
              <a:pPr/>
              <a:t>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3AC4E7F-C963-4DDB-B18D-2BEB2D49D88E}" type="slidenum">
              <a:rPr lang="en-US"/>
              <a:pPr/>
              <a:t>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2057400" y="1295400"/>
            <a:ext cx="7086600" cy="76200"/>
          </a:xfrm>
          <a:custGeom>
            <a:avLst/>
            <a:gdLst/>
            <a:ahLst/>
            <a:cxnLst>
              <a:cxn ang="0">
                <a:pos x="0" y="0"/>
              </a:cxn>
              <a:cxn ang="0">
                <a:pos x="312" y="0"/>
              </a:cxn>
            </a:cxnLst>
            <a:rect l="0" t="0" r="r" b="b"/>
            <a:pathLst>
              <a:path w="312" h="1">
                <a:moveTo>
                  <a:pt x="0" y="0"/>
                </a:moveTo>
                <a:lnTo>
                  <a:pt x="312" y="0"/>
                </a:lnTo>
              </a:path>
            </a:pathLst>
          </a:custGeom>
          <a:noFill/>
          <a:ln w="6350" cmpd="sng">
            <a:solidFill>
              <a:srgbClr val="386F9B"/>
            </a:solidFill>
            <a:round/>
            <a:headEnd type="none" w="med" len="med"/>
            <a:tailEnd type="none" w="med" len="med"/>
          </a:ln>
          <a:effectLst/>
        </p:spPr>
        <p:txBody>
          <a:bodyPr wrap="none" anchor="ctr"/>
          <a:lstStyle/>
          <a:p>
            <a:pPr>
              <a:defRPr/>
            </a:pPr>
            <a:endParaRPr lang="en-US"/>
          </a:p>
        </p:txBody>
      </p:sp>
      <p:sp>
        <p:nvSpPr>
          <p:cNvPr id="201730" name="Rectangle 2"/>
          <p:cNvSpPr>
            <a:spLocks noGrp="1" noChangeArrowheads="1"/>
          </p:cNvSpPr>
          <p:nvPr>
            <p:ph type="ctrTitle"/>
          </p:nvPr>
        </p:nvSpPr>
        <p:spPr>
          <a:xfrm>
            <a:off x="2057400" y="1447800"/>
            <a:ext cx="6934200" cy="609600"/>
          </a:xfrm>
        </p:spPr>
        <p:txBody>
          <a:bodyPr/>
          <a:lstStyle>
            <a:lvl1pPr>
              <a:defRPr sz="2000">
                <a:solidFill>
                  <a:srgbClr val="2C5986"/>
                </a:solidFill>
              </a:defRPr>
            </a:lvl1pPr>
          </a:lstStyle>
          <a:p>
            <a:r>
              <a:rPr lang="en-US"/>
              <a:t>Click to edit Master title style</a:t>
            </a: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As of April 6, 2010</a:t>
            </a:r>
            <a:endParaRPr lang="en-US" b="0"/>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3900"/>
            <a:ext cx="2057400" cy="5402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23900"/>
            <a:ext cx="6019800" cy="54022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As of April 6, 2010</a:t>
            </a:r>
            <a:endParaRPr lang="en-US" b="0"/>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723900"/>
            <a:ext cx="6400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smtClean="0"/>
            </a:lvl1pPr>
          </a:lstStyle>
          <a:p>
            <a:pPr>
              <a:defRPr/>
            </a:pPr>
            <a:r>
              <a:rPr lang="en-US" smtClean="0"/>
              <a:t>As of April 6, 2010</a:t>
            </a:r>
            <a:endParaRPr lang="en-US" b="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As of April 6, 2010</a:t>
            </a:r>
            <a:endParaRPr lang="en-US" b="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As of April 6, 2010</a:t>
            </a:r>
            <a:endParaRPr lang="en-US" b="0"/>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As of April 6, 2010</a:t>
            </a:r>
            <a:endParaRPr lang="en-US" b="0"/>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As of April 6, 2010</a:t>
            </a:r>
            <a:endParaRPr lang="en-US" b="0"/>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As of April 6, 2010</a:t>
            </a:r>
            <a:endParaRPr lang="en-US" b="0"/>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As of April 6, 2010</a:t>
            </a:r>
            <a:endParaRPr lang="en-US" b="0"/>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As of April 6, 2010</a:t>
            </a:r>
            <a:endParaRPr lang="en-US" b="0"/>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As of April 6, 2010</a:t>
            </a:r>
            <a:endParaRPr lang="en-US" b="0"/>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723900"/>
            <a:ext cx="6400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0707" name="Rectangle 3"/>
          <p:cNvSpPr>
            <a:spLocks noGrp="1" noChangeArrowheads="1"/>
          </p:cNvSpPr>
          <p:nvPr>
            <p:ph type="dt" sz="half" idx="2"/>
          </p:nvPr>
        </p:nvSpPr>
        <p:spPr bwMode="auto">
          <a:xfrm>
            <a:off x="152400" y="65532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900" b="1" smtClean="0">
                <a:solidFill>
                  <a:schemeClr val="folHlink"/>
                </a:solidFill>
              </a:defRPr>
            </a:lvl1pPr>
          </a:lstStyle>
          <a:p>
            <a:pPr>
              <a:defRPr/>
            </a:pPr>
            <a:r>
              <a:rPr lang="en-US" smtClean="0"/>
              <a:t>As of April 6, 2010</a:t>
            </a:r>
            <a:endParaRPr lang="en-US"/>
          </a:p>
        </p:txBody>
      </p:sp>
      <p:sp>
        <p:nvSpPr>
          <p:cNvPr id="200708" name="Freeform 4"/>
          <p:cNvSpPr>
            <a:spLocks/>
          </p:cNvSpPr>
          <p:nvPr/>
        </p:nvSpPr>
        <p:spPr bwMode="auto">
          <a:xfrm>
            <a:off x="1371600" y="1524000"/>
            <a:ext cx="7772400" cy="76200"/>
          </a:xfrm>
          <a:custGeom>
            <a:avLst/>
            <a:gdLst/>
            <a:ahLst/>
            <a:cxnLst>
              <a:cxn ang="0">
                <a:pos x="0" y="0"/>
              </a:cxn>
              <a:cxn ang="0">
                <a:pos x="312" y="0"/>
              </a:cxn>
            </a:cxnLst>
            <a:rect l="0" t="0" r="r" b="b"/>
            <a:pathLst>
              <a:path w="312" h="1">
                <a:moveTo>
                  <a:pt x="0" y="0"/>
                </a:moveTo>
                <a:lnTo>
                  <a:pt x="312" y="0"/>
                </a:lnTo>
              </a:path>
            </a:pathLst>
          </a:custGeom>
          <a:noFill/>
          <a:ln w="6350" cmpd="sng">
            <a:solidFill>
              <a:srgbClr val="386F9B"/>
            </a:solidFill>
            <a:round/>
            <a:headEnd type="none" w="med" len="med"/>
            <a:tailEnd type="none" w="med" len="med"/>
          </a:ln>
          <a:effectLst/>
        </p:spPr>
        <p:txBody>
          <a:bodyPr wrap="none" anchor="ctr"/>
          <a:lstStyle/>
          <a:p>
            <a:pPr>
              <a:defRPr/>
            </a:pPr>
            <a:endParaRPr lang="en-US"/>
          </a:p>
        </p:txBody>
      </p:sp>
      <p:pic>
        <p:nvPicPr>
          <p:cNvPr id="1029" name="Picture 5"/>
          <p:cNvPicPr>
            <a:picLocks noChangeAspect="1" noChangeArrowheads="1"/>
          </p:cNvPicPr>
          <p:nvPr userDrawn="1"/>
        </p:nvPicPr>
        <p:blipFill>
          <a:blip r:embed="rId14" cstate="print"/>
          <a:srcRect/>
          <a:stretch>
            <a:fillRect/>
          </a:stretch>
        </p:blipFill>
        <p:spPr bwMode="auto">
          <a:xfrm>
            <a:off x="-1588" y="0"/>
            <a:ext cx="9145588" cy="1090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p:zoom/>
  </p:transition>
  <p:hf sldNum="0" hdr="0" ftr="0"/>
  <p:txStyles>
    <p:titleStyle>
      <a:lvl1pPr algn="l" rtl="0" eaLnBrk="0" fontAlgn="base" hangingPunct="0">
        <a:spcBef>
          <a:spcPct val="0"/>
        </a:spcBef>
        <a:spcAft>
          <a:spcPct val="0"/>
        </a:spcAft>
        <a:defRPr b="1">
          <a:solidFill>
            <a:srgbClr val="333333"/>
          </a:solidFill>
          <a:latin typeface="+mj-lt"/>
          <a:ea typeface="+mj-ea"/>
          <a:cs typeface="+mj-cs"/>
        </a:defRPr>
      </a:lvl1pPr>
      <a:lvl2pPr algn="l" rtl="0" eaLnBrk="0" fontAlgn="base" hangingPunct="0">
        <a:spcBef>
          <a:spcPct val="0"/>
        </a:spcBef>
        <a:spcAft>
          <a:spcPct val="0"/>
        </a:spcAft>
        <a:defRPr b="1">
          <a:solidFill>
            <a:srgbClr val="333333"/>
          </a:solidFill>
          <a:latin typeface="Arial" charset="0"/>
        </a:defRPr>
      </a:lvl2pPr>
      <a:lvl3pPr algn="l" rtl="0" eaLnBrk="0" fontAlgn="base" hangingPunct="0">
        <a:spcBef>
          <a:spcPct val="0"/>
        </a:spcBef>
        <a:spcAft>
          <a:spcPct val="0"/>
        </a:spcAft>
        <a:defRPr b="1">
          <a:solidFill>
            <a:srgbClr val="333333"/>
          </a:solidFill>
          <a:latin typeface="Arial" charset="0"/>
        </a:defRPr>
      </a:lvl3pPr>
      <a:lvl4pPr algn="l" rtl="0" eaLnBrk="0" fontAlgn="base" hangingPunct="0">
        <a:spcBef>
          <a:spcPct val="0"/>
        </a:spcBef>
        <a:spcAft>
          <a:spcPct val="0"/>
        </a:spcAft>
        <a:defRPr b="1">
          <a:solidFill>
            <a:srgbClr val="333333"/>
          </a:solidFill>
          <a:latin typeface="Arial" charset="0"/>
        </a:defRPr>
      </a:lvl4pPr>
      <a:lvl5pPr algn="l" rtl="0" eaLnBrk="0" fontAlgn="base" hangingPunct="0">
        <a:spcBef>
          <a:spcPct val="0"/>
        </a:spcBef>
        <a:spcAft>
          <a:spcPct val="0"/>
        </a:spcAft>
        <a:defRPr b="1">
          <a:solidFill>
            <a:srgbClr val="333333"/>
          </a:solidFill>
          <a:latin typeface="Arial" charset="0"/>
        </a:defRPr>
      </a:lvl5pPr>
      <a:lvl6pPr marL="457200" algn="l" rtl="0" eaLnBrk="0" fontAlgn="base" hangingPunct="0">
        <a:spcBef>
          <a:spcPct val="0"/>
        </a:spcBef>
        <a:spcAft>
          <a:spcPct val="0"/>
        </a:spcAft>
        <a:defRPr b="1">
          <a:solidFill>
            <a:srgbClr val="333333"/>
          </a:solidFill>
          <a:latin typeface="Arial" charset="0"/>
        </a:defRPr>
      </a:lvl6pPr>
      <a:lvl7pPr marL="914400" algn="l" rtl="0" eaLnBrk="0" fontAlgn="base" hangingPunct="0">
        <a:spcBef>
          <a:spcPct val="0"/>
        </a:spcBef>
        <a:spcAft>
          <a:spcPct val="0"/>
        </a:spcAft>
        <a:defRPr b="1">
          <a:solidFill>
            <a:srgbClr val="333333"/>
          </a:solidFill>
          <a:latin typeface="Arial" charset="0"/>
        </a:defRPr>
      </a:lvl7pPr>
      <a:lvl8pPr marL="1371600" algn="l" rtl="0" eaLnBrk="0" fontAlgn="base" hangingPunct="0">
        <a:spcBef>
          <a:spcPct val="0"/>
        </a:spcBef>
        <a:spcAft>
          <a:spcPct val="0"/>
        </a:spcAft>
        <a:defRPr b="1">
          <a:solidFill>
            <a:srgbClr val="333333"/>
          </a:solidFill>
          <a:latin typeface="Arial" charset="0"/>
        </a:defRPr>
      </a:lvl8pPr>
      <a:lvl9pPr marL="1828800" algn="l" rtl="0" eaLnBrk="0" fontAlgn="base" hangingPunct="0">
        <a:spcBef>
          <a:spcPct val="0"/>
        </a:spcBef>
        <a:spcAft>
          <a:spcPct val="0"/>
        </a:spcAft>
        <a:defRPr b="1">
          <a:solidFill>
            <a:srgbClr val="333333"/>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SolexRegular" charset="0"/>
        </a:defRPr>
      </a:lvl3pPr>
      <a:lvl4pPr marL="1600200" indent="-228600" algn="l" rtl="0" eaLnBrk="0" fontAlgn="base" hangingPunct="0">
        <a:spcBef>
          <a:spcPct val="20000"/>
        </a:spcBef>
        <a:spcAft>
          <a:spcPct val="0"/>
        </a:spcAft>
        <a:buChar char="–"/>
        <a:defRPr sz="2000">
          <a:solidFill>
            <a:schemeClr val="tx1"/>
          </a:solidFill>
          <a:latin typeface="SolexRegular" charset="0"/>
        </a:defRPr>
      </a:lvl4pPr>
      <a:lvl5pPr marL="2057400" indent="-228600" algn="l" rtl="0" eaLnBrk="0" fontAlgn="base" hangingPunct="0">
        <a:spcBef>
          <a:spcPct val="20000"/>
        </a:spcBef>
        <a:spcAft>
          <a:spcPct val="0"/>
        </a:spcAft>
        <a:buChar char="»"/>
        <a:defRPr sz="2000">
          <a:solidFill>
            <a:schemeClr val="tx1"/>
          </a:solidFill>
          <a:latin typeface="SolexRegular" charset="0"/>
        </a:defRPr>
      </a:lvl5pPr>
      <a:lvl6pPr marL="2514600" indent="-228600" algn="l" rtl="0" eaLnBrk="0" fontAlgn="base" hangingPunct="0">
        <a:spcBef>
          <a:spcPct val="20000"/>
        </a:spcBef>
        <a:spcAft>
          <a:spcPct val="0"/>
        </a:spcAft>
        <a:buChar char="»"/>
        <a:defRPr sz="2000">
          <a:solidFill>
            <a:schemeClr val="tx1"/>
          </a:solidFill>
          <a:latin typeface="SolexRegular" charset="0"/>
        </a:defRPr>
      </a:lvl6pPr>
      <a:lvl7pPr marL="2971800" indent="-228600" algn="l" rtl="0" eaLnBrk="0" fontAlgn="base" hangingPunct="0">
        <a:spcBef>
          <a:spcPct val="20000"/>
        </a:spcBef>
        <a:spcAft>
          <a:spcPct val="0"/>
        </a:spcAft>
        <a:buChar char="»"/>
        <a:defRPr sz="2000">
          <a:solidFill>
            <a:schemeClr val="tx1"/>
          </a:solidFill>
          <a:latin typeface="SolexRegular" charset="0"/>
        </a:defRPr>
      </a:lvl7pPr>
      <a:lvl8pPr marL="3429000" indent="-228600" algn="l" rtl="0" eaLnBrk="0" fontAlgn="base" hangingPunct="0">
        <a:spcBef>
          <a:spcPct val="20000"/>
        </a:spcBef>
        <a:spcAft>
          <a:spcPct val="0"/>
        </a:spcAft>
        <a:buChar char="»"/>
        <a:defRPr sz="2000">
          <a:solidFill>
            <a:schemeClr val="tx1"/>
          </a:solidFill>
          <a:latin typeface="SolexRegular" charset="0"/>
        </a:defRPr>
      </a:lvl8pPr>
      <a:lvl9pPr marL="3886200" indent="-228600" algn="l" rtl="0" eaLnBrk="0" fontAlgn="base" hangingPunct="0">
        <a:spcBef>
          <a:spcPct val="20000"/>
        </a:spcBef>
        <a:spcAft>
          <a:spcPct val="0"/>
        </a:spcAft>
        <a:buChar char="»"/>
        <a:defRPr sz="2000">
          <a:solidFill>
            <a:schemeClr val="tx1"/>
          </a:solidFill>
          <a:latin typeface="SolexRegular"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p:txBody>
          <a:bodyPr/>
          <a:lstStyle/>
          <a:p>
            <a:r>
              <a:rPr lang="en-US" smtClean="0"/>
              <a:t>BPA FUNDED PIT TAG SYSTEM INVESTMENT</a:t>
            </a:r>
          </a:p>
        </p:txBody>
      </p:sp>
      <p:sp>
        <p:nvSpPr>
          <p:cNvPr id="14340" name="Rectangle 3"/>
          <p:cNvSpPr>
            <a:spLocks noGrp="1" noChangeArrowheads="1"/>
          </p:cNvSpPr>
          <p:nvPr>
            <p:ph type="subTitle" idx="4294967295"/>
          </p:nvPr>
        </p:nvSpPr>
        <p:spPr bwMode="auto">
          <a:xfrm>
            <a:off x="1371600" y="3886200"/>
            <a:ext cx="6400800" cy="1752600"/>
          </a:xfrm>
          <a:prstGeom prst="rect">
            <a:avLst/>
          </a:prstGeom>
          <a:noFill/>
          <a:ln>
            <a:miter lim="800000"/>
            <a:headEnd/>
            <a:tailEnd/>
          </a:ln>
        </p:spPr>
        <p:txBody>
          <a:bodyPr/>
          <a:lstStyle/>
          <a:p>
            <a:pPr marL="0" indent="0" algn="ctr">
              <a:buFontTx/>
              <a:buNone/>
            </a:pPr>
            <a:r>
              <a:rPr lang="en-US" sz="1400" dirty="0" smtClean="0"/>
              <a:t>A rough cost estimate of the existing infrastructure for PIT tag data collection for BPA funded and PSMFC maintained sites.</a:t>
            </a:r>
          </a:p>
          <a:p>
            <a:pPr marL="0" indent="0" algn="ctr">
              <a:buFontTx/>
              <a:buNone/>
            </a:pPr>
            <a:endParaRPr lang="en-US" sz="1400" dirty="0" smtClean="0"/>
          </a:p>
          <a:p>
            <a:pPr marL="0" indent="0" algn="ctr">
              <a:buFontTx/>
              <a:buNone/>
            </a:pPr>
            <a:endParaRPr lang="en-US" sz="1400" dirty="0" smtClean="0"/>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smtClean="0"/>
              <a:t>As of April 6, 2010</a:t>
            </a:r>
            <a:endParaRPr lang="en-US" b="0"/>
          </a:p>
        </p:txBody>
      </p:sp>
      <p:sp>
        <p:nvSpPr>
          <p:cNvPr id="23555" name="Rectangle 2"/>
          <p:cNvSpPr>
            <a:spLocks noGrp="1" noChangeArrowheads="1"/>
          </p:cNvSpPr>
          <p:nvPr>
            <p:ph type="title"/>
          </p:nvPr>
        </p:nvSpPr>
        <p:spPr/>
        <p:txBody>
          <a:bodyPr/>
          <a:lstStyle/>
          <a:p>
            <a:r>
              <a:rPr lang="en-US" smtClean="0"/>
              <a:t>Agency Totals</a:t>
            </a:r>
          </a:p>
        </p:txBody>
      </p:sp>
      <p:sp>
        <p:nvSpPr>
          <p:cNvPr id="2355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z="800" dirty="0" smtClean="0"/>
          </a:p>
          <a:p>
            <a:r>
              <a:rPr lang="en-US" dirty="0" smtClean="0"/>
              <a:t>Portland District – The total for all projects under the Portland District COE is estimated to be $14M. This includes the cost of the corner collector antenna, which is currently the largest PIT tag detecting antenna. </a:t>
            </a:r>
          </a:p>
          <a:p>
            <a:pPr>
              <a:buNone/>
            </a:pPr>
            <a:endParaRPr lang="en-US" sz="800" dirty="0" smtClean="0"/>
          </a:p>
          <a:p>
            <a:r>
              <a:rPr lang="en-US" dirty="0" smtClean="0"/>
              <a:t>Walla Walla District – The total for all projects under the Walla Walla district COE is estimated to be $10.2M. This includes the Little Goose full flow project which was completed in Spring of 2009.</a:t>
            </a:r>
          </a:p>
          <a:p>
            <a:pPr>
              <a:buNone/>
            </a:pPr>
            <a:endParaRPr lang="en-US" sz="800" dirty="0" smtClean="0"/>
          </a:p>
          <a:p>
            <a:r>
              <a:rPr lang="en-US" dirty="0" smtClean="0"/>
              <a:t>Yakama Nation – The total for all projects under the Yakama Nation are estimated to be $464K. This estimate does not include the project on the Klickitat river.</a:t>
            </a:r>
          </a:p>
          <a:p>
            <a:pPr>
              <a:buNone/>
            </a:pPr>
            <a:endParaRPr lang="en-US" sz="800" dirty="0" smtClean="0"/>
          </a:p>
          <a:p>
            <a:r>
              <a:rPr lang="en-US" dirty="0" smtClean="0"/>
              <a:t>These figures were estimated from the time of the changeover from 400kHz to the present ISO PIT tag detection systems. When possible PSMFC used construction figures provided by each COE district and added the cost of the electronics installed.</a:t>
            </a:r>
          </a:p>
          <a:p>
            <a:endParaRPr lang="en-US" dirty="0" smtClean="0"/>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As of April 6, 2010</a:t>
            </a:r>
            <a:endParaRPr lang="en-US" b="0"/>
          </a:p>
        </p:txBody>
      </p:sp>
      <p:sp>
        <p:nvSpPr>
          <p:cNvPr id="24579" name="Rectangle 2"/>
          <p:cNvSpPr>
            <a:spLocks noGrp="1" noChangeArrowheads="1"/>
          </p:cNvSpPr>
          <p:nvPr>
            <p:ph type="title"/>
          </p:nvPr>
        </p:nvSpPr>
        <p:spPr/>
        <p:txBody>
          <a:bodyPr/>
          <a:lstStyle/>
          <a:p>
            <a:r>
              <a:rPr lang="en-US" smtClean="0"/>
              <a:t>Portland District Site Description</a:t>
            </a:r>
          </a:p>
        </p:txBody>
      </p:sp>
      <p:sp>
        <p:nvSpPr>
          <p:cNvPr id="2458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Bonneville Juvenile Fish Facility (B2J) – including the 48” Full Flow collection channel pipe (B2JFF).</a:t>
            </a:r>
          </a:p>
          <a:p>
            <a:pPr>
              <a:buNone/>
            </a:pPr>
            <a:endParaRPr lang="en-US" sz="800" dirty="0" smtClean="0"/>
          </a:p>
          <a:p>
            <a:r>
              <a:rPr lang="en-US" dirty="0" smtClean="0"/>
              <a:t>Washington Shore ladder (BO3) – Original orifice style antennas including the Adult Fish Facility (AFF).</a:t>
            </a:r>
          </a:p>
          <a:p>
            <a:pPr>
              <a:buNone/>
            </a:pPr>
            <a:endParaRPr lang="en-US" sz="800" dirty="0" smtClean="0"/>
          </a:p>
          <a:p>
            <a:r>
              <a:rPr lang="en-US" dirty="0" smtClean="0"/>
              <a:t>Washington Shore ladder exit (BO4) – Large slot antennas located at the exit of the ladder.</a:t>
            </a:r>
          </a:p>
          <a:p>
            <a:pPr>
              <a:buNone/>
            </a:pPr>
            <a:endParaRPr lang="en-US" sz="800" dirty="0" smtClean="0"/>
          </a:p>
          <a:p>
            <a:r>
              <a:rPr lang="en-US" dirty="0" smtClean="0"/>
              <a:t>Cascade Island ladder (BO2) – Original orifice style antennas.</a:t>
            </a:r>
          </a:p>
          <a:p>
            <a:pPr>
              <a:buNone/>
            </a:pPr>
            <a:endParaRPr lang="en-US" sz="800" dirty="0" smtClean="0"/>
          </a:p>
          <a:p>
            <a:r>
              <a:rPr lang="en-US" dirty="0" smtClean="0"/>
              <a:t>Bradford Island ladder (BO1) – Original style orifice antennas and the large slot style antennas located at the exit of the ladder.</a:t>
            </a:r>
          </a:p>
          <a:p>
            <a:pPr>
              <a:buNone/>
            </a:pPr>
            <a:endParaRPr lang="en-US" sz="800" dirty="0" smtClean="0"/>
          </a:p>
          <a:p>
            <a:r>
              <a:rPr lang="en-US" dirty="0" smtClean="0"/>
              <a:t>John Day Juvenile Fish Facility (JDJ) – Including the Full Flow collection channel flume (JDJFF).</a:t>
            </a:r>
          </a:p>
          <a:p>
            <a:endParaRPr lang="en-US" dirty="0" smtClean="0"/>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smtClean="0"/>
              <a:t>As of April 6, 2010</a:t>
            </a:r>
            <a:endParaRPr lang="en-US" b="0"/>
          </a:p>
        </p:txBody>
      </p:sp>
      <p:sp>
        <p:nvSpPr>
          <p:cNvPr id="25603" name="Rectangle 2"/>
          <p:cNvSpPr>
            <a:spLocks noGrp="1" noChangeArrowheads="1"/>
          </p:cNvSpPr>
          <p:nvPr>
            <p:ph type="title"/>
          </p:nvPr>
        </p:nvSpPr>
        <p:spPr/>
        <p:txBody>
          <a:bodyPr/>
          <a:lstStyle/>
          <a:p>
            <a:r>
              <a:rPr lang="en-US" smtClean="0"/>
              <a:t>Walla Walla District Site Descriptions</a:t>
            </a:r>
          </a:p>
        </p:txBody>
      </p:sp>
      <p:sp>
        <p:nvSpPr>
          <p:cNvPr id="2560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McNary Juvenile Fish Facility (MCJ) – Including the 36” Full Flow collection channel pipe (MCJFF).</a:t>
            </a:r>
          </a:p>
          <a:p>
            <a:pPr>
              <a:buNone/>
            </a:pPr>
            <a:endParaRPr lang="en-US" sz="800" dirty="0" smtClean="0"/>
          </a:p>
          <a:p>
            <a:r>
              <a:rPr lang="en-US" dirty="0" smtClean="0"/>
              <a:t>Oregon Shore Ladder (MC1) – Original style orifice antennas including the counting window slot style antennas.</a:t>
            </a:r>
          </a:p>
          <a:p>
            <a:pPr>
              <a:buNone/>
            </a:pPr>
            <a:endParaRPr lang="en-US" sz="800" dirty="0" smtClean="0"/>
          </a:p>
          <a:p>
            <a:r>
              <a:rPr lang="en-US" dirty="0" smtClean="0"/>
              <a:t>Washington Shore Ladder (MC2) – Original style orifice antennas including the counting window slot style antennas.</a:t>
            </a:r>
          </a:p>
          <a:p>
            <a:pPr>
              <a:buNone/>
            </a:pPr>
            <a:endParaRPr lang="en-US" sz="800" dirty="0" smtClean="0"/>
          </a:p>
          <a:p>
            <a:r>
              <a:rPr lang="en-US" dirty="0" smtClean="0"/>
              <a:t>Ice Harbor North and South Ladders (ICH) – Slot and orifice antenna types. Including the 36” Full Flow collection channel pipe.</a:t>
            </a:r>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US" smtClean="0"/>
              <a:t>As of April 6, 2010</a:t>
            </a:r>
            <a:endParaRPr lang="en-US" b="0"/>
          </a:p>
        </p:txBody>
      </p:sp>
      <p:sp>
        <p:nvSpPr>
          <p:cNvPr id="26627" name="Rectangle 2"/>
          <p:cNvSpPr>
            <a:spLocks noGrp="1" noChangeArrowheads="1"/>
          </p:cNvSpPr>
          <p:nvPr>
            <p:ph type="title"/>
          </p:nvPr>
        </p:nvSpPr>
        <p:spPr/>
        <p:txBody>
          <a:bodyPr/>
          <a:lstStyle/>
          <a:p>
            <a:r>
              <a:rPr lang="en-US" smtClean="0"/>
              <a:t>Walla Walla District Site Descriptions cont.</a:t>
            </a:r>
          </a:p>
        </p:txBody>
      </p:sp>
      <p:sp>
        <p:nvSpPr>
          <p:cNvPr id="2662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Lower Monumental Juvenile Fish Facility (LMJ) – Including the 36” Full Flow collection channel pipe.</a:t>
            </a:r>
          </a:p>
          <a:p>
            <a:pPr>
              <a:buNone/>
            </a:pPr>
            <a:endParaRPr lang="en-US" sz="800" dirty="0" smtClean="0"/>
          </a:p>
          <a:p>
            <a:r>
              <a:rPr lang="en-US" dirty="0" smtClean="0"/>
              <a:t>Little Goose Juvenile Fish Facility (GOJ) – Including the 36” Full Flow collection channel pipe.</a:t>
            </a:r>
          </a:p>
          <a:p>
            <a:pPr>
              <a:buNone/>
            </a:pPr>
            <a:endParaRPr lang="en-US" sz="800" dirty="0" smtClean="0"/>
          </a:p>
          <a:p>
            <a:r>
              <a:rPr lang="en-US" dirty="0" smtClean="0"/>
              <a:t>Lower Granite Juvenile Fish Facility (GRJ).</a:t>
            </a:r>
          </a:p>
          <a:p>
            <a:pPr>
              <a:buNone/>
            </a:pPr>
            <a:endParaRPr lang="en-US" sz="800" dirty="0" smtClean="0"/>
          </a:p>
          <a:p>
            <a:r>
              <a:rPr lang="en-US" dirty="0" smtClean="0"/>
              <a:t>Lower Granite Adult Ladder (GRA) – Including the Adult Fish Trap.</a:t>
            </a: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smtClean="0"/>
              <a:t>As of April 6, 2010</a:t>
            </a:r>
            <a:endParaRPr lang="en-US" b="0"/>
          </a:p>
        </p:txBody>
      </p:sp>
      <p:sp>
        <p:nvSpPr>
          <p:cNvPr id="27651" name="Rectangle 2"/>
          <p:cNvSpPr>
            <a:spLocks noGrp="1" noChangeArrowheads="1"/>
          </p:cNvSpPr>
          <p:nvPr>
            <p:ph type="title"/>
          </p:nvPr>
        </p:nvSpPr>
        <p:spPr/>
        <p:txBody>
          <a:bodyPr/>
          <a:lstStyle/>
          <a:p>
            <a:r>
              <a:rPr lang="en-US" smtClean="0"/>
              <a:t>Yakama Nation Site Descriptions</a:t>
            </a:r>
          </a:p>
        </p:txBody>
      </p:sp>
      <p:sp>
        <p:nvSpPr>
          <p:cNvPr id="27652" name="Rectangle 3"/>
          <p:cNvSpPr>
            <a:spLocks noGrp="1" noChangeArrowheads="1"/>
          </p:cNvSpPr>
          <p:nvPr>
            <p:ph type="body" idx="1"/>
          </p:nvPr>
        </p:nvSpPr>
        <p:spPr bwMode="auto">
          <a:xfrm>
            <a:off x="457200" y="1600200"/>
            <a:ext cx="8229600" cy="47244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Prosser (PRO) – This site combines the Juvenile Fish Facility (JFF), located ~1/2 mile below Chandler Diversion Dam, and the three (3) counting window stations located within Chandler Diversion Dam.</a:t>
            </a:r>
          </a:p>
          <a:p>
            <a:pPr>
              <a:buNone/>
            </a:pPr>
            <a:endParaRPr lang="en-US" sz="800" dirty="0" smtClean="0"/>
          </a:p>
          <a:p>
            <a:r>
              <a:rPr lang="en-US" dirty="0" smtClean="0"/>
              <a:t>Rosa Dam Ladder (RZF) – Consists of three (3) pass-through style ladder antennas.</a:t>
            </a:r>
          </a:p>
          <a:p>
            <a:pPr>
              <a:buNone/>
            </a:pPr>
            <a:endParaRPr lang="en-US" sz="800" dirty="0" smtClean="0"/>
          </a:p>
          <a:p>
            <a:r>
              <a:rPr lang="en-US" dirty="0" smtClean="0"/>
              <a:t>Clark Flat Acclamation Pond (CFJ) – This an acclamation facility located West of Thorp, </a:t>
            </a:r>
            <a:r>
              <a:rPr lang="en-US" dirty="0" err="1" smtClean="0"/>
              <a:t>Wa</a:t>
            </a:r>
            <a:r>
              <a:rPr lang="en-US" dirty="0" smtClean="0"/>
              <a:t>. on the Yakima River.</a:t>
            </a:r>
          </a:p>
          <a:p>
            <a:pPr>
              <a:buNone/>
            </a:pPr>
            <a:endParaRPr lang="en-US" sz="800" dirty="0" smtClean="0"/>
          </a:p>
          <a:p>
            <a:r>
              <a:rPr lang="en-US" dirty="0" smtClean="0"/>
              <a:t>Easton Acclamation Pond (ESJ) – This an acclamation facility located North of Easton, </a:t>
            </a:r>
            <a:r>
              <a:rPr lang="en-US" dirty="0" err="1" smtClean="0"/>
              <a:t>Wa</a:t>
            </a:r>
            <a:r>
              <a:rPr lang="en-US" dirty="0" smtClean="0"/>
              <a:t>. on the Yakima River.</a:t>
            </a:r>
          </a:p>
          <a:p>
            <a:pPr>
              <a:buNone/>
            </a:pPr>
            <a:endParaRPr lang="en-US" sz="800" dirty="0" smtClean="0"/>
          </a:p>
          <a:p>
            <a:r>
              <a:rPr lang="en-US" dirty="0" smtClean="0"/>
              <a:t>Jack Creek Acclamation Pond (JCJ) – This is an acclamation facility located ~15 miles North of Cle </a:t>
            </a:r>
            <a:r>
              <a:rPr lang="en-US" dirty="0" err="1" smtClean="0"/>
              <a:t>Elum</a:t>
            </a:r>
            <a:r>
              <a:rPr lang="en-US" dirty="0" smtClean="0"/>
              <a:t>, </a:t>
            </a:r>
            <a:r>
              <a:rPr lang="en-US" dirty="0" err="1" smtClean="0"/>
              <a:t>Wa</a:t>
            </a:r>
            <a:r>
              <a:rPr lang="en-US" dirty="0" smtClean="0"/>
              <a:t>. on the North Fork of the </a:t>
            </a:r>
            <a:r>
              <a:rPr lang="en-US" dirty="0" err="1" smtClean="0"/>
              <a:t>Teneway</a:t>
            </a:r>
            <a:r>
              <a:rPr lang="en-US" dirty="0" smtClean="0"/>
              <a:t> River. This site is unique in that there is no commercial power or communications. The facility is powered by generators and the data communications are supplied by satellite internet.</a:t>
            </a: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US" smtClean="0"/>
              <a:t>As of April 6, 2010</a:t>
            </a:r>
            <a:endParaRPr lang="en-US" b="0"/>
          </a:p>
        </p:txBody>
      </p:sp>
      <p:sp>
        <p:nvSpPr>
          <p:cNvPr id="28675" name="Rectangle 2"/>
          <p:cNvSpPr>
            <a:spLocks noGrp="1" noChangeArrowheads="1"/>
          </p:cNvSpPr>
          <p:nvPr>
            <p:ph type="title"/>
          </p:nvPr>
        </p:nvSpPr>
        <p:spPr/>
        <p:txBody>
          <a:bodyPr/>
          <a:lstStyle/>
          <a:p>
            <a:r>
              <a:rPr lang="en-US" smtClean="0"/>
              <a:t>Site Illustration – Granite Adult</a:t>
            </a:r>
          </a:p>
        </p:txBody>
      </p:sp>
      <p:pic>
        <p:nvPicPr>
          <p:cNvPr id="28676" name="Picture 7" descr="gra_14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US" smtClean="0"/>
              <a:t>As of April 6, 2010</a:t>
            </a:r>
            <a:endParaRPr lang="en-US" b="0"/>
          </a:p>
        </p:txBody>
      </p:sp>
      <p:sp>
        <p:nvSpPr>
          <p:cNvPr id="29699" name="Rectangle 2"/>
          <p:cNvSpPr>
            <a:spLocks noGrp="1" noChangeArrowheads="1"/>
          </p:cNvSpPr>
          <p:nvPr>
            <p:ph type="title"/>
          </p:nvPr>
        </p:nvSpPr>
        <p:spPr/>
        <p:txBody>
          <a:bodyPr/>
          <a:lstStyle/>
          <a:p>
            <a:r>
              <a:rPr lang="en-US" smtClean="0"/>
              <a:t>Site Breakdown - GRA</a:t>
            </a:r>
          </a:p>
        </p:txBody>
      </p:sp>
      <p:sp>
        <p:nvSpPr>
          <p:cNvPr id="29700" name="Rectangle 4"/>
          <p:cNvSpPr>
            <a:spLocks noGrp="1" noChangeArrowheads="1"/>
          </p:cNvSpPr>
          <p:nvPr>
            <p:ph type="body" idx="1"/>
          </p:nvPr>
        </p:nvSpPr>
        <p:spPr bwMode="auto">
          <a:xfrm>
            <a:off x="457200" y="1600200"/>
            <a:ext cx="8229600" cy="4724400"/>
          </a:xfrm>
          <a:noFill/>
          <a:ln>
            <a:miter lim="800000"/>
            <a:headEnd/>
            <a:tailEnd/>
          </a:ln>
        </p:spPr>
        <p:txBody>
          <a:bodyPr vert="horz" wrap="square" lIns="91440" tIns="45720" rIns="91440" bIns="45720" numCol="1" anchor="t" anchorCtr="0" compatLnSpc="1">
            <a:prstTxWarp prst="textNoShape">
              <a:avLst/>
            </a:prstTxWarp>
          </a:bodyPr>
          <a:lstStyle/>
          <a:p>
            <a:r>
              <a:rPr lang="en-US" sz="1600" dirty="0" smtClean="0"/>
              <a:t>Site originally consisted of two (2) five coil monitors located in the adult fish trap.</a:t>
            </a:r>
          </a:p>
          <a:p>
            <a:pPr>
              <a:buNone/>
            </a:pPr>
            <a:endParaRPr lang="en-US" sz="800" dirty="0" smtClean="0"/>
          </a:p>
          <a:p>
            <a:r>
              <a:rPr lang="en-US" sz="1600" dirty="0" smtClean="0"/>
              <a:t>In 2001, the two monitors were modified to accommodate both 400kHz and 134.2kHz ISO detectors.</a:t>
            </a:r>
          </a:p>
          <a:p>
            <a:pPr>
              <a:buNone/>
            </a:pPr>
            <a:endParaRPr lang="en-US" sz="800" dirty="0" smtClean="0"/>
          </a:p>
          <a:p>
            <a:r>
              <a:rPr lang="en-US" sz="1600" dirty="0" smtClean="0"/>
              <a:t>In 2003, the fish ladder was modified to accept slot and orifice style antennas in the upper weirs and the fish trap monitors were modified for only 134.2kHz ISO coils and detectors.</a:t>
            </a:r>
          </a:p>
          <a:p>
            <a:pPr>
              <a:buNone/>
            </a:pPr>
            <a:endParaRPr lang="en-US" sz="800" dirty="0" smtClean="0"/>
          </a:p>
          <a:p>
            <a:r>
              <a:rPr lang="en-US" sz="1600" dirty="0" smtClean="0"/>
              <a:t>Adult Ladder Project cost					$1.3M</a:t>
            </a:r>
          </a:p>
          <a:p>
            <a:r>
              <a:rPr lang="en-US" sz="1600" dirty="0" smtClean="0"/>
              <a:t>5 Slot Antennas (Destron-Fearing)@10K ea.			$50K</a:t>
            </a:r>
          </a:p>
          <a:p>
            <a:r>
              <a:rPr lang="en-US" sz="1600" dirty="0" smtClean="0"/>
              <a:t>5 Orifice Antennas(Destron-Fearing)@7K ea.			$35K</a:t>
            </a:r>
          </a:p>
          <a:p>
            <a:r>
              <a:rPr lang="en-US" sz="1600" dirty="0" smtClean="0"/>
              <a:t>8 FS1001A type transceivers@6K ea.			$48K</a:t>
            </a:r>
          </a:p>
          <a:p>
            <a:r>
              <a:rPr lang="en-US" sz="1600" dirty="0" smtClean="0"/>
              <a:t>8 FS1001 transceivers@6K ea.				$48K</a:t>
            </a:r>
          </a:p>
          <a:p>
            <a:r>
              <a:rPr lang="en-US" sz="1600" dirty="0" smtClean="0"/>
              <a:t>4 shielded monitor coils@7K ea.				$28K</a:t>
            </a:r>
          </a:p>
          <a:p>
            <a:r>
              <a:rPr lang="en-US" sz="1600" dirty="0" smtClean="0"/>
              <a:t>Programmable Logic Controller (PLC)			$9K</a:t>
            </a:r>
          </a:p>
          <a:p>
            <a:r>
              <a:rPr lang="en-US" sz="1600" u="sng" dirty="0" smtClean="0"/>
              <a:t>PIT tag Data Electronics Building				$15K</a:t>
            </a:r>
          </a:p>
          <a:p>
            <a:r>
              <a:rPr lang="en-US" sz="1600" dirty="0" smtClean="0"/>
              <a:t>Total							~$1.533M</a:t>
            </a:r>
          </a:p>
          <a:p>
            <a:endParaRPr lang="en-US" sz="1400" dirty="0" smtClean="0"/>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US" smtClean="0"/>
              <a:t>As of April 6, 2010</a:t>
            </a:r>
            <a:endParaRPr lang="en-US" b="0"/>
          </a:p>
        </p:txBody>
      </p:sp>
      <p:sp>
        <p:nvSpPr>
          <p:cNvPr id="30723" name="Rectangle 2"/>
          <p:cNvSpPr>
            <a:spLocks noGrp="1" noChangeArrowheads="1"/>
          </p:cNvSpPr>
          <p:nvPr>
            <p:ph type="title"/>
          </p:nvPr>
        </p:nvSpPr>
        <p:spPr/>
        <p:txBody>
          <a:bodyPr/>
          <a:lstStyle/>
          <a:p>
            <a:r>
              <a:rPr lang="en-US" smtClean="0"/>
              <a:t>Site Illustration – Granite Juvenile</a:t>
            </a:r>
          </a:p>
        </p:txBody>
      </p:sp>
      <p:pic>
        <p:nvPicPr>
          <p:cNvPr id="30724" name="Picture 5" descr="grj_14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smtClean="0"/>
              <a:t>As of April 6, 2010</a:t>
            </a:r>
            <a:endParaRPr lang="en-US" b="0"/>
          </a:p>
        </p:txBody>
      </p:sp>
      <p:sp>
        <p:nvSpPr>
          <p:cNvPr id="31747" name="Rectangle 2"/>
          <p:cNvSpPr>
            <a:spLocks noGrp="1" noChangeArrowheads="1"/>
          </p:cNvSpPr>
          <p:nvPr>
            <p:ph type="title"/>
          </p:nvPr>
        </p:nvSpPr>
        <p:spPr/>
        <p:txBody>
          <a:bodyPr/>
          <a:lstStyle/>
          <a:p>
            <a:r>
              <a:rPr lang="en-US" smtClean="0"/>
              <a:t>Site Breakdown - GRJ</a:t>
            </a:r>
          </a:p>
        </p:txBody>
      </p:sp>
      <p:sp>
        <p:nvSpPr>
          <p:cNvPr id="31748" name="Rectangle 4"/>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sz="1600" dirty="0" smtClean="0"/>
              <a:t>This site required no initial construction. There was some modification necessary for the ISO transition.</a:t>
            </a:r>
          </a:p>
          <a:p>
            <a:pPr>
              <a:buNone/>
            </a:pPr>
            <a:endParaRPr lang="en-US" sz="800" dirty="0" smtClean="0"/>
          </a:p>
          <a:p>
            <a:r>
              <a:rPr lang="en-US" sz="1600" dirty="0" smtClean="0"/>
              <a:t>ISO transition completed in 2000.</a:t>
            </a:r>
          </a:p>
          <a:p>
            <a:pPr>
              <a:buNone/>
            </a:pPr>
            <a:endParaRPr lang="en-US" sz="800" dirty="0" smtClean="0"/>
          </a:p>
          <a:p>
            <a:r>
              <a:rPr lang="en-US" sz="1600" dirty="0" smtClean="0"/>
              <a:t>14 (2) coil shielded monitors @7K ea.		$98K</a:t>
            </a:r>
          </a:p>
          <a:p>
            <a:r>
              <a:rPr lang="en-US" sz="1600" dirty="0" smtClean="0"/>
              <a:t>26 FS1001 @6K ea				$156K</a:t>
            </a:r>
          </a:p>
          <a:p>
            <a:r>
              <a:rPr lang="en-US" sz="1600" dirty="0" smtClean="0"/>
              <a:t>Programmable Logic Controller (PLC)		$9K</a:t>
            </a:r>
          </a:p>
          <a:p>
            <a:r>
              <a:rPr lang="en-US" sz="1600" u="sng" dirty="0" smtClean="0"/>
              <a:t>PIT tag Data Electronics Room			$15K</a:t>
            </a:r>
          </a:p>
          <a:p>
            <a:r>
              <a:rPr lang="en-US" sz="1600" dirty="0" smtClean="0"/>
              <a:t>Total						$268K</a:t>
            </a: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smtClean="0"/>
              <a:t>As of April 6, 2010</a:t>
            </a:r>
            <a:endParaRPr lang="en-US" b="0"/>
          </a:p>
        </p:txBody>
      </p:sp>
      <p:sp>
        <p:nvSpPr>
          <p:cNvPr id="32771" name="Rectangle 4"/>
          <p:cNvSpPr>
            <a:spLocks noGrp="1" noChangeArrowheads="1"/>
          </p:cNvSpPr>
          <p:nvPr>
            <p:ph type="title"/>
          </p:nvPr>
        </p:nvSpPr>
        <p:spPr/>
        <p:txBody>
          <a:bodyPr/>
          <a:lstStyle/>
          <a:p>
            <a:r>
              <a:rPr lang="en-US" smtClean="0"/>
              <a:t> Site Illustration – Little Goose</a:t>
            </a:r>
          </a:p>
        </p:txBody>
      </p:sp>
      <p:pic>
        <p:nvPicPr>
          <p:cNvPr id="32772" name="Picture 6" descr="GOJ_xx4 8 (2)"/>
          <p:cNvPicPr>
            <a:picLocks noGrp="1" noChangeAspect="1" noChangeArrowheads="1"/>
          </p:cNvPicPr>
          <p:nvPr>
            <p:ph idx="1"/>
          </p:nvPr>
        </p:nvPicPr>
        <p:blipFill>
          <a:blip r:embed="rId3" cstate="print"/>
          <a:srcRect/>
          <a:stretch>
            <a:fillRect/>
          </a:stretch>
        </p:blipFill>
        <p:spPr bwMode="auto">
          <a:xfrm>
            <a:off x="1676400" y="1600200"/>
            <a:ext cx="5857875" cy="4525963"/>
          </a:xfrm>
          <a:noFill/>
          <a:ln>
            <a:miter lim="800000"/>
            <a:headEnd/>
            <a:tailEnd/>
          </a:ln>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dirty="0" smtClean="0"/>
              <a:t>As of April 6, 2010</a:t>
            </a:r>
            <a:endParaRPr lang="en-US" b="0" dirty="0"/>
          </a:p>
        </p:txBody>
      </p:sp>
      <p:sp>
        <p:nvSpPr>
          <p:cNvPr id="15363" name="Rectangle 2"/>
          <p:cNvSpPr>
            <a:spLocks noGrp="1" noChangeArrowheads="1"/>
          </p:cNvSpPr>
          <p:nvPr>
            <p:ph type="title"/>
          </p:nvPr>
        </p:nvSpPr>
        <p:spPr/>
        <p:txBody>
          <a:bodyPr/>
          <a:lstStyle/>
          <a:p>
            <a:r>
              <a:rPr lang="en-US" smtClean="0"/>
              <a:t>INTRODUCTION</a:t>
            </a:r>
          </a:p>
        </p:txBody>
      </p:sp>
      <p:sp>
        <p:nvSpPr>
          <p:cNvPr id="1536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r>
              <a:rPr lang="en-US" dirty="0" smtClean="0"/>
              <a:t>	</a:t>
            </a:r>
          </a:p>
          <a:p>
            <a:pPr>
              <a:buNone/>
            </a:pPr>
            <a:r>
              <a:rPr lang="en-US" dirty="0" smtClean="0"/>
              <a:t>	This presentation is a rough estimate of investment that has been funded by the BPA for PIT tag detection and data collection in the Columbia Basin since the switchover from the 400kHz system to the existing ISO 134.2kHz systems. This does not include any projects that are currently in place on the upper Columbia which are funded primarily through various PUD’s. </a:t>
            </a:r>
          </a:p>
          <a:p>
            <a:pPr>
              <a:buNone/>
            </a:pPr>
            <a:endParaRPr lang="en-US" sz="800" dirty="0" smtClean="0"/>
          </a:p>
          <a:p>
            <a:pPr>
              <a:buNone/>
            </a:pPr>
            <a:r>
              <a:rPr lang="en-US" dirty="0" smtClean="0"/>
              <a:t>	The following slides will present the overall investment with a breakdown of each individual location that PSMFC currently provides the operation and maintenance (O&amp;M). It will also provide a brief history of each location along with information on the life span of the current technologies that are used in the collection of the PIT tag data. It does not take into account the cost of construction for most of the Juvenile Fish Facilities which were already in existence when the switchover occurred but were modified to accept the new detection systems.</a:t>
            </a: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smtClean="0"/>
              <a:t>As of April 6, 2010</a:t>
            </a:r>
            <a:endParaRPr lang="en-US" b="0"/>
          </a:p>
        </p:txBody>
      </p:sp>
      <p:sp>
        <p:nvSpPr>
          <p:cNvPr id="33795" name="Rectangle 2"/>
          <p:cNvSpPr>
            <a:spLocks noGrp="1" noChangeArrowheads="1"/>
          </p:cNvSpPr>
          <p:nvPr>
            <p:ph type="title"/>
          </p:nvPr>
        </p:nvSpPr>
        <p:spPr/>
        <p:txBody>
          <a:bodyPr/>
          <a:lstStyle/>
          <a:p>
            <a:r>
              <a:rPr lang="en-US" smtClean="0"/>
              <a:t>Site Breakdown – GOJ	</a:t>
            </a:r>
          </a:p>
        </p:txBody>
      </p:sp>
      <p:sp>
        <p:nvSpPr>
          <p:cNvPr id="3379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In 2000, the Juvenile facility was modified for the ISO transition.</a:t>
            </a:r>
          </a:p>
          <a:p>
            <a:pPr>
              <a:buNone/>
            </a:pPr>
            <a:endParaRPr lang="en-US" sz="800" dirty="0" smtClean="0"/>
          </a:p>
          <a:p>
            <a:r>
              <a:rPr lang="en-US" dirty="0" smtClean="0"/>
              <a:t>In 2009, a Full Flow Detection system was completed.</a:t>
            </a:r>
          </a:p>
          <a:p>
            <a:pPr>
              <a:buNone/>
            </a:pPr>
            <a:endParaRPr lang="en-US" sz="800" dirty="0" smtClean="0"/>
          </a:p>
          <a:p>
            <a:r>
              <a:rPr lang="en-US" dirty="0" smtClean="0"/>
              <a:t>16 (2) coil shielded monitors @7K ea.		112K</a:t>
            </a:r>
          </a:p>
          <a:p>
            <a:r>
              <a:rPr lang="en-US" dirty="0" smtClean="0"/>
              <a:t>28 FS1001 Transceivers @6K ea.		168K</a:t>
            </a:r>
          </a:p>
          <a:p>
            <a:r>
              <a:rPr lang="en-US" dirty="0" smtClean="0"/>
              <a:t>Programmable Logic Controller			9K</a:t>
            </a:r>
          </a:p>
          <a:p>
            <a:r>
              <a:rPr lang="en-US" dirty="0" smtClean="0"/>
              <a:t>Full Flow Antenna Project			~1M</a:t>
            </a:r>
          </a:p>
          <a:p>
            <a:r>
              <a:rPr lang="en-US" dirty="0" smtClean="0"/>
              <a:t>4 FS1001A Transceivers @6K ea		24K</a:t>
            </a:r>
          </a:p>
          <a:p>
            <a:r>
              <a:rPr lang="en-US" u="sng" dirty="0" smtClean="0"/>
              <a:t>PIT tag Data Electronics Room			15K</a:t>
            </a:r>
          </a:p>
          <a:p>
            <a:r>
              <a:rPr lang="en-US" dirty="0" smtClean="0"/>
              <a:t>Total						~1.33M</a:t>
            </a:r>
          </a:p>
          <a:p>
            <a:endParaRPr lang="en-US" dirty="0" smtClean="0"/>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en-US" smtClean="0"/>
              <a:t>As of April 6, 2010</a:t>
            </a:r>
            <a:endParaRPr lang="en-US" b="0"/>
          </a:p>
        </p:txBody>
      </p:sp>
      <p:sp>
        <p:nvSpPr>
          <p:cNvPr id="34819" name="Rectangle 4"/>
          <p:cNvSpPr>
            <a:spLocks noGrp="1" noChangeArrowheads="1"/>
          </p:cNvSpPr>
          <p:nvPr>
            <p:ph type="title"/>
          </p:nvPr>
        </p:nvSpPr>
        <p:spPr/>
        <p:txBody>
          <a:bodyPr/>
          <a:lstStyle/>
          <a:p>
            <a:r>
              <a:rPr lang="en-US" smtClean="0"/>
              <a:t>Site Illustration – Lower Monumental</a:t>
            </a:r>
          </a:p>
        </p:txBody>
      </p:sp>
      <p:pic>
        <p:nvPicPr>
          <p:cNvPr id="34820" name="Picture 6" descr="lmj_15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r>
              <a:rPr lang="en-US" smtClean="0"/>
              <a:t>As of April 6, 2010</a:t>
            </a:r>
            <a:endParaRPr lang="en-US" b="0"/>
          </a:p>
        </p:txBody>
      </p:sp>
      <p:sp>
        <p:nvSpPr>
          <p:cNvPr id="35843" name="Rectangle 2"/>
          <p:cNvSpPr>
            <a:spLocks noGrp="1" noChangeArrowheads="1"/>
          </p:cNvSpPr>
          <p:nvPr>
            <p:ph type="title"/>
          </p:nvPr>
        </p:nvSpPr>
        <p:spPr/>
        <p:txBody>
          <a:bodyPr/>
          <a:lstStyle/>
          <a:p>
            <a:r>
              <a:rPr lang="en-US" smtClean="0"/>
              <a:t>Site Breakdown – Lower Monumental	</a:t>
            </a:r>
          </a:p>
        </p:txBody>
      </p:sp>
      <p:sp>
        <p:nvSpPr>
          <p:cNvPr id="3584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In 2000, the Juvenile facility was modified for the ISO transition.</a:t>
            </a:r>
          </a:p>
          <a:p>
            <a:pPr>
              <a:buNone/>
            </a:pPr>
            <a:endParaRPr lang="en-US" sz="800" dirty="0" smtClean="0"/>
          </a:p>
          <a:p>
            <a:r>
              <a:rPr lang="en-US" dirty="0" smtClean="0"/>
              <a:t>In 2006, the Adult Fish return was modified for detection.</a:t>
            </a:r>
          </a:p>
          <a:p>
            <a:pPr>
              <a:buNone/>
            </a:pPr>
            <a:endParaRPr lang="en-US" sz="800" dirty="0" smtClean="0"/>
          </a:p>
          <a:p>
            <a:r>
              <a:rPr lang="en-US" dirty="0" smtClean="0"/>
              <a:t>In 2007, a Full Flow Detection system was installed.</a:t>
            </a:r>
          </a:p>
          <a:p>
            <a:pPr>
              <a:buNone/>
            </a:pPr>
            <a:endParaRPr lang="en-US" sz="800" dirty="0" smtClean="0"/>
          </a:p>
          <a:p>
            <a:r>
              <a:rPr lang="en-US" dirty="0" smtClean="0"/>
              <a:t>Full Flow Antenna project			1.13M</a:t>
            </a:r>
          </a:p>
          <a:p>
            <a:r>
              <a:rPr lang="en-US" dirty="0" smtClean="0"/>
              <a:t>18 (2) coil shielded monitors @7K ea.		126K</a:t>
            </a:r>
          </a:p>
          <a:p>
            <a:r>
              <a:rPr lang="en-US" dirty="0" smtClean="0"/>
              <a:t>31 FS1001 transceivers @6k ea.		181K</a:t>
            </a:r>
          </a:p>
          <a:p>
            <a:r>
              <a:rPr lang="en-US" dirty="0" smtClean="0"/>
              <a:t>4 FS 1001A Transceivers @6K ea.		24K</a:t>
            </a:r>
          </a:p>
          <a:p>
            <a:r>
              <a:rPr lang="en-US" dirty="0" smtClean="0"/>
              <a:t>Programmable Logic Controller			9K</a:t>
            </a:r>
          </a:p>
          <a:p>
            <a:r>
              <a:rPr lang="en-US" u="sng" dirty="0" smtClean="0"/>
              <a:t>PIT tag Data Electronics Room			15K</a:t>
            </a:r>
          </a:p>
          <a:p>
            <a:r>
              <a:rPr lang="en-US" dirty="0" smtClean="0"/>
              <a:t>Total						~1.485M</a:t>
            </a:r>
          </a:p>
          <a:p>
            <a:endParaRPr lang="en-US" dirty="0" smtClean="0"/>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r>
              <a:rPr lang="en-US" smtClean="0"/>
              <a:t>As of April 6, 2010</a:t>
            </a:r>
            <a:endParaRPr lang="en-US" b="0"/>
          </a:p>
        </p:txBody>
      </p:sp>
      <p:sp>
        <p:nvSpPr>
          <p:cNvPr id="36867" name="Rectangle 4"/>
          <p:cNvSpPr>
            <a:spLocks noGrp="1" noChangeArrowheads="1"/>
          </p:cNvSpPr>
          <p:nvPr>
            <p:ph type="title"/>
          </p:nvPr>
        </p:nvSpPr>
        <p:spPr/>
        <p:txBody>
          <a:bodyPr/>
          <a:lstStyle/>
          <a:p>
            <a:r>
              <a:rPr lang="en-US" smtClean="0"/>
              <a:t>Site Illustration – Ice Harbor</a:t>
            </a:r>
          </a:p>
        </p:txBody>
      </p:sp>
      <p:pic>
        <p:nvPicPr>
          <p:cNvPr id="36868" name="Picture 6" descr="ich_10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smtClean="0"/>
              <a:t>As of April 6, 2010</a:t>
            </a:r>
            <a:endParaRPr lang="en-US" b="0"/>
          </a:p>
        </p:txBody>
      </p:sp>
      <p:sp>
        <p:nvSpPr>
          <p:cNvPr id="37891" name="Rectangle 2"/>
          <p:cNvSpPr>
            <a:spLocks noGrp="1" noChangeArrowheads="1"/>
          </p:cNvSpPr>
          <p:nvPr>
            <p:ph type="title"/>
          </p:nvPr>
        </p:nvSpPr>
        <p:spPr/>
        <p:txBody>
          <a:bodyPr/>
          <a:lstStyle/>
          <a:p>
            <a:r>
              <a:rPr lang="en-US" smtClean="0"/>
              <a:t>Site Breakdown – Ice Harbor</a:t>
            </a:r>
          </a:p>
        </p:txBody>
      </p:sp>
      <p:sp>
        <p:nvSpPr>
          <p:cNvPr id="37892"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In 2003, the upper portions of both the North and South ladders were modified for removable slot and orifice antennas.</a:t>
            </a:r>
          </a:p>
          <a:p>
            <a:pPr>
              <a:buNone/>
            </a:pPr>
            <a:endParaRPr lang="en-US" sz="800" dirty="0" smtClean="0"/>
          </a:p>
          <a:p>
            <a:r>
              <a:rPr lang="en-US" dirty="0" smtClean="0"/>
              <a:t>In 2004, a Full Flow detection system was installed.</a:t>
            </a:r>
          </a:p>
          <a:p>
            <a:pPr>
              <a:buNone/>
            </a:pPr>
            <a:endParaRPr lang="en-US" sz="800" dirty="0" smtClean="0"/>
          </a:p>
          <a:p>
            <a:r>
              <a:rPr lang="en-US" dirty="0" smtClean="0"/>
              <a:t>Ladder Project Cost				1.3M</a:t>
            </a:r>
          </a:p>
          <a:p>
            <a:r>
              <a:rPr lang="en-US" dirty="0" smtClean="0"/>
              <a:t>Full Flow Project Cost				~1M</a:t>
            </a:r>
          </a:p>
          <a:p>
            <a:r>
              <a:rPr lang="en-US" dirty="0" smtClean="0"/>
              <a:t>10 Small Slot antennas @10K ea.		100K</a:t>
            </a:r>
          </a:p>
          <a:p>
            <a:r>
              <a:rPr lang="en-US" dirty="0" smtClean="0"/>
              <a:t>10 Orifice antennas @7K ea.			70K</a:t>
            </a:r>
          </a:p>
          <a:p>
            <a:r>
              <a:rPr lang="en-US" dirty="0" smtClean="0"/>
              <a:t>20 FS1001A Transceivers @6K ea.		120K</a:t>
            </a:r>
          </a:p>
          <a:p>
            <a:r>
              <a:rPr lang="en-US" dirty="0" smtClean="0"/>
              <a:t>Water Level Detection System			6K</a:t>
            </a:r>
          </a:p>
          <a:p>
            <a:r>
              <a:rPr lang="en-US" u="sng" dirty="0" smtClean="0"/>
              <a:t>PIT tag Data Electronics Room			15K</a:t>
            </a:r>
          </a:p>
          <a:p>
            <a:r>
              <a:rPr lang="en-US" dirty="0" smtClean="0"/>
              <a:t>Total						~2.6M</a:t>
            </a: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smtClean="0"/>
              <a:t>As of April 6, 2010</a:t>
            </a:r>
            <a:endParaRPr lang="en-US" b="0"/>
          </a:p>
        </p:txBody>
      </p:sp>
      <p:sp>
        <p:nvSpPr>
          <p:cNvPr id="38915" name="Rectangle 4"/>
          <p:cNvSpPr>
            <a:spLocks noGrp="1" noChangeArrowheads="1"/>
          </p:cNvSpPr>
          <p:nvPr>
            <p:ph type="title"/>
          </p:nvPr>
        </p:nvSpPr>
        <p:spPr/>
        <p:txBody>
          <a:bodyPr/>
          <a:lstStyle/>
          <a:p>
            <a:r>
              <a:rPr lang="en-US" smtClean="0"/>
              <a:t>Site Illustration – McNary Juvenile</a:t>
            </a:r>
          </a:p>
        </p:txBody>
      </p:sp>
      <p:pic>
        <p:nvPicPr>
          <p:cNvPr id="38916" name="Picture 6" descr="mcj_16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smtClean="0"/>
              <a:t>As of April 6, 2010</a:t>
            </a:r>
            <a:endParaRPr lang="en-US" b="0"/>
          </a:p>
        </p:txBody>
      </p:sp>
      <p:sp>
        <p:nvSpPr>
          <p:cNvPr id="39939" name="Rectangle 2"/>
          <p:cNvSpPr>
            <a:spLocks noGrp="1" noChangeArrowheads="1"/>
          </p:cNvSpPr>
          <p:nvPr>
            <p:ph type="title"/>
          </p:nvPr>
        </p:nvSpPr>
        <p:spPr/>
        <p:txBody>
          <a:bodyPr/>
          <a:lstStyle/>
          <a:p>
            <a:r>
              <a:rPr lang="en-US" smtClean="0"/>
              <a:t>Site Breakdown – McNary Juvenile</a:t>
            </a:r>
          </a:p>
        </p:txBody>
      </p:sp>
      <p:sp>
        <p:nvSpPr>
          <p:cNvPr id="39940" name="Rectangle 4"/>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In 2000, the Juvenile facility was modified for the ISO transition.</a:t>
            </a:r>
          </a:p>
          <a:p>
            <a:pPr>
              <a:buNone/>
            </a:pPr>
            <a:endParaRPr lang="en-US" sz="800" dirty="0" smtClean="0"/>
          </a:p>
          <a:p>
            <a:r>
              <a:rPr lang="en-US" dirty="0" smtClean="0"/>
              <a:t>In 2003, the Adult Fish return was modified for detection.</a:t>
            </a:r>
          </a:p>
          <a:p>
            <a:pPr>
              <a:buNone/>
            </a:pPr>
            <a:endParaRPr lang="en-US" sz="800" dirty="0" smtClean="0"/>
          </a:p>
          <a:p>
            <a:r>
              <a:rPr lang="en-US" dirty="0" smtClean="0"/>
              <a:t>In 2003, a Full Flow Detection system along with two slide gates were incorporated into PSMFC data collection.</a:t>
            </a:r>
          </a:p>
          <a:p>
            <a:pPr>
              <a:buNone/>
            </a:pPr>
            <a:endParaRPr lang="en-US" sz="800" dirty="0" smtClean="0"/>
          </a:p>
          <a:p>
            <a:r>
              <a:rPr lang="en-US" dirty="0" smtClean="0"/>
              <a:t>Full Flow Antenna project			~1M</a:t>
            </a:r>
          </a:p>
          <a:p>
            <a:r>
              <a:rPr lang="en-US" dirty="0" smtClean="0"/>
              <a:t>26 (2) coil shielded monitors @7K ea.		182K</a:t>
            </a:r>
          </a:p>
          <a:p>
            <a:r>
              <a:rPr lang="en-US" dirty="0" smtClean="0"/>
              <a:t>45 FS1001 transceivers @6k ea.		270K</a:t>
            </a:r>
          </a:p>
          <a:p>
            <a:r>
              <a:rPr lang="en-US" dirty="0" smtClean="0"/>
              <a:t>4 FS 1001A Transceivers @6K ea.		24K</a:t>
            </a:r>
          </a:p>
          <a:p>
            <a:r>
              <a:rPr lang="en-US" dirty="0" smtClean="0"/>
              <a:t>Programmable Logic Controller			9K</a:t>
            </a:r>
          </a:p>
          <a:p>
            <a:r>
              <a:rPr lang="en-US" u="sng" dirty="0" smtClean="0"/>
              <a:t>PIT tag Data Electronics Room			15K</a:t>
            </a:r>
          </a:p>
          <a:p>
            <a:r>
              <a:rPr lang="en-US" dirty="0" smtClean="0"/>
              <a:t>Total						~1.5M</a:t>
            </a:r>
          </a:p>
          <a:p>
            <a:endParaRPr lang="en-US" dirty="0" smtClean="0"/>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smtClean="0"/>
              <a:t>As of April 6, 2010</a:t>
            </a:r>
            <a:endParaRPr lang="en-US" b="0"/>
          </a:p>
        </p:txBody>
      </p:sp>
      <p:sp>
        <p:nvSpPr>
          <p:cNvPr id="40963" name="Rectangle 2"/>
          <p:cNvSpPr>
            <a:spLocks noGrp="1" noChangeArrowheads="1"/>
          </p:cNvSpPr>
          <p:nvPr>
            <p:ph type="title"/>
          </p:nvPr>
        </p:nvSpPr>
        <p:spPr/>
        <p:txBody>
          <a:bodyPr/>
          <a:lstStyle/>
          <a:p>
            <a:r>
              <a:rPr lang="en-US" smtClean="0"/>
              <a:t>Site Illustration – McNary Oregon Ladder</a:t>
            </a:r>
          </a:p>
        </p:txBody>
      </p:sp>
      <p:pic>
        <p:nvPicPr>
          <p:cNvPr id="40964" name="Picture 5" descr="mc1_12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US" smtClean="0"/>
              <a:t>As of April 6, 2010</a:t>
            </a:r>
            <a:endParaRPr lang="en-US" b="0"/>
          </a:p>
        </p:txBody>
      </p:sp>
      <p:sp>
        <p:nvSpPr>
          <p:cNvPr id="41987" name="Rectangle 2"/>
          <p:cNvSpPr>
            <a:spLocks noGrp="1" noChangeArrowheads="1"/>
          </p:cNvSpPr>
          <p:nvPr>
            <p:ph type="title"/>
          </p:nvPr>
        </p:nvSpPr>
        <p:spPr/>
        <p:txBody>
          <a:bodyPr/>
          <a:lstStyle/>
          <a:p>
            <a:r>
              <a:rPr lang="en-US" smtClean="0"/>
              <a:t>Site Breakdown – McNary Oregon Ladder</a:t>
            </a:r>
          </a:p>
        </p:txBody>
      </p:sp>
      <p:sp>
        <p:nvSpPr>
          <p:cNvPr id="4198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In 2001, the ladder was modified to accept the original style orifice antennas.</a:t>
            </a:r>
          </a:p>
          <a:p>
            <a:pPr>
              <a:buNone/>
            </a:pPr>
            <a:endParaRPr lang="en-US" sz="800" dirty="0" smtClean="0"/>
          </a:p>
          <a:p>
            <a:r>
              <a:rPr lang="en-US" dirty="0" smtClean="0"/>
              <a:t>In 2001, the Counting Window was modified for two (2) slot antennas.</a:t>
            </a:r>
          </a:p>
          <a:p>
            <a:pPr>
              <a:buNone/>
            </a:pPr>
            <a:endParaRPr lang="en-US" sz="800" dirty="0" smtClean="0"/>
          </a:p>
          <a:p>
            <a:r>
              <a:rPr lang="en-US" dirty="0" smtClean="0"/>
              <a:t>Ladder Project Cost				241K</a:t>
            </a:r>
          </a:p>
          <a:p>
            <a:r>
              <a:rPr lang="en-US" dirty="0" smtClean="0"/>
              <a:t>Counting window project cost			82K</a:t>
            </a:r>
          </a:p>
          <a:p>
            <a:r>
              <a:rPr lang="en-US" dirty="0" smtClean="0"/>
              <a:t>17 orifice antennas @6K ea.			102K</a:t>
            </a:r>
          </a:p>
          <a:p>
            <a:r>
              <a:rPr lang="en-US" dirty="0" smtClean="0"/>
              <a:t>3 small Slot antennas @10Kea.			30K</a:t>
            </a:r>
          </a:p>
          <a:p>
            <a:r>
              <a:rPr lang="en-US" dirty="0" smtClean="0"/>
              <a:t>18 FS1001A transceivers @6k ea.		108K</a:t>
            </a:r>
          </a:p>
          <a:p>
            <a:r>
              <a:rPr lang="en-US" u="sng" dirty="0" smtClean="0"/>
              <a:t>PIT tag Data Electronics Room			15K</a:t>
            </a:r>
          </a:p>
          <a:p>
            <a:r>
              <a:rPr lang="en-US" dirty="0" smtClean="0"/>
              <a:t>Total						~578K</a:t>
            </a: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smtClean="0"/>
              <a:t>As of April 6, 2010</a:t>
            </a:r>
            <a:endParaRPr lang="en-US" b="0"/>
          </a:p>
        </p:txBody>
      </p:sp>
      <p:sp>
        <p:nvSpPr>
          <p:cNvPr id="43011" name="Rectangle 4"/>
          <p:cNvSpPr>
            <a:spLocks noGrp="1" noChangeArrowheads="1"/>
          </p:cNvSpPr>
          <p:nvPr>
            <p:ph type="title"/>
          </p:nvPr>
        </p:nvSpPr>
        <p:spPr/>
        <p:txBody>
          <a:bodyPr/>
          <a:lstStyle/>
          <a:p>
            <a:r>
              <a:rPr lang="en-US" smtClean="0"/>
              <a:t>Site Illustration – McNary Washington Ladder</a:t>
            </a:r>
          </a:p>
        </p:txBody>
      </p:sp>
      <p:pic>
        <p:nvPicPr>
          <p:cNvPr id="43012" name="Picture 6" descr="mc2_12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5"/>
          <p:cNvSpPr>
            <a:spLocks noGrp="1"/>
          </p:cNvSpPr>
          <p:nvPr>
            <p:ph type="dt" sz="quarter" idx="10"/>
          </p:nvPr>
        </p:nvSpPr>
        <p:spPr>
          <a:xfrm>
            <a:off x="152400" y="6553200"/>
            <a:ext cx="1447800" cy="304800"/>
          </a:xfrm>
          <a:noFill/>
        </p:spPr>
        <p:txBody>
          <a:bodyPr/>
          <a:lstStyle/>
          <a:p>
            <a:r>
              <a:rPr lang="en-US" smtClean="0"/>
              <a:t>As of April 6, 2010</a:t>
            </a:r>
            <a:endParaRPr lang="en-US" b="0" dirty="0"/>
          </a:p>
        </p:txBody>
      </p:sp>
      <p:sp>
        <p:nvSpPr>
          <p:cNvPr id="16387" name="Rectangle 22"/>
          <p:cNvSpPr>
            <a:spLocks noGrp="1" noChangeArrowheads="1"/>
          </p:cNvSpPr>
          <p:nvPr>
            <p:ph type="title"/>
          </p:nvPr>
        </p:nvSpPr>
        <p:spPr/>
        <p:txBody>
          <a:bodyPr/>
          <a:lstStyle/>
          <a:p>
            <a:r>
              <a:rPr lang="en-US" smtClean="0"/>
              <a:t>Antenna and Transceiver Association</a:t>
            </a:r>
          </a:p>
        </p:txBody>
      </p:sp>
      <p:sp>
        <p:nvSpPr>
          <p:cNvPr id="16388" name="Rectangle 25"/>
          <p:cNvSpPr>
            <a:spLocks noGrp="1" noChangeArrowheads="1"/>
          </p:cNvSpPr>
          <p:nvPr>
            <p:ph type="body" sz="half" idx="3"/>
          </p:nvPr>
        </p:nvSpPr>
        <p:spPr bwMode="auto">
          <a:xfrm>
            <a:off x="1143000" y="5181600"/>
            <a:ext cx="6934200" cy="990600"/>
          </a:xfrm>
          <a:noFill/>
          <a:ln>
            <a:miter lim="800000"/>
            <a:headEnd/>
            <a:tailEnd/>
          </a:ln>
        </p:spPr>
        <p:txBody>
          <a:bodyPr vert="horz" wrap="square" lIns="91440" tIns="45720" rIns="91440" bIns="45720" numCol="1" anchor="t" anchorCtr="0" compatLnSpc="1">
            <a:prstTxWarp prst="textNoShape">
              <a:avLst/>
            </a:prstTxWarp>
          </a:bodyPr>
          <a:lstStyle/>
          <a:p>
            <a:r>
              <a:rPr lang="en-US" sz="1600" dirty="0" smtClean="0"/>
              <a:t>Typical Juvenile 2 coil Monitor</a:t>
            </a:r>
          </a:p>
          <a:p>
            <a:r>
              <a:rPr lang="en-US" sz="1600" dirty="0" smtClean="0"/>
              <a:t>FS1001 Transceiver</a:t>
            </a:r>
          </a:p>
          <a:p>
            <a:r>
              <a:rPr lang="en-US" sz="1600" dirty="0" smtClean="0"/>
              <a:t>Installed in 2000</a:t>
            </a:r>
          </a:p>
        </p:txBody>
      </p:sp>
      <p:pic>
        <p:nvPicPr>
          <p:cNvPr id="16389" name="Picture 26" descr="MCJ 7-20-2006 015"/>
          <p:cNvPicPr>
            <a:picLocks noGrp="1" noChangeAspect="1" noChangeArrowheads="1"/>
          </p:cNvPicPr>
          <p:nvPr>
            <p:ph sz="quarter" idx="1"/>
          </p:nvPr>
        </p:nvPicPr>
        <p:blipFill>
          <a:blip r:embed="rId3" cstate="print"/>
          <a:srcRect/>
          <a:stretch>
            <a:fillRect/>
          </a:stretch>
        </p:blipFill>
        <p:spPr bwMode="auto">
          <a:xfrm>
            <a:off x="1295400" y="1828800"/>
            <a:ext cx="3429000" cy="3048000"/>
          </a:xfrm>
          <a:noFill/>
          <a:ln>
            <a:miter lim="800000"/>
            <a:headEnd/>
            <a:tailEnd/>
          </a:ln>
        </p:spPr>
      </p:pic>
      <p:pic>
        <p:nvPicPr>
          <p:cNvPr id="16390" name="Picture 27" descr="MCJ 7-20-2006 001"/>
          <p:cNvPicPr>
            <a:picLocks noGrp="1" noChangeAspect="1" noChangeArrowheads="1"/>
          </p:cNvPicPr>
          <p:nvPr>
            <p:ph sz="quarter" idx="2"/>
          </p:nvPr>
        </p:nvPicPr>
        <p:blipFill>
          <a:blip r:embed="rId4" cstate="print"/>
          <a:srcRect/>
          <a:stretch>
            <a:fillRect/>
          </a:stretch>
        </p:blipFill>
        <p:spPr bwMode="auto">
          <a:xfrm>
            <a:off x="4953000" y="1828800"/>
            <a:ext cx="3143250" cy="3048000"/>
          </a:xfrm>
          <a:noFill/>
          <a:ln>
            <a:miter lim="800000"/>
            <a:headEnd/>
            <a:tailEnd/>
          </a:ln>
        </p:spPr>
      </p:pic>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smtClean="0"/>
              <a:t>As of April 6, 2010</a:t>
            </a:r>
            <a:endParaRPr lang="en-US" b="0"/>
          </a:p>
        </p:txBody>
      </p:sp>
      <p:sp>
        <p:nvSpPr>
          <p:cNvPr id="44035" name="Rectangle 2"/>
          <p:cNvSpPr>
            <a:spLocks noGrp="1" noChangeArrowheads="1"/>
          </p:cNvSpPr>
          <p:nvPr>
            <p:ph type="title"/>
          </p:nvPr>
        </p:nvSpPr>
        <p:spPr/>
        <p:txBody>
          <a:bodyPr/>
          <a:lstStyle/>
          <a:p>
            <a:r>
              <a:rPr lang="en-US" smtClean="0"/>
              <a:t>Site Breakdown – McNary Washington Ladder</a:t>
            </a:r>
          </a:p>
        </p:txBody>
      </p:sp>
      <p:sp>
        <p:nvSpPr>
          <p:cNvPr id="4403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In 2001, the ladder was modified to accept the original style orifice antennas.</a:t>
            </a:r>
          </a:p>
          <a:p>
            <a:pPr>
              <a:buNone/>
            </a:pPr>
            <a:endParaRPr lang="en-US" sz="800" dirty="0" smtClean="0"/>
          </a:p>
          <a:p>
            <a:r>
              <a:rPr lang="en-US" dirty="0" smtClean="0"/>
              <a:t>In 2006, the Counting Window was modified for two (3) slot antennas.</a:t>
            </a:r>
          </a:p>
          <a:p>
            <a:pPr>
              <a:buNone/>
            </a:pPr>
            <a:endParaRPr lang="en-US" sz="800" dirty="0" smtClean="0"/>
          </a:p>
          <a:p>
            <a:r>
              <a:rPr lang="en-US" dirty="0" smtClean="0"/>
              <a:t>Ladder Project Cost				342K</a:t>
            </a:r>
          </a:p>
          <a:p>
            <a:r>
              <a:rPr lang="en-US" dirty="0" smtClean="0"/>
              <a:t>Counting window project cost			220K</a:t>
            </a:r>
          </a:p>
          <a:p>
            <a:r>
              <a:rPr lang="en-US" dirty="0" smtClean="0"/>
              <a:t>17 orifice antennas @6K ea.			102K</a:t>
            </a:r>
          </a:p>
          <a:p>
            <a:r>
              <a:rPr lang="en-US" dirty="0" smtClean="0"/>
              <a:t>4 small Slot antennas @10Kea.			40K</a:t>
            </a:r>
          </a:p>
          <a:p>
            <a:r>
              <a:rPr lang="en-US" dirty="0" smtClean="0"/>
              <a:t>19 FS1001A transceivers @6k ea.		114K</a:t>
            </a:r>
          </a:p>
          <a:p>
            <a:r>
              <a:rPr lang="en-US" u="sng" dirty="0" smtClean="0"/>
              <a:t>PIT tag Data Electronics Room			15K</a:t>
            </a:r>
          </a:p>
          <a:p>
            <a:r>
              <a:rPr lang="en-US" dirty="0" smtClean="0"/>
              <a:t>Total						~833K</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smtClean="0"/>
              <a:t>As of April 6, 2010</a:t>
            </a:r>
            <a:endParaRPr lang="en-US" b="0"/>
          </a:p>
        </p:txBody>
      </p:sp>
      <p:sp>
        <p:nvSpPr>
          <p:cNvPr id="45059" name="Rectangle 4"/>
          <p:cNvSpPr>
            <a:spLocks noGrp="1" noChangeArrowheads="1"/>
          </p:cNvSpPr>
          <p:nvPr>
            <p:ph type="title"/>
          </p:nvPr>
        </p:nvSpPr>
        <p:spPr/>
        <p:txBody>
          <a:bodyPr/>
          <a:lstStyle/>
          <a:p>
            <a:r>
              <a:rPr lang="en-US" smtClean="0"/>
              <a:t>Site Illustration – John Day Juvenile</a:t>
            </a:r>
          </a:p>
        </p:txBody>
      </p:sp>
      <p:pic>
        <p:nvPicPr>
          <p:cNvPr id="45060" name="Picture 6" descr="jdj_16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r>
              <a:rPr lang="en-US" smtClean="0"/>
              <a:t>As of April 6, 2010</a:t>
            </a:r>
            <a:endParaRPr lang="en-US" b="0"/>
          </a:p>
        </p:txBody>
      </p:sp>
      <p:sp>
        <p:nvSpPr>
          <p:cNvPr id="46083" name="Rectangle 2"/>
          <p:cNvSpPr>
            <a:spLocks noGrp="1" noChangeArrowheads="1"/>
          </p:cNvSpPr>
          <p:nvPr>
            <p:ph type="title"/>
          </p:nvPr>
        </p:nvSpPr>
        <p:spPr/>
        <p:txBody>
          <a:bodyPr/>
          <a:lstStyle/>
          <a:p>
            <a:r>
              <a:rPr lang="en-US" smtClean="0"/>
              <a:t>Site Breakdown – John Day Juvenile</a:t>
            </a:r>
          </a:p>
        </p:txBody>
      </p:sp>
      <p:sp>
        <p:nvSpPr>
          <p:cNvPr id="46084" name="Rectangle 4"/>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In 2000, the Juvenile facility was modified for the ISO transition.</a:t>
            </a:r>
          </a:p>
          <a:p>
            <a:pPr>
              <a:buNone/>
            </a:pPr>
            <a:endParaRPr lang="en-US" sz="800" dirty="0" smtClean="0"/>
          </a:p>
          <a:p>
            <a:r>
              <a:rPr lang="en-US" dirty="0" smtClean="0"/>
              <a:t>In 2005, the Adult Fish return was modified for detection.</a:t>
            </a:r>
          </a:p>
          <a:p>
            <a:pPr>
              <a:buNone/>
            </a:pPr>
            <a:endParaRPr lang="en-US" sz="800" dirty="0" smtClean="0"/>
          </a:p>
          <a:p>
            <a:r>
              <a:rPr lang="en-US" dirty="0" smtClean="0"/>
              <a:t>In 2007, a Full Flow Detection system was installed.</a:t>
            </a:r>
          </a:p>
          <a:p>
            <a:pPr>
              <a:buNone/>
            </a:pPr>
            <a:endParaRPr lang="en-US" sz="800" dirty="0" smtClean="0"/>
          </a:p>
          <a:p>
            <a:r>
              <a:rPr lang="en-US" dirty="0" smtClean="0"/>
              <a:t>Full Flow Antenna project			1.6M</a:t>
            </a:r>
          </a:p>
          <a:p>
            <a:r>
              <a:rPr lang="en-US" dirty="0" smtClean="0"/>
              <a:t>13 (2) coil shielded monitors @7K ea.		91K</a:t>
            </a:r>
          </a:p>
          <a:p>
            <a:r>
              <a:rPr lang="en-US" dirty="0" smtClean="0"/>
              <a:t>26 FS1001 transceivers @6k ea.		156K</a:t>
            </a:r>
          </a:p>
          <a:p>
            <a:r>
              <a:rPr lang="en-US" dirty="0" smtClean="0"/>
              <a:t>4 FS 1001A Transceivers @6K ea.		24K</a:t>
            </a:r>
          </a:p>
          <a:p>
            <a:r>
              <a:rPr lang="en-US" dirty="0" smtClean="0"/>
              <a:t>Programmable Logic Controller			9K</a:t>
            </a:r>
          </a:p>
          <a:p>
            <a:r>
              <a:rPr lang="en-US" u="sng" dirty="0" smtClean="0"/>
              <a:t>PIT tag Data Electronics Room			15K</a:t>
            </a:r>
          </a:p>
          <a:p>
            <a:r>
              <a:rPr lang="en-US" dirty="0" smtClean="0"/>
              <a:t>Total						1.624M</a:t>
            </a:r>
          </a:p>
          <a:p>
            <a:endParaRPr lang="en-US" dirty="0" smtClean="0"/>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r>
              <a:rPr lang="en-US" smtClean="0"/>
              <a:t>As of April 6, 2010</a:t>
            </a:r>
            <a:endParaRPr lang="en-US" b="0"/>
          </a:p>
        </p:txBody>
      </p:sp>
      <p:sp>
        <p:nvSpPr>
          <p:cNvPr id="47107" name="Rectangle 4"/>
          <p:cNvSpPr>
            <a:spLocks noGrp="1" noChangeArrowheads="1"/>
          </p:cNvSpPr>
          <p:nvPr>
            <p:ph type="title"/>
          </p:nvPr>
        </p:nvSpPr>
        <p:spPr/>
        <p:txBody>
          <a:bodyPr/>
          <a:lstStyle/>
          <a:p>
            <a:r>
              <a:rPr lang="en-US" smtClean="0"/>
              <a:t>Site Illustration – Bonneville Bradford Island Ladder</a:t>
            </a:r>
          </a:p>
        </p:txBody>
      </p:sp>
      <p:pic>
        <p:nvPicPr>
          <p:cNvPr id="47108" name="Picture 6" descr="bo1_11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r>
              <a:rPr lang="en-US" smtClean="0"/>
              <a:t>As of April 6, 2010</a:t>
            </a:r>
            <a:endParaRPr lang="en-US" b="0"/>
          </a:p>
        </p:txBody>
      </p:sp>
      <p:sp>
        <p:nvSpPr>
          <p:cNvPr id="48131" name="Rectangle 2"/>
          <p:cNvSpPr>
            <a:spLocks noGrp="1" noChangeArrowheads="1"/>
          </p:cNvSpPr>
          <p:nvPr>
            <p:ph type="title"/>
          </p:nvPr>
        </p:nvSpPr>
        <p:spPr/>
        <p:txBody>
          <a:bodyPr/>
          <a:lstStyle/>
          <a:p>
            <a:r>
              <a:rPr lang="en-US" smtClean="0"/>
              <a:t>Site Breakdown – Bonneville Bradford Island</a:t>
            </a:r>
          </a:p>
        </p:txBody>
      </p:sp>
      <p:sp>
        <p:nvSpPr>
          <p:cNvPr id="48132" name="Rectangle 4"/>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In 2001, the “A” and “B” branches of the ladder were modified to accept the original style orifice antennas.</a:t>
            </a:r>
          </a:p>
          <a:p>
            <a:pPr>
              <a:buNone/>
            </a:pPr>
            <a:endParaRPr lang="en-US" sz="800" dirty="0" smtClean="0"/>
          </a:p>
          <a:p>
            <a:r>
              <a:rPr lang="en-US" dirty="0" smtClean="0"/>
              <a:t>In 2006, the upper portion of the ladder was modified to accept four (4) large slot antennas.</a:t>
            </a:r>
          </a:p>
          <a:p>
            <a:pPr>
              <a:buNone/>
            </a:pPr>
            <a:endParaRPr lang="en-US" sz="800" dirty="0" smtClean="0"/>
          </a:p>
          <a:p>
            <a:r>
              <a:rPr lang="en-US" dirty="0" smtClean="0"/>
              <a:t>Ladder Project Cost				600K</a:t>
            </a:r>
          </a:p>
          <a:p>
            <a:r>
              <a:rPr lang="en-US" dirty="0" smtClean="0"/>
              <a:t>Large Slot Project Cost 			1.38M</a:t>
            </a:r>
          </a:p>
          <a:p>
            <a:r>
              <a:rPr lang="en-US" dirty="0" smtClean="0"/>
              <a:t>33 orifice antennas @6K ea.			198K</a:t>
            </a:r>
          </a:p>
          <a:p>
            <a:r>
              <a:rPr lang="en-US" dirty="0" smtClean="0"/>
              <a:t>6 Large Slot antennas @20Kea.			120K</a:t>
            </a:r>
          </a:p>
          <a:p>
            <a:r>
              <a:rPr lang="en-US" dirty="0" smtClean="0"/>
              <a:t>32 FS1001A Transceivers @6k ea.		192K</a:t>
            </a:r>
          </a:p>
          <a:p>
            <a:r>
              <a:rPr lang="en-US" dirty="0" smtClean="0"/>
              <a:t>4 FS1001B Transceivers @6K ea		24K</a:t>
            </a:r>
          </a:p>
          <a:p>
            <a:r>
              <a:rPr lang="en-US" u="sng" dirty="0" smtClean="0"/>
              <a:t>PIT tag Data Electronics 			10K</a:t>
            </a:r>
          </a:p>
          <a:p>
            <a:r>
              <a:rPr lang="en-US" dirty="0" smtClean="0"/>
              <a:t>Total						~2.48M</a:t>
            </a: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r>
              <a:rPr lang="en-US" smtClean="0"/>
              <a:t>As of April 6, 2010</a:t>
            </a:r>
            <a:endParaRPr lang="en-US" b="0"/>
          </a:p>
        </p:txBody>
      </p:sp>
      <p:sp>
        <p:nvSpPr>
          <p:cNvPr id="49155" name="Rectangle 2"/>
          <p:cNvSpPr>
            <a:spLocks noGrp="1" noChangeArrowheads="1"/>
          </p:cNvSpPr>
          <p:nvPr>
            <p:ph type="title"/>
          </p:nvPr>
        </p:nvSpPr>
        <p:spPr/>
        <p:txBody>
          <a:bodyPr/>
          <a:lstStyle/>
          <a:p>
            <a:r>
              <a:rPr lang="en-US" smtClean="0"/>
              <a:t>Site Illustration – Bonneville Cascade Island Ladder</a:t>
            </a:r>
          </a:p>
        </p:txBody>
      </p:sp>
      <p:pic>
        <p:nvPicPr>
          <p:cNvPr id="49156" name="Picture 5" descr="bo2_10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r>
              <a:rPr lang="en-US" smtClean="0"/>
              <a:t>As of April 6, 2010</a:t>
            </a:r>
            <a:endParaRPr lang="en-US" b="0"/>
          </a:p>
        </p:txBody>
      </p:sp>
      <p:sp>
        <p:nvSpPr>
          <p:cNvPr id="50179" name="Rectangle 2"/>
          <p:cNvSpPr>
            <a:spLocks noGrp="1" noChangeArrowheads="1"/>
          </p:cNvSpPr>
          <p:nvPr>
            <p:ph type="title"/>
          </p:nvPr>
        </p:nvSpPr>
        <p:spPr/>
        <p:txBody>
          <a:bodyPr/>
          <a:lstStyle/>
          <a:p>
            <a:r>
              <a:rPr lang="en-US" smtClean="0"/>
              <a:t>Site Breakdown – Bonneville Cascade Island Ladder</a:t>
            </a:r>
          </a:p>
        </p:txBody>
      </p:sp>
      <p:sp>
        <p:nvSpPr>
          <p:cNvPr id="50180" name="Rectangle 4"/>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In 2001, the ladder was modified to accept the original style orifice antennas.</a:t>
            </a:r>
          </a:p>
          <a:p>
            <a:pPr>
              <a:buNone/>
            </a:pPr>
            <a:endParaRPr lang="en-US" sz="800" dirty="0" smtClean="0"/>
          </a:p>
          <a:p>
            <a:r>
              <a:rPr lang="en-US" dirty="0" smtClean="0"/>
              <a:t>Ladder Project Cost				600K</a:t>
            </a:r>
          </a:p>
          <a:p>
            <a:r>
              <a:rPr lang="en-US" dirty="0" smtClean="0"/>
              <a:t>17 orifice antennas @6K ea.			102K</a:t>
            </a:r>
          </a:p>
          <a:p>
            <a:r>
              <a:rPr lang="en-US" dirty="0" smtClean="0"/>
              <a:t>16 FS1001A Transceivers @6k ea.		96K</a:t>
            </a:r>
          </a:p>
          <a:p>
            <a:r>
              <a:rPr lang="en-US" u="sng" dirty="0" smtClean="0"/>
              <a:t>PIT tag Data Electronics 			10K</a:t>
            </a:r>
          </a:p>
          <a:p>
            <a:r>
              <a:rPr lang="en-US" dirty="0" smtClean="0"/>
              <a:t>Total						808K</a:t>
            </a:r>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p>
            <a:r>
              <a:rPr lang="en-US" smtClean="0"/>
              <a:t>As of April 6, 2010</a:t>
            </a:r>
            <a:endParaRPr lang="en-US" b="0"/>
          </a:p>
        </p:txBody>
      </p:sp>
      <p:sp>
        <p:nvSpPr>
          <p:cNvPr id="51203" name="Rectangle 2"/>
          <p:cNvSpPr>
            <a:spLocks noGrp="1" noChangeArrowheads="1"/>
          </p:cNvSpPr>
          <p:nvPr>
            <p:ph type="title"/>
          </p:nvPr>
        </p:nvSpPr>
        <p:spPr/>
        <p:txBody>
          <a:bodyPr/>
          <a:lstStyle/>
          <a:p>
            <a:r>
              <a:rPr lang="en-US" smtClean="0"/>
              <a:t>Site Illustration – Bonneville Washington Ladder</a:t>
            </a:r>
          </a:p>
        </p:txBody>
      </p:sp>
      <p:pic>
        <p:nvPicPr>
          <p:cNvPr id="51204" name="Picture 5" descr="bo3_11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r>
              <a:rPr lang="en-US" smtClean="0"/>
              <a:t>As of April 6, 2010</a:t>
            </a:r>
            <a:endParaRPr lang="en-US" b="0"/>
          </a:p>
        </p:txBody>
      </p:sp>
      <p:sp>
        <p:nvSpPr>
          <p:cNvPr id="52227" name="Rectangle 2"/>
          <p:cNvSpPr>
            <a:spLocks noGrp="1" noChangeArrowheads="1"/>
          </p:cNvSpPr>
          <p:nvPr>
            <p:ph type="title"/>
          </p:nvPr>
        </p:nvSpPr>
        <p:spPr/>
        <p:txBody>
          <a:bodyPr/>
          <a:lstStyle/>
          <a:p>
            <a:r>
              <a:rPr lang="en-US" smtClean="0"/>
              <a:t>Site Breakdown – Bonneville Washington Ladder</a:t>
            </a:r>
          </a:p>
        </p:txBody>
      </p:sp>
      <p:sp>
        <p:nvSpPr>
          <p:cNvPr id="52228" name="Rectangle 3"/>
          <p:cNvSpPr>
            <a:spLocks noGrp="1" noChangeArrowheads="1"/>
          </p:cNvSpPr>
          <p:nvPr>
            <p:ph type="body" idx="1"/>
          </p:nvPr>
        </p:nvSpPr>
        <p:spPr bwMode="auto">
          <a:xfrm>
            <a:off x="457200" y="1600200"/>
            <a:ext cx="8229600" cy="4876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In 2001, the Adult monitors in the AFF were modified to accommodate both the ISO system and the 400kHz systems.</a:t>
            </a:r>
          </a:p>
          <a:p>
            <a:pPr>
              <a:buNone/>
            </a:pPr>
            <a:endParaRPr lang="en-US" sz="800" dirty="0" smtClean="0"/>
          </a:p>
          <a:p>
            <a:r>
              <a:rPr lang="en-US" dirty="0" smtClean="0"/>
              <a:t>In 2001, NMFS installed 20 of the original orifice antennas.</a:t>
            </a:r>
          </a:p>
          <a:p>
            <a:pPr>
              <a:buNone/>
            </a:pPr>
            <a:endParaRPr lang="en-US" sz="800" dirty="0" smtClean="0"/>
          </a:p>
          <a:p>
            <a:r>
              <a:rPr lang="en-US" dirty="0" smtClean="0"/>
              <a:t>In 2002, these sites were combined into one interrogation site.</a:t>
            </a:r>
          </a:p>
          <a:p>
            <a:pPr>
              <a:buNone/>
            </a:pPr>
            <a:endParaRPr lang="en-US" sz="800" dirty="0" smtClean="0"/>
          </a:p>
          <a:p>
            <a:r>
              <a:rPr lang="en-US" dirty="0" smtClean="0"/>
              <a:t>In 2003, the 400kHz system was removed and four (4) ISO systems were installed.</a:t>
            </a:r>
          </a:p>
          <a:p>
            <a:pPr>
              <a:buNone/>
            </a:pPr>
            <a:endParaRPr lang="en-US" sz="800" dirty="0" smtClean="0"/>
          </a:p>
          <a:p>
            <a:r>
              <a:rPr lang="en-US" dirty="0" smtClean="0"/>
              <a:t>Ladder Project Cost				500K</a:t>
            </a:r>
          </a:p>
          <a:p>
            <a:r>
              <a:rPr lang="en-US" dirty="0" smtClean="0"/>
              <a:t>25 Original Orifice Antennas @6K ea.		150K</a:t>
            </a:r>
          </a:p>
          <a:p>
            <a:r>
              <a:rPr lang="en-US" dirty="0" smtClean="0"/>
              <a:t>4 (2) coil shielded monitors @7k ea.		28K</a:t>
            </a:r>
          </a:p>
          <a:p>
            <a:r>
              <a:rPr lang="en-US" dirty="0" smtClean="0"/>
              <a:t>24 FS1001A Transceivers @6K ea.		144K</a:t>
            </a:r>
          </a:p>
          <a:p>
            <a:r>
              <a:rPr lang="en-US" dirty="0" smtClean="0"/>
              <a:t>8 FS1001 Transceivers @6K			48K</a:t>
            </a:r>
          </a:p>
          <a:p>
            <a:r>
              <a:rPr lang="en-US" u="sng" dirty="0" smtClean="0"/>
              <a:t>PIT tag Data Electronics Room			15K</a:t>
            </a:r>
          </a:p>
          <a:p>
            <a:r>
              <a:rPr lang="en-US" dirty="0" smtClean="0"/>
              <a:t>Total						885K</a:t>
            </a: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p:spPr>
        <p:txBody>
          <a:bodyPr/>
          <a:lstStyle/>
          <a:p>
            <a:r>
              <a:rPr lang="en-US" smtClean="0"/>
              <a:t>As of April 6, 2010</a:t>
            </a:r>
            <a:endParaRPr lang="en-US" b="0"/>
          </a:p>
        </p:txBody>
      </p:sp>
      <p:sp>
        <p:nvSpPr>
          <p:cNvPr id="53251" name="Rectangle 4"/>
          <p:cNvSpPr>
            <a:spLocks noGrp="1" noChangeArrowheads="1"/>
          </p:cNvSpPr>
          <p:nvPr>
            <p:ph type="title"/>
          </p:nvPr>
        </p:nvSpPr>
        <p:spPr/>
        <p:txBody>
          <a:bodyPr/>
          <a:lstStyle/>
          <a:p>
            <a:r>
              <a:rPr lang="en-US" smtClean="0"/>
              <a:t>Site Illustration – Bonneville Washington Shore Slot</a:t>
            </a:r>
          </a:p>
        </p:txBody>
      </p:sp>
      <p:pic>
        <p:nvPicPr>
          <p:cNvPr id="53252" name="Picture 6" descr="bo4_10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5"/>
          <p:cNvSpPr>
            <a:spLocks noGrp="1"/>
          </p:cNvSpPr>
          <p:nvPr>
            <p:ph type="dt" sz="quarter" idx="10"/>
          </p:nvPr>
        </p:nvSpPr>
        <p:spPr>
          <a:noFill/>
        </p:spPr>
        <p:txBody>
          <a:bodyPr/>
          <a:lstStyle/>
          <a:p>
            <a:r>
              <a:rPr lang="en-US" smtClean="0"/>
              <a:t>As of April 6, 2010</a:t>
            </a:r>
            <a:endParaRPr lang="en-US" b="0"/>
          </a:p>
        </p:txBody>
      </p:sp>
      <p:sp>
        <p:nvSpPr>
          <p:cNvPr id="17411" name="Rectangle 10"/>
          <p:cNvSpPr>
            <a:spLocks noGrp="1" noChangeArrowheads="1"/>
          </p:cNvSpPr>
          <p:nvPr>
            <p:ph type="title"/>
          </p:nvPr>
        </p:nvSpPr>
        <p:spPr/>
        <p:txBody>
          <a:bodyPr/>
          <a:lstStyle/>
          <a:p>
            <a:r>
              <a:rPr lang="en-US" smtClean="0"/>
              <a:t>Antenna and Transceiver Association</a:t>
            </a:r>
          </a:p>
        </p:txBody>
      </p:sp>
      <p:sp>
        <p:nvSpPr>
          <p:cNvPr id="17412" name="Rectangle 13"/>
          <p:cNvSpPr>
            <a:spLocks noGrp="1" noChangeArrowheads="1"/>
          </p:cNvSpPr>
          <p:nvPr>
            <p:ph type="body" sz="half" idx="3"/>
          </p:nvPr>
        </p:nvSpPr>
        <p:spPr bwMode="auto">
          <a:xfrm>
            <a:off x="1143000" y="5257800"/>
            <a:ext cx="6858000" cy="8683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spcAft>
                <a:spcPts val="0"/>
              </a:spcAft>
            </a:pPr>
            <a:r>
              <a:rPr lang="en-US" sz="1600" dirty="0" smtClean="0"/>
              <a:t>Original Orifice style Antenna</a:t>
            </a:r>
          </a:p>
          <a:p>
            <a:pPr>
              <a:lnSpc>
                <a:spcPct val="90000"/>
              </a:lnSpc>
            </a:pPr>
            <a:r>
              <a:rPr lang="en-US" sz="1600" dirty="0" smtClean="0"/>
              <a:t>FS1001A Transceiver</a:t>
            </a:r>
          </a:p>
          <a:p>
            <a:pPr>
              <a:lnSpc>
                <a:spcPct val="90000"/>
              </a:lnSpc>
            </a:pPr>
            <a:r>
              <a:rPr lang="en-US" sz="1600" dirty="0" smtClean="0"/>
              <a:t>First installed in 2001</a:t>
            </a:r>
          </a:p>
        </p:txBody>
      </p:sp>
      <p:pic>
        <p:nvPicPr>
          <p:cNvPr id="17413" name="Picture 14" descr="Coil 0E-up"/>
          <p:cNvPicPr>
            <a:picLocks noGrp="1" noChangeAspect="1" noChangeArrowheads="1"/>
          </p:cNvPicPr>
          <p:nvPr>
            <p:ph sz="quarter" idx="1"/>
          </p:nvPr>
        </p:nvPicPr>
        <p:blipFill>
          <a:blip r:embed="rId3" cstate="print"/>
          <a:srcRect/>
          <a:stretch>
            <a:fillRect/>
          </a:stretch>
        </p:blipFill>
        <p:spPr bwMode="auto">
          <a:xfrm>
            <a:off x="1295400" y="1981200"/>
            <a:ext cx="3276600" cy="3276600"/>
          </a:xfrm>
          <a:noFill/>
          <a:ln>
            <a:miter lim="800000"/>
            <a:headEnd/>
            <a:tailEnd/>
          </a:ln>
        </p:spPr>
      </p:pic>
      <p:pic>
        <p:nvPicPr>
          <p:cNvPr id="17414" name="Picture 15" descr="MC1 7-20-2006 048"/>
          <p:cNvPicPr>
            <a:picLocks noGrp="1" noChangeAspect="1" noChangeArrowheads="1"/>
          </p:cNvPicPr>
          <p:nvPr>
            <p:ph sz="quarter" idx="2"/>
          </p:nvPr>
        </p:nvPicPr>
        <p:blipFill>
          <a:blip r:embed="rId4" cstate="print"/>
          <a:srcRect/>
          <a:stretch>
            <a:fillRect/>
          </a:stretch>
        </p:blipFill>
        <p:spPr bwMode="auto">
          <a:xfrm>
            <a:off x="4724400" y="1981200"/>
            <a:ext cx="3219450" cy="3276600"/>
          </a:xfrm>
          <a:noFill/>
          <a:ln>
            <a:miter lim="800000"/>
            <a:headEnd/>
            <a:tailEnd/>
          </a:ln>
        </p:spPr>
      </p:pic>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r>
              <a:rPr lang="en-US" smtClean="0"/>
              <a:t>As of April 6, 2010</a:t>
            </a:r>
            <a:endParaRPr lang="en-US" b="0"/>
          </a:p>
        </p:txBody>
      </p:sp>
      <p:sp>
        <p:nvSpPr>
          <p:cNvPr id="54275" name="Rectangle 2"/>
          <p:cNvSpPr>
            <a:spLocks noGrp="1" noChangeArrowheads="1"/>
          </p:cNvSpPr>
          <p:nvPr>
            <p:ph type="title"/>
          </p:nvPr>
        </p:nvSpPr>
        <p:spPr/>
        <p:txBody>
          <a:bodyPr/>
          <a:lstStyle/>
          <a:p>
            <a:r>
              <a:rPr lang="en-US" smtClean="0"/>
              <a:t>Site Breakdown – Bonneville Washington Shore Slot</a:t>
            </a:r>
          </a:p>
        </p:txBody>
      </p:sp>
      <p:sp>
        <p:nvSpPr>
          <p:cNvPr id="5427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In 2005, the upper part of the ladder was modified to accept 4 large slot style antennas.</a:t>
            </a:r>
          </a:p>
          <a:p>
            <a:pPr>
              <a:buNone/>
            </a:pPr>
            <a:endParaRPr lang="en-US" sz="800" dirty="0" smtClean="0"/>
          </a:p>
          <a:p>
            <a:r>
              <a:rPr lang="en-US" dirty="0" smtClean="0"/>
              <a:t>Ladder Project Cost				1.3MK</a:t>
            </a:r>
          </a:p>
          <a:p>
            <a:r>
              <a:rPr lang="en-US" dirty="0" smtClean="0"/>
              <a:t>6 Large Slot antennas @20K ea.		120K</a:t>
            </a:r>
          </a:p>
          <a:p>
            <a:r>
              <a:rPr lang="en-US" dirty="0" smtClean="0"/>
              <a:t>4 FS1001B Transceivers @6k ea.		24K</a:t>
            </a:r>
          </a:p>
          <a:p>
            <a:r>
              <a:rPr lang="en-US" u="sng" dirty="0" smtClean="0"/>
              <a:t>PIT tag Data Electronics 			10K</a:t>
            </a:r>
          </a:p>
          <a:p>
            <a:r>
              <a:rPr lang="en-US" dirty="0" smtClean="0"/>
              <a:t>Total						1.45M</a:t>
            </a:r>
          </a:p>
        </p:txBody>
      </p:sp>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p:spPr>
        <p:txBody>
          <a:bodyPr/>
          <a:lstStyle/>
          <a:p>
            <a:r>
              <a:rPr lang="en-US" smtClean="0"/>
              <a:t>As of April 6, 2010</a:t>
            </a:r>
            <a:endParaRPr lang="en-US" b="0"/>
          </a:p>
        </p:txBody>
      </p:sp>
      <p:sp>
        <p:nvSpPr>
          <p:cNvPr id="55299" name="Rectangle 4"/>
          <p:cNvSpPr>
            <a:spLocks noGrp="1" noChangeArrowheads="1"/>
          </p:cNvSpPr>
          <p:nvPr>
            <p:ph type="title"/>
          </p:nvPr>
        </p:nvSpPr>
        <p:spPr/>
        <p:txBody>
          <a:bodyPr/>
          <a:lstStyle/>
          <a:p>
            <a:r>
              <a:rPr lang="en-US" dirty="0" smtClean="0"/>
              <a:t>Bonneville Corner Collector</a:t>
            </a:r>
          </a:p>
        </p:txBody>
      </p:sp>
      <p:pic>
        <p:nvPicPr>
          <p:cNvPr id="1026" name="Picture 2" descr="Z:\AA__SITE DOCUMENT ARCHIVE__AA\BCC\BCC 7-25-2006\BCC 7-25-2006 013.jpg"/>
          <p:cNvPicPr>
            <a:picLocks noGrp="1" noChangeAspect="1" noChangeArrowheads="1"/>
          </p:cNvPicPr>
          <p:nvPr>
            <p:ph idx="1"/>
          </p:nvPr>
        </p:nvPicPr>
        <p:blipFill>
          <a:blip r:embed="rId3" cstate="print"/>
          <a:srcRect/>
          <a:stretch>
            <a:fillRect/>
          </a:stretch>
        </p:blipFill>
        <p:spPr bwMode="auto">
          <a:xfrm>
            <a:off x="4800600" y="1828800"/>
            <a:ext cx="3962400" cy="297180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381000" y="1828800"/>
            <a:ext cx="3962400" cy="2971800"/>
          </a:xfrm>
          <a:prstGeom prst="rect">
            <a:avLst/>
          </a:prstGeom>
          <a:noFill/>
          <a:ln w="9525">
            <a:noFill/>
            <a:miter lim="800000"/>
            <a:headEnd/>
            <a:tailEnd/>
          </a:ln>
        </p:spPr>
      </p:pic>
      <p:sp>
        <p:nvSpPr>
          <p:cNvPr id="6" name="Rectangle 25"/>
          <p:cNvSpPr txBox="1">
            <a:spLocks noChangeArrowheads="1"/>
          </p:cNvSpPr>
          <p:nvPr/>
        </p:nvSpPr>
        <p:spPr bwMode="auto">
          <a:xfrm>
            <a:off x="1143000" y="5181600"/>
            <a:ext cx="69342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Bonneville Corner</a:t>
            </a:r>
            <a:r>
              <a:rPr kumimoji="0" lang="en-US" sz="1600" b="0" i="0" u="none" strike="noStrike" kern="0" cap="none" spc="0" normalizeH="0" noProof="0" dirty="0" smtClean="0">
                <a:ln>
                  <a:noFill/>
                </a:ln>
                <a:solidFill>
                  <a:schemeClr val="tx1"/>
                </a:solidFill>
                <a:effectLst/>
                <a:uLnTx/>
                <a:uFillTx/>
                <a:latin typeface="+mn-lt"/>
                <a:ea typeface="+mn-ea"/>
                <a:cs typeface="+mn-cs"/>
              </a:rPr>
              <a:t> Collector antenna install on the left</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1600" kern="0" dirty="0" smtClean="0">
                <a:latin typeface="+mn-lt"/>
              </a:rPr>
              <a:t>Completed production image pictured on the right</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Installed in 2006</a:t>
            </a:r>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p:spPr>
        <p:txBody>
          <a:bodyPr/>
          <a:lstStyle/>
          <a:p>
            <a:r>
              <a:rPr lang="en-US" smtClean="0"/>
              <a:t>As of April 6, 2010</a:t>
            </a:r>
            <a:endParaRPr lang="en-US" b="0"/>
          </a:p>
        </p:txBody>
      </p:sp>
      <p:sp>
        <p:nvSpPr>
          <p:cNvPr id="56323" name="Rectangle 2"/>
          <p:cNvSpPr>
            <a:spLocks noGrp="1" noChangeArrowheads="1"/>
          </p:cNvSpPr>
          <p:nvPr>
            <p:ph type="title"/>
          </p:nvPr>
        </p:nvSpPr>
        <p:spPr/>
        <p:txBody>
          <a:bodyPr/>
          <a:lstStyle/>
          <a:p>
            <a:r>
              <a:rPr lang="en-US" dirty="0" smtClean="0"/>
              <a:t>Site Breakdown – Bonneville Corner Collector	</a:t>
            </a:r>
          </a:p>
        </p:txBody>
      </p:sp>
      <p:sp>
        <p:nvSpPr>
          <p:cNvPr id="5632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Construction began in late 2005 and continued through early 2006.</a:t>
            </a:r>
          </a:p>
          <a:p>
            <a:pPr>
              <a:buNone/>
            </a:pPr>
            <a:endParaRPr lang="en-US" sz="800" dirty="0" smtClean="0"/>
          </a:p>
          <a:p>
            <a:r>
              <a:rPr lang="en-US" dirty="0" smtClean="0"/>
              <a:t>The Data collection system was placed into production in April of 2006.</a:t>
            </a:r>
          </a:p>
          <a:p>
            <a:pPr>
              <a:buNone/>
            </a:pPr>
            <a:endParaRPr lang="en-US" sz="800" dirty="0" smtClean="0"/>
          </a:p>
          <a:p>
            <a:r>
              <a:rPr lang="en-US" dirty="0" smtClean="0"/>
              <a:t>This is the largest PIT tag detection system to date.</a:t>
            </a:r>
          </a:p>
          <a:p>
            <a:pPr>
              <a:buNone/>
            </a:pPr>
            <a:endParaRPr lang="en-US" sz="800" dirty="0" smtClean="0"/>
          </a:p>
          <a:p>
            <a:r>
              <a:rPr lang="en-US" dirty="0" smtClean="0"/>
              <a:t>BCC Project Costs				3.3M</a:t>
            </a:r>
          </a:p>
          <a:p>
            <a:r>
              <a:rPr lang="en-US" u="sng" dirty="0" smtClean="0"/>
              <a:t>BCC Antenna and Electronics			~1.7M</a:t>
            </a:r>
          </a:p>
          <a:p>
            <a:r>
              <a:rPr lang="en-US" dirty="0" smtClean="0"/>
              <a:t>Total						~5M</a:t>
            </a:r>
          </a:p>
          <a:p>
            <a:endParaRPr lang="en-US" dirty="0" smtClean="0"/>
          </a:p>
        </p:txBody>
      </p:sp>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p:spPr>
        <p:txBody>
          <a:bodyPr/>
          <a:lstStyle/>
          <a:p>
            <a:r>
              <a:rPr lang="en-US" smtClean="0"/>
              <a:t>As of April 6, 2010</a:t>
            </a:r>
            <a:endParaRPr lang="en-US" b="0"/>
          </a:p>
        </p:txBody>
      </p:sp>
      <p:sp>
        <p:nvSpPr>
          <p:cNvPr id="57347" name="Rectangle 2"/>
          <p:cNvSpPr>
            <a:spLocks noGrp="1" noChangeArrowheads="1"/>
          </p:cNvSpPr>
          <p:nvPr>
            <p:ph type="title"/>
          </p:nvPr>
        </p:nvSpPr>
        <p:spPr/>
        <p:txBody>
          <a:bodyPr/>
          <a:lstStyle/>
          <a:p>
            <a:r>
              <a:rPr lang="en-US" smtClean="0"/>
              <a:t>Site Illustration – Bonneville Juvenile</a:t>
            </a:r>
          </a:p>
        </p:txBody>
      </p:sp>
      <p:pic>
        <p:nvPicPr>
          <p:cNvPr id="57348" name="Picture 5" descr="b2j_150"/>
          <p:cNvPicPr>
            <a:picLocks noGrp="1" noChangeAspect="1" noChangeArrowheads="1"/>
          </p:cNvPicPr>
          <p:nvPr>
            <p:ph idx="1"/>
          </p:nvPr>
        </p:nvPicPr>
        <p:blipFill>
          <a:blip r:embed="rId3" cstate="print"/>
          <a:srcRect/>
          <a:stretch>
            <a:fillRect/>
          </a:stretch>
        </p:blipFill>
        <p:spPr bwMode="auto">
          <a:xfrm>
            <a:off x="1641475" y="1600200"/>
            <a:ext cx="5859463" cy="4525963"/>
          </a:xfrm>
          <a:noFill/>
          <a:ln>
            <a:miter lim="800000"/>
            <a:headEnd/>
            <a:tailEnd/>
          </a:ln>
        </p:spPr>
      </p:pic>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p>
            <a:r>
              <a:rPr lang="en-US" smtClean="0"/>
              <a:t>As of April 6, 2010</a:t>
            </a:r>
            <a:endParaRPr lang="en-US" b="0"/>
          </a:p>
        </p:txBody>
      </p:sp>
      <p:sp>
        <p:nvSpPr>
          <p:cNvPr id="58371" name="Rectangle 2"/>
          <p:cNvSpPr>
            <a:spLocks noGrp="1" noChangeArrowheads="1"/>
          </p:cNvSpPr>
          <p:nvPr>
            <p:ph type="title"/>
          </p:nvPr>
        </p:nvSpPr>
        <p:spPr/>
        <p:txBody>
          <a:bodyPr/>
          <a:lstStyle/>
          <a:p>
            <a:r>
              <a:rPr lang="en-US" smtClean="0"/>
              <a:t>Site Breakdown – Bonneville Juvenile</a:t>
            </a:r>
          </a:p>
        </p:txBody>
      </p:sp>
      <p:sp>
        <p:nvSpPr>
          <p:cNvPr id="58372"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In 2000, the ISO transition was completed after the Smolt Monitoring Facility was completed.</a:t>
            </a:r>
          </a:p>
          <a:p>
            <a:pPr>
              <a:buNone/>
            </a:pPr>
            <a:endParaRPr lang="en-US" sz="800" dirty="0" smtClean="0"/>
          </a:p>
          <a:p>
            <a:r>
              <a:rPr lang="en-US" dirty="0" smtClean="0"/>
              <a:t>In 2001, a new Sample monitor was installed.</a:t>
            </a:r>
          </a:p>
          <a:p>
            <a:pPr>
              <a:buNone/>
            </a:pPr>
            <a:endParaRPr lang="en-US" sz="800" dirty="0" smtClean="0"/>
          </a:p>
          <a:p>
            <a:r>
              <a:rPr lang="en-US" dirty="0" smtClean="0"/>
              <a:t>In 2006, the Full Flow detectors were installed.</a:t>
            </a:r>
          </a:p>
          <a:p>
            <a:pPr>
              <a:buNone/>
            </a:pPr>
            <a:endParaRPr lang="en-US" sz="800" dirty="0" smtClean="0"/>
          </a:p>
          <a:p>
            <a:r>
              <a:rPr lang="en-US" dirty="0" smtClean="0"/>
              <a:t>Full Flow Project Cost				1.3M</a:t>
            </a:r>
          </a:p>
          <a:p>
            <a:r>
              <a:rPr lang="en-US" dirty="0" smtClean="0"/>
              <a:t>8 (2) coil shielded monitors @7K ea.		56K</a:t>
            </a:r>
          </a:p>
          <a:p>
            <a:r>
              <a:rPr lang="en-US" dirty="0" smtClean="0"/>
              <a:t>15 FS1001 Transceivers @6K ea.		90K</a:t>
            </a:r>
          </a:p>
          <a:p>
            <a:r>
              <a:rPr lang="en-US" dirty="0" smtClean="0"/>
              <a:t>4 FS1001B Transceivers @6K ea.		24K</a:t>
            </a:r>
          </a:p>
          <a:p>
            <a:r>
              <a:rPr lang="en-US" dirty="0" smtClean="0"/>
              <a:t>Programmable Logic Controller			9K</a:t>
            </a:r>
          </a:p>
          <a:p>
            <a:r>
              <a:rPr lang="en-US" u="sng" dirty="0" smtClean="0"/>
              <a:t>PIT tag Data Electronics Room			15K</a:t>
            </a:r>
          </a:p>
          <a:p>
            <a:r>
              <a:rPr lang="en-US" dirty="0" smtClean="0"/>
              <a:t>Total						1.494M</a:t>
            </a:r>
          </a:p>
          <a:p>
            <a:pPr>
              <a:buFontTx/>
              <a:buNone/>
            </a:pPr>
            <a:endParaRPr lang="en-US" u="sng" dirty="0" smtClean="0"/>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p:spPr>
        <p:txBody>
          <a:bodyPr/>
          <a:lstStyle/>
          <a:p>
            <a:r>
              <a:rPr lang="en-US" smtClean="0"/>
              <a:t>As of April 6, 2010</a:t>
            </a:r>
            <a:endParaRPr lang="en-US" b="0"/>
          </a:p>
        </p:txBody>
      </p:sp>
      <p:sp>
        <p:nvSpPr>
          <p:cNvPr id="59395" name="Rectangle 2"/>
          <p:cNvSpPr>
            <a:spLocks noGrp="1" noChangeArrowheads="1"/>
          </p:cNvSpPr>
          <p:nvPr>
            <p:ph type="title"/>
          </p:nvPr>
        </p:nvSpPr>
        <p:spPr/>
        <p:txBody>
          <a:bodyPr/>
          <a:lstStyle/>
          <a:p>
            <a:r>
              <a:rPr lang="en-US" smtClean="0"/>
              <a:t>Site Illustration – Prosser </a:t>
            </a:r>
          </a:p>
        </p:txBody>
      </p:sp>
      <p:pic>
        <p:nvPicPr>
          <p:cNvPr id="59396" name="Picture 5" descr="pro_110"/>
          <p:cNvPicPr>
            <a:picLocks noGrp="1" noChangeAspect="1" noChangeArrowheads="1"/>
          </p:cNvPicPr>
          <p:nvPr>
            <p:ph idx="1"/>
          </p:nvPr>
        </p:nvPicPr>
        <p:blipFill>
          <a:blip r:embed="rId3" cstate="print"/>
          <a:srcRect/>
          <a:stretch>
            <a:fillRect/>
          </a:stretch>
        </p:blipFill>
        <p:spPr bwMode="auto">
          <a:xfrm>
            <a:off x="1643063" y="1600200"/>
            <a:ext cx="5857875" cy="4525963"/>
          </a:xfrm>
          <a:noFill/>
          <a:ln>
            <a:miter lim="800000"/>
            <a:headEnd/>
            <a:tailEnd/>
          </a:ln>
        </p:spPr>
      </p:pic>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p:spPr>
        <p:txBody>
          <a:bodyPr/>
          <a:lstStyle/>
          <a:p>
            <a:r>
              <a:rPr lang="en-US" smtClean="0"/>
              <a:t>As of April 6, 2010</a:t>
            </a:r>
            <a:endParaRPr lang="en-US" b="0"/>
          </a:p>
        </p:txBody>
      </p:sp>
      <p:sp>
        <p:nvSpPr>
          <p:cNvPr id="60419" name="Rectangle 2"/>
          <p:cNvSpPr>
            <a:spLocks noGrp="1" noChangeArrowheads="1"/>
          </p:cNvSpPr>
          <p:nvPr>
            <p:ph type="title"/>
          </p:nvPr>
        </p:nvSpPr>
        <p:spPr/>
        <p:txBody>
          <a:bodyPr/>
          <a:lstStyle/>
          <a:p>
            <a:r>
              <a:rPr lang="en-US" smtClean="0"/>
              <a:t>Site Breakdown - Prosser</a:t>
            </a:r>
          </a:p>
        </p:txBody>
      </p:sp>
      <p:sp>
        <p:nvSpPr>
          <p:cNvPr id="60420" name="Rectangle 3"/>
          <p:cNvSpPr>
            <a:spLocks noGrp="1" noChangeArrowheads="1"/>
          </p:cNvSpPr>
          <p:nvPr>
            <p:ph type="body" idx="1"/>
          </p:nvPr>
        </p:nvSpPr>
        <p:spPr bwMode="auto">
          <a:xfrm>
            <a:off x="457200" y="1600200"/>
            <a:ext cx="8229600" cy="48006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None/>
            </a:pPr>
            <a:endParaRPr lang="en-US" sz="800" dirty="0" smtClean="0"/>
          </a:p>
          <a:p>
            <a:pPr>
              <a:lnSpc>
                <a:spcPct val="90000"/>
              </a:lnSpc>
            </a:pPr>
            <a:r>
              <a:rPr lang="en-US" dirty="0" smtClean="0"/>
              <a:t>In late 1999, the Juvenile facility underwent the ISO transition.</a:t>
            </a:r>
          </a:p>
          <a:p>
            <a:pPr>
              <a:lnSpc>
                <a:spcPct val="90000"/>
              </a:lnSpc>
              <a:buNone/>
            </a:pPr>
            <a:endParaRPr lang="en-US" sz="800" dirty="0" smtClean="0"/>
          </a:p>
          <a:p>
            <a:pPr>
              <a:lnSpc>
                <a:spcPct val="90000"/>
              </a:lnSpc>
            </a:pPr>
            <a:r>
              <a:rPr lang="en-US" dirty="0" smtClean="0"/>
              <a:t>In 2004, the Left Bank Ladder Counting Window antennas were installed.</a:t>
            </a:r>
          </a:p>
          <a:p>
            <a:pPr>
              <a:lnSpc>
                <a:spcPct val="90000"/>
              </a:lnSpc>
              <a:buNone/>
            </a:pPr>
            <a:endParaRPr lang="en-US" sz="800" dirty="0" smtClean="0"/>
          </a:p>
          <a:p>
            <a:pPr>
              <a:lnSpc>
                <a:spcPct val="90000"/>
              </a:lnSpc>
            </a:pPr>
            <a:r>
              <a:rPr lang="en-US" dirty="0" smtClean="0"/>
              <a:t>In 2005, the Center and Right Bank Ladder Counting Windows were installed.</a:t>
            </a:r>
          </a:p>
          <a:p>
            <a:pPr>
              <a:lnSpc>
                <a:spcPct val="90000"/>
              </a:lnSpc>
              <a:buNone/>
            </a:pPr>
            <a:endParaRPr lang="en-US" sz="800" dirty="0" smtClean="0"/>
          </a:p>
          <a:p>
            <a:pPr>
              <a:lnSpc>
                <a:spcPct val="90000"/>
              </a:lnSpc>
            </a:pPr>
            <a:r>
              <a:rPr lang="en-US" dirty="0" smtClean="0"/>
              <a:t>Left Bank Ladder Project Cost			70K</a:t>
            </a:r>
          </a:p>
          <a:p>
            <a:pPr>
              <a:lnSpc>
                <a:spcPct val="90000"/>
              </a:lnSpc>
            </a:pPr>
            <a:r>
              <a:rPr lang="en-US" dirty="0" smtClean="0"/>
              <a:t>Center and Right Bank Project Cost		130K</a:t>
            </a:r>
          </a:p>
          <a:p>
            <a:pPr>
              <a:lnSpc>
                <a:spcPct val="90000"/>
              </a:lnSpc>
            </a:pPr>
            <a:r>
              <a:rPr lang="en-US" dirty="0" smtClean="0"/>
              <a:t>7 Small Slot Antennas @8K ea.			56K</a:t>
            </a:r>
          </a:p>
          <a:p>
            <a:pPr>
              <a:lnSpc>
                <a:spcPct val="90000"/>
              </a:lnSpc>
            </a:pPr>
            <a:r>
              <a:rPr lang="en-US" dirty="0" smtClean="0"/>
              <a:t>3 (2) coil shielded monitors @7K ea.		21K</a:t>
            </a:r>
          </a:p>
          <a:p>
            <a:pPr>
              <a:lnSpc>
                <a:spcPct val="90000"/>
              </a:lnSpc>
            </a:pPr>
            <a:r>
              <a:rPr lang="en-US" dirty="0" smtClean="0"/>
              <a:t>5 FS1001 Transceivers @6K ea.		30K</a:t>
            </a:r>
          </a:p>
          <a:p>
            <a:pPr>
              <a:lnSpc>
                <a:spcPct val="90000"/>
              </a:lnSpc>
            </a:pPr>
            <a:r>
              <a:rPr lang="en-US" dirty="0" smtClean="0"/>
              <a:t>7 FS1001A Transceivers @6K ea.		42K</a:t>
            </a:r>
          </a:p>
          <a:p>
            <a:pPr>
              <a:lnSpc>
                <a:spcPct val="90000"/>
              </a:lnSpc>
            </a:pPr>
            <a:r>
              <a:rPr lang="en-US" dirty="0" smtClean="0"/>
              <a:t>6 Electronic Enclosures @5K ea.		30K</a:t>
            </a:r>
          </a:p>
          <a:p>
            <a:pPr>
              <a:lnSpc>
                <a:spcPct val="90000"/>
              </a:lnSpc>
            </a:pPr>
            <a:r>
              <a:rPr lang="en-US" dirty="0" smtClean="0"/>
              <a:t>14 Freewave Radio Modems w/Antenna @2k ea.	28K</a:t>
            </a:r>
          </a:p>
          <a:p>
            <a:pPr>
              <a:lnSpc>
                <a:spcPct val="90000"/>
              </a:lnSpc>
            </a:pPr>
            <a:r>
              <a:rPr lang="en-US" u="sng" dirty="0" smtClean="0"/>
              <a:t>PIT tag Data Electronics Room			15K</a:t>
            </a:r>
          </a:p>
          <a:p>
            <a:pPr>
              <a:lnSpc>
                <a:spcPct val="90000"/>
              </a:lnSpc>
            </a:pPr>
            <a:r>
              <a:rPr lang="en-US" dirty="0" smtClean="0"/>
              <a:t>Total						422K</a:t>
            </a:r>
          </a:p>
          <a:p>
            <a:pPr>
              <a:lnSpc>
                <a:spcPct val="90000"/>
              </a:lnSpc>
            </a:pPr>
            <a:endParaRPr lang="en-US" dirty="0" smtClean="0"/>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As of April 6, 2010</a:t>
            </a:r>
            <a:endParaRPr lang="en-US" b="0"/>
          </a:p>
        </p:txBody>
      </p:sp>
      <p:sp>
        <p:nvSpPr>
          <p:cNvPr id="61443" name="Rectangle 2"/>
          <p:cNvSpPr>
            <a:spLocks noGrp="1" noChangeArrowheads="1"/>
          </p:cNvSpPr>
          <p:nvPr>
            <p:ph type="title"/>
          </p:nvPr>
        </p:nvSpPr>
        <p:spPr/>
        <p:txBody>
          <a:bodyPr/>
          <a:lstStyle/>
          <a:p>
            <a:r>
              <a:rPr lang="en-US" smtClean="0"/>
              <a:t>Site Illustration – Rosa Dam</a:t>
            </a:r>
          </a:p>
        </p:txBody>
      </p:sp>
      <p:pic>
        <p:nvPicPr>
          <p:cNvPr id="61444" name="Picture 5" descr="rzf_100"/>
          <p:cNvPicPr>
            <a:picLocks noGrp="1" noChangeAspect="1" noChangeArrowheads="1"/>
          </p:cNvPicPr>
          <p:nvPr>
            <p:ph idx="1"/>
          </p:nvPr>
        </p:nvPicPr>
        <p:blipFill>
          <a:blip r:embed="rId3" cstate="print"/>
          <a:srcRect/>
          <a:stretch>
            <a:fillRect/>
          </a:stretch>
        </p:blipFill>
        <p:spPr bwMode="auto">
          <a:xfrm>
            <a:off x="1644650" y="1600200"/>
            <a:ext cx="5854700" cy="4525963"/>
          </a:xfrm>
          <a:noFill/>
          <a:ln>
            <a:miter lim="800000"/>
            <a:headEnd/>
            <a:tailEnd/>
          </a:ln>
        </p:spPr>
      </p:pic>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p:spPr>
        <p:txBody>
          <a:bodyPr/>
          <a:lstStyle/>
          <a:p>
            <a:r>
              <a:rPr lang="en-US" smtClean="0"/>
              <a:t>As of April 6, 2010</a:t>
            </a:r>
            <a:endParaRPr lang="en-US" b="0"/>
          </a:p>
        </p:txBody>
      </p:sp>
      <p:sp>
        <p:nvSpPr>
          <p:cNvPr id="62467" name="Rectangle 2"/>
          <p:cNvSpPr>
            <a:spLocks noGrp="1" noChangeArrowheads="1"/>
          </p:cNvSpPr>
          <p:nvPr>
            <p:ph type="title"/>
          </p:nvPr>
        </p:nvSpPr>
        <p:spPr/>
        <p:txBody>
          <a:bodyPr/>
          <a:lstStyle/>
          <a:p>
            <a:r>
              <a:rPr lang="en-US" smtClean="0"/>
              <a:t>Site Breakdown – Rosa Dam</a:t>
            </a:r>
          </a:p>
        </p:txBody>
      </p:sp>
      <p:sp>
        <p:nvSpPr>
          <p:cNvPr id="6246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In 2007,  the Yakama Nation installed three (3) pass-through overflow weir antennas.</a:t>
            </a:r>
          </a:p>
          <a:p>
            <a:pPr>
              <a:buNone/>
            </a:pPr>
            <a:endParaRPr lang="en-US" sz="800" dirty="0" smtClean="0"/>
          </a:p>
          <a:p>
            <a:r>
              <a:rPr lang="en-US" dirty="0" smtClean="0"/>
              <a:t>4 Pass-through Antennas @9.6K ea.		38.4K</a:t>
            </a:r>
          </a:p>
          <a:p>
            <a:r>
              <a:rPr lang="en-US" dirty="0" smtClean="0"/>
              <a:t>4 FS1001A @6K ea.				24K</a:t>
            </a:r>
          </a:p>
          <a:p>
            <a:r>
              <a:rPr lang="en-US" dirty="0" smtClean="0"/>
              <a:t>4 Electronic Enclosures	 @7K ea.		28K</a:t>
            </a:r>
          </a:p>
          <a:p>
            <a:r>
              <a:rPr lang="en-US" dirty="0" smtClean="0"/>
              <a:t>Satellite Communications @1K ea.		1K</a:t>
            </a:r>
          </a:p>
          <a:p>
            <a:r>
              <a:rPr lang="en-US" u="sng" dirty="0" smtClean="0"/>
              <a:t>PIT tag Data Electronics Room			15K</a:t>
            </a:r>
          </a:p>
          <a:p>
            <a:r>
              <a:rPr lang="en-US" dirty="0" smtClean="0"/>
              <a:t>Total						106.4K 			</a:t>
            </a:r>
          </a:p>
        </p:txBody>
      </p:sp>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3"/>
          <p:cNvSpPr>
            <a:spLocks noGrp="1"/>
          </p:cNvSpPr>
          <p:nvPr>
            <p:ph type="dt" sz="quarter" idx="10"/>
          </p:nvPr>
        </p:nvSpPr>
        <p:spPr>
          <a:noFill/>
        </p:spPr>
        <p:txBody>
          <a:bodyPr/>
          <a:lstStyle/>
          <a:p>
            <a:r>
              <a:rPr lang="en-US" smtClean="0"/>
              <a:t>As of April 6, 2010</a:t>
            </a:r>
            <a:endParaRPr lang="en-US" b="0"/>
          </a:p>
        </p:txBody>
      </p:sp>
      <p:sp>
        <p:nvSpPr>
          <p:cNvPr id="63491" name="Rectangle 2"/>
          <p:cNvSpPr>
            <a:spLocks noGrp="1" noChangeArrowheads="1"/>
          </p:cNvSpPr>
          <p:nvPr>
            <p:ph type="title"/>
          </p:nvPr>
        </p:nvSpPr>
        <p:spPr/>
        <p:txBody>
          <a:bodyPr/>
          <a:lstStyle/>
          <a:p>
            <a:r>
              <a:rPr lang="en-US" smtClean="0"/>
              <a:t>Site Illustration – Easton Acclamation Pond</a:t>
            </a:r>
          </a:p>
        </p:txBody>
      </p:sp>
      <p:pic>
        <p:nvPicPr>
          <p:cNvPr id="63492" name="Picture 5" descr="esj_110"/>
          <p:cNvPicPr>
            <a:picLocks noGrp="1" noChangeAspect="1" noChangeArrowheads="1"/>
          </p:cNvPicPr>
          <p:nvPr>
            <p:ph idx="1"/>
          </p:nvPr>
        </p:nvPicPr>
        <p:blipFill>
          <a:blip r:embed="rId3" cstate="print"/>
          <a:srcRect/>
          <a:stretch>
            <a:fillRect/>
          </a:stretch>
        </p:blipFill>
        <p:spPr bwMode="auto">
          <a:xfrm>
            <a:off x="2174875" y="1600200"/>
            <a:ext cx="4794250" cy="4525963"/>
          </a:xfrm>
          <a:noFill/>
          <a:ln>
            <a:miter lim="800000"/>
            <a:headEnd/>
            <a:tailEnd/>
          </a:ln>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5"/>
          <p:cNvSpPr>
            <a:spLocks noGrp="1"/>
          </p:cNvSpPr>
          <p:nvPr>
            <p:ph type="dt" sz="quarter" idx="10"/>
          </p:nvPr>
        </p:nvSpPr>
        <p:spPr>
          <a:noFill/>
        </p:spPr>
        <p:txBody>
          <a:bodyPr/>
          <a:lstStyle/>
          <a:p>
            <a:r>
              <a:rPr lang="en-US" smtClean="0"/>
              <a:t>As of April 6, 2010</a:t>
            </a:r>
            <a:endParaRPr lang="en-US" b="0"/>
          </a:p>
        </p:txBody>
      </p:sp>
      <p:sp>
        <p:nvSpPr>
          <p:cNvPr id="18435" name="Rectangle 4"/>
          <p:cNvSpPr>
            <a:spLocks noGrp="1" noChangeArrowheads="1"/>
          </p:cNvSpPr>
          <p:nvPr>
            <p:ph type="title"/>
          </p:nvPr>
        </p:nvSpPr>
        <p:spPr/>
        <p:txBody>
          <a:bodyPr/>
          <a:lstStyle/>
          <a:p>
            <a:r>
              <a:rPr lang="en-US" smtClean="0"/>
              <a:t>Antenna and Transceiver Association</a:t>
            </a:r>
          </a:p>
        </p:txBody>
      </p:sp>
      <p:sp>
        <p:nvSpPr>
          <p:cNvPr id="18436" name="Rectangle 7"/>
          <p:cNvSpPr>
            <a:spLocks noGrp="1" noChangeArrowheads="1"/>
          </p:cNvSpPr>
          <p:nvPr>
            <p:ph type="body" sz="half" idx="3"/>
          </p:nvPr>
        </p:nvSpPr>
        <p:spPr bwMode="auto">
          <a:xfrm>
            <a:off x="1371600" y="5105400"/>
            <a:ext cx="6858000" cy="7921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1600" dirty="0" smtClean="0"/>
              <a:t>Counting Window Antenna</a:t>
            </a:r>
          </a:p>
          <a:p>
            <a:pPr>
              <a:lnSpc>
                <a:spcPct val="90000"/>
              </a:lnSpc>
            </a:pPr>
            <a:r>
              <a:rPr lang="en-US" sz="1600" dirty="0" smtClean="0"/>
              <a:t>FS1001A Transceivers</a:t>
            </a:r>
          </a:p>
          <a:p>
            <a:pPr>
              <a:lnSpc>
                <a:spcPct val="90000"/>
              </a:lnSpc>
            </a:pPr>
            <a:r>
              <a:rPr lang="en-US" sz="1600" dirty="0" smtClean="0"/>
              <a:t>First Installed in 2002</a:t>
            </a:r>
          </a:p>
        </p:txBody>
      </p:sp>
      <p:pic>
        <p:nvPicPr>
          <p:cNvPr id="18437" name="Picture 8" descr="MC2 anntenna install 022"/>
          <p:cNvPicPr>
            <a:picLocks noGrp="1" noChangeAspect="1" noChangeArrowheads="1"/>
          </p:cNvPicPr>
          <p:nvPr>
            <p:ph sz="quarter" idx="1"/>
          </p:nvPr>
        </p:nvPicPr>
        <p:blipFill>
          <a:blip r:embed="rId3" cstate="print"/>
          <a:srcRect/>
          <a:stretch>
            <a:fillRect/>
          </a:stretch>
        </p:blipFill>
        <p:spPr bwMode="auto">
          <a:xfrm>
            <a:off x="1371600" y="1600200"/>
            <a:ext cx="3200400" cy="3200400"/>
          </a:xfrm>
          <a:noFill/>
          <a:ln>
            <a:miter lim="800000"/>
            <a:headEnd/>
            <a:tailEnd/>
          </a:ln>
        </p:spPr>
      </p:pic>
      <p:pic>
        <p:nvPicPr>
          <p:cNvPr id="18438" name="Picture 9" descr="MC1 7-20-2006 048"/>
          <p:cNvPicPr>
            <a:picLocks noGrp="1" noChangeAspect="1" noChangeArrowheads="1"/>
          </p:cNvPicPr>
          <p:nvPr>
            <p:ph sz="quarter" idx="2"/>
          </p:nvPr>
        </p:nvPicPr>
        <p:blipFill>
          <a:blip r:embed="rId4" cstate="print"/>
          <a:srcRect/>
          <a:stretch>
            <a:fillRect/>
          </a:stretch>
        </p:blipFill>
        <p:spPr bwMode="auto">
          <a:xfrm>
            <a:off x="4724400" y="1600200"/>
            <a:ext cx="3371850" cy="3200400"/>
          </a:xfrm>
          <a:noFill/>
          <a:ln>
            <a:miter lim="800000"/>
            <a:headEnd/>
            <a:tailEnd/>
          </a:ln>
        </p:spPr>
      </p:pic>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p:spPr>
        <p:txBody>
          <a:bodyPr/>
          <a:lstStyle/>
          <a:p>
            <a:r>
              <a:rPr lang="en-US" smtClean="0"/>
              <a:t>As of April 6, 2010</a:t>
            </a:r>
            <a:endParaRPr lang="en-US" b="0"/>
          </a:p>
        </p:txBody>
      </p:sp>
      <p:sp>
        <p:nvSpPr>
          <p:cNvPr id="64515" name="Rectangle 4"/>
          <p:cNvSpPr>
            <a:spLocks noGrp="1" noChangeArrowheads="1"/>
          </p:cNvSpPr>
          <p:nvPr>
            <p:ph type="title"/>
          </p:nvPr>
        </p:nvSpPr>
        <p:spPr/>
        <p:txBody>
          <a:bodyPr/>
          <a:lstStyle/>
          <a:p>
            <a:r>
              <a:rPr lang="en-US" smtClean="0"/>
              <a:t>Site Illustration – Clark Flat Acclamation Pond</a:t>
            </a:r>
          </a:p>
        </p:txBody>
      </p:sp>
      <p:pic>
        <p:nvPicPr>
          <p:cNvPr id="64516" name="Picture 6" descr="cfj_110"/>
          <p:cNvPicPr>
            <a:picLocks noGrp="1" noChangeAspect="1" noChangeArrowheads="1"/>
          </p:cNvPicPr>
          <p:nvPr>
            <p:ph idx="1"/>
          </p:nvPr>
        </p:nvPicPr>
        <p:blipFill>
          <a:blip r:embed="rId3" cstate="print"/>
          <a:srcRect/>
          <a:stretch>
            <a:fillRect/>
          </a:stretch>
        </p:blipFill>
        <p:spPr bwMode="auto">
          <a:xfrm>
            <a:off x="2174875" y="1600200"/>
            <a:ext cx="4794250" cy="4525963"/>
          </a:xfrm>
          <a:noFill/>
          <a:ln>
            <a:miter lim="800000"/>
            <a:headEnd/>
            <a:tailEnd/>
          </a:ln>
        </p:spPr>
      </p:pic>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p:spPr>
        <p:txBody>
          <a:bodyPr/>
          <a:lstStyle/>
          <a:p>
            <a:r>
              <a:rPr lang="en-US" smtClean="0"/>
              <a:t>As of April 6, 2010</a:t>
            </a:r>
            <a:endParaRPr lang="en-US" b="0"/>
          </a:p>
        </p:txBody>
      </p:sp>
      <p:sp>
        <p:nvSpPr>
          <p:cNvPr id="65539" name="Rectangle 4"/>
          <p:cNvSpPr>
            <a:spLocks noGrp="1" noChangeArrowheads="1"/>
          </p:cNvSpPr>
          <p:nvPr>
            <p:ph type="title"/>
          </p:nvPr>
        </p:nvSpPr>
        <p:spPr/>
        <p:txBody>
          <a:bodyPr/>
          <a:lstStyle/>
          <a:p>
            <a:r>
              <a:rPr lang="en-US" smtClean="0"/>
              <a:t>Site Illustration – Jack Creek Acclamation Pond</a:t>
            </a:r>
          </a:p>
        </p:txBody>
      </p:sp>
      <p:pic>
        <p:nvPicPr>
          <p:cNvPr id="65540" name="Picture 6" descr="jcj_110"/>
          <p:cNvPicPr>
            <a:picLocks noGrp="1" noChangeAspect="1" noChangeArrowheads="1"/>
          </p:cNvPicPr>
          <p:nvPr>
            <p:ph idx="1"/>
          </p:nvPr>
        </p:nvPicPr>
        <p:blipFill>
          <a:blip r:embed="rId3" cstate="print"/>
          <a:srcRect/>
          <a:stretch>
            <a:fillRect/>
          </a:stretch>
        </p:blipFill>
        <p:spPr bwMode="auto">
          <a:xfrm>
            <a:off x="2174875" y="1600200"/>
            <a:ext cx="4794250" cy="4525963"/>
          </a:xfrm>
          <a:noFill/>
          <a:ln>
            <a:miter lim="800000"/>
            <a:headEnd/>
            <a:tailEnd/>
          </a:ln>
        </p:spPr>
      </p:pic>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3"/>
          <p:cNvSpPr>
            <a:spLocks noGrp="1"/>
          </p:cNvSpPr>
          <p:nvPr>
            <p:ph type="dt" sz="quarter" idx="10"/>
          </p:nvPr>
        </p:nvSpPr>
        <p:spPr>
          <a:noFill/>
        </p:spPr>
        <p:txBody>
          <a:bodyPr/>
          <a:lstStyle/>
          <a:p>
            <a:r>
              <a:rPr lang="en-US" smtClean="0"/>
              <a:t>As of April 6, 2010</a:t>
            </a:r>
            <a:endParaRPr lang="en-US" b="0"/>
          </a:p>
        </p:txBody>
      </p:sp>
      <p:sp>
        <p:nvSpPr>
          <p:cNvPr id="66563" name="Rectangle 2"/>
          <p:cNvSpPr>
            <a:spLocks noGrp="1" noChangeArrowheads="1"/>
          </p:cNvSpPr>
          <p:nvPr>
            <p:ph type="title"/>
          </p:nvPr>
        </p:nvSpPr>
        <p:spPr/>
        <p:txBody>
          <a:bodyPr/>
          <a:lstStyle/>
          <a:p>
            <a:r>
              <a:rPr lang="en-US" smtClean="0"/>
              <a:t>Site Breakdown – Yakama Acclamation Ponds	</a:t>
            </a:r>
          </a:p>
        </p:txBody>
      </p:sp>
      <p:sp>
        <p:nvSpPr>
          <p:cNvPr id="6656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In 1999, all three (3) acclamation sites were setup with 400kHz detection equipment.</a:t>
            </a:r>
          </a:p>
          <a:p>
            <a:pPr>
              <a:buNone/>
            </a:pPr>
            <a:endParaRPr lang="en-US" sz="800" dirty="0" smtClean="0"/>
          </a:p>
          <a:p>
            <a:r>
              <a:rPr lang="en-US" dirty="0" smtClean="0"/>
              <a:t>In 2000, Biomark installed the new ISO detectors.</a:t>
            </a:r>
          </a:p>
          <a:p>
            <a:pPr>
              <a:buNone/>
            </a:pPr>
            <a:endParaRPr lang="en-US" sz="800" dirty="0" smtClean="0"/>
          </a:p>
          <a:p>
            <a:r>
              <a:rPr lang="en-US" dirty="0" smtClean="0"/>
              <a:t>In 2001, PSMFC was asked to take over O&amp;M of the equipment.</a:t>
            </a:r>
          </a:p>
          <a:p>
            <a:pPr>
              <a:buNone/>
            </a:pPr>
            <a:endParaRPr lang="en-US" sz="800" dirty="0" smtClean="0"/>
          </a:p>
          <a:p>
            <a:r>
              <a:rPr lang="en-US" dirty="0" smtClean="0"/>
              <a:t>2 (2) coil shielded monitors w/UPS’s @8K ea.	16K</a:t>
            </a:r>
          </a:p>
          <a:p>
            <a:r>
              <a:rPr lang="en-US" dirty="0" smtClean="0"/>
              <a:t>4 FS1001 Transceivers	 @6K ea.		24K</a:t>
            </a:r>
          </a:p>
          <a:p>
            <a:r>
              <a:rPr lang="en-US" dirty="0" smtClean="0"/>
              <a:t>Satellite Communications			1K</a:t>
            </a:r>
          </a:p>
          <a:p>
            <a:r>
              <a:rPr lang="en-US" u="sng" dirty="0" smtClean="0"/>
              <a:t>PIT tag Data Electronics 			10K</a:t>
            </a:r>
          </a:p>
          <a:p>
            <a:r>
              <a:rPr lang="en-US" dirty="0" smtClean="0"/>
              <a:t>Total	for each facility				53K</a:t>
            </a:r>
          </a:p>
          <a:p>
            <a:pPr>
              <a:buNone/>
            </a:pPr>
            <a:endParaRPr lang="en-US" sz="800" dirty="0" smtClean="0"/>
          </a:p>
          <a:p>
            <a:r>
              <a:rPr lang="en-US" dirty="0" smtClean="0"/>
              <a:t>Total for all three (3)				153K		</a:t>
            </a:r>
          </a:p>
          <a:p>
            <a:endParaRPr lang="en-US" dirty="0" smtClean="0"/>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p:spPr>
        <p:txBody>
          <a:bodyPr/>
          <a:lstStyle/>
          <a:p>
            <a:r>
              <a:rPr lang="en-US" smtClean="0"/>
              <a:t>As of April 6, 2010</a:t>
            </a:r>
            <a:endParaRPr lang="en-US" b="0"/>
          </a:p>
        </p:txBody>
      </p:sp>
      <p:sp>
        <p:nvSpPr>
          <p:cNvPr id="67587" name="Rectangle 2"/>
          <p:cNvSpPr>
            <a:spLocks noGrp="1" noChangeArrowheads="1"/>
          </p:cNvSpPr>
          <p:nvPr>
            <p:ph type="title"/>
          </p:nvPr>
        </p:nvSpPr>
        <p:spPr/>
        <p:txBody>
          <a:bodyPr/>
          <a:lstStyle/>
          <a:p>
            <a:r>
              <a:rPr lang="en-US" smtClean="0"/>
              <a:t>Portland District Breakdown</a:t>
            </a:r>
          </a:p>
        </p:txBody>
      </p:sp>
      <p:sp>
        <p:nvSpPr>
          <p:cNvPr id="67588" name="Rectangle 222"/>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u="sng" dirty="0" smtClean="0"/>
              <a:t>Site				Project Total($)	Project Year</a:t>
            </a:r>
            <a:r>
              <a:rPr lang="en-US" dirty="0" smtClean="0"/>
              <a:t>	</a:t>
            </a:r>
          </a:p>
          <a:p>
            <a:r>
              <a:rPr lang="en-US" dirty="0" smtClean="0"/>
              <a:t>B2J 				170K		2000</a:t>
            </a:r>
          </a:p>
          <a:p>
            <a:r>
              <a:rPr lang="en-US" dirty="0" smtClean="0"/>
              <a:t>B2JFF			1.33M		2006	</a:t>
            </a:r>
          </a:p>
          <a:p>
            <a:r>
              <a:rPr lang="en-US" dirty="0" smtClean="0"/>
              <a:t>BO1 Ladder			994K		2001</a:t>
            </a:r>
          </a:p>
          <a:p>
            <a:r>
              <a:rPr lang="en-US" dirty="0" smtClean="0"/>
              <a:t>BO1 Slot			1.45M		2006</a:t>
            </a:r>
          </a:p>
          <a:p>
            <a:r>
              <a:rPr lang="en-US" dirty="0" smtClean="0"/>
              <a:t>BO2				802K		2001</a:t>
            </a:r>
          </a:p>
          <a:p>
            <a:r>
              <a:rPr lang="en-US" dirty="0" smtClean="0"/>
              <a:t>BO3				885K		2001</a:t>
            </a:r>
          </a:p>
          <a:p>
            <a:r>
              <a:rPr lang="en-US" dirty="0" smtClean="0"/>
              <a:t>BO4				1.45M		2005</a:t>
            </a:r>
          </a:p>
          <a:p>
            <a:r>
              <a:rPr lang="en-US" dirty="0" smtClean="0"/>
              <a:t>Bonneville Corner Collector	5M		2005</a:t>
            </a:r>
          </a:p>
          <a:p>
            <a:r>
              <a:rPr lang="en-US" dirty="0" smtClean="0"/>
              <a:t>JDJ				271K		2000</a:t>
            </a:r>
          </a:p>
          <a:p>
            <a:r>
              <a:rPr lang="en-US" u="sng" dirty="0" smtClean="0"/>
              <a:t>JDJFF			1.63M		2007</a:t>
            </a:r>
          </a:p>
          <a:p>
            <a:r>
              <a:rPr lang="en-US" dirty="0" smtClean="0"/>
              <a:t>TOTAL			~14M</a:t>
            </a:r>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3"/>
          <p:cNvSpPr>
            <a:spLocks noGrp="1"/>
          </p:cNvSpPr>
          <p:nvPr>
            <p:ph type="dt" sz="quarter" idx="10"/>
          </p:nvPr>
        </p:nvSpPr>
        <p:spPr>
          <a:noFill/>
        </p:spPr>
        <p:txBody>
          <a:bodyPr/>
          <a:lstStyle/>
          <a:p>
            <a:r>
              <a:rPr lang="en-US" smtClean="0"/>
              <a:t>As of April 6, 2010</a:t>
            </a:r>
            <a:endParaRPr lang="en-US" b="0"/>
          </a:p>
        </p:txBody>
      </p:sp>
      <p:sp>
        <p:nvSpPr>
          <p:cNvPr id="68611" name="Rectangle 2"/>
          <p:cNvSpPr>
            <a:spLocks noGrp="1" noChangeArrowheads="1"/>
          </p:cNvSpPr>
          <p:nvPr>
            <p:ph type="title"/>
          </p:nvPr>
        </p:nvSpPr>
        <p:spPr/>
        <p:txBody>
          <a:bodyPr/>
          <a:lstStyle/>
          <a:p>
            <a:r>
              <a:rPr lang="en-US" smtClean="0"/>
              <a:t>Walla Walla District Breakdown</a:t>
            </a:r>
          </a:p>
        </p:txBody>
      </p:sp>
      <p:sp>
        <p:nvSpPr>
          <p:cNvPr id="68612" name="Rectangle 4"/>
          <p:cNvSpPr>
            <a:spLocks noGrp="1" noChangeArrowheads="1"/>
          </p:cNvSpPr>
          <p:nvPr>
            <p:ph type="body" idx="1"/>
          </p:nvPr>
        </p:nvSpPr>
        <p:spPr bwMode="auto">
          <a:xfrm>
            <a:off x="457200" y="1600200"/>
            <a:ext cx="8229600" cy="4648200"/>
          </a:xfrm>
          <a:noFill/>
          <a:ln>
            <a:miter lim="800000"/>
            <a:headEnd/>
            <a:tailEnd/>
          </a:ln>
        </p:spPr>
        <p:txBody>
          <a:bodyPr vert="horz" wrap="square" lIns="91440" tIns="45720" rIns="91440" bIns="45720" numCol="1" anchor="t" anchorCtr="0" compatLnSpc="1">
            <a:prstTxWarp prst="textNoShape">
              <a:avLst/>
            </a:prstTxWarp>
          </a:bodyPr>
          <a:lstStyle/>
          <a:p>
            <a:r>
              <a:rPr lang="en-US" u="sng" dirty="0" smtClean="0"/>
              <a:t>Site				Project Total($)	Project Year</a:t>
            </a:r>
            <a:r>
              <a:rPr lang="en-US" dirty="0" smtClean="0"/>
              <a:t>	</a:t>
            </a:r>
          </a:p>
          <a:p>
            <a:r>
              <a:rPr lang="en-US" dirty="0" smtClean="0"/>
              <a:t>GRA				1.53M		2001/2003</a:t>
            </a:r>
          </a:p>
          <a:p>
            <a:r>
              <a:rPr lang="en-US" dirty="0" smtClean="0"/>
              <a:t>GRJ				268K		2000</a:t>
            </a:r>
          </a:p>
          <a:p>
            <a:r>
              <a:rPr lang="en-US" dirty="0" smtClean="0"/>
              <a:t>GOJ				304K		2000</a:t>
            </a:r>
          </a:p>
          <a:p>
            <a:r>
              <a:rPr lang="en-US" dirty="0" smtClean="0"/>
              <a:t>GOJFF			~1M		2009 </a:t>
            </a:r>
          </a:p>
          <a:p>
            <a:r>
              <a:rPr lang="en-US" dirty="0" smtClean="0"/>
              <a:t>LMJ				331K		2000</a:t>
            </a:r>
          </a:p>
          <a:p>
            <a:r>
              <a:rPr lang="en-US" dirty="0" smtClean="0"/>
              <a:t>LMJFF			1.13M		2007</a:t>
            </a:r>
          </a:p>
          <a:p>
            <a:r>
              <a:rPr lang="en-US" dirty="0" smtClean="0"/>
              <a:t>ICH				1.59M		2003</a:t>
            </a:r>
          </a:p>
          <a:p>
            <a:r>
              <a:rPr lang="en-US" dirty="0" smtClean="0"/>
              <a:t>ICHFF			~1M		2005</a:t>
            </a:r>
          </a:p>
          <a:p>
            <a:r>
              <a:rPr lang="en-US" dirty="0" smtClean="0"/>
              <a:t>MCJ				376K		2000</a:t>
            </a:r>
          </a:p>
          <a:p>
            <a:r>
              <a:rPr lang="en-US" dirty="0" smtClean="0"/>
              <a:t>MCJFF			~1M		2003</a:t>
            </a:r>
          </a:p>
          <a:p>
            <a:r>
              <a:rPr lang="en-US" dirty="0" smtClean="0"/>
              <a:t>MC1 w/Counting Window	578K		2002</a:t>
            </a:r>
          </a:p>
          <a:p>
            <a:r>
              <a:rPr lang="en-US" u="sng" dirty="0" smtClean="0"/>
              <a:t>MC2 w/Counting Window	833K		2002/2006</a:t>
            </a:r>
          </a:p>
          <a:p>
            <a:r>
              <a:rPr lang="en-US" dirty="0" smtClean="0"/>
              <a:t>Total				~10M	</a:t>
            </a:r>
            <a:r>
              <a:rPr lang="en-US" sz="1600" dirty="0" smtClean="0"/>
              <a:t>	</a:t>
            </a:r>
          </a:p>
        </p:txBody>
      </p:sp>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3"/>
          <p:cNvSpPr>
            <a:spLocks noGrp="1"/>
          </p:cNvSpPr>
          <p:nvPr>
            <p:ph type="dt" sz="quarter" idx="10"/>
          </p:nvPr>
        </p:nvSpPr>
        <p:spPr>
          <a:noFill/>
        </p:spPr>
        <p:txBody>
          <a:bodyPr/>
          <a:lstStyle/>
          <a:p>
            <a:r>
              <a:rPr lang="en-US" smtClean="0"/>
              <a:t>As of April 6, 2010</a:t>
            </a:r>
            <a:endParaRPr lang="en-US" b="0"/>
          </a:p>
        </p:txBody>
      </p:sp>
      <p:sp>
        <p:nvSpPr>
          <p:cNvPr id="69635" name="Rectangle 2"/>
          <p:cNvSpPr>
            <a:spLocks noGrp="1" noChangeArrowheads="1"/>
          </p:cNvSpPr>
          <p:nvPr>
            <p:ph type="title"/>
          </p:nvPr>
        </p:nvSpPr>
        <p:spPr/>
        <p:txBody>
          <a:bodyPr/>
          <a:lstStyle/>
          <a:p>
            <a:r>
              <a:rPr lang="en-US" smtClean="0"/>
              <a:t>Yakama Nation Breakdown</a:t>
            </a:r>
          </a:p>
        </p:txBody>
      </p:sp>
      <p:sp>
        <p:nvSpPr>
          <p:cNvPr id="69636" name="Rectangle 4"/>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u="sng" dirty="0" smtClean="0"/>
              <a:t>Site				Project Total($)	Project Year</a:t>
            </a:r>
          </a:p>
          <a:p>
            <a:r>
              <a:rPr lang="en-US" dirty="0" smtClean="0"/>
              <a:t>Cle </a:t>
            </a:r>
            <a:r>
              <a:rPr lang="en-US" dirty="0" err="1" smtClean="0"/>
              <a:t>Elum</a:t>
            </a:r>
            <a:r>
              <a:rPr lang="en-US" dirty="0" smtClean="0"/>
              <a:t> Acclamation Ponds	153K		2000</a:t>
            </a:r>
          </a:p>
          <a:p>
            <a:r>
              <a:rPr lang="en-US" dirty="0" smtClean="0"/>
              <a:t>Prosser Juvenile (PRO)	66K		2000</a:t>
            </a:r>
          </a:p>
          <a:p>
            <a:r>
              <a:rPr lang="en-US" dirty="0" smtClean="0"/>
              <a:t>Prosser Ladder (PRO)		356K		2005-2006</a:t>
            </a:r>
          </a:p>
          <a:p>
            <a:r>
              <a:rPr lang="en-US" u="sng" dirty="0" smtClean="0"/>
              <a:t>Rosa Dam (RZF)		85K		2007</a:t>
            </a:r>
          </a:p>
          <a:p>
            <a:r>
              <a:rPr lang="en-US" dirty="0" smtClean="0"/>
              <a:t>Total				664K	</a:t>
            </a:r>
          </a:p>
          <a:p>
            <a:endParaRPr lang="en-US" dirty="0" smtClean="0"/>
          </a:p>
        </p:txBody>
      </p:sp>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3"/>
          <p:cNvSpPr>
            <a:spLocks noGrp="1"/>
          </p:cNvSpPr>
          <p:nvPr>
            <p:ph type="dt" sz="quarter" idx="10"/>
          </p:nvPr>
        </p:nvSpPr>
        <p:spPr>
          <a:noFill/>
        </p:spPr>
        <p:txBody>
          <a:bodyPr/>
          <a:lstStyle/>
          <a:p>
            <a:r>
              <a:rPr lang="en-US" smtClean="0"/>
              <a:t>As of April 6, 2010</a:t>
            </a:r>
            <a:endParaRPr lang="en-US" b="0"/>
          </a:p>
        </p:txBody>
      </p:sp>
      <p:sp>
        <p:nvSpPr>
          <p:cNvPr id="70659" name="Rectangle 2"/>
          <p:cNvSpPr>
            <a:spLocks noGrp="1" noChangeArrowheads="1"/>
          </p:cNvSpPr>
          <p:nvPr>
            <p:ph type="title"/>
          </p:nvPr>
        </p:nvSpPr>
        <p:spPr/>
        <p:txBody>
          <a:bodyPr/>
          <a:lstStyle/>
          <a:p>
            <a:r>
              <a:rPr lang="en-US" smtClean="0"/>
              <a:t>Final Total</a:t>
            </a:r>
          </a:p>
        </p:txBody>
      </p:sp>
      <p:sp>
        <p:nvSpPr>
          <p:cNvPr id="7066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These figures were calculated using COE figures when possible but in some instances the figures needed to be approximate to the time frame in which the work was done.</a:t>
            </a:r>
          </a:p>
          <a:p>
            <a:pPr>
              <a:buNone/>
            </a:pPr>
            <a:endParaRPr lang="en-US" sz="800" dirty="0" smtClean="0"/>
          </a:p>
          <a:p>
            <a:r>
              <a:rPr lang="en-US" dirty="0" smtClean="0"/>
              <a:t>Portland District				$14M</a:t>
            </a:r>
          </a:p>
          <a:p>
            <a:r>
              <a:rPr lang="en-US" dirty="0" smtClean="0"/>
              <a:t>Walla Walla District				$10M	</a:t>
            </a:r>
          </a:p>
          <a:p>
            <a:r>
              <a:rPr lang="en-US" u="sng" dirty="0" smtClean="0"/>
              <a:t>Yakama Nation				$664K</a:t>
            </a:r>
          </a:p>
          <a:p>
            <a:pPr>
              <a:buNone/>
            </a:pPr>
            <a:endParaRPr lang="en-US" sz="800" dirty="0" smtClean="0"/>
          </a:p>
          <a:p>
            <a:r>
              <a:rPr lang="en-US" dirty="0" smtClean="0"/>
              <a:t>Total						~$24.9M	</a:t>
            </a:r>
          </a:p>
          <a:p>
            <a:endParaRPr lang="en-US" dirty="0" smtClean="0"/>
          </a:p>
          <a:p>
            <a:endParaRPr lang="en-US" dirty="0" smtClean="0"/>
          </a:p>
          <a:p>
            <a:endParaRPr lang="en-US" dirty="0" smtClean="0"/>
          </a:p>
          <a:p>
            <a:pPr>
              <a:buFontTx/>
              <a:buNone/>
            </a:pPr>
            <a:r>
              <a:rPr lang="en-US" dirty="0" smtClean="0"/>
              <a:t>			</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5"/>
          <p:cNvSpPr>
            <a:spLocks noGrp="1"/>
          </p:cNvSpPr>
          <p:nvPr>
            <p:ph type="dt" sz="quarter" idx="10"/>
          </p:nvPr>
        </p:nvSpPr>
        <p:spPr>
          <a:noFill/>
        </p:spPr>
        <p:txBody>
          <a:bodyPr/>
          <a:lstStyle/>
          <a:p>
            <a:r>
              <a:rPr lang="en-US" smtClean="0"/>
              <a:t>As of April 6, 2010</a:t>
            </a:r>
            <a:endParaRPr lang="en-US" b="0"/>
          </a:p>
        </p:txBody>
      </p:sp>
      <p:sp>
        <p:nvSpPr>
          <p:cNvPr id="19459" name="Rectangle 4"/>
          <p:cNvSpPr>
            <a:spLocks noGrp="1" noChangeArrowheads="1"/>
          </p:cNvSpPr>
          <p:nvPr>
            <p:ph type="title"/>
          </p:nvPr>
        </p:nvSpPr>
        <p:spPr/>
        <p:txBody>
          <a:bodyPr/>
          <a:lstStyle/>
          <a:p>
            <a:r>
              <a:rPr lang="en-US" smtClean="0"/>
              <a:t>Antenna and Transceiver Association</a:t>
            </a:r>
          </a:p>
        </p:txBody>
      </p:sp>
      <p:sp>
        <p:nvSpPr>
          <p:cNvPr id="19460" name="Rectangle 7"/>
          <p:cNvSpPr>
            <a:spLocks noGrp="1" noChangeArrowheads="1"/>
          </p:cNvSpPr>
          <p:nvPr>
            <p:ph type="body" sz="half" idx="3"/>
          </p:nvPr>
        </p:nvSpPr>
        <p:spPr bwMode="auto">
          <a:xfrm>
            <a:off x="1371600" y="5257800"/>
            <a:ext cx="6629400" cy="8683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1600" dirty="0" smtClean="0"/>
              <a:t>Full Flow Antennas</a:t>
            </a:r>
          </a:p>
          <a:p>
            <a:pPr>
              <a:lnSpc>
                <a:spcPct val="90000"/>
              </a:lnSpc>
            </a:pPr>
            <a:r>
              <a:rPr lang="en-US" sz="1600" dirty="0" smtClean="0"/>
              <a:t>FS1001A or FS1001B</a:t>
            </a:r>
          </a:p>
          <a:p>
            <a:pPr>
              <a:lnSpc>
                <a:spcPct val="90000"/>
              </a:lnSpc>
            </a:pPr>
            <a:r>
              <a:rPr lang="en-US" sz="1600" dirty="0" smtClean="0"/>
              <a:t>First Installed in 2003</a:t>
            </a:r>
          </a:p>
        </p:txBody>
      </p:sp>
      <p:pic>
        <p:nvPicPr>
          <p:cNvPr id="19461" name="Picture 8" descr="JDA FF PIT 08b"/>
          <p:cNvPicPr>
            <a:picLocks noGrp="1" noChangeAspect="1" noChangeArrowheads="1"/>
          </p:cNvPicPr>
          <p:nvPr>
            <p:ph sz="quarter" idx="1"/>
          </p:nvPr>
        </p:nvPicPr>
        <p:blipFill>
          <a:blip r:embed="rId3" cstate="print"/>
          <a:srcRect/>
          <a:stretch>
            <a:fillRect/>
          </a:stretch>
        </p:blipFill>
        <p:spPr bwMode="auto">
          <a:xfrm>
            <a:off x="1371600" y="1828800"/>
            <a:ext cx="3200400" cy="3200400"/>
          </a:xfrm>
          <a:noFill/>
          <a:ln>
            <a:miter lim="800000"/>
            <a:headEnd/>
            <a:tailEnd/>
          </a:ln>
        </p:spPr>
      </p:pic>
      <p:pic>
        <p:nvPicPr>
          <p:cNvPr id="19462" name="Picture 9" descr="BO1 02 002"/>
          <p:cNvPicPr>
            <a:picLocks noGrp="1" noChangeAspect="1" noChangeArrowheads="1"/>
          </p:cNvPicPr>
          <p:nvPr>
            <p:ph sz="quarter" idx="2"/>
          </p:nvPr>
        </p:nvPicPr>
        <p:blipFill>
          <a:blip r:embed="rId4" cstate="print"/>
          <a:srcRect/>
          <a:stretch>
            <a:fillRect/>
          </a:stretch>
        </p:blipFill>
        <p:spPr bwMode="auto">
          <a:xfrm>
            <a:off x="4800600" y="1600200"/>
            <a:ext cx="3200400" cy="3429000"/>
          </a:xfrm>
          <a:noFill/>
          <a:ln>
            <a:miter lim="800000"/>
            <a:headEnd/>
            <a:tailEnd/>
          </a:ln>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5"/>
          <p:cNvSpPr>
            <a:spLocks noGrp="1"/>
          </p:cNvSpPr>
          <p:nvPr>
            <p:ph type="dt" sz="quarter" idx="10"/>
          </p:nvPr>
        </p:nvSpPr>
        <p:spPr>
          <a:noFill/>
        </p:spPr>
        <p:txBody>
          <a:bodyPr/>
          <a:lstStyle/>
          <a:p>
            <a:r>
              <a:rPr lang="en-US" smtClean="0"/>
              <a:t>As of April 6, 2010</a:t>
            </a:r>
            <a:endParaRPr lang="en-US" b="0"/>
          </a:p>
        </p:txBody>
      </p:sp>
      <p:sp>
        <p:nvSpPr>
          <p:cNvPr id="20483" name="Rectangle 4"/>
          <p:cNvSpPr>
            <a:spLocks noGrp="1" noChangeArrowheads="1"/>
          </p:cNvSpPr>
          <p:nvPr>
            <p:ph type="title"/>
          </p:nvPr>
        </p:nvSpPr>
        <p:spPr/>
        <p:txBody>
          <a:bodyPr/>
          <a:lstStyle/>
          <a:p>
            <a:r>
              <a:rPr lang="en-US" smtClean="0"/>
              <a:t>Antenna and Transceiver Association</a:t>
            </a:r>
          </a:p>
        </p:txBody>
      </p:sp>
      <p:sp>
        <p:nvSpPr>
          <p:cNvPr id="20484" name="Rectangle 7"/>
          <p:cNvSpPr>
            <a:spLocks noGrp="1" noChangeArrowheads="1"/>
          </p:cNvSpPr>
          <p:nvPr>
            <p:ph type="body" sz="half" idx="3"/>
          </p:nvPr>
        </p:nvSpPr>
        <p:spPr bwMode="auto">
          <a:xfrm>
            <a:off x="1371600" y="5257800"/>
            <a:ext cx="7315200" cy="8683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1600" dirty="0" smtClean="0"/>
              <a:t>Large Slot Antenna</a:t>
            </a:r>
          </a:p>
          <a:p>
            <a:pPr>
              <a:lnSpc>
                <a:spcPct val="90000"/>
              </a:lnSpc>
            </a:pPr>
            <a:r>
              <a:rPr lang="en-US" sz="1600" dirty="0" smtClean="0"/>
              <a:t>FS1001B</a:t>
            </a:r>
          </a:p>
          <a:p>
            <a:pPr>
              <a:lnSpc>
                <a:spcPct val="90000"/>
              </a:lnSpc>
            </a:pPr>
            <a:r>
              <a:rPr lang="en-US" sz="1600" dirty="0" smtClean="0"/>
              <a:t>First Installed in 2005</a:t>
            </a:r>
          </a:p>
        </p:txBody>
      </p:sp>
      <p:pic>
        <p:nvPicPr>
          <p:cNvPr id="20485" name="Picture 8" descr="DSC00294"/>
          <p:cNvPicPr>
            <a:picLocks noGrp="1" noChangeAspect="1" noChangeArrowheads="1"/>
          </p:cNvPicPr>
          <p:nvPr>
            <p:ph sz="quarter" idx="1"/>
          </p:nvPr>
        </p:nvPicPr>
        <p:blipFill>
          <a:blip r:embed="rId3" cstate="print"/>
          <a:srcRect/>
          <a:stretch>
            <a:fillRect/>
          </a:stretch>
        </p:blipFill>
        <p:spPr bwMode="auto">
          <a:xfrm>
            <a:off x="1371600" y="1600200"/>
            <a:ext cx="3200400" cy="3200400"/>
          </a:xfrm>
          <a:noFill/>
          <a:ln>
            <a:miter lim="800000"/>
            <a:headEnd/>
            <a:tailEnd/>
          </a:ln>
        </p:spPr>
      </p:pic>
      <p:pic>
        <p:nvPicPr>
          <p:cNvPr id="20486" name="Picture 9" descr="BO4 7-25-2006 008"/>
          <p:cNvPicPr>
            <a:picLocks noGrp="1" noChangeAspect="1" noChangeArrowheads="1"/>
          </p:cNvPicPr>
          <p:nvPr>
            <p:ph sz="quarter" idx="2"/>
          </p:nvPr>
        </p:nvPicPr>
        <p:blipFill>
          <a:blip r:embed="rId4" cstate="print"/>
          <a:srcRect/>
          <a:stretch>
            <a:fillRect/>
          </a:stretch>
        </p:blipFill>
        <p:spPr bwMode="auto">
          <a:xfrm>
            <a:off x="4800600" y="1600200"/>
            <a:ext cx="3200400" cy="3124200"/>
          </a:xfrm>
          <a:noFill/>
          <a:ln>
            <a:miter lim="800000"/>
            <a:headEnd/>
            <a:tailEnd/>
          </a:ln>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5"/>
          <p:cNvSpPr>
            <a:spLocks noGrp="1"/>
          </p:cNvSpPr>
          <p:nvPr>
            <p:ph type="dt" sz="quarter" idx="10"/>
          </p:nvPr>
        </p:nvSpPr>
        <p:spPr>
          <a:noFill/>
        </p:spPr>
        <p:txBody>
          <a:bodyPr/>
          <a:lstStyle/>
          <a:p>
            <a:r>
              <a:rPr lang="en-US" smtClean="0"/>
              <a:t>As of April 6, 2010</a:t>
            </a:r>
            <a:endParaRPr lang="en-US" b="0"/>
          </a:p>
        </p:txBody>
      </p:sp>
      <p:sp>
        <p:nvSpPr>
          <p:cNvPr id="21507" name="Rectangle 15"/>
          <p:cNvSpPr>
            <a:spLocks noGrp="1" noChangeArrowheads="1"/>
          </p:cNvSpPr>
          <p:nvPr>
            <p:ph type="title"/>
          </p:nvPr>
        </p:nvSpPr>
        <p:spPr/>
        <p:txBody>
          <a:bodyPr/>
          <a:lstStyle/>
          <a:p>
            <a:r>
              <a:rPr lang="en-US" smtClean="0"/>
              <a:t>Antenna and Transceiver Association</a:t>
            </a:r>
          </a:p>
        </p:txBody>
      </p:sp>
      <p:sp>
        <p:nvSpPr>
          <p:cNvPr id="21508" name="Rectangle 18"/>
          <p:cNvSpPr>
            <a:spLocks noGrp="1" noChangeArrowheads="1"/>
          </p:cNvSpPr>
          <p:nvPr>
            <p:ph type="body" sz="half" idx="3"/>
          </p:nvPr>
        </p:nvSpPr>
        <p:spPr bwMode="auto">
          <a:xfrm>
            <a:off x="1371600" y="5257800"/>
            <a:ext cx="6629400" cy="11430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1600" dirty="0" smtClean="0"/>
              <a:t>Bonneville Corner Collector Antenna</a:t>
            </a:r>
          </a:p>
          <a:p>
            <a:pPr>
              <a:lnSpc>
                <a:spcPct val="90000"/>
              </a:lnSpc>
            </a:pPr>
            <a:r>
              <a:rPr lang="en-US" sz="1600" dirty="0" smtClean="0"/>
              <a:t>15’2” X 15’2” I.D.</a:t>
            </a:r>
          </a:p>
          <a:p>
            <a:pPr>
              <a:lnSpc>
                <a:spcPct val="90000"/>
              </a:lnSpc>
            </a:pPr>
            <a:r>
              <a:rPr lang="en-US" sz="1600" dirty="0" smtClean="0"/>
              <a:t>BCC Transceiver</a:t>
            </a:r>
          </a:p>
          <a:p>
            <a:pPr>
              <a:lnSpc>
                <a:spcPct val="90000"/>
              </a:lnSpc>
            </a:pPr>
            <a:r>
              <a:rPr lang="en-US" sz="1600" dirty="0" smtClean="0"/>
              <a:t>Installed in 2006</a:t>
            </a:r>
          </a:p>
        </p:txBody>
      </p:sp>
      <p:pic>
        <p:nvPicPr>
          <p:cNvPr id="21509" name="Picture 19" descr="B2CC_Install"/>
          <p:cNvPicPr>
            <a:picLocks noGrp="1" noChangeAspect="1" noChangeArrowheads="1"/>
          </p:cNvPicPr>
          <p:nvPr>
            <p:ph sz="quarter" idx="1"/>
          </p:nvPr>
        </p:nvPicPr>
        <p:blipFill>
          <a:blip r:embed="rId3" cstate="print"/>
          <a:srcRect/>
          <a:stretch>
            <a:fillRect/>
          </a:stretch>
        </p:blipFill>
        <p:spPr bwMode="auto">
          <a:xfrm>
            <a:off x="1371600" y="1600200"/>
            <a:ext cx="3124200" cy="3200400"/>
          </a:xfrm>
          <a:noFill/>
          <a:ln>
            <a:miter lim="800000"/>
            <a:headEnd/>
            <a:tailEnd/>
          </a:ln>
        </p:spPr>
      </p:pic>
      <p:pic>
        <p:nvPicPr>
          <p:cNvPr id="21510" name="Picture 20" descr="BCC 7-25-2006 044"/>
          <p:cNvPicPr>
            <a:picLocks noGrp="1" noChangeAspect="1" noChangeArrowheads="1"/>
          </p:cNvPicPr>
          <p:nvPr>
            <p:ph sz="quarter" idx="2"/>
          </p:nvPr>
        </p:nvPicPr>
        <p:blipFill>
          <a:blip r:embed="rId4" cstate="print"/>
          <a:srcRect/>
          <a:stretch>
            <a:fillRect/>
          </a:stretch>
        </p:blipFill>
        <p:spPr bwMode="auto">
          <a:xfrm>
            <a:off x="4724400" y="1600200"/>
            <a:ext cx="3048000" cy="3200400"/>
          </a:xfrm>
          <a:noFill/>
          <a:ln>
            <a:miter lim="800000"/>
            <a:headEnd/>
            <a:tailEnd/>
          </a:ln>
        </p:spPr>
      </p:pic>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smtClean="0"/>
              <a:t>As of April 6, 2010</a:t>
            </a:r>
            <a:endParaRPr lang="en-US" b="0"/>
          </a:p>
        </p:txBody>
      </p:sp>
      <p:sp>
        <p:nvSpPr>
          <p:cNvPr id="22531" name="Rectangle 2"/>
          <p:cNvSpPr>
            <a:spLocks noGrp="1" noChangeArrowheads="1"/>
          </p:cNvSpPr>
          <p:nvPr>
            <p:ph type="title"/>
          </p:nvPr>
        </p:nvSpPr>
        <p:spPr/>
        <p:txBody>
          <a:bodyPr/>
          <a:lstStyle/>
          <a:p>
            <a:r>
              <a:rPr lang="en-US" dirty="0" smtClean="0"/>
              <a:t>Project Agencies</a:t>
            </a:r>
          </a:p>
        </p:txBody>
      </p:sp>
      <p:sp>
        <p:nvSpPr>
          <p:cNvPr id="22532" name="Rectangle 3"/>
          <p:cNvSpPr>
            <a:spLocks noGrp="1" noChangeArrowheads="1"/>
          </p:cNvSpPr>
          <p:nvPr>
            <p:ph type="body" idx="1"/>
          </p:nvPr>
        </p:nvSpPr>
        <p:spPr bwMode="auto">
          <a:xfrm>
            <a:off x="457200" y="16002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800" dirty="0" smtClean="0"/>
          </a:p>
          <a:p>
            <a:r>
              <a:rPr lang="en-US" dirty="0" smtClean="0"/>
              <a:t>Portland District COE – There are seven (7) separate PIT tag interrogation sites located at two (2) hydroelectric dams, Bonneville and John Day, located on the Columbia River. These sites facilitate both Juvenile and Adult detection systems. These dams can be populated by more than one (1) interrogation site.</a:t>
            </a:r>
          </a:p>
          <a:p>
            <a:pPr>
              <a:buNone/>
            </a:pPr>
            <a:endParaRPr lang="en-US" sz="800" dirty="0" smtClean="0"/>
          </a:p>
          <a:p>
            <a:r>
              <a:rPr lang="en-US" dirty="0" smtClean="0"/>
              <a:t>Walla Walla District COE – There are eight (8) separate PIT tag interrogation sites located at five (5) hydroelectric dams on the Columbia and Snake Rivers, McNary, Ice Harbor, Lower Monumental, Little Goose, and Granite. These sites facilitate both Juvenile and Adult detections. Some dams are populated by more than one (1) interrogation site.</a:t>
            </a:r>
          </a:p>
          <a:p>
            <a:pPr>
              <a:buNone/>
            </a:pPr>
            <a:endParaRPr lang="en-US" sz="800" dirty="0" smtClean="0"/>
          </a:p>
          <a:p>
            <a:r>
              <a:rPr lang="en-US" dirty="0" smtClean="0"/>
              <a:t>Yakama Nation – There are five (5) separate PIT tag interrogation locations on the Yakima River and one (1) on the North fork of the </a:t>
            </a:r>
            <a:r>
              <a:rPr lang="en-US" dirty="0" err="1" smtClean="0"/>
              <a:t>Teneway</a:t>
            </a:r>
            <a:r>
              <a:rPr lang="en-US" dirty="0" smtClean="0"/>
              <a:t> River located outside of Cle </a:t>
            </a:r>
            <a:r>
              <a:rPr lang="en-US" dirty="0" err="1" smtClean="0"/>
              <a:t>Elum</a:t>
            </a:r>
            <a:r>
              <a:rPr lang="en-US" dirty="0" smtClean="0"/>
              <a:t>, WA.</a:t>
            </a:r>
          </a:p>
        </p:txBody>
      </p:sp>
    </p:spTree>
  </p:cSld>
  <p:clrMapOvr>
    <a:masterClrMapping/>
  </p:clrMapOvr>
  <p:transition>
    <p:zoom/>
  </p:transition>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alpha val="19000"/>
          </a:srgbClr>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00">
            <a:alpha val="19000"/>
          </a:srgbClr>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4696</TotalTime>
  <Words>2271</Words>
  <Application>Microsoft Office PowerPoint</Application>
  <PresentationFormat>On-screen Show (4:3)</PresentationFormat>
  <Paragraphs>514</Paragraphs>
  <Slides>56</Slides>
  <Notes>56</Notes>
  <HiddenSlides>6</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1_Blank Presentation</vt:lpstr>
      <vt:lpstr>BPA FUNDED PIT TAG SYSTEM INVESTMENT</vt:lpstr>
      <vt:lpstr>INTRODUCTION</vt:lpstr>
      <vt:lpstr>Antenna and Transceiver Association</vt:lpstr>
      <vt:lpstr>Antenna and Transceiver Association</vt:lpstr>
      <vt:lpstr>Antenna and Transceiver Association</vt:lpstr>
      <vt:lpstr>Antenna and Transceiver Association</vt:lpstr>
      <vt:lpstr>Antenna and Transceiver Association</vt:lpstr>
      <vt:lpstr>Antenna and Transceiver Association</vt:lpstr>
      <vt:lpstr>Project Agencies</vt:lpstr>
      <vt:lpstr>Agency Totals</vt:lpstr>
      <vt:lpstr>Portland District Site Description</vt:lpstr>
      <vt:lpstr>Walla Walla District Site Descriptions</vt:lpstr>
      <vt:lpstr>Walla Walla District Site Descriptions cont.</vt:lpstr>
      <vt:lpstr>Yakama Nation Site Descriptions</vt:lpstr>
      <vt:lpstr>Site Illustration – Granite Adult</vt:lpstr>
      <vt:lpstr>Site Breakdown - GRA</vt:lpstr>
      <vt:lpstr>Site Illustration – Granite Juvenile</vt:lpstr>
      <vt:lpstr>Site Breakdown - GRJ</vt:lpstr>
      <vt:lpstr> Site Illustration – Little Goose</vt:lpstr>
      <vt:lpstr>Site Breakdown – GOJ </vt:lpstr>
      <vt:lpstr>Site Illustration – Lower Monumental</vt:lpstr>
      <vt:lpstr>Site Breakdown – Lower Monumental </vt:lpstr>
      <vt:lpstr>Site Illustration – Ice Harbor</vt:lpstr>
      <vt:lpstr>Site Breakdown – Ice Harbor</vt:lpstr>
      <vt:lpstr>Site Illustration – McNary Juvenile</vt:lpstr>
      <vt:lpstr>Site Breakdown – McNary Juvenile</vt:lpstr>
      <vt:lpstr>Site Illustration – McNary Oregon Ladder</vt:lpstr>
      <vt:lpstr>Site Breakdown – McNary Oregon Ladder</vt:lpstr>
      <vt:lpstr>Site Illustration – McNary Washington Ladder</vt:lpstr>
      <vt:lpstr>Site Breakdown – McNary Washington Ladder</vt:lpstr>
      <vt:lpstr>Site Illustration – John Day Juvenile</vt:lpstr>
      <vt:lpstr>Site Breakdown – John Day Juvenile</vt:lpstr>
      <vt:lpstr>Site Illustration – Bonneville Bradford Island Ladder</vt:lpstr>
      <vt:lpstr>Site Breakdown – Bonneville Bradford Island</vt:lpstr>
      <vt:lpstr>Site Illustration – Bonneville Cascade Island Ladder</vt:lpstr>
      <vt:lpstr>Site Breakdown – Bonneville Cascade Island Ladder</vt:lpstr>
      <vt:lpstr>Site Illustration – Bonneville Washington Ladder</vt:lpstr>
      <vt:lpstr>Site Breakdown – Bonneville Washington Ladder</vt:lpstr>
      <vt:lpstr>Site Illustration – Bonneville Washington Shore Slot</vt:lpstr>
      <vt:lpstr>Site Breakdown – Bonneville Washington Shore Slot</vt:lpstr>
      <vt:lpstr>Bonneville Corner Collector</vt:lpstr>
      <vt:lpstr>Site Breakdown – Bonneville Corner Collector </vt:lpstr>
      <vt:lpstr>Site Illustration – Bonneville Juvenile</vt:lpstr>
      <vt:lpstr>Site Breakdown – Bonneville Juvenile</vt:lpstr>
      <vt:lpstr>Site Illustration – Prosser </vt:lpstr>
      <vt:lpstr>Site Breakdown - Prosser</vt:lpstr>
      <vt:lpstr>Site Illustration – Rosa Dam</vt:lpstr>
      <vt:lpstr>Site Breakdown – Rosa Dam</vt:lpstr>
      <vt:lpstr>Site Illustration – Easton Acclamation Pond</vt:lpstr>
      <vt:lpstr>Site Illustration – Clark Flat Acclamation Pond</vt:lpstr>
      <vt:lpstr>Site Illustration – Jack Creek Acclamation Pond</vt:lpstr>
      <vt:lpstr>Site Breakdown – Yakama Acclamation Ponds </vt:lpstr>
      <vt:lpstr>Portland District Breakdown</vt:lpstr>
      <vt:lpstr>Walla Walla District Breakdown</vt:lpstr>
      <vt:lpstr>Yakama Nation Breakdown</vt:lpstr>
      <vt:lpstr>Final Total</vt:lpstr>
    </vt:vector>
  </TitlesOfParts>
  <Company>PSMFC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PTAGIS</dc:title>
  <dc:subject>Project Overview</dc:subject>
  <dc:creator>Carter Stein</dc:creator>
  <dc:description>For NWPCC Aug. 10, 2005 PIT Tag Panel.</dc:description>
  <cp:lastModifiedBy>Rick Golden</cp:lastModifiedBy>
  <cp:revision>130</cp:revision>
  <dcterms:created xsi:type="dcterms:W3CDTF">2002-07-08T20:01:56Z</dcterms:created>
  <dcterms:modified xsi:type="dcterms:W3CDTF">2013-01-02T18:17:43Z</dcterms:modified>
</cp:coreProperties>
</file>