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4" r:id="rId1"/>
    <p:sldMasterId id="2147483696" r:id="rId2"/>
    <p:sldMasterId id="2147483699" r:id="rId3"/>
    <p:sldMasterId id="2147483712" r:id="rId4"/>
    <p:sldMasterId id="2147483762" r:id="rId5"/>
  </p:sldMasterIdLst>
  <p:notesMasterIdLst>
    <p:notesMasterId r:id="rId38"/>
  </p:notesMasterIdLst>
  <p:sldIdLst>
    <p:sldId id="256" r:id="rId6"/>
    <p:sldId id="333" r:id="rId7"/>
    <p:sldId id="313" r:id="rId8"/>
    <p:sldId id="286" r:id="rId9"/>
    <p:sldId id="274" r:id="rId10"/>
    <p:sldId id="277" r:id="rId11"/>
    <p:sldId id="285" r:id="rId12"/>
    <p:sldId id="281" r:id="rId13"/>
    <p:sldId id="282" r:id="rId14"/>
    <p:sldId id="287" r:id="rId15"/>
    <p:sldId id="288" r:id="rId16"/>
    <p:sldId id="291" r:id="rId17"/>
    <p:sldId id="289" r:id="rId18"/>
    <p:sldId id="259" r:id="rId19"/>
    <p:sldId id="293" r:id="rId20"/>
    <p:sldId id="295" r:id="rId21"/>
    <p:sldId id="294" r:id="rId22"/>
    <p:sldId id="297" r:id="rId23"/>
    <p:sldId id="314" r:id="rId24"/>
    <p:sldId id="306" r:id="rId25"/>
    <p:sldId id="304" r:id="rId26"/>
    <p:sldId id="273" r:id="rId27"/>
    <p:sldId id="315" r:id="rId28"/>
    <p:sldId id="329" r:id="rId29"/>
    <p:sldId id="330" r:id="rId30"/>
    <p:sldId id="334" r:id="rId31"/>
    <p:sldId id="336" r:id="rId32"/>
    <p:sldId id="332" r:id="rId33"/>
    <p:sldId id="317" r:id="rId34"/>
    <p:sldId id="305" r:id="rId35"/>
    <p:sldId id="318" r:id="rId36"/>
    <p:sldId id="33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55684" autoAdjust="0"/>
  </p:normalViewPr>
  <p:slideViewPr>
    <p:cSldViewPr>
      <p:cViewPr varScale="1">
        <p:scale>
          <a:sx n="43" d="100"/>
          <a:sy n="43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20"/>
    </p:cViewPr>
  </p:notesTextViewPr>
  <p:sorterViewPr>
    <p:cViewPr>
      <p:scale>
        <a:sx n="100" d="100"/>
        <a:sy n="100" d="100"/>
      </p:scale>
      <p:origin x="0" y="89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732611548556599E-2"/>
          <c:y val="0.23280329542140596"/>
          <c:w val="0.79183289588801398"/>
          <c:h val="0.647821084864393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1985</c:v>
                </c:pt>
                <c:pt idx="1">
                  <c:v>1984</c:v>
                </c:pt>
                <c:pt idx="2">
                  <c:v>1983</c:v>
                </c:pt>
                <c:pt idx="3">
                  <c:v>1982</c:v>
                </c:pt>
                <c:pt idx="4">
                  <c:v>1981</c:v>
                </c:pt>
                <c:pt idx="5">
                  <c:v>1980</c:v>
                </c:pt>
                <c:pt idx="6">
                  <c:v>1979</c:v>
                </c:pt>
                <c:pt idx="7">
                  <c:v>1978</c:v>
                </c:pt>
                <c:pt idx="8">
                  <c:v>1977</c:v>
                </c:pt>
                <c:pt idx="9">
                  <c:v>1976</c:v>
                </c:pt>
                <c:pt idx="10">
                  <c:v>1975</c:v>
                </c:pt>
                <c:pt idx="11">
                  <c:v>1974</c:v>
                </c:pt>
                <c:pt idx="12">
                  <c:v>1973</c:v>
                </c:pt>
                <c:pt idx="13">
                  <c:v>1972</c:v>
                </c:pt>
                <c:pt idx="14">
                  <c:v>1971</c:v>
                </c:pt>
                <c:pt idx="15">
                  <c:v>1970</c:v>
                </c:pt>
                <c:pt idx="16">
                  <c:v>1969</c:v>
                </c:pt>
                <c:pt idx="17">
                  <c:v>1968</c:v>
                </c:pt>
                <c:pt idx="18">
                  <c:v>1967</c:v>
                </c:pt>
                <c:pt idx="19">
                  <c:v>1966</c:v>
                </c:pt>
                <c:pt idx="20">
                  <c:v>1965</c:v>
                </c:pt>
                <c:pt idx="21">
                  <c:v>1964</c:v>
                </c:pt>
                <c:pt idx="22">
                  <c:v>1963</c:v>
                </c:pt>
                <c:pt idx="23">
                  <c:v>1962</c:v>
                </c:pt>
              </c:numCache>
            </c:numRef>
          </c:cat>
          <c:val>
            <c:numRef>
              <c:f>Sheet1!$B$2:$B$25</c:f>
              <c:numCache>
                <c:formatCode>#,##0</c:formatCode>
                <c:ptCount val="24"/>
                <c:pt idx="0">
                  <c:v>1784</c:v>
                </c:pt>
                <c:pt idx="1">
                  <c:v>1650</c:v>
                </c:pt>
                <c:pt idx="2">
                  <c:v>1771</c:v>
                </c:pt>
                <c:pt idx="3">
                  <c:v>1627</c:v>
                </c:pt>
                <c:pt idx="4" formatCode="General">
                  <c:v>770</c:v>
                </c:pt>
                <c:pt idx="5">
                  <c:v>1140</c:v>
                </c:pt>
                <c:pt idx="6">
                  <c:v>1243</c:v>
                </c:pt>
                <c:pt idx="7">
                  <c:v>1089</c:v>
                </c:pt>
                <c:pt idx="8">
                  <c:v>1220</c:v>
                </c:pt>
                <c:pt idx="9">
                  <c:v>1100</c:v>
                </c:pt>
                <c:pt idx="10">
                  <c:v>1900</c:v>
                </c:pt>
                <c:pt idx="11">
                  <c:v>2400</c:v>
                </c:pt>
                <c:pt idx="12">
                  <c:v>6700</c:v>
                </c:pt>
                <c:pt idx="13">
                  <c:v>7500</c:v>
                </c:pt>
                <c:pt idx="14">
                  <c:v>9300</c:v>
                </c:pt>
                <c:pt idx="15">
                  <c:v>9000</c:v>
                </c:pt>
                <c:pt idx="16">
                  <c:v>13600</c:v>
                </c:pt>
                <c:pt idx="17">
                  <c:v>19500</c:v>
                </c:pt>
                <c:pt idx="18">
                  <c:v>14000</c:v>
                </c:pt>
                <c:pt idx="19">
                  <c:v>12800</c:v>
                </c:pt>
                <c:pt idx="20">
                  <c:v>8200</c:v>
                </c:pt>
                <c:pt idx="21">
                  <c:v>9100</c:v>
                </c:pt>
                <c:pt idx="22">
                  <c:v>13500</c:v>
                </c:pt>
                <c:pt idx="23">
                  <c:v>30000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Jacks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bg2"/>
              </a:solidFill>
            </a:ln>
          </c:spPr>
          <c:invertIfNegative val="0"/>
          <c:cat>
            <c:numRef>
              <c:f>Sheet1!$A$2:$A$25</c:f>
              <c:numCache>
                <c:formatCode>General</c:formatCode>
                <c:ptCount val="24"/>
                <c:pt idx="0">
                  <c:v>1985</c:v>
                </c:pt>
                <c:pt idx="1">
                  <c:v>1984</c:v>
                </c:pt>
                <c:pt idx="2">
                  <c:v>1983</c:v>
                </c:pt>
                <c:pt idx="3">
                  <c:v>1982</c:v>
                </c:pt>
                <c:pt idx="4">
                  <c:v>1981</c:v>
                </c:pt>
                <c:pt idx="5">
                  <c:v>1980</c:v>
                </c:pt>
                <c:pt idx="6">
                  <c:v>1979</c:v>
                </c:pt>
                <c:pt idx="7">
                  <c:v>1978</c:v>
                </c:pt>
                <c:pt idx="8">
                  <c:v>1977</c:v>
                </c:pt>
                <c:pt idx="9">
                  <c:v>1976</c:v>
                </c:pt>
                <c:pt idx="10">
                  <c:v>1975</c:v>
                </c:pt>
                <c:pt idx="11">
                  <c:v>1974</c:v>
                </c:pt>
                <c:pt idx="12">
                  <c:v>1973</c:v>
                </c:pt>
                <c:pt idx="13">
                  <c:v>1972</c:v>
                </c:pt>
                <c:pt idx="14">
                  <c:v>1971</c:v>
                </c:pt>
                <c:pt idx="15">
                  <c:v>1970</c:v>
                </c:pt>
                <c:pt idx="16">
                  <c:v>1969</c:v>
                </c:pt>
                <c:pt idx="17">
                  <c:v>1968</c:v>
                </c:pt>
                <c:pt idx="18">
                  <c:v>1967</c:v>
                </c:pt>
                <c:pt idx="19">
                  <c:v>1966</c:v>
                </c:pt>
                <c:pt idx="20">
                  <c:v>1965</c:v>
                </c:pt>
                <c:pt idx="21">
                  <c:v>1964</c:v>
                </c:pt>
                <c:pt idx="22">
                  <c:v>1963</c:v>
                </c:pt>
                <c:pt idx="23">
                  <c:v>1962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 formatCode="#,##0">
                  <c:v>7421</c:v>
                </c:pt>
                <c:pt idx="1">
                  <c:v>795</c:v>
                </c:pt>
                <c:pt idx="2">
                  <c:v>964</c:v>
                </c:pt>
                <c:pt idx="3" formatCode="#,##0">
                  <c:v>1892</c:v>
                </c:pt>
                <c:pt idx="4" formatCode="#,##0">
                  <c:v>1332</c:v>
                </c:pt>
                <c:pt idx="5">
                  <c:v>579</c:v>
                </c:pt>
                <c:pt idx="6">
                  <c:v>813</c:v>
                </c:pt>
                <c:pt idx="7">
                  <c:v>504</c:v>
                </c:pt>
                <c:pt idx="8">
                  <c:v>536</c:v>
                </c:pt>
                <c:pt idx="9">
                  <c:v>360</c:v>
                </c:pt>
                <c:pt idx="10">
                  <c:v>620</c:v>
                </c:pt>
                <c:pt idx="11">
                  <c:v>410</c:v>
                </c:pt>
                <c:pt idx="12" formatCode="#,##0">
                  <c:v>1600</c:v>
                </c:pt>
                <c:pt idx="13" formatCode="#,##0">
                  <c:v>1900</c:v>
                </c:pt>
                <c:pt idx="14" formatCode="#,##0">
                  <c:v>1700</c:v>
                </c:pt>
                <c:pt idx="15" formatCode="#,##0">
                  <c:v>1400</c:v>
                </c:pt>
                <c:pt idx="16" formatCode="#,##0">
                  <c:v>3900</c:v>
                </c:pt>
                <c:pt idx="17" formatCode="#,##0">
                  <c:v>4900</c:v>
                </c:pt>
                <c:pt idx="18" formatCode="#,##0">
                  <c:v>5000</c:v>
                </c:pt>
                <c:pt idx="19" formatCode="#,##0">
                  <c:v>2200</c:v>
                </c:pt>
                <c:pt idx="20" formatCode="#,##0">
                  <c:v>4200</c:v>
                </c:pt>
                <c:pt idx="21" formatCode="#,##0">
                  <c:v>2000</c:v>
                </c:pt>
                <c:pt idx="22" formatCode="#,##0">
                  <c:v>0</c:v>
                </c:pt>
                <c:pt idx="23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4810880"/>
        <c:axId val="144260096"/>
      </c:barChart>
      <c:catAx>
        <c:axId val="94810880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Return Year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/>
            </a:pPr>
            <a:endParaRPr lang="en-US"/>
          </a:p>
        </c:txPr>
        <c:crossAx val="144260096"/>
        <c:crosses val="autoZero"/>
        <c:auto val="1"/>
        <c:lblAlgn val="ctr"/>
        <c:lblOffset val="100"/>
        <c:tickLblSkip val="5"/>
        <c:noMultiLvlLbl val="0"/>
      </c:catAx>
      <c:valAx>
        <c:axId val="144260096"/>
        <c:scaling>
          <c:orientation val="minMax"/>
        </c:scaling>
        <c:delete val="0"/>
        <c:axPos val="r"/>
        <c:majorGridlines>
          <c:spPr>
            <a:ln w="1270">
              <a:solidFill>
                <a:schemeClr val="accent2">
                  <a:lumMod val="25000"/>
                  <a:lumOff val="7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Fall  Chinook </a:t>
                </a:r>
              </a:p>
            </c:rich>
          </c:tx>
          <c:layout>
            <c:manualLayout>
              <c:xMode val="edge"/>
              <c:yMode val="edge"/>
              <c:x val="0.95499999999999996"/>
              <c:y val="0.3298527267424905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94810880"/>
        <c:crosses val="autoZero"/>
        <c:crossBetween val="between"/>
        <c:majorUnit val="10000"/>
        <c:minorUnit val="5000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2496402012248464"/>
          <c:y val="0.41101735199766698"/>
          <c:w val="0.12400940507436571"/>
          <c:h val="0.12286949547973169"/>
        </c:manualLayout>
      </c:layout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0.05825</cdr:x>
      <cdr:y>0.35567</cdr:y>
    </cdr:from>
    <cdr:to>
      <cdr:x>0.05842</cdr:x>
      <cdr:y>0.40012</cdr:y>
    </cdr:to>
    <cdr:sp macro="" textlink="">
      <cdr:nvSpPr>
        <cdr:cNvPr id="9" name="Straight Arrow Connector 8"/>
        <cdr:cNvSpPr/>
      </cdr:nvSpPr>
      <cdr:spPr bwMode="auto">
        <a:xfrm xmlns:a="http://schemas.openxmlformats.org/drawingml/2006/main" rot="5400000">
          <a:off x="532606" y="2439194"/>
          <a:ext cx="1588" cy="3048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6350" cap="flat" cmpd="sng" algn="ctr">
          <a:solidFill>
            <a:schemeClr val="bg2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0.32491</cdr:x>
      <cdr:y>0.52234</cdr:y>
    </cdr:from>
    <cdr:to>
      <cdr:x>0.32509</cdr:x>
      <cdr:y>0.71123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 rot="5400000">
          <a:off x="2971006" y="3582194"/>
          <a:ext cx="1588" cy="1295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6350" cap="flat" cmpd="sng" algn="ctr">
          <a:solidFill>
            <a:schemeClr val="bg2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0.48798</cdr:x>
      <cdr:y>0.73345</cdr:y>
    </cdr:from>
    <cdr:to>
      <cdr:x>0.4953</cdr:x>
      <cdr:y>0.84423</cdr:y>
    </cdr:to>
    <cdr:sp macro="" textlink="">
      <cdr:nvSpPr>
        <cdr:cNvPr id="6" name="Straight Arrow Connector 5"/>
        <cdr:cNvSpPr/>
      </cdr:nvSpPr>
      <cdr:spPr bwMode="auto">
        <a:xfrm xmlns:a="http://schemas.openxmlformats.org/drawingml/2006/main" rot="16440000" flipH="1">
          <a:off x="4115676" y="5376368"/>
          <a:ext cx="759738" cy="66979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6350" cap="flat" cmpd="sng" algn="ctr">
          <a:solidFill>
            <a:schemeClr val="bg2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49D52-1E0A-4C9C-95F8-70B7C249FD6D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D40C3-AF99-47CA-81FA-B96FB39D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es Monitoring and Evaluation mean?</a:t>
            </a:r>
          </a:p>
          <a:p>
            <a:pPr marL="228600" indent="-228600"/>
            <a:r>
              <a:rPr lang="en-US" baseline="0" dirty="0" smtClean="0"/>
              <a:t> to observe and Examine, then assess or measure.</a:t>
            </a:r>
          </a:p>
          <a:p>
            <a:pPr marL="228600" indent="-228600"/>
            <a:endParaRPr lang="en-US" baseline="0" dirty="0" smtClean="0"/>
          </a:p>
          <a:p>
            <a:pPr marL="228600" indent="-228600"/>
            <a:r>
              <a:rPr lang="en-US" baseline="0" dirty="0" smtClean="0"/>
              <a:t>Why link ESA recovery and conservation with AP programs?</a:t>
            </a:r>
          </a:p>
          <a:p>
            <a:pPr marL="228600" indent="-228600"/>
            <a:endParaRPr lang="en-US" baseline="0" dirty="0" smtClean="0"/>
          </a:p>
          <a:p>
            <a:pPr marL="228600" indent="-228600"/>
            <a:r>
              <a:rPr lang="en-US" dirty="0" smtClean="0"/>
              <a:t>There</a:t>
            </a:r>
            <a:r>
              <a:rPr lang="en-US" baseline="0" dirty="0" smtClean="0"/>
              <a:t> is a movement toward </a:t>
            </a:r>
            <a:r>
              <a:rPr lang="en-US" dirty="0" smtClean="0"/>
              <a:t>Hatchery Reform--a systematic, science-driven redesign of our hatchery systems to achieve two new goals: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  Conserve naturally spawning populations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  Support sustainable fisheries</a:t>
            </a:r>
          </a:p>
          <a:p>
            <a:pPr marL="228600" indent="-228600">
              <a:buFontTx/>
              <a:buChar char="•"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the charge was Washington U.S. Rep. Norm Dicks, who steered the “Mitchell Act 2010 Expansion To Implement Hatchery Reform” through a House appropriations committee in the summer of 2009. The bill language required salmon management activities that “begin implementation of reforms developed by the Hatchery Scientific Review Group to operate these [Mitchell Act] facilities in a manner more conducive to salmon recovery.’’</a:t>
            </a:r>
            <a:endParaRPr lang="en-US" dirty="0" smtClean="0"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Hatchery Scientific Review Group (HSRG), </a:t>
            </a:r>
            <a:r>
              <a:rPr lang="en-US" dirty="0" smtClean="0"/>
              <a:t>experts from the fields of fish biology, science, hatchery operations, and fish management, are tasked with independently reviewing hatcheries and providing recommendations with clearly</a:t>
            </a:r>
            <a:r>
              <a:rPr lang="en-US" baseline="0" dirty="0" smtClean="0"/>
              <a:t> </a:t>
            </a:r>
            <a:r>
              <a:rPr lang="en-US" dirty="0" smtClean="0"/>
              <a:t>identified goals and objectives. They formalized the hatchery</a:t>
            </a:r>
            <a:r>
              <a:rPr lang="en-US" baseline="0" dirty="0" smtClean="0"/>
              <a:t> reform </a:t>
            </a:r>
            <a:r>
              <a:rPr lang="en-US" dirty="0" smtClean="0"/>
              <a:t>process and </a:t>
            </a:r>
            <a:r>
              <a:rPr lang="en-US" b="1" dirty="0" smtClean="0"/>
              <a:t>raised the bar for the use of scientific rigor in hatchery operations.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Monitoring and Evaluation are essential components of ESA Recovery and Hatchery Management Plans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Evaluation of performance 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Gauge effectiveness of recovery measures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Measure progress toward recovery and project</a:t>
            </a:r>
            <a:r>
              <a:rPr lang="en-US" sz="1200" baseline="0" dirty="0" smtClean="0"/>
              <a:t> </a:t>
            </a:r>
            <a:r>
              <a:rPr lang="en-US" sz="1200" dirty="0" smtClean="0"/>
              <a:t>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Maintain accountability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Provide basis for adaptive management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Hatcheries are tools that should be used when they represent the best strategies for meeting clear and measurable goals for </a:t>
            </a:r>
            <a:r>
              <a:rPr lang="en-US" dirty="0" err="1" smtClean="0"/>
              <a:t>salmonid</a:t>
            </a:r>
            <a:r>
              <a:rPr lang="en-US" dirty="0" smtClean="0"/>
              <a:t> stocks.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4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A63EF-D5EC-4A5B-B4EA-2E62C7B1E3CC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LF Hatchery was sized to meet goal </a:t>
            </a:r>
            <a:r>
              <a:rPr lang="en-US" u="sng" dirty="0"/>
              <a:t>based on </a:t>
            </a:r>
            <a:r>
              <a:rPr lang="en-US" u="sng" dirty="0" smtClean="0"/>
              <a:t>subyearling production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Release size and stage was </a:t>
            </a:r>
            <a:r>
              <a:rPr lang="en-US" dirty="0"/>
              <a:t>to mimic wild emigrating fall Chinook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Additional hatchery size paid for by IPC would eventually provide eggs for Hells Canyon Mitigation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Stray Umatilla and Columbia River hatchery fish became alarmingly prevalent by 1989 and 1990.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Majority were Dip-in’s to IHR that were being trapped and hauled to</a:t>
            </a:r>
            <a:r>
              <a:rPr lang="en-US" baseline="0" dirty="0" smtClean="0"/>
              <a:t> Lyons Ferry.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was a significant threat to the programs’ primary goal of </a:t>
            </a:r>
            <a:r>
              <a:rPr lang="en-US" sz="1200" b="1" dirty="0" smtClean="0">
                <a:solidFill>
                  <a:srgbClr val="FFC000"/>
                </a:solidFill>
              </a:rPr>
              <a:t>maintaining genetic integrity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series of action were taken at this time to rectify the problem: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dirty="0" smtClean="0"/>
              <a:t>1989 Brood Progeny</a:t>
            </a:r>
          </a:p>
          <a:p>
            <a:pPr marL="628650" marR="0" lvl="1" indent="-1714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100% wire-tagged with either a CWT or BWT</a:t>
            </a:r>
            <a:r>
              <a:rPr lang="en-US" baseline="0" dirty="0" smtClean="0"/>
              <a:t> </a:t>
            </a:r>
            <a:r>
              <a:rPr lang="en-US" dirty="0" smtClean="0"/>
              <a:t>and would not be used for </a:t>
            </a:r>
            <a:r>
              <a:rPr lang="en-US" dirty="0" err="1" smtClean="0"/>
              <a:t>broodstock</a:t>
            </a:r>
            <a:r>
              <a:rPr lang="en-US" dirty="0" smtClean="0"/>
              <a:t> when they returned as adults.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dirty="0" smtClean="0"/>
              <a:t>Changed </a:t>
            </a:r>
            <a:r>
              <a:rPr lang="en-US" b="1" dirty="0" err="1" smtClean="0"/>
              <a:t>broodstock</a:t>
            </a:r>
            <a:r>
              <a:rPr lang="en-US" b="1" dirty="0" smtClean="0"/>
              <a:t> collection protocol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="0" dirty="0" smtClean="0"/>
              <a:t>In 1990,  initiated  supplemental trapping </a:t>
            </a:r>
            <a:r>
              <a:rPr lang="en-US" dirty="0" smtClean="0"/>
              <a:t>at Lower Granite Dam  (1988 LGR Trap</a:t>
            </a:r>
            <a:r>
              <a:rPr lang="en-US" baseline="0" dirty="0" smtClean="0"/>
              <a:t> started operation, 1995 )</a:t>
            </a:r>
            <a:endParaRPr lang="en-US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 reduce strays spawning naturally.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estimate stray rate at LGR.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supplement </a:t>
            </a:r>
            <a:r>
              <a:rPr lang="en-US" dirty="0" err="1" smtClean="0"/>
              <a:t>broodstock</a:t>
            </a:r>
            <a:r>
              <a:rPr lang="en-US" dirty="0" smtClean="0"/>
              <a:t> for LFH, fewer strays arriving at LGR than</a:t>
            </a:r>
            <a:r>
              <a:rPr lang="en-US" baseline="0" dirty="0" smtClean="0"/>
              <a:t> at IHR or LFH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No more unmarked fish in </a:t>
            </a:r>
            <a:r>
              <a:rPr lang="en-US" dirty="0" err="1" smtClean="0"/>
              <a:t>broodstock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During spawning, CWT’s were read prior to combining the gametes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All subsequent broods 100% marked w/ CWTs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Adoption of full yearling program to maximize SAR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reading the wires on all CWT fish prior to spawning.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0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Yearling/</a:t>
            </a:r>
            <a:r>
              <a:rPr lang="en-US" sz="1200" dirty="0" err="1" smtClean="0"/>
              <a:t>Subyearling</a:t>
            </a:r>
            <a:r>
              <a:rPr lang="en-US" sz="1200" dirty="0" smtClean="0"/>
              <a:t>  Comparative Survival Study (1985-1990) Used </a:t>
            </a:r>
            <a:r>
              <a:rPr lang="en-US" sz="1200" b="1" dirty="0" smtClean="0"/>
              <a:t>CWT</a:t>
            </a:r>
            <a:r>
              <a:rPr lang="en-US" sz="1200" b="1" baseline="0" dirty="0" smtClean="0"/>
              <a:t> recoveries to calculate SAR’s. 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evaluate rearing strategies to maximize</a:t>
            </a:r>
            <a:r>
              <a:rPr lang="en-US" sz="1200" baseline="0" dirty="0" smtClean="0"/>
              <a:t> </a:t>
            </a:r>
            <a:r>
              <a:rPr lang="en-US" sz="1200" baseline="0" dirty="0" smtClean="0"/>
              <a:t>SAR’s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Snake River Fall Chinook Salmon were listed for protection under ESA with a proposed recovery goal of 2,500 </a:t>
            </a:r>
            <a:r>
              <a:rPr lang="en-US" sz="1200" b="1" dirty="0" err="1" smtClean="0">
                <a:solidFill>
                  <a:schemeClr val="tx1"/>
                </a:solidFill>
              </a:rPr>
              <a:t>spawners</a:t>
            </a:r>
            <a:r>
              <a:rPr lang="en-US" sz="1200" b="1" dirty="0" smtClean="0">
                <a:solidFill>
                  <a:schemeClr val="tx1"/>
                </a:solidFill>
              </a:rPr>
              <a:t> to the Snake River spawning grounds (NMFS 1992, 1995).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1992 ESA Listing included both the Snake River Wild and Lyons Ferry Hatchery Stock in the same</a:t>
            </a:r>
            <a:r>
              <a:rPr lang="en-US" baseline="0" dirty="0" smtClean="0"/>
              <a:t> ESU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Decreased the allowable harvest downriver and in the Ocean </a:t>
            </a:r>
            <a:r>
              <a:rPr lang="en-US" baseline="0" dirty="0" smtClean="0"/>
              <a:t>Fisheries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baseline="0" dirty="0" smtClean="0"/>
              <a:t>CWT’s</a:t>
            </a:r>
            <a:r>
              <a:rPr lang="en-US" baseline="0" dirty="0" smtClean="0"/>
              <a:t> would be necessary to determine the hatchery/wild composition in the return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/>
              <a:t>  Fall Chinook Acclimation Program (FCAP) facilities above LGR begin operation in 1996 with juveniles reared at LFH</a:t>
            </a:r>
            <a:r>
              <a:rPr lang="en-US" sz="2800" dirty="0" smtClean="0"/>
              <a:t>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800" dirty="0" smtClean="0"/>
              <a:t>Evaluation of </a:t>
            </a:r>
            <a:r>
              <a:rPr lang="en-US" sz="2800" dirty="0" err="1" smtClean="0"/>
              <a:t>Subyearling</a:t>
            </a:r>
            <a:r>
              <a:rPr lang="en-US" sz="2800" baseline="0" dirty="0" smtClean="0"/>
              <a:t> and yearling releases from 3 different Acclimation </a:t>
            </a:r>
            <a:r>
              <a:rPr lang="en-US" sz="2800" baseline="0" smtClean="0"/>
              <a:t>sites required </a:t>
            </a:r>
            <a:r>
              <a:rPr lang="en-US" sz="2800" b="1" baseline="0" smtClean="0"/>
              <a:t>CWT’s</a:t>
            </a:r>
            <a:endParaRPr lang="en-US" sz="2800" b="1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1997-2001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geometric mean natural-origin count over Lower Granite Dam was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fish, approximately 35% of the delisting abundance criteria proposed for this run (2,500 natural-origin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spawners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averaged over an 8 year period)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9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430AF-A58F-4C46-ABC3-D8F2238D73D4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en-US" dirty="0" smtClean="0"/>
              <a:t>Estimates from CWT recoveries of Yearling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 smtClean="0"/>
              <a:t>subyearling</a:t>
            </a:r>
            <a:r>
              <a:rPr lang="en-US" dirty="0" smtClean="0"/>
              <a:t> SAR’s </a:t>
            </a:r>
            <a:r>
              <a:rPr lang="en-US" dirty="0"/>
              <a:t>showed clear </a:t>
            </a:r>
            <a:r>
              <a:rPr lang="en-US" b="1" dirty="0" smtClean="0"/>
              <a:t>11-fold </a:t>
            </a:r>
            <a:r>
              <a:rPr lang="en-US" dirty="0"/>
              <a:t>advantage to yearling production. 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Ø"/>
            </a:pPr>
            <a:r>
              <a:rPr lang="en-US" dirty="0" err="1" smtClean="0"/>
              <a:t>Subyearling</a:t>
            </a:r>
            <a:r>
              <a:rPr lang="en-US" dirty="0" smtClean="0"/>
              <a:t> </a:t>
            </a:r>
            <a:r>
              <a:rPr lang="en-US" dirty="0"/>
              <a:t>survival only </a:t>
            </a:r>
            <a:r>
              <a:rPr lang="en-US" u="sng" dirty="0"/>
              <a:t>one-fourth</a:t>
            </a:r>
            <a:r>
              <a:rPr lang="en-US" dirty="0"/>
              <a:t> </a:t>
            </a:r>
            <a:r>
              <a:rPr lang="en-US" dirty="0" smtClean="0"/>
              <a:t>the initial program goal of </a:t>
            </a:r>
            <a:r>
              <a:rPr lang="en-US" b="1" dirty="0" smtClean="0"/>
              <a:t>0.2</a:t>
            </a:r>
            <a:r>
              <a:rPr lang="en-US" dirty="0" smtClean="0"/>
              <a:t>.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400" u="sng" dirty="0" smtClean="0"/>
              <a:t>New Production</a:t>
            </a:r>
            <a:r>
              <a:rPr lang="en-US" sz="2400" u="sng" baseline="0" dirty="0" smtClean="0"/>
              <a:t> Goals: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FFFF"/>
                </a:solidFill>
              </a:rPr>
              <a:t>Continue</a:t>
            </a:r>
            <a:r>
              <a:rPr lang="en-US" sz="3000" b="1" baseline="0" dirty="0" smtClean="0">
                <a:solidFill>
                  <a:srgbClr val="FFFFFF"/>
                </a:solidFill>
              </a:rPr>
              <a:t> to </a:t>
            </a:r>
            <a:r>
              <a:rPr lang="en-US" sz="3000" b="1" dirty="0" smtClean="0">
                <a:solidFill>
                  <a:srgbClr val="FFFFFF"/>
                </a:solidFill>
              </a:rPr>
              <a:t>Maintain genetic integrity of LFH / Snake River stock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FFFFFF"/>
                </a:solidFill>
              </a:rPr>
              <a:t>Produce 900,000 yearling </a:t>
            </a:r>
            <a:r>
              <a:rPr lang="en-US" sz="3000" dirty="0" err="1" smtClean="0">
                <a:solidFill>
                  <a:srgbClr val="FFFFFF"/>
                </a:solidFill>
              </a:rPr>
              <a:t>smolts</a:t>
            </a:r>
            <a:r>
              <a:rPr lang="en-US" sz="3000" dirty="0" smtClean="0">
                <a:solidFill>
                  <a:srgbClr val="FFFFFF"/>
                </a:solidFill>
              </a:rPr>
              <a:t> annually at 10 </a:t>
            </a:r>
            <a:r>
              <a:rPr lang="en-US" sz="3000" dirty="0" err="1" smtClean="0">
                <a:solidFill>
                  <a:srgbClr val="FFFFFF"/>
                </a:solidFill>
              </a:rPr>
              <a:t>fpp</a:t>
            </a:r>
            <a:endParaRPr lang="en-US" sz="3000" dirty="0" smtClean="0">
              <a:solidFill>
                <a:srgbClr val="FFFFFF"/>
              </a:solidFill>
            </a:endParaRP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-450 k for on-station release 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450 k for release at 3 acclimation sites above LGR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err="1" smtClean="0">
                <a:solidFill>
                  <a:srgbClr val="FFFFFF"/>
                </a:solidFill>
              </a:rPr>
              <a:t>Subyearling</a:t>
            </a:r>
            <a:r>
              <a:rPr lang="en-US" sz="3000" dirty="0" smtClean="0">
                <a:solidFill>
                  <a:srgbClr val="FFFFFF"/>
                </a:solidFill>
              </a:rPr>
              <a:t> production dependent on total </a:t>
            </a:r>
            <a:r>
              <a:rPr lang="en-US" sz="3000" dirty="0" err="1" smtClean="0">
                <a:solidFill>
                  <a:srgbClr val="FFFFFF"/>
                </a:solidFill>
              </a:rPr>
              <a:t>eggtake</a:t>
            </a:r>
            <a:r>
              <a:rPr lang="en-US" sz="3000" dirty="0" smtClean="0">
                <a:solidFill>
                  <a:srgbClr val="FFFFFF"/>
                </a:solidFill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release primarily above LGR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- up to 4 million </a:t>
            </a:r>
            <a:r>
              <a:rPr lang="en-US" sz="2400" dirty="0" err="1" smtClean="0"/>
              <a:t>subyearlings</a:t>
            </a:r>
            <a:r>
              <a:rPr lang="en-US" sz="2400" dirty="0" smtClean="0"/>
              <a:t>@ 50 </a:t>
            </a:r>
            <a:r>
              <a:rPr lang="en-US" sz="2400" dirty="0" err="1" smtClean="0"/>
              <a:t>fpp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Provide eggs for IPC / Hells Canyon Production  (First Release was BY 2000)  200K first 4 years, after that 900K+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After the 1992 ESA</a:t>
            </a:r>
            <a:r>
              <a:rPr lang="en-US" baseline="0" dirty="0" smtClean="0"/>
              <a:t> Listing</a:t>
            </a:r>
            <a:r>
              <a:rPr lang="en-US" dirty="0" smtClean="0"/>
              <a:t>– Federal co-managers promoted supplemental programs to increase natural production above LGR.</a:t>
            </a:r>
          </a:p>
          <a:p>
            <a:endParaRPr lang="en-US" dirty="0" smtClean="0"/>
          </a:p>
          <a:p>
            <a:r>
              <a:rPr lang="en-US" dirty="0" smtClean="0"/>
              <a:t>Fall Chinook Acclimation Program (FCAP) facilities above LGR begin operation in 1996 with juveniles reared at LFH.</a:t>
            </a:r>
          </a:p>
          <a:p>
            <a:endParaRPr lang="en-US" b="1" baseline="0" dirty="0" smtClean="0"/>
          </a:p>
          <a:p>
            <a:r>
              <a:rPr lang="en-US" dirty="0" smtClean="0"/>
              <a:t>Bold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years indicate first Yearling Releases</a:t>
            </a:r>
            <a:r>
              <a:rPr lang="en-US" baseline="0" dirty="0" smtClean="0"/>
              <a:t> at each acclimation facility.  Yearling releases are 100% CWT.</a:t>
            </a:r>
          </a:p>
          <a:p>
            <a:endParaRPr lang="en-US" baseline="0" dirty="0" smtClean="0"/>
          </a:p>
          <a:p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b="0" baseline="0" dirty="0" smtClean="0"/>
              <a:t>Note to self===Nez Perce Tribal Hatchery 1996</a:t>
            </a:r>
          </a:p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 Redd is a fall Chinook nest.</a:t>
            </a:r>
          </a:p>
          <a:p>
            <a:endParaRPr lang="en-US" dirty="0" smtClean="0"/>
          </a:p>
          <a:p>
            <a:r>
              <a:rPr lang="en-US" dirty="0" smtClean="0"/>
              <a:t>Red counts in 2008—3,055</a:t>
            </a:r>
          </a:p>
          <a:p>
            <a:endParaRPr lang="en-US" dirty="0" smtClean="0"/>
          </a:p>
          <a:p>
            <a:r>
              <a:rPr lang="en-US" dirty="0" smtClean="0"/>
              <a:t>2009—3,716  (Snake</a:t>
            </a:r>
            <a:r>
              <a:rPr lang="en-US" baseline="0" dirty="0" smtClean="0"/>
              <a:t> above LGR + CLW)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2010—4,989 (Snake</a:t>
            </a:r>
            <a:r>
              <a:rPr lang="en-US" baseline="0" dirty="0" smtClean="0"/>
              <a:t> above LGR + CLW)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2011—4,686 (Snake</a:t>
            </a:r>
            <a:r>
              <a:rPr lang="en-US" baseline="0" dirty="0" smtClean="0"/>
              <a:t> above LGR + CLW)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Effect of Supplementation on </a:t>
            </a:r>
            <a:r>
              <a:rPr lang="en-US" dirty="0" err="1" smtClean="0"/>
              <a:t>Redd</a:t>
            </a:r>
            <a:r>
              <a:rPr lang="en-US" dirty="0" smtClean="0"/>
              <a:t> Counts (continued)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 by Mike Key NPTH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ESA Listing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Changes in Harvest regulations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Court-ordered Spill at the hydro projects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El</a:t>
            </a:r>
            <a:r>
              <a:rPr lang="en-US" b="1" baseline="0" dirty="0" smtClean="0"/>
              <a:t> Nino, Ocean Conditions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Wild</a:t>
            </a:r>
            <a:r>
              <a:rPr lang="en-US" baseline="0" dirty="0" smtClean="0"/>
              <a:t> Percentages—</a:t>
            </a:r>
          </a:p>
          <a:p>
            <a:r>
              <a:rPr lang="en-US" baseline="0" dirty="0" smtClean="0"/>
              <a:t>2006—22.5%</a:t>
            </a:r>
          </a:p>
          <a:p>
            <a:r>
              <a:rPr lang="en-US" baseline="0" dirty="0" smtClean="0"/>
              <a:t>2007—26.0%</a:t>
            </a:r>
          </a:p>
          <a:p>
            <a:r>
              <a:rPr lang="en-US" baseline="0" dirty="0" smtClean="0"/>
              <a:t>2008—</a:t>
            </a:r>
            <a:r>
              <a:rPr lang="en-US" baseline="0" dirty="0" smtClean="0">
                <a:solidFill>
                  <a:srgbClr val="FF0000"/>
                </a:solidFill>
              </a:rPr>
              <a:t>8.3</a:t>
            </a:r>
            <a:r>
              <a:rPr lang="en-US" baseline="0" dirty="0" smtClean="0"/>
              <a:t>%  because of the proportional increase in hatchery fish returning (4,000)</a:t>
            </a:r>
          </a:p>
          <a:p>
            <a:r>
              <a:rPr lang="en-US" baseline="0" dirty="0" smtClean="0"/>
              <a:t>2009—</a:t>
            </a:r>
          </a:p>
          <a:p>
            <a:r>
              <a:rPr lang="en-US" baseline="0" dirty="0" smtClean="0"/>
              <a:t>2010—25% (10,000)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2011--14,900  wilds (new methodology) and</a:t>
            </a:r>
            <a:r>
              <a:rPr lang="en-US" baseline="0" dirty="0" smtClean="0"/>
              <a:t> same number forecast for 2012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1997-2001 geometric mean natural-origin count over Lower Granite Dam was 871 fish, approximately 35% of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delisting abundance criteria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proposed for this run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2,500 natural-origin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spawners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averaged over an 8 year period)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2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Outside of Fishery management, What are CWT’s Used for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FFFF00"/>
                </a:solidFill>
              </a:rPr>
              <a:t>pHOS</a:t>
            </a:r>
            <a:r>
              <a:rPr lang="en-US" sz="1200" dirty="0" smtClean="0">
                <a:solidFill>
                  <a:srgbClr val="FFFF00"/>
                </a:solidFill>
              </a:rPr>
              <a:t> is proportion of fish spawning in wild consisting of hatchery-origin  fish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71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i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66FF33"/>
                </a:solidFill>
              </a:rPr>
              <a:t>proportionate natural influence (PNI)</a:t>
            </a:r>
          </a:p>
          <a:p>
            <a:pPr>
              <a:spcBef>
                <a:spcPct val="50000"/>
              </a:spcBef>
            </a:pPr>
            <a:endParaRPr lang="en-US" sz="1400" b="1" dirty="0" smtClean="0">
              <a:solidFill>
                <a:srgbClr val="66FF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FFFF00"/>
                </a:solidFill>
              </a:rPr>
              <a:t>PNI </a:t>
            </a:r>
            <a:r>
              <a:rPr lang="en-US" sz="1400" b="0" dirty="0" smtClean="0">
                <a:solidFill>
                  <a:srgbClr val="FFFF00"/>
                </a:solidFill>
              </a:rPr>
              <a:t>is a Function of the Gene Flow Rates Between the Two Environments</a:t>
            </a:r>
            <a:r>
              <a:rPr lang="en-US" sz="1800" b="0" dirty="0" smtClean="0">
                <a:solidFill>
                  <a:srgbClr val="00FF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400" b="1" dirty="0" smtClean="0">
              <a:solidFill>
                <a:srgbClr val="66FF33"/>
              </a:solidFill>
            </a:endParaRPr>
          </a:p>
          <a:p>
            <a:pPr>
              <a:spcBef>
                <a:spcPct val="50000"/>
              </a:spcBef>
            </a:pPr>
            <a:endParaRPr lang="en-US" sz="1400" b="0" i="1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pNOB</a:t>
            </a:r>
            <a:r>
              <a:rPr lang="en-US" dirty="0" smtClean="0">
                <a:solidFill>
                  <a:srgbClr val="FFFF00"/>
                </a:solidFill>
              </a:rPr>
              <a:t> = proportion of </a:t>
            </a:r>
            <a:r>
              <a:rPr lang="en-US" dirty="0" err="1" smtClean="0">
                <a:solidFill>
                  <a:srgbClr val="FFFF00"/>
                </a:solidFill>
              </a:rPr>
              <a:t>broodstock</a:t>
            </a:r>
            <a:r>
              <a:rPr lang="en-US" dirty="0" smtClean="0">
                <a:solidFill>
                  <a:srgbClr val="FFFF00"/>
                </a:solidFill>
              </a:rPr>
              <a:t> consisting of natural-origin fish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pHOS</a:t>
            </a:r>
            <a:r>
              <a:rPr lang="en-US" dirty="0" smtClean="0">
                <a:solidFill>
                  <a:srgbClr val="FFFF00"/>
                </a:solidFill>
              </a:rPr>
              <a:t> = proportion of fish spawning naturally consisting of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hatchery-origin fish</a:t>
            </a:r>
            <a:endParaRPr lang="en-US" dirty="0" smtClean="0"/>
          </a:p>
          <a:p>
            <a:endParaRPr lang="en-US" b="1" dirty="0" smtClean="0">
              <a:solidFill>
                <a:srgbClr val="00FF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Putting natural origin fish into the hatchery retards domestication because the hatchery environment can’t effect natural-origin fish as effectively as hatchery-origin fish…whereas keeping them out and allowing large numbers of hatchery fish to spawn naturally actually makes domestication work faster.  Biologically, PNI is a measure of the proportion of time the population spawns in the wild, where it is subjected to entirely natural forces.  Essentially we want natural fish in the </a:t>
            </a:r>
            <a:r>
              <a:rPr lang="en-US" dirty="0" err="1" smtClean="0"/>
              <a:t>broodstock</a:t>
            </a:r>
            <a:r>
              <a:rPr lang="en-US" dirty="0" smtClean="0"/>
              <a:t> to be a higher proportion than hatchery fish that spawn naturally, thus allowing the natural environment to drive the overall genetics and thus productivity of the single population.</a:t>
            </a: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endParaRPr lang="en-US" b="1" dirty="0" smtClean="0">
              <a:solidFill>
                <a:srgbClr val="00FFFF"/>
              </a:solidFill>
            </a:endParaRPr>
          </a:p>
          <a:p>
            <a:r>
              <a:rPr lang="en-US" b="1" dirty="0" smtClean="0">
                <a:solidFill>
                  <a:srgbClr val="00FFFF"/>
                </a:solidFill>
              </a:rPr>
              <a:t>HSRG Approach to Containing Domestication  Risk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FF00"/>
                </a:solidFill>
              </a:rPr>
              <a:t>Operate hatchery programs in one of two ways:</a:t>
            </a:r>
          </a:p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FF00"/>
                </a:solidFill>
              </a:rPr>
              <a:t>1) hatchery-origin fish  and natural-origin  fish do not interbreed: </a:t>
            </a:r>
            <a:r>
              <a:rPr lang="en-US" b="0" i="1" dirty="0" smtClean="0">
                <a:solidFill>
                  <a:srgbClr val="FFFF00"/>
                </a:solidFill>
              </a:rPr>
              <a:t>segregated (or isolated) programs</a:t>
            </a:r>
            <a:endParaRPr lang="en-US" b="0" i="1" dirty="0" smtClean="0"/>
          </a:p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00FF00"/>
                </a:solidFill>
              </a:rPr>
              <a:t>2) hatchery-origin fish  and natural-origin  fish interbreed regularly: </a:t>
            </a:r>
            <a:r>
              <a:rPr lang="en-US" b="0" i="1" dirty="0" smtClean="0">
                <a:solidFill>
                  <a:srgbClr val="FFFF00"/>
                </a:solidFill>
              </a:rPr>
              <a:t>integrated programs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FFFF"/>
                </a:solidFill>
              </a:rPr>
              <a:t>Key HSRG Guidelines for (Properly) Integrated Programs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 smtClean="0">
                <a:solidFill>
                  <a:srgbClr val="00FF00"/>
                </a:solidFill>
              </a:rPr>
              <a:t>PNI must exceed 50%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 smtClean="0">
                <a:solidFill>
                  <a:srgbClr val="00FF00"/>
                </a:solidFill>
              </a:rPr>
              <a:t>For populations of special concern natural influence should exceed  70%</a:t>
            </a:r>
            <a:endParaRPr lang="en-US" sz="800" b="0" i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Selective forces in hatchery should be minimized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00"/>
                </a:solidFill>
              </a:rPr>
              <a:t>From Craig </a:t>
            </a:r>
            <a:r>
              <a:rPr lang="en-US" b="1" dirty="0" err="1" smtClean="0">
                <a:solidFill>
                  <a:srgbClr val="FFFF00"/>
                </a:solidFill>
              </a:rPr>
              <a:t>Busack</a:t>
            </a:r>
            <a:r>
              <a:rPr lang="en-US" b="1" dirty="0" smtClean="0">
                <a:solidFill>
                  <a:srgbClr val="FFFF00"/>
                </a:solidFill>
              </a:rPr>
              <a:t> and Andy Appleby Presentation “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Genetics of Integrated Hatchery Programs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(3</a:t>
            </a:r>
            <a:r>
              <a:rPr kumimoji="0" lang="en-US" sz="4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rd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Edition)</a:t>
            </a:r>
            <a:r>
              <a:rPr lang="en-US" b="1" dirty="0" smtClean="0">
                <a:solidFill>
                  <a:srgbClr val="FFFF00"/>
                </a:solidFill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Lower Granite?</a:t>
            </a:r>
          </a:p>
          <a:p>
            <a:r>
              <a:rPr lang="en-US" dirty="0" smtClean="0"/>
              <a:t>Last dam on the Snake below</a:t>
            </a:r>
            <a:r>
              <a:rPr lang="en-US" baseline="0" dirty="0" smtClean="0"/>
              <a:t> main spawning area</a:t>
            </a:r>
          </a:p>
          <a:p>
            <a:r>
              <a:rPr lang="en-US" baseline="0" dirty="0" smtClean="0"/>
              <a:t>Trap is in place and can sub-sample the run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reconstruct the Run?</a:t>
            </a:r>
          </a:p>
          <a:p>
            <a:r>
              <a:rPr lang="en-US" b="1" dirty="0" smtClean="0"/>
              <a:t>To estimate the number of natural origin Snake River fall</a:t>
            </a:r>
            <a:r>
              <a:rPr lang="en-US" b="1" baseline="0" dirty="0" smtClean="0"/>
              <a:t> Chinook for ESA</a:t>
            </a:r>
            <a:endParaRPr lang="en-US" b="1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Stock and Age Composition of Run to Granite 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Stray</a:t>
            </a:r>
            <a:r>
              <a:rPr lang="en-US" baseline="0" dirty="0" smtClean="0"/>
              <a:t> Rate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H/W proportion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Run Timing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Jack proportions</a:t>
            </a:r>
            <a:r>
              <a:rPr lang="en-US" baseline="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Now that all these fish are returning to Lower</a:t>
            </a:r>
            <a:r>
              <a:rPr lang="en-US" baseline="0" dirty="0" smtClean="0"/>
              <a:t> Granite Dam, we need a firm number of how many Naturally Produced Adults are returning to Lower Granite.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baseline="0" dirty="0" smtClean="0"/>
              <a:t>Determine Trap Rate:  </a:t>
            </a:r>
          </a:p>
          <a:p>
            <a:pPr marL="228600" indent="-228600">
              <a:buAutoNum type="arabicPeriod"/>
            </a:pPr>
            <a:endParaRPr lang="en-US" b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Use pre-season estimates of run size for steelhead and salmon,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err="1" smtClean="0"/>
              <a:t>broodstock</a:t>
            </a:r>
            <a:r>
              <a:rPr lang="en-US" baseline="0" dirty="0" smtClean="0"/>
              <a:t> for programs,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size of trapping facility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data collection needs, 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Shoot for a trap rate that will </a:t>
            </a:r>
            <a:r>
              <a:rPr lang="en-US" b="1" dirty="0" smtClean="0"/>
              <a:t>not need to be changed </a:t>
            </a:r>
            <a:r>
              <a:rPr lang="en-US" dirty="0" smtClean="0"/>
              <a:t>during</a:t>
            </a:r>
            <a:r>
              <a:rPr lang="en-US" baseline="0" dirty="0" smtClean="0"/>
              <a:t> the season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Trap at a level that will </a:t>
            </a:r>
            <a:r>
              <a:rPr lang="en-US" b="1" baseline="0" dirty="0" smtClean="0"/>
              <a:t>maximize the accuracy of estimates </a:t>
            </a:r>
            <a:r>
              <a:rPr lang="en-US" baseline="0" dirty="0" smtClean="0"/>
              <a:t>of fish returning from mitigation programs and natural origin fish returning to LGR</a:t>
            </a:r>
          </a:p>
          <a:p>
            <a:pPr marL="0" indent="0">
              <a:buNone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window for counts during pre and post trapping period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trap data for wild-hatchery composition and for counts during trapping period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37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Determining</a:t>
            </a:r>
            <a:r>
              <a:rPr lang="en-US" baseline="0" dirty="0" smtClean="0"/>
              <a:t> # of Wild fish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Trapping data is used to estimate wild and hatchery composition and is applied to the window counts to get numbers.  Because a larger proportion of the wild fish arrive earlier in the run, pre and post window counts are adjusted using a regression of % wild Chinook among the non-clipped fish over time.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37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Trap Rate looks</a:t>
            </a:r>
            <a:r>
              <a:rPr lang="en-US" baseline="0" dirty="0" smtClean="0"/>
              <a:t> like ~13%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8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r>
              <a:rPr lang="en-US" sz="2800" dirty="0" smtClean="0"/>
              <a:t>***********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b="1" dirty="0" smtClean="0"/>
              <a:t>historical data sets are the most powerful tools we have to detect trends in populations </a:t>
            </a:r>
            <a:r>
              <a:rPr lang="en-US" sz="2800" dirty="0" smtClean="0"/>
              <a:t>that have a high degree of annual variability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Proven system already in place (</a:t>
            </a:r>
            <a:r>
              <a:rPr lang="en-US" sz="2800" b="1" dirty="0" smtClean="0"/>
              <a:t>CWT program-40 years and counting</a:t>
            </a:r>
            <a:r>
              <a:rPr lang="en-US" sz="2800" dirty="0" smtClean="0"/>
              <a:t>)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Standardized data set with validations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Collaborative effort by multiple agencies, organizations and co-managers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Wide range of applications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Measure progress toward recovery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Hatchery Reform--a systematic, science-driven redesign of our hatchery systems</a:t>
            </a:r>
            <a:r>
              <a:rPr lang="en-US" sz="2800" baseline="0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D40C3-AF99-47CA-81FA-B96FB39D7A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1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2FE50-A5C2-46C5-9925-F54130213F1E}" type="slidenum">
              <a:rPr lang="en-US"/>
              <a:pPr/>
              <a:t>31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Snake River Fall Chinook Salmon Program:</a:t>
            </a:r>
          </a:p>
          <a:p>
            <a:endParaRPr lang="en-US" dirty="0" smtClean="0"/>
          </a:p>
          <a:p>
            <a:r>
              <a:rPr lang="en-US" dirty="0" smtClean="0"/>
              <a:t>An</a:t>
            </a:r>
            <a:r>
              <a:rPr lang="en-US" baseline="0" dirty="0" smtClean="0"/>
              <a:t> example of a long-standing integrated </a:t>
            </a:r>
            <a:r>
              <a:rPr lang="en-US" b="0" baseline="0" dirty="0" smtClean="0">
                <a:solidFill>
                  <a:schemeClr val="accent3">
                    <a:lumMod val="75000"/>
                  </a:schemeClr>
                </a:solidFill>
              </a:rPr>
              <a:t>Hatchery program </a:t>
            </a:r>
            <a:r>
              <a:rPr lang="en-US" baseline="0" dirty="0" smtClean="0"/>
              <a:t>that used C</a:t>
            </a:r>
            <a:r>
              <a:rPr lang="en-US" dirty="0" smtClean="0"/>
              <a:t>WT’s to make adaptive management decisions  in order to</a:t>
            </a:r>
            <a:r>
              <a:rPr lang="en-US" baseline="0" dirty="0" smtClean="0"/>
              <a:t> maintain the </a:t>
            </a:r>
            <a:r>
              <a:rPr lang="en-US" dirty="0" smtClean="0"/>
              <a:t>genetic integrity</a:t>
            </a:r>
            <a:r>
              <a:rPr lang="en-US" baseline="0" dirty="0" smtClean="0"/>
              <a:t> and viability </a:t>
            </a:r>
            <a:r>
              <a:rPr lang="en-US" dirty="0" smtClean="0"/>
              <a:t>of Snake River Fall Chinook Stock.</a:t>
            </a:r>
          </a:p>
          <a:p>
            <a:endParaRPr lang="en-US" dirty="0" smtClean="0"/>
          </a:p>
          <a:p>
            <a:r>
              <a:rPr lang="en-US" dirty="0" smtClean="0"/>
              <a:t>CWT’s were the tools that provided and continue to provide </a:t>
            </a:r>
            <a:r>
              <a:rPr lang="en-US" baseline="0" dirty="0" smtClean="0"/>
              <a:t>the best science available to monitor and assess progress toward program and conservation objectives.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for the stock is to maintain biological significance and improve viability over time. The program has primary mitigation goals of (1)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recovery/supplementation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Snake River fall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(2)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harvest supplementation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fall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fisheries in the lower/mid Snake River, Columbia River/Estuary, and Pacific Ocean.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is consistent and compatible with management, conservation, and research goals of the stock and other stocks within the Snake River Basin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3B66D-6D7A-4868-9547-82C8BA52BD69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 For</a:t>
            </a:r>
            <a:r>
              <a:rPr lang="en-US" baseline="0" dirty="0" smtClean="0"/>
              <a:t> perspective,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Snake </a:t>
            </a:r>
            <a:r>
              <a:rPr lang="en-US" dirty="0" smtClean="0"/>
              <a:t>River mouth Columbia River Mile 324</a:t>
            </a: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Walla Walla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Dayton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Lyons Ferry Hatchery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Hells Canyon Complex       1958 - 1967   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Hells Canyon, Oxbow, Brownlee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Lower Snake River Dams   1961 - 1975   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Ice Harbor, Lower Monumental, Little Goose, Lower Granite.</a:t>
            </a:r>
          </a:p>
          <a:p>
            <a:r>
              <a:rPr lang="en-US" dirty="0" smtClean="0"/>
              <a:t>Hells</a:t>
            </a:r>
            <a:r>
              <a:rPr lang="en-US" baseline="0" dirty="0" smtClean="0"/>
              <a:t> Canyon Complex—no fish passage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</a:rPr>
              <a:t>Construction of these </a:t>
            </a:r>
            <a:r>
              <a:rPr lang="en-US" b="1" dirty="0" smtClean="0">
                <a:solidFill>
                  <a:srgbClr val="FFFFFF"/>
                </a:solidFill>
              </a:rPr>
              <a:t>7</a:t>
            </a:r>
            <a:r>
              <a:rPr lang="en-US" dirty="0" smtClean="0">
                <a:solidFill>
                  <a:srgbClr val="FFFFFF"/>
                </a:solidFill>
              </a:rPr>
              <a:t> main-stem dams over </a:t>
            </a:r>
            <a:r>
              <a:rPr lang="en-US" b="1" dirty="0" smtClean="0">
                <a:solidFill>
                  <a:srgbClr val="FFFFFF"/>
                </a:solidFill>
              </a:rPr>
              <a:t>20 years </a:t>
            </a:r>
            <a:r>
              <a:rPr lang="en-US" dirty="0" smtClean="0">
                <a:solidFill>
                  <a:srgbClr val="FFFFFF"/>
                </a:solidFill>
              </a:rPr>
              <a:t>eliminated or severely degraded  </a:t>
            </a:r>
            <a:r>
              <a:rPr lang="en-US" b="1" dirty="0" smtClean="0">
                <a:solidFill>
                  <a:srgbClr val="FFFFFF"/>
                </a:solidFill>
              </a:rPr>
              <a:t>530</a:t>
            </a:r>
            <a:r>
              <a:rPr lang="en-US" dirty="0" smtClean="0">
                <a:solidFill>
                  <a:srgbClr val="FFFFFF"/>
                </a:solidFill>
              </a:rPr>
              <a:t> miles of spawning habitat.</a:t>
            </a:r>
          </a:p>
          <a:p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Aft>
                <a:spcPct val="0"/>
              </a:spcAft>
            </a:pPr>
            <a:fld id="{45FBA639-0969-4386-AB2B-972510B66680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fontAlgn="base"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IHR 1962</a:t>
            </a:r>
          </a:p>
          <a:p>
            <a:r>
              <a:rPr lang="en-US" dirty="0" smtClean="0"/>
              <a:t>LMO 1969</a:t>
            </a:r>
          </a:p>
          <a:p>
            <a:r>
              <a:rPr lang="en-US" dirty="0" smtClean="0"/>
              <a:t>LGO 1970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LGR 1975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Hells Canyon Complex       1958 - 1967   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Hells Canyon, Oxbow, Brownlee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Lower Snake River Dams   1961 - 1975   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Ice Harbor, Lower Monumental, Little Goose, Lower Granite.</a:t>
            </a:r>
          </a:p>
          <a:p>
            <a:r>
              <a:rPr lang="en-US" dirty="0" smtClean="0"/>
              <a:t>Hells</a:t>
            </a:r>
            <a:r>
              <a:rPr lang="en-US" baseline="0" dirty="0" smtClean="0"/>
              <a:t> Canyon Complex—no fish passage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D06E5-4259-4722-84B9-5457D51C0A6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LSRCP Mandated</a:t>
            </a:r>
            <a:r>
              <a:rPr lang="en-US" baseline="0" dirty="0" smtClean="0"/>
              <a:t> by Congress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Funded by the USFWS through the LSRCP Office (Boise) with power production revenues provided by the Bonneville Power Administration.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Included Spring Chinook and Steelhead too.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Hatchery  compensation / mitigation  for: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dirty="0" smtClean="0">
                <a:solidFill>
                  <a:srgbClr val="FFC000"/>
                </a:solidFill>
              </a:rPr>
              <a:t>Juvenile  passage  mortality  caused  by the  four Lower Snake  River  Dams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dirty="0" smtClean="0">
                <a:solidFill>
                  <a:srgbClr val="FFC000"/>
                </a:solidFill>
              </a:rPr>
              <a:t>Direct loss of spawning area for 5,000 fall Chinook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dirty="0" smtClean="0">
                <a:solidFill>
                  <a:srgbClr val="FFC000"/>
                </a:solidFill>
              </a:rPr>
              <a:t>Return 18,300 adults/year  to the Snake River Basin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dirty="0" smtClean="0">
                <a:solidFill>
                  <a:srgbClr val="FFC000"/>
                </a:solidFill>
              </a:rPr>
              <a:t>In-place and in-kind (</a:t>
            </a:r>
            <a:r>
              <a:rPr lang="en-US" sz="1200" b="1" dirty="0" smtClean="0">
                <a:solidFill>
                  <a:srgbClr val="FFC000"/>
                </a:solidFill>
              </a:rPr>
              <a:t>maintain genetic integrity</a:t>
            </a:r>
            <a:r>
              <a:rPr lang="en-US" sz="1200" b="0" dirty="0" smtClean="0">
                <a:solidFill>
                  <a:srgbClr val="FFC000"/>
                </a:solidFill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Escapement		18,300</a:t>
            </a:r>
          </a:p>
          <a:p>
            <a:r>
              <a:rPr lang="en-US" dirty="0" smtClean="0"/>
              <a:t>Commercial Harvest	54,900</a:t>
            </a:r>
          </a:p>
          <a:p>
            <a:r>
              <a:rPr lang="en-US" dirty="0" smtClean="0"/>
              <a:t>Recreational Harvest	</a:t>
            </a:r>
            <a:r>
              <a:rPr lang="en-US" u="sng" baseline="0" dirty="0" smtClean="0"/>
              <a:t>18,300</a:t>
            </a:r>
          </a:p>
          <a:p>
            <a:endParaRPr lang="en-US" u="sng" baseline="0" dirty="0" smtClean="0"/>
          </a:p>
          <a:p>
            <a:r>
              <a:rPr lang="en-US" u="none" baseline="0" dirty="0" smtClean="0"/>
              <a:t>		91,500 Total</a:t>
            </a:r>
            <a:endParaRPr lang="en-US" u="none" baseline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C1336D-1952-4A29-A8D2-EFF2F43E29EC}" type="slidenum">
              <a:rPr lang="en-US"/>
              <a:pPr/>
              <a:t>8</a:t>
            </a:fld>
            <a:endParaRPr lang="en-US"/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200" b="1" u="none" dirty="0" smtClean="0"/>
              <a:t>1976-1986</a:t>
            </a:r>
          </a:p>
          <a:p>
            <a:pPr>
              <a:buFont typeface="Arial" pitchFamily="34" charset="0"/>
              <a:buNone/>
            </a:pPr>
            <a:endParaRPr lang="en-US" sz="1200" u="sng" baseline="0" dirty="0" smtClean="0"/>
          </a:p>
          <a:p>
            <a:pPr>
              <a:buFont typeface="Arial" pitchFamily="34" charset="0"/>
              <a:buNone/>
            </a:pPr>
            <a:r>
              <a:rPr lang="en-US" sz="1200" u="sng" baseline="0" dirty="0" smtClean="0"/>
              <a:t>the </a:t>
            </a:r>
            <a:r>
              <a:rPr lang="en-US" sz="1200" u="sng" dirty="0" smtClean="0"/>
              <a:t>Fall Chinook Egg Bank Program Goals: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To maintain the population through artificial propagation at hatcheries until Lyons Ferry Hatchery could become operational by trapping in the Snake R. and rearing at existing hatcheries.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Trap and haul from Snake River.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Rear and release from Kalama Falls Hatchery.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Trap and spawn at KFH, provide eggs to LFH.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To maintain the genetic integrity of  the stock.</a:t>
            </a: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200" u="none" dirty="0" smtClean="0"/>
              <a:t>To Accelerate LFH startup</a:t>
            </a:r>
            <a:r>
              <a:rPr lang="en-US" sz="1200" u="none" baseline="0" dirty="0" smtClean="0"/>
              <a:t> by having multiple </a:t>
            </a:r>
            <a:r>
              <a:rPr lang="en-US" sz="1200" u="none" baseline="0" dirty="0" err="1" smtClean="0"/>
              <a:t>broodstock</a:t>
            </a:r>
            <a:r>
              <a:rPr lang="en-US" sz="1200" u="none" baseline="0" dirty="0" smtClean="0"/>
              <a:t> sources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Adult Fall Chinook trapped primarily at IHR Dam (closest</a:t>
            </a:r>
            <a:r>
              <a:rPr lang="en-US" sz="1200" baseline="0" dirty="0" smtClean="0"/>
              <a:t> Dam to mouth of Snake River</a:t>
            </a:r>
            <a:r>
              <a:rPr lang="en-US" sz="12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Genetic monitoring ---adults trapped at IHR for the Egg Bank Program were genetically sampled (baseline data).</a:t>
            </a:r>
            <a:endParaRPr lang="en-US" sz="1200" dirty="0" smtClean="0"/>
          </a:p>
          <a:p>
            <a:pPr>
              <a:buFont typeface="Arial" pitchFamily="34" charset="0"/>
              <a:buNone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Smolts</a:t>
            </a:r>
            <a:r>
              <a:rPr lang="en-US" sz="1200" baseline="0" dirty="0" smtClean="0"/>
              <a:t> (juveniles)</a:t>
            </a:r>
            <a:r>
              <a:rPr lang="en-US" sz="1200" dirty="0" smtClean="0"/>
              <a:t> were initially released into the middle Snake (Asotin, 10-mile, LGR)  (by Hagerman hatchery)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and Lower Columbia River (Kalama</a:t>
            </a:r>
            <a:r>
              <a:rPr lang="en-US" sz="1200" baseline="0" dirty="0" smtClean="0"/>
              <a:t> Falls Hatchery)--</a:t>
            </a:r>
            <a:r>
              <a:rPr lang="en-US" sz="1200" dirty="0" smtClean="0"/>
              <a:t>to avoid passage related mortality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By 1984 all juveniles were being released into the Snake River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Broodstock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 continued at Ice Harbor but was supplemented by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Snake-Origin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Adults that returned to Kalama Falls Hatchery to spawn.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Egg Bank Program was considered a substantial success.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D1551-DEB0-4B44-9818-ECA68EE292A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B5743-65F0-47DF-9180-FC3766E0F9B4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Construction </a:t>
            </a:r>
            <a:r>
              <a:rPr lang="en-US" dirty="0"/>
              <a:t>occurred </a:t>
            </a:r>
            <a:r>
              <a:rPr lang="en-US" dirty="0" smtClean="0"/>
              <a:t>1980-1984</a:t>
            </a:r>
          </a:p>
          <a:p>
            <a:r>
              <a:rPr lang="en-US" dirty="0" err="1" smtClean="0"/>
              <a:t>Rkm</a:t>
            </a:r>
            <a:r>
              <a:rPr lang="en-US" dirty="0" smtClean="0"/>
              <a:t> 95</a:t>
            </a:r>
          </a:p>
          <a:p>
            <a:r>
              <a:rPr lang="en-US" dirty="0" smtClean="0"/>
              <a:t>Located between Lower</a:t>
            </a:r>
            <a:r>
              <a:rPr lang="en-US" baseline="0" dirty="0" smtClean="0"/>
              <a:t> Monumental and Little Goose Dams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1984 LFH on line,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adult returns to LFH in 1986 added to available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broodstock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Egg Bank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Kalama Falls Hatchery portion) program was phased out by 1987.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1A1E0-76C1-4298-AB55-3C6FFB50D1B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0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4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9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0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A5468B-00E6-4181-A1AC-8F010300EADD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4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63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6932540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257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7117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587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2C9AB-515C-4DAC-8ADD-C178F64147AE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8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7312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45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1942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374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786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81416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317312-15FC-4DA9-B7AC-8360A4F99DAD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D714485E-57EB-465D-81C9-0E8DB95B4C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0B53E3-7169-4CFB-AB5C-D5473844A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70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96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5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5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47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99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06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12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1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8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79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A5468B-00E6-4181-A1AC-8F010300EADD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1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6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2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8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1A8A9-E5AC-47F1-9B80-D67F76AAFB0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3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  <p:sp>
          <p:nvSpPr>
            <p:cNvPr id="2765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1A8A9-E5AC-47F1-9B80-D67F76AAFB0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54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70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65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63B960-3ADE-44F2-98DC-1E7DFDB2EBD6}" type="datetimeFigureOut">
              <a:rPr lang="en-US" smtClean="0">
                <a:solidFill>
                  <a:srgbClr val="D6ECFF"/>
                </a:solidFill>
              </a:rPr>
              <a:pPr/>
              <a:t>5/9/2012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47E981A-C113-4C0A-BA19-27F4F2DDB586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7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1"/>
            <a:ext cx="8458200" cy="4495800"/>
          </a:xfrm>
        </p:spPr>
        <p:txBody>
          <a:bodyPr>
            <a:normAutofit/>
          </a:bodyPr>
          <a:lstStyle/>
          <a:p>
            <a:r>
              <a:rPr lang="en-US" sz="7000" dirty="0" smtClean="0"/>
              <a:t>The Coded-Wire Tag Program:</a:t>
            </a:r>
            <a:r>
              <a:rPr lang="en-US" sz="6300" dirty="0" smtClean="0"/>
              <a:t> </a:t>
            </a:r>
            <a:br>
              <a:rPr lang="en-US" sz="6300" dirty="0" smtClean="0"/>
            </a:br>
            <a:r>
              <a:rPr lang="en-US" sz="6300" dirty="0" smtClean="0"/>
              <a:t> </a:t>
            </a:r>
            <a:br>
              <a:rPr lang="en-US" sz="6300" dirty="0" smtClean="0"/>
            </a:br>
            <a:r>
              <a:rPr lang="en-US" sz="5400" dirty="0" smtClean="0"/>
              <a:t>A Conservation Perspective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34000"/>
            <a:ext cx="6400800" cy="12192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>
                <a:latin typeface="Arial Narrow" pitchFamily="34" charset="0"/>
              </a:rPr>
              <a:t>May 10, 2012</a:t>
            </a:r>
          </a:p>
          <a:p>
            <a:pPr algn="r"/>
            <a:r>
              <a:rPr lang="en-US" dirty="0" smtClean="0">
                <a:latin typeface="Arial Narrow" pitchFamily="34" charset="0"/>
              </a:rPr>
              <a:t>Presented by </a:t>
            </a:r>
            <a:r>
              <a:rPr lang="en-US" dirty="0" err="1" smtClean="0">
                <a:latin typeface="Arial Narrow" pitchFamily="34" charset="0"/>
              </a:rPr>
              <a:t>Micki</a:t>
            </a:r>
            <a:r>
              <a:rPr lang="en-US" dirty="0" smtClean="0">
                <a:latin typeface="Arial Narrow" pitchFamily="34" charset="0"/>
              </a:rPr>
              <a:t> Varney</a:t>
            </a:r>
          </a:p>
          <a:p>
            <a:pPr algn="r"/>
            <a:r>
              <a:rPr lang="en-US" dirty="0" smtClean="0">
                <a:latin typeface="Arial Narrow" pitchFamily="34" charset="0"/>
              </a:rPr>
              <a:t>Oregon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Department</a:t>
            </a:r>
            <a:r>
              <a:rPr lang="en-US" dirty="0" smtClean="0">
                <a:latin typeface="Arial Narrow" pitchFamily="34" charset="0"/>
              </a:rPr>
              <a:t> of Fish and Wildlife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4" name="Picture 5" descr="logo-df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61637"/>
            <a:ext cx="914400" cy="116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67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971800" y="381000"/>
            <a:ext cx="617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400" smtClean="0">
                <a:solidFill>
                  <a:srgbClr val="000000"/>
                </a:solidFill>
              </a:rPr>
              <a:t>Lyons Ferry Hatchery 1980-1984</a:t>
            </a:r>
          </a:p>
        </p:txBody>
      </p:sp>
    </p:spTree>
    <p:extLst>
      <p:ext uri="{BB962C8B-B14F-4D97-AF65-F5344CB8AC3E}">
        <p14:creationId xmlns:p14="http://schemas.microsoft.com/office/powerpoint/2010/main" val="29182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10600" cy="14478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Early Lyons Ferry Hatchery </a:t>
            </a:r>
            <a:r>
              <a:rPr lang="en-US" sz="5300" dirty="0"/>
              <a:t>Fall Chinook Production Goals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3600" dirty="0" smtClean="0"/>
              <a:t>(</a:t>
            </a:r>
            <a:r>
              <a:rPr lang="en-US" sz="2800" dirty="0" smtClean="0"/>
              <a:t>to return 18,300 adults to Snake River Basin)</a:t>
            </a:r>
            <a:endParaRPr lang="en-US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590800"/>
            <a:ext cx="8458200" cy="364099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 dirty="0">
                <a:solidFill>
                  <a:srgbClr val="FFFFFF"/>
                </a:solidFill>
              </a:rPr>
              <a:t>9.16  million subyearling </a:t>
            </a:r>
            <a:r>
              <a:rPr lang="en-US" sz="3000" dirty="0" err="1">
                <a:solidFill>
                  <a:srgbClr val="FFFFFF"/>
                </a:solidFill>
              </a:rPr>
              <a:t>smolts</a:t>
            </a:r>
            <a:r>
              <a:rPr lang="en-US" sz="3000" dirty="0">
                <a:solidFill>
                  <a:srgbClr val="FFFFFF"/>
                </a:solidFill>
              </a:rPr>
              <a:t> (101,880 lbs)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dirty="0">
                <a:solidFill>
                  <a:srgbClr val="FFFF00"/>
                </a:solidFill>
              </a:rPr>
              <a:t>90 </a:t>
            </a:r>
            <a:r>
              <a:rPr lang="en-US" dirty="0" err="1">
                <a:solidFill>
                  <a:srgbClr val="FFFF00"/>
                </a:solidFill>
              </a:rPr>
              <a:t>fpp</a:t>
            </a:r>
            <a:r>
              <a:rPr lang="en-US" dirty="0">
                <a:solidFill>
                  <a:srgbClr val="FFFF00"/>
                </a:solidFill>
              </a:rPr>
              <a:t> (80 mm)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expected smolt-to-adult return (SAR) of 0.2%</a:t>
            </a:r>
            <a:r>
              <a:rPr lang="en-US" sz="2400" dirty="0">
                <a:solidFill>
                  <a:srgbClr val="FFFFFF"/>
                </a:solidFill>
              </a:rPr>
              <a:t>  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>
                <a:solidFill>
                  <a:srgbClr val="FFFFFF"/>
                </a:solidFill>
              </a:rPr>
              <a:t>Idaho Power Co. mitigation for Hells Canyon               Complex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for 1.3 million eyed eggs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00"/>
                </a:solidFill>
              </a:rPr>
              <a:t>due after LFH reached 80% of </a:t>
            </a:r>
            <a:r>
              <a:rPr lang="en-US" dirty="0" smtClean="0">
                <a:solidFill>
                  <a:srgbClr val="FFFF00"/>
                </a:solidFill>
              </a:rPr>
              <a:t>capacity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4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Stock Composition at Lyons Ferry</a:t>
            </a:r>
            <a:br>
              <a:rPr lang="en-US" sz="3600" dirty="0"/>
            </a:br>
            <a:r>
              <a:rPr lang="en-US" sz="2800" dirty="0"/>
              <a:t>based on CWT expansions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59812125"/>
              </p:ext>
            </p:extLst>
          </p:nvPr>
        </p:nvGraphicFramePr>
        <p:xfrm>
          <a:off x="685800" y="1676400"/>
          <a:ext cx="7772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Chart" r:id="rId4" imgW="7772319" imgH="4114719" progId="MSGraph.Chart.8">
                  <p:embed followColorScheme="full"/>
                </p:oleObj>
              </mc:Choice>
              <mc:Fallback>
                <p:oleObj name="Chart" r:id="rId4" imgW="7772319" imgH="41147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7772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800600" y="3276600"/>
            <a:ext cx="3657600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6400800" y="990600"/>
            <a:ext cx="2057400" cy="1828800"/>
          </a:xfrm>
          <a:prstGeom prst="wedgeRoundRectCallout">
            <a:avLst>
              <a:gd name="adj1" fmla="val -24355"/>
              <a:gd name="adj2" fmla="val 80262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9400" y="1143000"/>
            <a:ext cx="2013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Very high stray rate—could jeopardize the SRF stock integrity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Adjustments </a:t>
            </a:r>
            <a:r>
              <a:rPr lang="en-US" dirty="0" smtClean="0"/>
              <a:t>to Maintain </a:t>
            </a:r>
            <a:r>
              <a:rPr lang="en-US" dirty="0"/>
              <a:t>G</a:t>
            </a:r>
            <a:r>
              <a:rPr lang="en-US" dirty="0" smtClean="0"/>
              <a:t>enetic Integrity: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1496"/>
            <a:ext cx="5486400" cy="49741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1989 Brood Progeny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Initiated 100% wire-tagging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Modified </a:t>
            </a:r>
            <a:r>
              <a:rPr lang="en-US" dirty="0" err="1" smtClean="0"/>
              <a:t>broodstock</a:t>
            </a:r>
            <a:r>
              <a:rPr lang="en-US" dirty="0" smtClean="0"/>
              <a:t> collection protocol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LGR  trapping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Unmarked fish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Beginning in 1990, CWT’s were read prior to combining the gametes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0" y="4724399"/>
            <a:ext cx="6553200" cy="195934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SRFallChin03\LGD Chin 1.jpg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 t="33333"/>
          <a:stretch>
            <a:fillRect/>
          </a:stretch>
        </p:blipFill>
        <p:spPr bwMode="auto">
          <a:xfrm>
            <a:off x="5373511" y="2253565"/>
            <a:ext cx="3570112" cy="26775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50467" y="1607234"/>
            <a:ext cx="28956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chemeClr val="bg1"/>
                </a:solidFill>
                <a:latin typeface="Verdana" pitchFamily="34" charset="0"/>
              </a:rPr>
              <a:t>Fall Chinook trapped at Lower Granite </a:t>
            </a:r>
            <a:r>
              <a:rPr lang="en-US" i="1" dirty="0" smtClean="0">
                <a:solidFill>
                  <a:schemeClr val="bg1"/>
                </a:solidFill>
                <a:latin typeface="Verdana" pitchFamily="34" charset="0"/>
              </a:rPr>
              <a:t>Dam</a:t>
            </a:r>
            <a:endParaRPr lang="en-US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63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61" y="4189836"/>
            <a:ext cx="3657600" cy="2439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530"/>
            <a:ext cx="3429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0380"/>
            <a:ext cx="3600450" cy="2400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89836"/>
            <a:ext cx="3276600" cy="2456714"/>
          </a:xfrm>
          <a:prstGeom prst="rect">
            <a:avLst/>
          </a:prstGeom>
        </p:spPr>
      </p:pic>
      <p:pic>
        <p:nvPicPr>
          <p:cNvPr id="10242" name="Picture 2" descr="E:\PPT presentations\Head Label #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52473"/>
            <a:ext cx="2894787" cy="2171090"/>
          </a:xfrm>
          <a:prstGeom prst="rect">
            <a:avLst/>
          </a:prstGeom>
          <a:noFill/>
          <a:ln w="63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 rot="10800000">
            <a:off x="1790700" y="2819400"/>
            <a:ext cx="381000" cy="914400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5400000">
            <a:off x="4045489" y="4960993"/>
            <a:ext cx="381000" cy="914400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015061" y="2876145"/>
            <a:ext cx="381000" cy="914400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276225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962001" y="4876800"/>
            <a:ext cx="1218405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7339" y="2133600"/>
            <a:ext cx="4572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CWT’s continued to play an </a:t>
            </a:r>
            <a:r>
              <a:rPr lang="en-US" dirty="0"/>
              <a:t>I</a:t>
            </a:r>
            <a:r>
              <a:rPr lang="en-US" dirty="0" smtClean="0"/>
              <a:t>ntegral role in Providing the Data Necessary to Guide Management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04160"/>
          </a:xfrm>
        </p:spPr>
        <p:txBody>
          <a:bodyPr>
            <a:normAutofit fontScale="92500" lnSpcReduction="10000"/>
          </a:bodyPr>
          <a:lstStyle/>
          <a:p>
            <a:pPr marL="594360" lvl="1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sz="2800" dirty="0"/>
              <a:t>Yearling/</a:t>
            </a:r>
            <a:r>
              <a:rPr lang="en-US" sz="2800" dirty="0" err="1"/>
              <a:t>Subyearling</a:t>
            </a:r>
            <a:r>
              <a:rPr lang="en-US" sz="2800" dirty="0"/>
              <a:t> </a:t>
            </a:r>
            <a:r>
              <a:rPr lang="en-US" sz="2800" dirty="0" smtClean="0"/>
              <a:t> Comparative Survival </a:t>
            </a:r>
            <a:r>
              <a:rPr lang="en-US" sz="2800" dirty="0"/>
              <a:t>Study (1985-1990</a:t>
            </a:r>
            <a:r>
              <a:rPr lang="en-US" sz="2800" dirty="0" smtClean="0"/>
              <a:t>)</a:t>
            </a:r>
          </a:p>
          <a:p>
            <a:pPr marL="594360" lvl="1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endParaRPr lang="en-US" sz="2800" dirty="0" smtClean="0"/>
          </a:p>
          <a:p>
            <a:pPr marL="594360" lvl="1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Snake River Fall Chinook ESA Listed as threatened in 1992</a:t>
            </a:r>
          </a:p>
          <a:p>
            <a:pPr marL="594360" lvl="1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endParaRPr lang="en-US" sz="2800" dirty="0" smtClean="0"/>
          </a:p>
          <a:p>
            <a:pPr marL="594360" lvl="1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sz="2800" dirty="0" smtClean="0"/>
              <a:t>Fall </a:t>
            </a:r>
            <a:r>
              <a:rPr lang="en-US" sz="2800" dirty="0"/>
              <a:t>Chinook Acclimation Program (FCAP</a:t>
            </a:r>
            <a:r>
              <a:rPr lang="en-US" sz="2800" dirty="0" smtClean="0"/>
              <a:t>)-1996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60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Lyons Ferry Fall Chinook Survival Rate Comparisons </a:t>
            </a:r>
            <a:r>
              <a:rPr lang="en-US" sz="3200" dirty="0" smtClean="0"/>
              <a:t>from CWT recoveries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2800" dirty="0" smtClean="0"/>
              <a:t>On-Station </a:t>
            </a:r>
            <a:r>
              <a:rPr lang="en-US" sz="2800" dirty="0"/>
              <a:t>Releases Only</a:t>
            </a:r>
            <a:r>
              <a:rPr lang="en-US" sz="3200" dirty="0"/>
              <a:t>)</a:t>
            </a:r>
          </a:p>
        </p:txBody>
      </p:sp>
      <p:graphicFrame>
        <p:nvGraphicFramePr>
          <p:cNvPr id="317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04800" y="1371600"/>
          <a:ext cx="8231188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Chart" r:id="rId4" imgW="8229763" imgH="4105290" progId="MSGraph.Chart.8">
                  <p:embed followColorScheme="full"/>
                </p:oleObj>
              </mc:Choice>
              <mc:Fallback>
                <p:oleObj name="Chart" r:id="rId4" imgW="8229763" imgH="41052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231188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8200" y="1828800"/>
            <a:ext cx="2819400" cy="1077218"/>
          </a:xfrm>
          <a:prstGeom prst="rect">
            <a:avLst/>
          </a:prstGeom>
          <a:solidFill>
            <a:srgbClr val="C0C0C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Arial Unicode MS" pitchFamily="34" charset="-128"/>
              </a:rPr>
              <a:t>Subyearling</a:t>
            </a:r>
            <a:r>
              <a:rPr lang="en-US" sz="3200" b="1" dirty="0">
                <a:solidFill>
                  <a:srgbClr val="FFFF00"/>
                </a:solidFill>
                <a:latin typeface="Arial Unicode MS" pitchFamily="34" charset="-128"/>
              </a:rPr>
              <a:t> Mean = </a:t>
            </a:r>
            <a:r>
              <a:rPr lang="en-US" sz="3200" b="1" dirty="0" smtClean="0">
                <a:solidFill>
                  <a:srgbClr val="FFFF00"/>
                </a:solidFill>
                <a:latin typeface="Arial Unicode MS" pitchFamily="34" charset="-128"/>
              </a:rPr>
              <a:t>0.05</a:t>
            </a:r>
            <a:endParaRPr lang="en-US" sz="3200" b="1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48200" y="3352800"/>
            <a:ext cx="2819400" cy="1077218"/>
          </a:xfrm>
          <a:prstGeom prst="rect">
            <a:avLst/>
          </a:prstGeom>
          <a:solidFill>
            <a:srgbClr val="C0C0C0"/>
          </a:solidFill>
          <a:ln w="635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Yearling Mean =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</a:rPr>
              <a:t>0.59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temap"/>
          <p:cNvPicPr>
            <a:picLocks noChangeAspect="1" noChangeArrowheads="1"/>
          </p:cNvPicPr>
          <p:nvPr/>
        </p:nvPicPr>
        <p:blipFill>
          <a:blip r:embed="rId3" cstate="print">
            <a:lum bright="-6000" contrast="42000"/>
          </a:blip>
          <a:srcRect/>
          <a:stretch>
            <a:fillRect/>
          </a:stretch>
        </p:blipFill>
        <p:spPr bwMode="auto">
          <a:xfrm>
            <a:off x="152401" y="381000"/>
            <a:ext cx="530383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0001373"/>
          <p:cNvPicPr>
            <a:picLocks noChangeAspect="1" noChangeArrowheads="1"/>
          </p:cNvPicPr>
          <p:nvPr/>
        </p:nvPicPr>
        <p:blipFill>
          <a:blip r:embed="rId4" cstate="print"/>
          <a:srcRect l="3334" t="7500" r="3334" b="5000"/>
          <a:stretch>
            <a:fillRect/>
          </a:stretch>
        </p:blipFill>
        <p:spPr bwMode="auto">
          <a:xfrm>
            <a:off x="5562600" y="4495801"/>
            <a:ext cx="3276600" cy="2063750"/>
          </a:xfrm>
          <a:prstGeom prst="rect">
            <a:avLst/>
          </a:prstGeom>
          <a:noFill/>
        </p:spPr>
      </p:pic>
      <p:pic>
        <p:nvPicPr>
          <p:cNvPr id="7172" name="Picture 4" descr="CJR Ari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438400"/>
            <a:ext cx="3276600" cy="19812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81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464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1996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1998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06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1997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2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0" y="762000"/>
          <a:ext cx="83820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Slide" r:id="rId4" imgW="4224438" imgH="3166896" progId="PowerPoint.Slide.8">
                  <p:embed/>
                </p:oleObj>
              </mc:Choice>
              <mc:Fallback>
                <p:oleObj name="Slide" r:id="rId4" imgW="4224438" imgH="316689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8382000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22485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Natural Production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1447800"/>
            <a:ext cx="2362200" cy="400110"/>
          </a:xfrm>
          <a:prstGeom prst="rect">
            <a:avLst/>
          </a:prstGeom>
          <a:solidFill>
            <a:srgbClr val="FFFF00"/>
          </a:solidFill>
          <a:ln w="47625" cmpd="sng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 Total:  3,055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0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438400"/>
            <a:ext cx="8382000" cy="359483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Evaluate Performance 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Gauge effectiveness of recovery measures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Measure progress toward recovery and mitigation 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Maintain accountability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Provide basis for adaptive management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Monitoring and </a:t>
            </a:r>
            <a:r>
              <a:rPr lang="en-US" sz="4400" dirty="0" smtClean="0"/>
              <a:t>Evaluation (M &amp; E) are </a:t>
            </a:r>
            <a:r>
              <a:rPr lang="en-US" sz="4400" dirty="0"/>
              <a:t>essential </a:t>
            </a:r>
            <a:r>
              <a:rPr lang="en-US" sz="4400" dirty="0" smtClean="0"/>
              <a:t>components of ESA Recovery Plans and Artificial Production Programs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2425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g Canyon Creekred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38200" y="5562600"/>
            <a:ext cx="7696200" cy="95410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Fall</a:t>
            </a:r>
            <a:r>
              <a:rPr lang="en-US" sz="2800" dirty="0">
                <a:solidFill>
                  <a:prstClr val="white"/>
                </a:solidFill>
              </a:rPr>
              <a:t> Chinook Redds located in the </a:t>
            </a:r>
            <a:r>
              <a:rPr lang="en-US" sz="2800" dirty="0" smtClean="0">
                <a:solidFill>
                  <a:prstClr val="white"/>
                </a:solidFill>
              </a:rPr>
              <a:t>Clearwater River  </a:t>
            </a:r>
            <a:r>
              <a:rPr lang="en-US" sz="2800" dirty="0">
                <a:solidFill>
                  <a:prstClr val="white"/>
                </a:solidFill>
              </a:rPr>
              <a:t>near Big Canyon Creek 2007. </a:t>
            </a:r>
          </a:p>
        </p:txBody>
      </p:sp>
    </p:spTree>
    <p:extLst>
      <p:ext uri="{BB962C8B-B14F-4D97-AF65-F5344CB8AC3E}">
        <p14:creationId xmlns:p14="http://schemas.microsoft.com/office/powerpoint/2010/main" val="4347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4" y="276223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419600" y="5791200"/>
            <a:ext cx="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9702" y="5940706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ESA Listed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1129"/>
            <a:ext cx="82296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3600" dirty="0"/>
              <a:t>Proportionate Natural Influence (PNI)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1981200"/>
            <a:ext cx="213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517139" y="2743200"/>
            <a:ext cx="3927475" cy="2895600"/>
            <a:chOff x="504" y="768"/>
            <a:chExt cx="4415" cy="336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528" y="768"/>
              <a:ext cx="4368" cy="3360"/>
              <a:chOff x="288" y="0"/>
              <a:chExt cx="5232" cy="3936"/>
            </a:xfrm>
          </p:grpSpPr>
          <p:grpSp>
            <p:nvGrpSpPr>
              <p:cNvPr id="10" name="Group 4"/>
              <p:cNvGrpSpPr>
                <a:grpSpLocks/>
              </p:cNvGrpSpPr>
              <p:nvPr/>
            </p:nvGrpSpPr>
            <p:grpSpPr bwMode="auto">
              <a:xfrm>
                <a:off x="288" y="1440"/>
                <a:ext cx="1968" cy="1056"/>
                <a:chOff x="288" y="1440"/>
                <a:chExt cx="1968" cy="1056"/>
              </a:xfrm>
            </p:grpSpPr>
            <p:sp>
              <p:nvSpPr>
                <p:cNvPr id="16" name="AutoShape 5"/>
                <p:cNvSpPr>
                  <a:spLocks noChangeArrowheads="1"/>
                </p:cNvSpPr>
                <p:nvPr/>
              </p:nvSpPr>
              <p:spPr bwMode="auto">
                <a:xfrm>
                  <a:off x="1728" y="1680"/>
                  <a:ext cx="528" cy="720"/>
                </a:xfrm>
                <a:prstGeom prst="curvedLeftArrow">
                  <a:avLst>
                    <a:gd name="adj1" fmla="val 27273"/>
                    <a:gd name="adj2" fmla="val 54545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6"/>
                <p:cNvSpPr>
                  <a:spLocks noChangeArrowheads="1"/>
                </p:cNvSpPr>
                <p:nvPr/>
              </p:nvSpPr>
              <p:spPr bwMode="auto">
                <a:xfrm>
                  <a:off x="288" y="1440"/>
                  <a:ext cx="1440" cy="10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 rot="10800000">
                <a:off x="3552" y="1440"/>
                <a:ext cx="1968" cy="1056"/>
                <a:chOff x="288" y="1440"/>
                <a:chExt cx="1968" cy="1056"/>
              </a:xfrm>
            </p:grpSpPr>
            <p:sp>
              <p:nvSpPr>
                <p:cNvPr id="14" name="AutoShape 8"/>
                <p:cNvSpPr>
                  <a:spLocks noChangeArrowheads="1"/>
                </p:cNvSpPr>
                <p:nvPr/>
              </p:nvSpPr>
              <p:spPr bwMode="auto">
                <a:xfrm>
                  <a:off x="1728" y="1680"/>
                  <a:ext cx="528" cy="720"/>
                </a:xfrm>
                <a:prstGeom prst="curvedLeftArrow">
                  <a:avLst>
                    <a:gd name="adj1" fmla="val 27273"/>
                    <a:gd name="adj2" fmla="val 54545"/>
                    <a:gd name="adj3" fmla="val 3333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9"/>
                <p:cNvSpPr>
                  <a:spLocks noChangeArrowheads="1"/>
                </p:cNvSpPr>
                <p:nvPr/>
              </p:nvSpPr>
              <p:spPr bwMode="auto">
                <a:xfrm>
                  <a:off x="288" y="1440"/>
                  <a:ext cx="1440" cy="10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912" y="2496"/>
                <a:ext cx="4464" cy="1440"/>
              </a:xfrm>
              <a:prstGeom prst="curvedUpArrow">
                <a:avLst>
                  <a:gd name="adj1" fmla="val 12314"/>
                  <a:gd name="adj2" fmla="val 74343"/>
                  <a:gd name="adj3" fmla="val 240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 rot="10800000">
                <a:off x="480" y="0"/>
                <a:ext cx="4464" cy="1440"/>
              </a:xfrm>
              <a:prstGeom prst="curvedUpArrow">
                <a:avLst>
                  <a:gd name="adj1" fmla="val 12314"/>
                  <a:gd name="adj2" fmla="val 74343"/>
                  <a:gd name="adj3" fmla="val 2402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04" y="2251"/>
              <a:ext cx="1285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</a:rPr>
                <a:t>Hatchery</a:t>
              </a:r>
            </a:p>
            <a:p>
              <a:pPr algn="ctr"/>
              <a:r>
                <a:rPr lang="en-US" sz="1600" b="1" dirty="0" err="1">
                  <a:latin typeface="Arial" pitchFamily="34" charset="0"/>
                </a:rPr>
                <a:t>Spawners</a:t>
              </a:r>
              <a:endParaRPr lang="en-US" sz="1600" b="1" dirty="0">
                <a:latin typeface="Arial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634" y="2251"/>
              <a:ext cx="1285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itchFamily="34" charset="0"/>
                </a:rPr>
                <a:t>Natural</a:t>
              </a:r>
            </a:p>
            <a:p>
              <a:pPr algn="ctr"/>
              <a:r>
                <a:rPr lang="en-US" sz="1600" b="1" dirty="0" err="1">
                  <a:latin typeface="Arial" pitchFamily="34" charset="0"/>
                </a:rPr>
                <a:t>Spawners</a:t>
              </a:r>
              <a:endParaRPr lang="en-US" sz="1600" b="1" dirty="0">
                <a:latin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2344" y="5860927"/>
            <a:ext cx="8294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pHOS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=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proportion of fish spawning in wild consisting of hatchery-origin  fish</a:t>
            </a:r>
            <a:endParaRPr lang="en-US" sz="2000" dirty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26165" y="512094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err="1">
                <a:solidFill>
                  <a:srgbClr val="FFFF00"/>
                </a:solidFill>
                <a:latin typeface="Arial" pitchFamily="34" charset="0"/>
              </a:rPr>
              <a:t>pHOS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985675" y="285393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err="1">
                <a:solidFill>
                  <a:srgbClr val="FFFF00"/>
                </a:solidFill>
                <a:latin typeface="Arial" pitchFamily="34" charset="0"/>
              </a:rPr>
              <a:t>pNOB</a:t>
            </a:r>
            <a:endParaRPr lang="en-US" sz="1600" b="1" i="1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411" y="2152590"/>
            <a:ext cx="691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pNOB</a:t>
            </a:r>
            <a:r>
              <a:rPr lang="en-US" sz="2000" dirty="0">
                <a:solidFill>
                  <a:srgbClr val="FFFF00"/>
                </a:solidFill>
              </a:rPr>
              <a:t> =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proportion of </a:t>
            </a:r>
            <a:r>
              <a:rPr lang="en-US" sz="2000" dirty="0" err="1">
                <a:solidFill>
                  <a:srgbClr val="FFFF00"/>
                </a:solidFill>
              </a:rPr>
              <a:t>broodstock</a:t>
            </a:r>
            <a:r>
              <a:rPr lang="en-US" sz="2000" dirty="0">
                <a:solidFill>
                  <a:srgbClr val="FFFF00"/>
                </a:solidFill>
              </a:rPr>
              <a:t> consisting of natural-origin fish</a:t>
            </a:r>
            <a:endParaRPr lang="en-US" sz="2000" dirty="0"/>
          </a:p>
        </p:txBody>
      </p: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2855509" y="1232798"/>
            <a:ext cx="2594533" cy="775710"/>
            <a:chOff x="1258" y="3092"/>
            <a:chExt cx="2862" cy="693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2127" y="3493"/>
              <a:ext cx="1993" cy="1"/>
            </a:xfrm>
            <a:prstGeom prst="line">
              <a:avLst/>
            </a:prstGeom>
            <a:noFill/>
            <a:ln w="20701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3309" y="3538"/>
              <a:ext cx="6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 err="1">
                  <a:solidFill>
                    <a:srgbClr val="FFFF00"/>
                  </a:solidFill>
                </a:rPr>
                <a:t>pHOS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188" y="3538"/>
              <a:ext cx="67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 err="1">
                  <a:solidFill>
                    <a:srgbClr val="FFFF00"/>
                  </a:solidFill>
                </a:rPr>
                <a:t>pNOB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748" y="3092"/>
              <a:ext cx="67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 err="1">
                  <a:solidFill>
                    <a:srgbClr val="FFFF00"/>
                  </a:solidFill>
                </a:rPr>
                <a:t>pNOB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1258" y="3291"/>
              <a:ext cx="43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i="1" dirty="0">
                  <a:solidFill>
                    <a:srgbClr val="FFFF00"/>
                  </a:solidFill>
                </a:rPr>
                <a:t>PNI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3037" y="3501"/>
              <a:ext cx="14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Symbol" pitchFamily="18" charset="2"/>
                </a:rPr>
                <a:t>+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1875" y="3254"/>
              <a:ext cx="14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4467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/>
              <a:t>Lower Granite Dam Run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02291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Stock and age </a:t>
            </a:r>
            <a:r>
              <a:rPr lang="en-US" dirty="0" err="1" smtClean="0"/>
              <a:t>compostion</a:t>
            </a:r>
            <a:r>
              <a:rPr lang="en-US" dirty="0" smtClean="0"/>
              <a:t> of fall Chinook run to Lower Granite Dam</a:t>
            </a:r>
          </a:p>
          <a:p>
            <a:r>
              <a:rPr lang="en-US" dirty="0" smtClean="0"/>
              <a:t>Stray rates</a:t>
            </a:r>
          </a:p>
          <a:p>
            <a:r>
              <a:rPr lang="en-US" dirty="0" smtClean="0"/>
              <a:t>Run timing</a:t>
            </a:r>
          </a:p>
          <a:p>
            <a:r>
              <a:rPr lang="en-US" dirty="0" smtClean="0"/>
              <a:t>Jack proportions</a:t>
            </a:r>
          </a:p>
          <a:p>
            <a:r>
              <a:rPr lang="en-US" dirty="0" smtClean="0"/>
              <a:t>Hatchery/Wild </a:t>
            </a:r>
          </a:p>
          <a:p>
            <a:r>
              <a:rPr lang="en-US" dirty="0" smtClean="0"/>
              <a:t>Estimate the number of natural origin Snake River fall Chinook for ESA (natural </a:t>
            </a:r>
            <a:r>
              <a:rPr lang="en-US" dirty="0" err="1" smtClean="0"/>
              <a:t>spawner</a:t>
            </a:r>
            <a:r>
              <a:rPr lang="en-US" dirty="0" smtClean="0"/>
              <a:t> abundance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7959250" y="6068260"/>
            <a:ext cx="1164806" cy="603003"/>
            <a:chOff x="6615361" y="3000375"/>
            <a:chExt cx="1001119" cy="857154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15361" y="3113785"/>
              <a:ext cx="1001119" cy="743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Downstream passage</a:t>
              </a:r>
              <a:endParaRPr lang="en-US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47569" y="5680012"/>
            <a:ext cx="1164806" cy="585202"/>
            <a:chOff x="6577871" y="3000375"/>
            <a:chExt cx="1001119" cy="831850"/>
          </a:xfrm>
        </p:grpSpPr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577871" y="3026907"/>
              <a:ext cx="1001119" cy="743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NPTH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 swim-ins</a:t>
              </a:r>
              <a:endParaRPr lang="en-US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34" y="152400"/>
            <a:ext cx="8279543" cy="443198"/>
          </a:xfrm>
        </p:spPr>
        <p:txBody>
          <a:bodyPr/>
          <a:lstStyle/>
          <a:p>
            <a:r>
              <a:rPr lang="en-US" sz="3200" dirty="0" smtClean="0"/>
              <a:t>Lower Granite Fall Chinook Run Reconstruction Process</a:t>
            </a:r>
            <a:endParaRPr lang="en-US" sz="3200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454919" y="1791075"/>
            <a:ext cx="2009775" cy="1135063"/>
            <a:chOff x="5869243" y="-1179281"/>
            <a:chExt cx="1901252" cy="1074913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5869243" y="-1179281"/>
              <a:ext cx="1901252" cy="1074913"/>
            </a:xfrm>
            <a:prstGeom prst="diamond">
              <a:avLst/>
            </a:prstGeom>
            <a:gradFill rotWithShape="1">
              <a:gsLst>
                <a:gs pos="0">
                  <a:srgbClr val="00D1CF"/>
                </a:gs>
                <a:gs pos="49001">
                  <a:srgbClr val="00F3F0"/>
                </a:gs>
                <a:gs pos="100000">
                  <a:srgbClr val="008C8B"/>
                </a:gs>
              </a:gsLst>
              <a:lin ang="0"/>
            </a:gra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1607" y="-793806"/>
              <a:ext cx="1435701" cy="3217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Trapping Period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9" name="Rektangel 101"/>
          <p:cNvSpPr>
            <a:spLocks noChangeArrowheads="1"/>
          </p:cNvSpPr>
          <p:nvPr/>
        </p:nvSpPr>
        <p:spPr bwMode="auto">
          <a:xfrm>
            <a:off x="3004669" y="838200"/>
            <a:ext cx="2920050" cy="862363"/>
          </a:xfrm>
          <a:prstGeom prst="rect">
            <a:avLst/>
          </a:prstGeom>
          <a:gradFill rotWithShape="1">
            <a:gsLst>
              <a:gs pos="0">
                <a:srgbClr val="00D1CF"/>
              </a:gs>
              <a:gs pos="49001">
                <a:srgbClr val="00F3F0"/>
              </a:gs>
              <a:gs pos="100000">
                <a:srgbClr val="008C8B"/>
              </a:gs>
            </a:gsLst>
            <a:lin ang="0"/>
          </a:gradFill>
          <a:ln w="9525">
            <a:solidFill>
              <a:srgbClr val="008C8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chemeClr val="bg1"/>
                </a:solidFill>
                <a:ea typeface="ＭＳ Ｐゴシック" pitchFamily="-108" charset="-128"/>
              </a:rPr>
              <a:t>Separate </a:t>
            </a:r>
            <a:r>
              <a:rPr lang="da-DK" dirty="0" smtClean="0">
                <a:solidFill>
                  <a:schemeClr val="bg1"/>
                </a:solidFill>
                <a:ea typeface="ＭＳ Ｐゴシック" pitchFamily="-108" charset="-128"/>
              </a:rPr>
              <a:t>Run Comp Estimates </a:t>
            </a:r>
            <a:r>
              <a:rPr lang="da-DK" dirty="0">
                <a:solidFill>
                  <a:schemeClr val="bg1"/>
                </a:solidFill>
                <a:ea typeface="ＭＳ Ｐゴシック" pitchFamily="-108" charset="-128"/>
              </a:rPr>
              <a:t>are calculated for: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62353" y="3124201"/>
            <a:ext cx="1711530" cy="1007483"/>
            <a:chOff x="274945" y="4512910"/>
            <a:chExt cx="1711530" cy="647280"/>
          </a:xfrm>
        </p:grpSpPr>
        <p:sp>
          <p:nvSpPr>
            <p:cNvPr id="43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94187" y="4562448"/>
              <a:ext cx="1517650" cy="5932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# unique Fish Trapped in Sample</a:t>
              </a:r>
              <a:endParaRPr lang="en-US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45" name="Rektangel 101"/>
          <p:cNvSpPr>
            <a:spLocks noChangeArrowheads="1"/>
          </p:cNvSpPr>
          <p:nvPr/>
        </p:nvSpPr>
        <p:spPr bwMode="auto">
          <a:xfrm>
            <a:off x="7192582" y="3053309"/>
            <a:ext cx="1809157" cy="118753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11000">
                <a:srgbClr val="7D8496"/>
              </a:gs>
              <a:gs pos="47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13500000" scaled="0"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Unique Fall Chinook Arriving at LGR</a:t>
            </a:r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Rektangel 101"/>
          <p:cNvSpPr>
            <a:spLocks noChangeArrowheads="1"/>
          </p:cNvSpPr>
          <p:nvPr/>
        </p:nvSpPr>
        <p:spPr bwMode="auto">
          <a:xfrm>
            <a:off x="4858533" y="3127662"/>
            <a:ext cx="1753648" cy="1113177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11000">
                <a:srgbClr val="7D8496"/>
              </a:gs>
              <a:gs pos="47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13500000" scaled="0"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Expanded Window counts pre and post trapping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32578" y="3284042"/>
            <a:ext cx="34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518041" y="3388400"/>
            <a:ext cx="34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+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930574" y="2916604"/>
            <a:ext cx="7269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Multiply by the Inverse of Trap Rate</a:t>
            </a:r>
            <a:endParaRPr lang="en-US" sz="1100" dirty="0"/>
          </a:p>
        </p:txBody>
      </p:sp>
      <p:sp>
        <p:nvSpPr>
          <p:cNvPr id="51" name="Rektangel 101"/>
          <p:cNvSpPr>
            <a:spLocks noChangeArrowheads="1"/>
          </p:cNvSpPr>
          <p:nvPr/>
        </p:nvSpPr>
        <p:spPr bwMode="auto">
          <a:xfrm>
            <a:off x="2667000" y="3124200"/>
            <a:ext cx="1753648" cy="1113177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11000">
                <a:srgbClr val="7D8496"/>
              </a:gs>
              <a:gs pos="47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13500000" scaled="0"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Run to LGR During Trapping Period</a:t>
            </a:r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003426" y="3813264"/>
            <a:ext cx="58124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ktangel 101"/>
          <p:cNvSpPr>
            <a:spLocks noChangeArrowheads="1"/>
          </p:cNvSpPr>
          <p:nvPr/>
        </p:nvSpPr>
        <p:spPr bwMode="auto">
          <a:xfrm>
            <a:off x="3783708" y="5247049"/>
            <a:ext cx="1809157" cy="118753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11000">
                <a:srgbClr val="7D8496"/>
              </a:gs>
              <a:gs pos="47000">
                <a:srgbClr val="E6E6E6"/>
              </a:gs>
              <a:gs pos="100000">
                <a:srgbClr val="7D8496"/>
              </a:gs>
              <a:gs pos="100000">
                <a:srgbClr val="E6E6E6"/>
              </a:gs>
            </a:gsLst>
            <a:lin ang="13500000" scaled="0"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Abundance of Potential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Spawners</a:t>
            </a:r>
            <a:endParaRPr lang="en-US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10800000" flipV="1">
            <a:off x="5735357" y="4240840"/>
            <a:ext cx="2351663" cy="1700956"/>
          </a:xfrm>
          <a:prstGeom prst="curvedConnector3">
            <a:avLst>
              <a:gd name="adj1" fmla="val 542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6761796" y="5255612"/>
            <a:ext cx="1078685" cy="585202"/>
            <a:chOff x="6635906" y="3000375"/>
            <a:chExt cx="927100" cy="831850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35906" y="3044426"/>
              <a:ext cx="927100" cy="743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Harvest above LGR</a:t>
              </a:r>
              <a:endParaRPr lang="en-US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02419" y="4822366"/>
            <a:ext cx="1078685" cy="585202"/>
            <a:chOff x="6648332" y="3000375"/>
            <a:chExt cx="927100" cy="831850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48332" y="3072836"/>
              <a:ext cx="927100" cy="7437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Hauled to Hatchery</a:t>
              </a:r>
              <a:endParaRPr lang="en-US" sz="1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6" name="Group 11"/>
          <p:cNvGrpSpPr>
            <a:grpSpLocks/>
          </p:cNvGrpSpPr>
          <p:nvPr/>
        </p:nvGrpSpPr>
        <p:grpSpPr bwMode="auto">
          <a:xfrm>
            <a:off x="4602406" y="1800450"/>
            <a:ext cx="2009775" cy="1135063"/>
            <a:chOff x="5869243" y="-1179281"/>
            <a:chExt cx="1901252" cy="1074913"/>
          </a:xfrm>
        </p:grpSpPr>
        <p:sp>
          <p:nvSpPr>
            <p:cNvPr id="67" name="Diamond 66"/>
            <p:cNvSpPr>
              <a:spLocks noChangeArrowheads="1"/>
            </p:cNvSpPr>
            <p:nvPr/>
          </p:nvSpPr>
          <p:spPr bwMode="auto">
            <a:xfrm>
              <a:off x="5869243" y="-1179281"/>
              <a:ext cx="1901252" cy="1074913"/>
            </a:xfrm>
            <a:prstGeom prst="diamond">
              <a:avLst/>
            </a:prstGeom>
            <a:gradFill rotWithShape="1">
              <a:gsLst>
                <a:gs pos="0">
                  <a:srgbClr val="00D1CF"/>
                </a:gs>
                <a:gs pos="49001">
                  <a:srgbClr val="00F3F0"/>
                </a:gs>
                <a:gs pos="100000">
                  <a:srgbClr val="008C8B"/>
                </a:gs>
              </a:gsLst>
              <a:lin ang="0"/>
            </a:gra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20438" y="-927597"/>
              <a:ext cx="1571563" cy="553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Pre-and </a:t>
              </a: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Post- </a:t>
              </a:r>
              <a:r>
                <a:rPr lang="en-US" sz="1600" dirty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Trapping </a:t>
              </a: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Periods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40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Oval 15370"/>
          <p:cNvSpPr/>
          <p:nvPr/>
        </p:nvSpPr>
        <p:spPr bwMode="auto">
          <a:xfrm>
            <a:off x="2220113" y="4894415"/>
            <a:ext cx="1347230" cy="819569"/>
          </a:xfrm>
          <a:prstGeom prst="ellipse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5687004" y="3373156"/>
            <a:ext cx="1868026" cy="4381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80" y="76200"/>
            <a:ext cx="8610600" cy="66479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732820" y="98688"/>
            <a:ext cx="3404065" cy="672255"/>
            <a:chOff x="274945" y="4512910"/>
            <a:chExt cx="1711530" cy="672255"/>
          </a:xfrm>
        </p:grpSpPr>
        <p:sp>
          <p:nvSpPr>
            <p:cNvPr id="15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300329" y="4538834"/>
              <a:ext cx="16438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Fish </a:t>
              </a:r>
              <a:r>
                <a:rPr lang="en-US" dirty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Trapped in </a:t>
              </a: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Sample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At Lower Granite Adult Trap</a:t>
              </a:r>
              <a:endParaRPr lang="en-US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3499042" y="1365945"/>
            <a:ext cx="2239456" cy="1414582"/>
            <a:chOff x="1870934" y="2641706"/>
            <a:chExt cx="1901252" cy="1074913"/>
          </a:xfrm>
        </p:grpSpPr>
        <p:sp>
          <p:nvSpPr>
            <p:cNvPr id="19" name="Diamond 18"/>
            <p:cNvSpPr>
              <a:spLocks noChangeArrowheads="1"/>
            </p:cNvSpPr>
            <p:nvPr/>
          </p:nvSpPr>
          <p:spPr bwMode="auto">
            <a:xfrm>
              <a:off x="1870934" y="2641706"/>
              <a:ext cx="1901252" cy="1074913"/>
            </a:xfrm>
            <a:prstGeom prst="diamond">
              <a:avLst/>
            </a:prstGeom>
            <a:gradFill rotWithShape="1">
              <a:gsLst>
                <a:gs pos="0">
                  <a:srgbClr val="00D1CF"/>
                </a:gs>
                <a:gs pos="49001">
                  <a:srgbClr val="00F3F0"/>
                </a:gs>
                <a:gs pos="100000">
                  <a:srgbClr val="008C8B"/>
                </a:gs>
              </a:gsLst>
              <a:lin ang="0"/>
            </a:gra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89612" y="2814999"/>
              <a:ext cx="1463896" cy="7373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Determine Composition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By Origin, Sex and Age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88477" y="966306"/>
            <a:ext cx="1465023" cy="701748"/>
            <a:chOff x="6601985" y="3000375"/>
            <a:chExt cx="949753" cy="831850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67499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01985" y="3171992"/>
              <a:ext cx="949753" cy="620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Released above LGR</a:t>
              </a:r>
              <a:endParaRPr lang="en-US" sz="14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44135" y="3074541"/>
            <a:ext cx="1969479" cy="788813"/>
            <a:chOff x="274945" y="4439986"/>
            <a:chExt cx="1711530" cy="975318"/>
          </a:xfrm>
        </p:grpSpPr>
        <p:sp>
          <p:nvSpPr>
            <p:cNvPr id="43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94187" y="4439986"/>
              <a:ext cx="1517650" cy="9753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Coded-Wire Tagged Fish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2471" y="4659990"/>
            <a:ext cx="1886462" cy="388092"/>
            <a:chOff x="297001" y="4562449"/>
            <a:chExt cx="1711530" cy="647280"/>
          </a:xfrm>
        </p:grpSpPr>
        <p:sp>
          <p:nvSpPr>
            <p:cNvPr id="46" name="Rektangel 101"/>
            <p:cNvSpPr>
              <a:spLocks noChangeArrowheads="1"/>
            </p:cNvSpPr>
            <p:nvPr/>
          </p:nvSpPr>
          <p:spPr bwMode="auto">
            <a:xfrm>
              <a:off x="297001" y="4562449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403170" y="4644015"/>
              <a:ext cx="1517650" cy="5646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Scale Analysis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8950" y="5404443"/>
            <a:ext cx="1886462" cy="388092"/>
            <a:chOff x="274945" y="4512910"/>
            <a:chExt cx="1711530" cy="647280"/>
          </a:xfrm>
        </p:grpSpPr>
        <p:sp>
          <p:nvSpPr>
            <p:cNvPr id="49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394187" y="4562449"/>
              <a:ext cx="1517650" cy="5646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DNA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02590" y="5249005"/>
            <a:ext cx="1886462" cy="388092"/>
            <a:chOff x="274945" y="4512910"/>
            <a:chExt cx="1711530" cy="647280"/>
          </a:xfrm>
        </p:grpSpPr>
        <p:sp>
          <p:nvSpPr>
            <p:cNvPr id="52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94187" y="4562449"/>
              <a:ext cx="1517650" cy="5646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PIT Tags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03549" y="3506483"/>
            <a:ext cx="1295399" cy="736509"/>
            <a:chOff x="274945" y="4483174"/>
            <a:chExt cx="1711530" cy="1124521"/>
          </a:xfrm>
        </p:grpSpPr>
        <p:sp>
          <p:nvSpPr>
            <p:cNvPr id="64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394185" y="4483174"/>
              <a:ext cx="1517650" cy="11245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Assign Lost tags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903666" y="3711874"/>
            <a:ext cx="885545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Determine composition of CWT fish</a:t>
            </a: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50497" y="3159054"/>
            <a:ext cx="2324946" cy="497970"/>
            <a:chOff x="274945" y="4512910"/>
            <a:chExt cx="1711530" cy="647280"/>
          </a:xfrm>
        </p:grpSpPr>
        <p:sp>
          <p:nvSpPr>
            <p:cNvPr id="71" name="Rektangel 101"/>
            <p:cNvSpPr>
              <a:spLocks noChangeArrowheads="1"/>
            </p:cNvSpPr>
            <p:nvPr/>
          </p:nvSpPr>
          <p:spPr bwMode="auto">
            <a:xfrm>
              <a:off x="274945" y="4512910"/>
              <a:ext cx="1711530" cy="64728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394187" y="4562449"/>
              <a:ext cx="1517650" cy="5646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Untagged fish</a:t>
              </a:r>
              <a:endParaRPr lang="en-US" sz="16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4059" y="4209849"/>
            <a:ext cx="1054781" cy="846970"/>
            <a:chOff x="8102600" y="4853616"/>
            <a:chExt cx="787400" cy="543056"/>
          </a:xfrm>
        </p:grpSpPr>
        <p:sp>
          <p:nvSpPr>
            <p:cNvPr id="40" name="Diamond 39"/>
            <p:cNvSpPr>
              <a:spLocks noChangeArrowheads="1"/>
            </p:cNvSpPr>
            <p:nvPr/>
          </p:nvSpPr>
          <p:spPr bwMode="auto">
            <a:xfrm>
              <a:off x="8102600" y="4853616"/>
              <a:ext cx="787400" cy="543056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149170" y="4986988"/>
              <a:ext cx="671839" cy="24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*Age, life history, Origin?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732" y="5304200"/>
            <a:ext cx="787400" cy="543056"/>
            <a:chOff x="8102600" y="4853616"/>
            <a:chExt cx="787400" cy="543056"/>
          </a:xfrm>
        </p:grpSpPr>
        <p:sp>
          <p:nvSpPr>
            <p:cNvPr id="76" name="Diamond 75"/>
            <p:cNvSpPr>
              <a:spLocks noChangeArrowheads="1"/>
            </p:cNvSpPr>
            <p:nvPr/>
          </p:nvSpPr>
          <p:spPr bwMode="auto">
            <a:xfrm>
              <a:off x="8102600" y="4853616"/>
              <a:ext cx="787400" cy="543056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29600" y="492709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 smtClean="0">
                  <a:solidFill>
                    <a:srgbClr val="000000"/>
                  </a:solidFill>
                </a:rPr>
                <a:t>Origin?H</a:t>
              </a:r>
              <a:r>
                <a:rPr lang="en-US" sz="900" dirty="0" smtClean="0">
                  <a:solidFill>
                    <a:srgbClr val="000000"/>
                  </a:solidFill>
                </a:rPr>
                <a:t>/W?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709190" y="2873849"/>
            <a:ext cx="1736808" cy="1000888"/>
            <a:chOff x="8102598" y="4940919"/>
            <a:chExt cx="794604" cy="455752"/>
          </a:xfrm>
        </p:grpSpPr>
        <p:sp>
          <p:nvSpPr>
            <p:cNvPr id="79" name="Diamond 78"/>
            <p:cNvSpPr>
              <a:spLocks noChangeArrowheads="1"/>
            </p:cNvSpPr>
            <p:nvPr/>
          </p:nvSpPr>
          <p:spPr bwMode="auto">
            <a:xfrm>
              <a:off x="8102598" y="4940919"/>
              <a:ext cx="787400" cy="45575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09803" y="5065009"/>
              <a:ext cx="787399" cy="25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</a:rPr>
                <a:t>Definite</a:t>
              </a:r>
              <a:r>
                <a:rPr lang="en-US" sz="1000" dirty="0" smtClean="0">
                  <a:solidFill>
                    <a:srgbClr val="000000"/>
                  </a:solidFill>
                </a:rPr>
                <a:t> Age, Origin,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 Release Location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 and Rearing info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7151" y="4266641"/>
            <a:ext cx="2129962" cy="855677"/>
            <a:chOff x="274945" y="562390"/>
            <a:chExt cx="1711530" cy="5000942"/>
          </a:xfrm>
        </p:grpSpPr>
        <p:sp>
          <p:nvSpPr>
            <p:cNvPr id="85" name="Rektangel 101"/>
            <p:cNvSpPr>
              <a:spLocks noChangeArrowheads="1"/>
            </p:cNvSpPr>
            <p:nvPr/>
          </p:nvSpPr>
          <p:spPr bwMode="auto">
            <a:xfrm>
              <a:off x="274945" y="562390"/>
              <a:ext cx="1711530" cy="45978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0">
                  <a:srgbClr val="7D8496"/>
                </a:gs>
                <a:gs pos="47000">
                  <a:srgbClr val="E6E6E6"/>
                </a:gs>
                <a:gs pos="100000">
                  <a:srgbClr val="7D8496"/>
                </a:gs>
                <a:gs pos="100000">
                  <a:srgbClr val="E6E6E6"/>
                </a:gs>
              </a:gsLst>
              <a:lin ang="13500000" scaled="0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anchor="ctr"/>
            <a:lstStyle/>
            <a:p>
              <a:pPr algn="ctr" defTabSz="457200">
                <a:defRPr/>
              </a:pPr>
              <a:endParaRPr lang="da-DK" kern="0">
                <a:solidFill>
                  <a:sysClr val="window" lastClr="FFFFFF"/>
                </a:solidFill>
                <a:ea typeface="ＭＳ Ｐゴシック" pitchFamily="-97" charset="-128"/>
                <a:cs typeface="ＭＳ Ｐゴシック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426303" y="706630"/>
              <a:ext cx="1517650" cy="485670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Estimate untagged hatchery fish associated with CWT recoveries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(Ad Only and unmarked)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566249" y="966306"/>
            <a:ext cx="1648671" cy="1014894"/>
            <a:chOff x="6610209" y="3000375"/>
            <a:chExt cx="949753" cy="1016254"/>
          </a:xfrm>
        </p:grpSpPr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6667499" y="3000375"/>
              <a:ext cx="831850" cy="83185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10209" y="3141018"/>
              <a:ext cx="949753" cy="8756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Hauled to LFH or NPTH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74" name="Right Arrow 73"/>
          <p:cNvSpPr>
            <a:spLocks noChangeArrowheads="1"/>
          </p:cNvSpPr>
          <p:nvPr/>
        </p:nvSpPr>
        <p:spPr bwMode="auto">
          <a:xfrm rot="5400000">
            <a:off x="2899880" y="2267132"/>
            <a:ext cx="1030083" cy="115141"/>
          </a:xfrm>
          <a:prstGeom prst="rightArrow">
            <a:avLst>
              <a:gd name="adj1" fmla="val 25046"/>
              <a:gd name="adj2" fmla="val 45832"/>
            </a:avLst>
          </a:prstGeom>
          <a:gradFill rotWithShape="1">
            <a:gsLst>
              <a:gs pos="0">
                <a:srgbClr val="BFBFBF"/>
              </a:gs>
              <a:gs pos="100000">
                <a:srgbClr val="7F7F7F"/>
              </a:gs>
            </a:gsLst>
            <a:lin ang="540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-108" charset="-128"/>
            </a:endParaRPr>
          </a:p>
        </p:txBody>
      </p:sp>
      <p:sp>
        <p:nvSpPr>
          <p:cNvPr id="81" name="Bent-Up Arrow 8"/>
          <p:cNvSpPr>
            <a:spLocks noChangeArrowheads="1"/>
          </p:cNvSpPr>
          <p:nvPr/>
        </p:nvSpPr>
        <p:spPr bwMode="auto">
          <a:xfrm rot="10800000">
            <a:off x="2563952" y="2856424"/>
            <a:ext cx="869953" cy="277098"/>
          </a:xfrm>
          <a:custGeom>
            <a:avLst/>
            <a:gdLst>
              <a:gd name="T0" fmla="*/ 775708 w 869950"/>
              <a:gd name="T1" fmla="*/ 0 h 1323975"/>
              <a:gd name="T2" fmla="*/ 681467 w 869950"/>
              <a:gd name="T3" fmla="*/ 90892 h 1323975"/>
              <a:gd name="T4" fmla="*/ 0 w 869950"/>
              <a:gd name="T5" fmla="*/ 1300552 h 1323975"/>
              <a:gd name="T6" fmla="*/ 399566 w 869950"/>
              <a:gd name="T7" fmla="*/ 1323975 h 1323975"/>
              <a:gd name="T8" fmla="*/ 799132 w 869950"/>
              <a:gd name="T9" fmla="*/ 707434 h 1323975"/>
              <a:gd name="T10" fmla="*/ 869950 w 869950"/>
              <a:gd name="T11" fmla="*/ 90892 h 1323975"/>
              <a:gd name="T12" fmla="*/ 3 60000 65536"/>
              <a:gd name="T13" fmla="*/ 2 60000 65536"/>
              <a:gd name="T14" fmla="*/ 2 60000 65536"/>
              <a:gd name="T15" fmla="*/ 1 60000 65536"/>
              <a:gd name="T16" fmla="*/ 0 60000 65536"/>
              <a:gd name="T17" fmla="*/ 0 60000 65536"/>
              <a:gd name="T18" fmla="*/ 0 w 869950"/>
              <a:gd name="T19" fmla="*/ 1277128 h 1323975"/>
              <a:gd name="T20" fmla="*/ 799132 w 869950"/>
              <a:gd name="T21" fmla="*/ 1323975 h 13239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9950" h="1323975">
                <a:moveTo>
                  <a:pt x="0" y="1277128"/>
                </a:moveTo>
                <a:lnTo>
                  <a:pt x="752285" y="1277128"/>
                </a:lnTo>
                <a:lnTo>
                  <a:pt x="752285" y="90892"/>
                </a:lnTo>
                <a:lnTo>
                  <a:pt x="681467" y="90892"/>
                </a:lnTo>
                <a:lnTo>
                  <a:pt x="775708" y="0"/>
                </a:lnTo>
                <a:lnTo>
                  <a:pt x="869950" y="90892"/>
                </a:lnTo>
                <a:lnTo>
                  <a:pt x="799132" y="90892"/>
                </a:lnTo>
                <a:lnTo>
                  <a:pt x="799132" y="1323975"/>
                </a:lnTo>
                <a:lnTo>
                  <a:pt x="0" y="1323975"/>
                </a:lnTo>
                <a:close/>
              </a:path>
            </a:pathLst>
          </a:custGeom>
          <a:gradFill rotWithShape="1">
            <a:gsLst>
              <a:gs pos="0">
                <a:srgbClr val="595959"/>
              </a:gs>
              <a:gs pos="100000">
                <a:srgbClr val="D9D9D9"/>
              </a:gs>
            </a:gsLst>
            <a:lin ang="2034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-108" charset="-128"/>
            </a:endParaRPr>
          </a:p>
        </p:txBody>
      </p:sp>
      <p:sp>
        <p:nvSpPr>
          <p:cNvPr id="83" name="Bent-Up Arrow 8"/>
          <p:cNvSpPr>
            <a:spLocks noChangeArrowheads="1"/>
          </p:cNvSpPr>
          <p:nvPr/>
        </p:nvSpPr>
        <p:spPr bwMode="auto">
          <a:xfrm rot="10800000" flipH="1">
            <a:off x="3436203" y="2856424"/>
            <a:ext cx="818500" cy="262376"/>
          </a:xfrm>
          <a:custGeom>
            <a:avLst/>
            <a:gdLst>
              <a:gd name="T0" fmla="*/ 775708 w 869950"/>
              <a:gd name="T1" fmla="*/ 0 h 1323975"/>
              <a:gd name="T2" fmla="*/ 681467 w 869950"/>
              <a:gd name="T3" fmla="*/ 90892 h 1323975"/>
              <a:gd name="T4" fmla="*/ 0 w 869950"/>
              <a:gd name="T5" fmla="*/ 1300552 h 1323975"/>
              <a:gd name="T6" fmla="*/ 399566 w 869950"/>
              <a:gd name="T7" fmla="*/ 1323975 h 1323975"/>
              <a:gd name="T8" fmla="*/ 799132 w 869950"/>
              <a:gd name="T9" fmla="*/ 707434 h 1323975"/>
              <a:gd name="T10" fmla="*/ 869950 w 869950"/>
              <a:gd name="T11" fmla="*/ 90892 h 1323975"/>
              <a:gd name="T12" fmla="*/ 3 60000 65536"/>
              <a:gd name="T13" fmla="*/ 2 60000 65536"/>
              <a:gd name="T14" fmla="*/ 2 60000 65536"/>
              <a:gd name="T15" fmla="*/ 1 60000 65536"/>
              <a:gd name="T16" fmla="*/ 0 60000 65536"/>
              <a:gd name="T17" fmla="*/ 0 60000 65536"/>
              <a:gd name="T18" fmla="*/ 0 w 869950"/>
              <a:gd name="T19" fmla="*/ 1277128 h 1323975"/>
              <a:gd name="T20" fmla="*/ 799132 w 869950"/>
              <a:gd name="T21" fmla="*/ 1323975 h 13239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9950" h="1323975">
                <a:moveTo>
                  <a:pt x="0" y="1277128"/>
                </a:moveTo>
                <a:lnTo>
                  <a:pt x="752285" y="1277128"/>
                </a:lnTo>
                <a:lnTo>
                  <a:pt x="752285" y="90892"/>
                </a:lnTo>
                <a:lnTo>
                  <a:pt x="681467" y="90892"/>
                </a:lnTo>
                <a:lnTo>
                  <a:pt x="775708" y="0"/>
                </a:lnTo>
                <a:lnTo>
                  <a:pt x="869950" y="90892"/>
                </a:lnTo>
                <a:lnTo>
                  <a:pt x="799132" y="90892"/>
                </a:lnTo>
                <a:lnTo>
                  <a:pt x="799132" y="1323975"/>
                </a:lnTo>
                <a:lnTo>
                  <a:pt x="0" y="1323975"/>
                </a:lnTo>
                <a:close/>
              </a:path>
            </a:pathLst>
          </a:custGeom>
          <a:gradFill rotWithShape="1">
            <a:gsLst>
              <a:gs pos="0">
                <a:srgbClr val="595959"/>
              </a:gs>
              <a:gs pos="100000">
                <a:srgbClr val="D9D9D9"/>
              </a:gs>
            </a:gsLst>
            <a:lin ang="20340000"/>
          </a:gradFill>
          <a:ln w="9525">
            <a:solidFill>
              <a:srgbClr val="59595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ea typeface="ＭＳ Ｐゴシック" pitchFamily="-108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941821" y="4731442"/>
            <a:ext cx="807999" cy="572758"/>
            <a:chOff x="8082001" y="4853616"/>
            <a:chExt cx="807999" cy="543056"/>
          </a:xfrm>
        </p:grpSpPr>
        <p:sp>
          <p:nvSpPr>
            <p:cNvPr id="88" name="Diamond 87"/>
            <p:cNvSpPr>
              <a:spLocks noChangeArrowheads="1"/>
            </p:cNvSpPr>
            <p:nvPr/>
          </p:nvSpPr>
          <p:spPr bwMode="auto">
            <a:xfrm>
              <a:off x="8102600" y="4853616"/>
              <a:ext cx="787400" cy="543056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8C8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082001" y="4893014"/>
              <a:ext cx="787399" cy="48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*Age, Origin?</a:t>
              </a:r>
            </a:p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H/W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730377" y="3817697"/>
            <a:ext cx="125944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Determine composition of Untagged fish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9130" y="565237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2" name="Rektangel 101"/>
          <p:cNvSpPr>
            <a:spLocks noChangeArrowheads="1"/>
          </p:cNvSpPr>
          <p:nvPr/>
        </p:nvSpPr>
        <p:spPr bwMode="auto">
          <a:xfrm>
            <a:off x="6721050" y="6097728"/>
            <a:ext cx="2220198" cy="586436"/>
          </a:xfrm>
          <a:prstGeom prst="rect">
            <a:avLst/>
          </a:prstGeom>
          <a:gradFill flip="none" rotWithShape="1">
            <a:gsLst>
              <a:gs pos="22000">
                <a:srgbClr val="9BBB59">
                  <a:shade val="51000"/>
                  <a:satMod val="130000"/>
                </a:srgbClr>
              </a:gs>
              <a:gs pos="78000">
                <a:srgbClr val="C0FF4D"/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3500000" scaled="1"/>
            <a:tileRect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HATCHERY</a:t>
            </a:r>
            <a:endParaRPr lang="en-US" sz="28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" name="Rektangel 101"/>
          <p:cNvSpPr>
            <a:spLocks noChangeArrowheads="1"/>
          </p:cNvSpPr>
          <p:nvPr/>
        </p:nvSpPr>
        <p:spPr bwMode="auto">
          <a:xfrm>
            <a:off x="197054" y="6090932"/>
            <a:ext cx="2220198" cy="586436"/>
          </a:xfrm>
          <a:prstGeom prst="rect">
            <a:avLst/>
          </a:prstGeom>
          <a:gradFill flip="none" rotWithShape="1">
            <a:gsLst>
              <a:gs pos="22000">
                <a:srgbClr val="9BBB59">
                  <a:shade val="51000"/>
                  <a:satMod val="130000"/>
                </a:srgbClr>
              </a:gs>
              <a:gs pos="78000">
                <a:srgbClr val="C0FF4D"/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3500000" scaled="1"/>
            <a:tileRect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WILD</a:t>
            </a:r>
            <a:endParaRPr lang="en-US" sz="28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687004" y="3669202"/>
            <a:ext cx="832592" cy="597972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058" y="701739"/>
            <a:ext cx="38783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lnSpc>
                <a:spcPct val="90000"/>
              </a:lnSpc>
              <a:spcBef>
                <a:spcPct val="0"/>
              </a:spcBef>
            </a:pPr>
            <a:r>
              <a:rPr lang="en-US" sz="3200" spc="-1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Determining </a:t>
            </a:r>
            <a:r>
              <a:rPr lang="en-US" sz="3200" spc="-150" dirty="0" smtClean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The Hatchery/Wild Proportion--</a:t>
            </a:r>
          </a:p>
          <a:p>
            <a:pPr defTabSz="914363">
              <a:lnSpc>
                <a:spcPct val="90000"/>
              </a:lnSpc>
              <a:spcBef>
                <a:spcPct val="0"/>
              </a:spcBef>
            </a:pPr>
            <a:r>
              <a:rPr lang="en-US" sz="3200" spc="-150" dirty="0" smtClean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A </a:t>
            </a:r>
            <a:r>
              <a:rPr lang="en-US" sz="2800" spc="-1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Process</a:t>
            </a:r>
            <a:r>
              <a:rPr lang="en-US" sz="3200" spc="-150" dirty="0">
                <a:ln w="317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 of Elimination</a:t>
            </a:r>
          </a:p>
        </p:txBody>
      </p:sp>
      <p:sp>
        <p:nvSpPr>
          <p:cNvPr id="26" name="Left-Right Arrow 25"/>
          <p:cNvSpPr/>
          <p:nvPr/>
        </p:nvSpPr>
        <p:spPr bwMode="auto">
          <a:xfrm>
            <a:off x="2773601" y="6384150"/>
            <a:ext cx="3603603" cy="29321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6" name="Rektangel 101"/>
          <p:cNvSpPr>
            <a:spLocks noChangeArrowheads="1"/>
          </p:cNvSpPr>
          <p:nvPr/>
        </p:nvSpPr>
        <p:spPr bwMode="auto">
          <a:xfrm>
            <a:off x="8268127" y="1014938"/>
            <a:ext cx="596739" cy="268357"/>
          </a:xfrm>
          <a:prstGeom prst="rect">
            <a:avLst/>
          </a:prstGeom>
          <a:gradFill flip="none" rotWithShape="1">
            <a:gsLst>
              <a:gs pos="22000">
                <a:srgbClr val="9BBB59">
                  <a:shade val="51000"/>
                  <a:satMod val="130000"/>
                </a:srgbClr>
              </a:gs>
              <a:gs pos="78000">
                <a:srgbClr val="C0FF4D"/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3500000" scaled="1"/>
            <a:tileRect/>
          </a:gradFill>
          <a:ln w="12700">
            <a:solidFill>
              <a:srgbClr val="90AB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WILD</a:t>
            </a:r>
            <a:endParaRPr lang="en-US" sz="1200" dirty="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8" name="Straight Arrow Connector 107"/>
          <p:cNvCxnSpPr>
            <a:endCxn id="69" idx="7"/>
          </p:cNvCxnSpPr>
          <p:nvPr/>
        </p:nvCxnSpPr>
        <p:spPr>
          <a:xfrm flipH="1">
            <a:off x="3898233" y="745968"/>
            <a:ext cx="548936" cy="3419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31" idx="1"/>
          </p:cNvCxnSpPr>
          <p:nvPr/>
        </p:nvCxnSpPr>
        <p:spPr>
          <a:xfrm>
            <a:off x="4455488" y="770943"/>
            <a:ext cx="721960" cy="2981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651510" y="3874737"/>
            <a:ext cx="0" cy="7308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35" idx="1"/>
          </p:cNvCxnSpPr>
          <p:nvPr/>
        </p:nvCxnSpPr>
        <p:spPr>
          <a:xfrm flipV="1">
            <a:off x="6248413" y="548101"/>
            <a:ext cx="1080019" cy="6548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138" idx="1"/>
          </p:cNvCxnSpPr>
          <p:nvPr/>
        </p:nvCxnSpPr>
        <p:spPr>
          <a:xfrm flipV="1">
            <a:off x="6248837" y="960030"/>
            <a:ext cx="924083" cy="2703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2462578" y="3546488"/>
            <a:ext cx="862301" cy="239543"/>
            <a:chOff x="6643882" y="2979420"/>
            <a:chExt cx="927100" cy="852805"/>
          </a:xfrm>
        </p:grpSpPr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93000">
                  <a:srgbClr val="9CB86E"/>
                </a:gs>
                <a:gs pos="100000">
                  <a:srgbClr val="156B13"/>
                </a:gs>
              </a:gsLst>
              <a:lin ang="3660000" scaled="0"/>
            </a:gra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643882" y="2979420"/>
              <a:ext cx="927100" cy="852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CLIPPED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54211" y="3552374"/>
            <a:ext cx="1210179" cy="392804"/>
            <a:chOff x="6584434" y="3000375"/>
            <a:chExt cx="1074726" cy="1024303"/>
          </a:xfrm>
        </p:grpSpPr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93000">
                  <a:srgbClr val="9CB86E"/>
                </a:gs>
                <a:gs pos="100000">
                  <a:srgbClr val="156B13"/>
                </a:gs>
              </a:gsLst>
              <a:lin ang="3660000" scaled="0"/>
            </a:gra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584434" y="3038525"/>
              <a:ext cx="1074726" cy="9861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UNCLIPPED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328432" y="428329"/>
            <a:ext cx="862301" cy="239543"/>
            <a:chOff x="6643882" y="2979420"/>
            <a:chExt cx="927100" cy="852805"/>
          </a:xfrm>
        </p:grpSpPr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93000">
                  <a:srgbClr val="9CB86E"/>
                </a:gs>
                <a:gs pos="100000">
                  <a:srgbClr val="156B13"/>
                </a:gs>
              </a:gsLst>
              <a:lin ang="3660000" scaled="0"/>
            </a:gra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643882" y="2979420"/>
              <a:ext cx="927100" cy="8528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CLIPPED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7172920" y="744430"/>
            <a:ext cx="1210179" cy="404687"/>
            <a:chOff x="6603633" y="3000375"/>
            <a:chExt cx="1074726" cy="1055291"/>
          </a:xfrm>
        </p:grpSpPr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6667500" y="3000375"/>
              <a:ext cx="831850" cy="831850"/>
            </a:xfrm>
            <a:prstGeom prst="ellipse">
              <a:avLst/>
            </a:prstGeom>
            <a:gradFill rotWithShape="1">
              <a:gsLst>
                <a:gs pos="0">
                  <a:srgbClr val="DDEBCF"/>
                </a:gs>
                <a:gs pos="93000">
                  <a:srgbClr val="9CB86E"/>
                </a:gs>
                <a:gs pos="100000">
                  <a:srgbClr val="156B13"/>
                </a:gs>
              </a:gsLst>
              <a:lin ang="3660000" scaled="0"/>
            </a:gradFill>
            <a:ln w="9525">
              <a:solidFill>
                <a:srgbClr val="2856BF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ea typeface="ＭＳ Ｐゴシック" pitchFamily="-108" charset="-128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603633" y="3069512"/>
              <a:ext cx="1074726" cy="986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smtClean="0">
                  <a:solidFill>
                    <a:prstClr val="black"/>
                  </a:solidFill>
                  <a:ea typeface="ＭＳ Ｐゴシック" charset="-128"/>
                  <a:cs typeface="ＭＳ Ｐゴシック" charset="-128"/>
                </a:rPr>
                <a:t>UNCLIPPED</a:t>
              </a:r>
              <a:endParaRPr lang="en-US" sz="12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5368" name="Freeform 15367"/>
          <p:cNvSpPr/>
          <p:nvPr/>
        </p:nvSpPr>
        <p:spPr bwMode="auto">
          <a:xfrm>
            <a:off x="3141511" y="4267200"/>
            <a:ext cx="970021" cy="726831"/>
          </a:xfrm>
          <a:custGeom>
            <a:avLst/>
            <a:gdLst>
              <a:gd name="connsiteX0" fmla="*/ 539535 w 970021"/>
              <a:gd name="connsiteY0" fmla="*/ 187569 h 726831"/>
              <a:gd name="connsiteX1" fmla="*/ 152674 w 970021"/>
              <a:gd name="connsiteY1" fmla="*/ 211015 h 726831"/>
              <a:gd name="connsiteX2" fmla="*/ 94058 w 970021"/>
              <a:gd name="connsiteY2" fmla="*/ 234462 h 726831"/>
              <a:gd name="connsiteX3" fmla="*/ 23720 w 970021"/>
              <a:gd name="connsiteY3" fmla="*/ 316523 h 726831"/>
              <a:gd name="connsiteX4" fmla="*/ 274 w 970021"/>
              <a:gd name="connsiteY4" fmla="*/ 386862 h 726831"/>
              <a:gd name="connsiteX5" fmla="*/ 11997 w 970021"/>
              <a:gd name="connsiteY5" fmla="*/ 492369 h 726831"/>
              <a:gd name="connsiteX6" fmla="*/ 129227 w 970021"/>
              <a:gd name="connsiteY6" fmla="*/ 621323 h 726831"/>
              <a:gd name="connsiteX7" fmla="*/ 199566 w 970021"/>
              <a:gd name="connsiteY7" fmla="*/ 668215 h 726831"/>
              <a:gd name="connsiteX8" fmla="*/ 305074 w 970021"/>
              <a:gd name="connsiteY8" fmla="*/ 703385 h 726831"/>
              <a:gd name="connsiteX9" fmla="*/ 351966 w 970021"/>
              <a:gd name="connsiteY9" fmla="*/ 715108 h 726831"/>
              <a:gd name="connsiteX10" fmla="*/ 387135 w 970021"/>
              <a:gd name="connsiteY10" fmla="*/ 726831 h 726831"/>
              <a:gd name="connsiteX11" fmla="*/ 492643 w 970021"/>
              <a:gd name="connsiteY11" fmla="*/ 703385 h 726831"/>
              <a:gd name="connsiteX12" fmla="*/ 527812 w 970021"/>
              <a:gd name="connsiteY12" fmla="*/ 679938 h 726831"/>
              <a:gd name="connsiteX13" fmla="*/ 598151 w 970021"/>
              <a:gd name="connsiteY13" fmla="*/ 656492 h 726831"/>
              <a:gd name="connsiteX14" fmla="*/ 703658 w 970021"/>
              <a:gd name="connsiteY14" fmla="*/ 562708 h 726831"/>
              <a:gd name="connsiteX15" fmla="*/ 727104 w 970021"/>
              <a:gd name="connsiteY15" fmla="*/ 527538 h 726831"/>
              <a:gd name="connsiteX16" fmla="*/ 750551 w 970021"/>
              <a:gd name="connsiteY16" fmla="*/ 504092 h 726831"/>
              <a:gd name="connsiteX17" fmla="*/ 762274 w 970021"/>
              <a:gd name="connsiteY17" fmla="*/ 468923 h 726831"/>
              <a:gd name="connsiteX18" fmla="*/ 820889 w 970021"/>
              <a:gd name="connsiteY18" fmla="*/ 445477 h 726831"/>
              <a:gd name="connsiteX19" fmla="*/ 856058 w 970021"/>
              <a:gd name="connsiteY19" fmla="*/ 422031 h 726831"/>
              <a:gd name="connsiteX20" fmla="*/ 949843 w 970021"/>
              <a:gd name="connsiteY20" fmla="*/ 375138 h 726831"/>
              <a:gd name="connsiteX21" fmla="*/ 949843 w 970021"/>
              <a:gd name="connsiteY21" fmla="*/ 152400 h 726831"/>
              <a:gd name="connsiteX22" fmla="*/ 926397 w 970021"/>
              <a:gd name="connsiteY22" fmla="*/ 105508 h 726831"/>
              <a:gd name="connsiteX23" fmla="*/ 891227 w 970021"/>
              <a:gd name="connsiteY23" fmla="*/ 82062 h 726831"/>
              <a:gd name="connsiteX24" fmla="*/ 832612 w 970021"/>
              <a:gd name="connsiteY24" fmla="*/ 23446 h 726831"/>
              <a:gd name="connsiteX25" fmla="*/ 762274 w 970021"/>
              <a:gd name="connsiteY25" fmla="*/ 0 h 726831"/>
              <a:gd name="connsiteX26" fmla="*/ 656766 w 970021"/>
              <a:gd name="connsiteY26" fmla="*/ 11723 h 726831"/>
              <a:gd name="connsiteX27" fmla="*/ 586427 w 970021"/>
              <a:gd name="connsiteY27" fmla="*/ 35169 h 72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0021" h="726831">
                <a:moveTo>
                  <a:pt x="539535" y="187569"/>
                </a:moveTo>
                <a:cubicBezTo>
                  <a:pt x="410581" y="195384"/>
                  <a:pt x="281154" y="197491"/>
                  <a:pt x="152674" y="211015"/>
                </a:cubicBezTo>
                <a:cubicBezTo>
                  <a:pt x="131746" y="213218"/>
                  <a:pt x="111903" y="223309"/>
                  <a:pt x="94058" y="234462"/>
                </a:cubicBezTo>
                <a:cubicBezTo>
                  <a:pt x="71006" y="248869"/>
                  <a:pt x="38274" y="297118"/>
                  <a:pt x="23720" y="316523"/>
                </a:cubicBezTo>
                <a:cubicBezTo>
                  <a:pt x="15905" y="339969"/>
                  <a:pt x="-2455" y="362299"/>
                  <a:pt x="274" y="386862"/>
                </a:cubicBezTo>
                <a:cubicBezTo>
                  <a:pt x="4182" y="422031"/>
                  <a:pt x="-1476" y="459649"/>
                  <a:pt x="11997" y="492369"/>
                </a:cubicBezTo>
                <a:cubicBezTo>
                  <a:pt x="37542" y="554408"/>
                  <a:pt x="79331" y="586396"/>
                  <a:pt x="129227" y="621323"/>
                </a:cubicBezTo>
                <a:cubicBezTo>
                  <a:pt x="152312" y="637482"/>
                  <a:pt x="172833" y="659304"/>
                  <a:pt x="199566" y="668215"/>
                </a:cubicBezTo>
                <a:lnTo>
                  <a:pt x="305074" y="703385"/>
                </a:lnTo>
                <a:cubicBezTo>
                  <a:pt x="320359" y="708480"/>
                  <a:pt x="336474" y="710682"/>
                  <a:pt x="351966" y="715108"/>
                </a:cubicBezTo>
                <a:cubicBezTo>
                  <a:pt x="363848" y="718503"/>
                  <a:pt x="375412" y="722923"/>
                  <a:pt x="387135" y="726831"/>
                </a:cubicBezTo>
                <a:cubicBezTo>
                  <a:pt x="397567" y="724745"/>
                  <a:pt x="478157" y="709594"/>
                  <a:pt x="492643" y="703385"/>
                </a:cubicBezTo>
                <a:cubicBezTo>
                  <a:pt x="505593" y="697835"/>
                  <a:pt x="514937" y="685660"/>
                  <a:pt x="527812" y="679938"/>
                </a:cubicBezTo>
                <a:cubicBezTo>
                  <a:pt x="550396" y="669900"/>
                  <a:pt x="598151" y="656492"/>
                  <a:pt x="598151" y="656492"/>
                </a:cubicBezTo>
                <a:cubicBezTo>
                  <a:pt x="660909" y="614653"/>
                  <a:pt x="623357" y="643009"/>
                  <a:pt x="703658" y="562708"/>
                </a:cubicBezTo>
                <a:cubicBezTo>
                  <a:pt x="713621" y="552745"/>
                  <a:pt x="718302" y="538540"/>
                  <a:pt x="727104" y="527538"/>
                </a:cubicBezTo>
                <a:cubicBezTo>
                  <a:pt x="734009" y="518907"/>
                  <a:pt x="742735" y="511907"/>
                  <a:pt x="750551" y="504092"/>
                </a:cubicBezTo>
                <a:cubicBezTo>
                  <a:pt x="754459" y="492369"/>
                  <a:pt x="752781" y="476834"/>
                  <a:pt x="762274" y="468923"/>
                </a:cubicBezTo>
                <a:cubicBezTo>
                  <a:pt x="778440" y="455451"/>
                  <a:pt x="802067" y="454888"/>
                  <a:pt x="820889" y="445477"/>
                </a:cubicBezTo>
                <a:cubicBezTo>
                  <a:pt x="833491" y="439176"/>
                  <a:pt x="843456" y="428332"/>
                  <a:pt x="856058" y="422031"/>
                </a:cubicBezTo>
                <a:cubicBezTo>
                  <a:pt x="970766" y="364677"/>
                  <a:pt x="868368" y="429457"/>
                  <a:pt x="949843" y="375138"/>
                </a:cubicBezTo>
                <a:cubicBezTo>
                  <a:pt x="978997" y="287677"/>
                  <a:pt x="974400" y="316113"/>
                  <a:pt x="949843" y="152400"/>
                </a:cubicBezTo>
                <a:cubicBezTo>
                  <a:pt x="947251" y="135118"/>
                  <a:pt x="937585" y="118933"/>
                  <a:pt x="926397" y="105508"/>
                </a:cubicBezTo>
                <a:cubicBezTo>
                  <a:pt x="917377" y="94684"/>
                  <a:pt x="902950" y="89877"/>
                  <a:pt x="891227" y="82062"/>
                </a:cubicBezTo>
                <a:cubicBezTo>
                  <a:pt x="869838" y="49977"/>
                  <a:pt x="869633" y="39900"/>
                  <a:pt x="832612" y="23446"/>
                </a:cubicBezTo>
                <a:cubicBezTo>
                  <a:pt x="810028" y="13409"/>
                  <a:pt x="762274" y="0"/>
                  <a:pt x="762274" y="0"/>
                </a:cubicBezTo>
                <a:cubicBezTo>
                  <a:pt x="727105" y="3908"/>
                  <a:pt x="691246" y="3766"/>
                  <a:pt x="656766" y="11723"/>
                </a:cubicBezTo>
                <a:cubicBezTo>
                  <a:pt x="540020" y="38664"/>
                  <a:pt x="655464" y="35169"/>
                  <a:pt x="586427" y="35169"/>
                </a:cubicBez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1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537848" y="1412873"/>
          <a:ext cx="2068304" cy="2211393"/>
        </p:xfrm>
        <a:graphic>
          <a:graphicData uri="http://schemas.openxmlformats.org/drawingml/2006/table">
            <a:tbl>
              <a:tblPr/>
              <a:tblGrid>
                <a:gridCol w="215288"/>
                <a:gridCol w="607419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64074"/>
                <a:gridCol w="94829"/>
                <a:gridCol w="94829"/>
                <a:gridCol w="94829"/>
              </a:tblGrid>
              <a:tr h="53403">
                <a:tc gridSpan="20"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Snake River Hatchery Fish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4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Unknown Age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53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CWT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Origin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Adult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Jack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Total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630678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LF00YPA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612501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610120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LF01YPA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610123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LF02SPA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612502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LF02YPA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107976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LF03SIPCPA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610146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610149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LF03YPA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630168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LF99SCJA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630183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LF00YCJA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LF01SCJA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LF01SCJA2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LF01SCJA2 RES REAR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LF01SCJA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610145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LF03YBCA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610147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LF03YBCA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610107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NPTH02SO1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610109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NPT02SNLVA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610110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NPTH02SO2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612675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NPTH03SA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630476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LF99YO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631273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LF00YO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630890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LF01SO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631585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LF01YO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631391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LF02SCCD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631545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LF02SO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632167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LF02YO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631769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631770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631786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LF03SO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632368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LF03YO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 Red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 - LOST TAG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 Blue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LF-CJA - LOST TAG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Right Green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LF-PLA - LOST TAG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 Red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/>
                        </a:rPr>
                        <a:t>LF - HAT SUB AGE 4 COUSE CR DIRECT</a:t>
                      </a:r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 Red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/>
                        </a:rPr>
                        <a:t>LF - HAT SUB RES REAR AGE 3 COUSE CR DIRECT </a:t>
                      </a:r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Left Red VIE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Arial"/>
                        </a:rPr>
                        <a:t>LF HATCHERY SUB RES REAR AGE 5</a:t>
                      </a:r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Lost Tag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HATCHERY SUB AGE 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Lost Tag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HATCHERY SUB RES REAR AGE 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subtotal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801</a:t>
                      </a:r>
                    </a:p>
                  </a:txBody>
                  <a:tcPr marL="2543" marR="2543" marT="25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933</a:t>
                      </a:r>
                    </a:p>
                  </a:txBody>
                  <a:tcPr marL="2543" marR="2543" marT="254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186"/>
            <a:ext cx="6296428" cy="67328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523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08261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3059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8610600" cy="775597"/>
          </a:xfrm>
        </p:spPr>
        <p:txBody>
          <a:bodyPr/>
          <a:lstStyle/>
          <a:p>
            <a:pPr marL="0" indent="0">
              <a:buNone/>
            </a:pPr>
            <a:r>
              <a:rPr lang="en-US" sz="28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Finally, after all the calculations, an estimate of the composition of the fall Chinook run to LGR Dam is completed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399"/>
            <a:ext cx="6172200" cy="57593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2789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05" y="457200"/>
            <a:ext cx="8229600" cy="885102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There are Many Tools available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641769"/>
            <a:ext cx="1970116" cy="1479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15" name="Picture 3" descr="\\fwhqd\home\VarneyMi\My Documents\My Pictures\1 fall chinook SCALES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82458"/>
            <a:ext cx="1311251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quar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105" y="1828800"/>
            <a:ext cx="1011706" cy="1234926"/>
          </a:xfrm>
          <a:prstGeom prst="rect">
            <a:avLst/>
          </a:prstGeom>
          <a:noFill/>
        </p:spPr>
      </p:pic>
      <p:pic>
        <p:nvPicPr>
          <p:cNvPr id="8" name="Picture 8" descr="CWT Fish tags - magnified to show co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145" y="4734152"/>
            <a:ext cx="1600511" cy="106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/>
          <a:stretch/>
        </p:blipFill>
        <p:spPr bwMode="auto">
          <a:xfrm>
            <a:off x="6442807" y="1290481"/>
            <a:ext cx="1774373" cy="157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b="9809"/>
          <a:stretch/>
        </p:blipFill>
        <p:spPr bwMode="auto">
          <a:xfrm>
            <a:off x="6705600" y="3710858"/>
            <a:ext cx="2090403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9595"/>
            <a:ext cx="2005012" cy="1166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51714" b="5000"/>
          <a:stretch/>
        </p:blipFill>
        <p:spPr bwMode="auto">
          <a:xfrm>
            <a:off x="961334" y="3381602"/>
            <a:ext cx="1098312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933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Coded-Wire Tags are Essential </a:t>
            </a:r>
            <a:br>
              <a:rPr lang="en-US" dirty="0" smtClean="0"/>
            </a:br>
            <a:r>
              <a:rPr lang="en-US" dirty="0" smtClean="0"/>
              <a:t> M &amp; 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579715"/>
          </a:xfrm>
        </p:spPr>
        <p:txBody>
          <a:bodyPr/>
          <a:lstStyle/>
          <a:p>
            <a:pPr marL="342900" lvl="1" indent="-3429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dirty="0"/>
              <a:t>Hatchery Evaluation/Management</a:t>
            </a:r>
          </a:p>
          <a:p>
            <a:pPr marL="688975" lvl="3" indent="-34290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Evaluate hatchery </a:t>
            </a:r>
            <a:r>
              <a:rPr lang="en-US" sz="2800" dirty="0"/>
              <a:t>rearing and release </a:t>
            </a:r>
            <a:r>
              <a:rPr lang="en-US" sz="2800" dirty="0" smtClean="0"/>
              <a:t>strategies</a:t>
            </a:r>
            <a:endParaRPr lang="en-US" sz="2800" dirty="0"/>
          </a:p>
          <a:p>
            <a:pPr marL="688975" lvl="3" indent="-34290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Estimate Contributions to fisheries</a:t>
            </a:r>
            <a:endParaRPr lang="en-US" sz="2800" dirty="0"/>
          </a:p>
          <a:p>
            <a:pPr marL="688975" lvl="3" indent="-34290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r>
              <a:rPr lang="en-US" sz="2800" dirty="0"/>
              <a:t>	</a:t>
            </a:r>
            <a:r>
              <a:rPr lang="en-US" sz="2800" dirty="0" smtClean="0"/>
              <a:t>Brood </a:t>
            </a:r>
            <a:r>
              <a:rPr lang="en-US" sz="2800" dirty="0"/>
              <a:t>stock </a:t>
            </a:r>
            <a:r>
              <a:rPr lang="en-US" sz="2800" dirty="0" smtClean="0"/>
              <a:t>management</a:t>
            </a:r>
            <a:endParaRPr lang="en-US" sz="2800" dirty="0"/>
          </a:p>
          <a:p>
            <a:pPr marL="717822" lvl="5" indent="-342900">
              <a:buClr>
                <a:schemeClr val="tx1">
                  <a:shade val="95000"/>
                </a:schemeClr>
              </a:buClr>
              <a:buSzPct val="65000"/>
            </a:pPr>
            <a:r>
              <a:rPr lang="en-US" sz="2800" dirty="0" smtClean="0"/>
              <a:t>   </a:t>
            </a:r>
            <a:r>
              <a:rPr lang="en-US" sz="2800" dirty="0" err="1" smtClean="0"/>
              <a:t>Smolt</a:t>
            </a:r>
            <a:r>
              <a:rPr lang="en-US" sz="2800" dirty="0" smtClean="0"/>
              <a:t>-to-Adult </a:t>
            </a:r>
            <a:r>
              <a:rPr lang="en-US" sz="2800" dirty="0"/>
              <a:t>Return Rates (SAR’s)</a:t>
            </a:r>
          </a:p>
          <a:p>
            <a:pPr marL="1117854" lvl="6" indent="-285750"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</a:pPr>
            <a:endParaRPr lang="en-US" sz="2400" dirty="0" smtClean="0"/>
          </a:p>
          <a:p>
            <a:pPr marL="45720" lvl="2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sz="2800" dirty="0"/>
              <a:t>Wild/Hatchery proportions, </a:t>
            </a:r>
            <a:r>
              <a:rPr lang="en-US" sz="2800" dirty="0" err="1"/>
              <a:t>pHOS</a:t>
            </a:r>
            <a:endParaRPr lang="en-US" sz="2800" dirty="0"/>
          </a:p>
          <a:p>
            <a:pPr marL="45720" lvl="2" indent="-45720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sz="2800" dirty="0"/>
              <a:t>Run size  and </a:t>
            </a:r>
            <a:r>
              <a:rPr lang="en-US" sz="2800" dirty="0" smtClean="0"/>
              <a:t>composition</a:t>
            </a:r>
            <a:endParaRPr lang="en-US" sz="2800" dirty="0"/>
          </a:p>
          <a:p>
            <a:pPr marL="228600" lvl="1" indent="-411480"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</a:pPr>
            <a:r>
              <a:rPr lang="en-US" dirty="0" smtClean="0"/>
              <a:t>Distribution and abundance (fisheries and on spawning grounds)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24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2" y="632699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The CWT Program is a Proven Tool for Providing the Data Necessary for Science-Based </a:t>
            </a:r>
            <a:r>
              <a:rPr lang="en-US" sz="4400" dirty="0" smtClean="0"/>
              <a:t>Adaptive Management Decisions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88502" y="3865756"/>
            <a:ext cx="3848100" cy="2326888"/>
            <a:chOff x="1219200" y="3980056"/>
            <a:chExt cx="3848100" cy="2326888"/>
          </a:xfrm>
        </p:grpSpPr>
        <p:sp>
          <p:nvSpPr>
            <p:cNvPr id="3" name="Hexagon 2"/>
            <p:cNvSpPr/>
            <p:nvPr/>
          </p:nvSpPr>
          <p:spPr bwMode="auto">
            <a:xfrm>
              <a:off x="1219200" y="4572000"/>
              <a:ext cx="2057400" cy="1143000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" name="Hexagon 4"/>
            <p:cNvSpPr/>
            <p:nvPr/>
          </p:nvSpPr>
          <p:spPr bwMode="auto">
            <a:xfrm>
              <a:off x="3009900" y="3980056"/>
              <a:ext cx="2057400" cy="1143000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3009900" y="5163944"/>
              <a:ext cx="2057400" cy="1143000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0" y="5456922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Hatcheries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23720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Recovery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4808701"/>
            <a:ext cx="1602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onservation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771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753894" y="1905000"/>
            <a:ext cx="7543800" cy="2438400"/>
          </a:xfrm>
        </p:spPr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dirty="0"/>
              <a:t>Bonneville Power Administration</a:t>
            </a:r>
          </a:p>
          <a:p>
            <a:pPr marL="137160" indent="0">
              <a:buNone/>
            </a:pPr>
            <a:r>
              <a:rPr lang="en-US" dirty="0"/>
              <a:t>	Washington Dept. of Fish and Wildlife</a:t>
            </a:r>
          </a:p>
          <a:p>
            <a:pPr marL="137160" indent="0">
              <a:buNone/>
            </a:pPr>
            <a:r>
              <a:rPr lang="en-US" dirty="0"/>
              <a:t>	US Fish and Wildlife Service</a:t>
            </a:r>
          </a:p>
          <a:p>
            <a:pPr marL="137160" indent="0">
              <a:buNone/>
            </a:pPr>
            <a:r>
              <a:rPr lang="en-US" dirty="0"/>
              <a:t>	Nez Perce Tribe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5946789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photos:  David Frame, Mike Key</a:t>
            </a:r>
          </a:p>
        </p:txBody>
      </p:sp>
    </p:spTree>
    <p:extLst>
      <p:ext uri="{BB962C8B-B14F-4D97-AF65-F5344CB8AC3E}">
        <p14:creationId xmlns:p14="http://schemas.microsoft.com/office/powerpoint/2010/main" val="392687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2008_Brian with big male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t="12244" b="12244"/>
          <a:stretch>
            <a:fillRect/>
          </a:stretch>
        </p:blipFill>
        <p:spPr>
          <a:xfrm>
            <a:off x="-2895600" y="-1515242"/>
            <a:ext cx="14819376" cy="8373242"/>
          </a:xfrm>
        </p:spPr>
      </p:pic>
      <p:sp>
        <p:nvSpPr>
          <p:cNvPr id="3" name="TextBox 2"/>
          <p:cNvSpPr txBox="1"/>
          <p:nvPr/>
        </p:nvSpPr>
        <p:spPr>
          <a:xfrm>
            <a:off x="2819400" y="3200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Questions?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458200" cy="3733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cs typeface="Times New Roman" charset="0"/>
              </a:rPr>
              <a:t>The Snake </a:t>
            </a:r>
            <a:r>
              <a:rPr lang="en-US" sz="4800" dirty="0">
                <a:cs typeface="Times New Roman" charset="0"/>
              </a:rPr>
              <a:t>River Fall Chinook </a:t>
            </a:r>
            <a:r>
              <a:rPr lang="en-US" sz="4800" dirty="0" smtClean="0">
                <a:cs typeface="Times New Roman" charset="0"/>
              </a:rPr>
              <a:t>Salmon Program—A Case In Point</a:t>
            </a:r>
            <a:endParaRPr lang="en-US" sz="4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3794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7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838470" y="228600"/>
            <a:ext cx="5171930" cy="914400"/>
          </a:xfrm>
        </p:spPr>
        <p:txBody>
          <a:bodyPr>
            <a:normAutofit/>
          </a:bodyPr>
          <a:lstStyle/>
          <a:p>
            <a:r>
              <a:rPr lang="en-US" dirty="0"/>
              <a:t>Snake River Area Map</a:t>
            </a:r>
          </a:p>
        </p:txBody>
      </p:sp>
      <p:pic>
        <p:nvPicPr>
          <p:cNvPr id="4" name="Content Placeholder 3" descr="Area_Map_for_2007_report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08526" y="1219200"/>
            <a:ext cx="8756650" cy="55324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63451"/>
              </p:ext>
            </p:extLst>
          </p:nvPr>
        </p:nvGraphicFramePr>
        <p:xfrm>
          <a:off x="1143000" y="5943600"/>
          <a:ext cx="853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Document" r:id="rId5" imgW="5968555" imgH="564951" progId="">
                  <p:embed/>
                </p:oleObj>
              </mc:Choice>
              <mc:Fallback>
                <p:oleObj name="Document" r:id="rId5" imgW="5968555" imgH="564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943600"/>
                        <a:ext cx="8534400" cy="685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2925097" y="2348988"/>
            <a:ext cx="990600" cy="69163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02233" y="2305050"/>
            <a:ext cx="838200" cy="73557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5800" y="3830598"/>
            <a:ext cx="381000" cy="1046202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380" y="3276600"/>
            <a:ext cx="1118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Mouth of Snake River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(Col </a:t>
            </a:r>
            <a:r>
              <a:rPr lang="en-US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Rkm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522)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3921" y="2426617"/>
            <a:ext cx="632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Rkm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95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4857" y="1979463"/>
            <a:ext cx="73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Rkm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173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6388" y="5761910"/>
            <a:ext cx="735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Rkm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346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5824" y="6096000"/>
            <a:ext cx="157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Hells Canyon Dam 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Rkm</a:t>
            </a:r>
            <a:r>
              <a:rPr lang="en-US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397.4</a:t>
            </a:r>
            <a:endParaRPr lang="en-US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77200" y="5990510"/>
            <a:ext cx="735576" cy="611089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7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495249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057399"/>
            <a:ext cx="16002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Ice Harbor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590800"/>
            <a:ext cx="15240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Lower</a:t>
            </a:r>
          </a:p>
          <a:p>
            <a:pPr algn="ctr"/>
            <a:r>
              <a:rPr lang="en-US" sz="1600" dirty="0" smtClean="0"/>
              <a:t>Monumental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319840"/>
            <a:ext cx="13716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dk1"/>
                </a:solidFill>
              </a:rPr>
              <a:t>Little Goose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714611"/>
            <a:ext cx="1905000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dk1"/>
                </a:solidFill>
              </a:rPr>
              <a:t>Lower Granite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6095"/>
            <a:ext cx="7772400" cy="1524000"/>
          </a:xfrm>
        </p:spPr>
        <p:txBody>
          <a:bodyPr>
            <a:normAutofit/>
          </a:bodyPr>
          <a:lstStyle/>
          <a:p>
            <a:pPr>
              <a:defRPr sz="24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3200" b="1" kern="1200" dirty="0" smtClean="0">
                <a:solidFill>
                  <a:schemeClr val="tx1"/>
                </a:solidFill>
              </a:rPr>
              <a:t>Historical Fall Chinook Returns to the Snake Basin</a:t>
            </a:r>
            <a:br>
              <a:rPr lang="en-US" sz="3200" b="1" kern="1200" dirty="0" smtClean="0">
                <a:solidFill>
                  <a:schemeClr val="tx1"/>
                </a:solidFill>
              </a:rPr>
            </a:br>
            <a:r>
              <a:rPr lang="en-US" sz="3200" b="1" kern="1200" dirty="0" smtClean="0">
                <a:solidFill>
                  <a:schemeClr val="tx1"/>
                </a:solidFill>
              </a:rPr>
              <a:t>and timing of Lower Snake Dam Construction</a:t>
            </a:r>
            <a:br>
              <a:rPr lang="en-US" sz="3200" b="1" kern="1200" dirty="0" smtClean="0">
                <a:solidFill>
                  <a:schemeClr val="tx1"/>
                </a:solidFill>
              </a:rPr>
            </a:br>
            <a:r>
              <a:rPr lang="en-US" sz="3200" b="1" kern="1200" dirty="0" smtClean="0">
                <a:solidFill>
                  <a:schemeClr val="tx1"/>
                </a:solidFill>
              </a:rPr>
              <a:t>1962-1985 </a:t>
            </a:r>
            <a:r>
              <a:rPr lang="en-US" sz="3200" dirty="0">
                <a:solidFill>
                  <a:srgbClr val="FFFFFF"/>
                </a:solidFill>
              </a:rPr>
              <a:t>(Ice Harbor </a:t>
            </a:r>
            <a:r>
              <a:rPr lang="en-US" sz="3200" dirty="0" smtClean="0">
                <a:solidFill>
                  <a:srgbClr val="FFFFFF"/>
                </a:solidFill>
              </a:rPr>
              <a:t> Dam Window </a:t>
            </a:r>
            <a:r>
              <a:rPr lang="en-US" sz="3200" dirty="0">
                <a:solidFill>
                  <a:srgbClr val="FFFFFF"/>
                </a:solidFill>
              </a:rPr>
              <a:t>Counts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5340000">
            <a:off x="2133600" y="3657600"/>
            <a:ext cx="914400" cy="158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255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</a:rPr>
              <a:t>Lower Snake River Fish and Wildlife  Compensation </a:t>
            </a:r>
            <a:r>
              <a:rPr lang="en-US" sz="3600" b="1" dirty="0" smtClean="0">
                <a:solidFill>
                  <a:schemeClr val="bg2"/>
                </a:solidFill>
              </a:rPr>
              <a:t>Plan (LSRCP) </a:t>
            </a:r>
            <a:r>
              <a:rPr lang="en-US" sz="3600" b="1" dirty="0">
                <a:solidFill>
                  <a:schemeClr val="bg2"/>
                </a:solidFill>
              </a:rPr>
              <a:t>- 1976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8382000" cy="2590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Mitigate for juvenile  </a:t>
            </a:r>
            <a:r>
              <a:rPr lang="en-US" sz="2800" b="1" dirty="0">
                <a:solidFill>
                  <a:srgbClr val="FFC000"/>
                </a:solidFill>
              </a:rPr>
              <a:t>passage  mortality </a:t>
            </a:r>
            <a:r>
              <a:rPr lang="en-US" sz="2800" b="1" dirty="0" smtClean="0">
                <a:solidFill>
                  <a:srgbClr val="FFC000"/>
                </a:solidFill>
              </a:rPr>
              <a:t>and direct </a:t>
            </a:r>
            <a:r>
              <a:rPr lang="en-US" sz="2800" b="1" dirty="0">
                <a:solidFill>
                  <a:srgbClr val="FFC000"/>
                </a:solidFill>
              </a:rPr>
              <a:t>loss of spawning area for 5,000 fall </a:t>
            </a:r>
            <a:r>
              <a:rPr lang="en-US" sz="2800" b="1" dirty="0" smtClean="0">
                <a:solidFill>
                  <a:srgbClr val="FFC000"/>
                </a:solidFill>
              </a:rPr>
              <a:t>Chinook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Return 18,300 </a:t>
            </a:r>
            <a:r>
              <a:rPr lang="en-US" sz="2800" b="1" dirty="0">
                <a:solidFill>
                  <a:srgbClr val="FFC000"/>
                </a:solidFill>
              </a:rPr>
              <a:t>adults/year </a:t>
            </a:r>
            <a:r>
              <a:rPr lang="en-US" sz="2800" b="1" dirty="0" smtClean="0">
                <a:solidFill>
                  <a:srgbClr val="FFC000"/>
                </a:solidFill>
              </a:rPr>
              <a:t>to the Snake River Basin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In-place </a:t>
            </a:r>
            <a:r>
              <a:rPr lang="en-US" sz="2800" b="1" dirty="0">
                <a:solidFill>
                  <a:srgbClr val="FFC000"/>
                </a:solidFill>
              </a:rPr>
              <a:t>and in-kind </a:t>
            </a:r>
            <a:r>
              <a:rPr lang="en-US" sz="2800" b="1" dirty="0" smtClean="0">
                <a:solidFill>
                  <a:srgbClr val="FFC000"/>
                </a:solidFill>
              </a:rPr>
              <a:t>(maintain genetic </a:t>
            </a:r>
            <a:r>
              <a:rPr lang="en-US" sz="2800" b="1" dirty="0">
                <a:solidFill>
                  <a:srgbClr val="FFC000"/>
                </a:solidFill>
              </a:rPr>
              <a:t>integrity)</a:t>
            </a:r>
          </a:p>
        </p:txBody>
      </p:sp>
    </p:spTree>
    <p:extLst>
      <p:ext uri="{BB962C8B-B14F-4D97-AF65-F5344CB8AC3E}">
        <p14:creationId xmlns:p14="http://schemas.microsoft.com/office/powerpoint/2010/main" val="4606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1030"/>
          <p:cNvSpPr>
            <a:spLocks noGrp="1" noChangeArrowheads="1"/>
          </p:cNvSpPr>
          <p:nvPr>
            <p:ph type="title"/>
          </p:nvPr>
        </p:nvSpPr>
        <p:spPr>
          <a:xfrm>
            <a:off x="2133600" y="3190976"/>
            <a:ext cx="3958414" cy="127604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Egg Bank Program</a:t>
            </a:r>
            <a:br>
              <a:rPr lang="en-US" sz="4000" dirty="0" smtClean="0"/>
            </a:br>
            <a:r>
              <a:rPr lang="en-US" sz="4000" dirty="0" smtClean="0"/>
              <a:t>1976</a:t>
            </a:r>
            <a:endParaRPr lang="en-US" sz="4000" dirty="0"/>
          </a:p>
        </p:txBody>
      </p:sp>
      <p:pic>
        <p:nvPicPr>
          <p:cNvPr id="4" name="Picture 3" descr="Female  Spawn #2.JPG"/>
          <p:cNvPicPr>
            <a:picLocks noChangeAspect="1"/>
          </p:cNvPicPr>
          <p:nvPr/>
        </p:nvPicPr>
        <p:blipFill>
          <a:blip r:embed="rId3" cstate="print"/>
          <a:srcRect l="20895" r="20896" b="4478"/>
          <a:stretch>
            <a:fillRect/>
          </a:stretch>
        </p:blipFill>
        <p:spPr>
          <a:xfrm>
            <a:off x="762000" y="3886200"/>
            <a:ext cx="2286000" cy="2813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LMON_EGGS IN H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"/>
            <a:ext cx="3894745" cy="291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ALMON_FRY BEFORE PONDING.JPG"/>
          <p:cNvPicPr>
            <a:picLocks noChangeAspect="1"/>
          </p:cNvPicPr>
          <p:nvPr/>
        </p:nvPicPr>
        <p:blipFill>
          <a:blip r:embed="rId5" cstate="print"/>
          <a:srcRect l="15556" b="13873"/>
          <a:stretch>
            <a:fillRect/>
          </a:stretch>
        </p:blipFill>
        <p:spPr>
          <a:xfrm>
            <a:off x="5257800" y="3846095"/>
            <a:ext cx="3647090" cy="278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atchery2.jpg"/>
          <p:cNvPicPr>
            <a:picLocks noChangeAspect="1"/>
          </p:cNvPicPr>
          <p:nvPr/>
        </p:nvPicPr>
        <p:blipFill>
          <a:blip r:embed="rId6" cstate="print"/>
          <a:srcRect l="28788" r="31818" b="9091"/>
          <a:stretch>
            <a:fillRect/>
          </a:stretch>
        </p:blipFill>
        <p:spPr>
          <a:xfrm>
            <a:off x="228600" y="304800"/>
            <a:ext cx="2209800" cy="339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odedWireT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16471"/>
            <a:ext cx="1891748" cy="14881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32213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sharpenSoften amount="-17000"/>
                    </a14:imgEffect>
                    <a14:imgEffect>
                      <a14:saturation sat="120000"/>
                    </a14:imgEffect>
                    <a14:imgEffect>
                      <a14:brightnessContrast bright="-65000" contrast="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48916"/>
            <a:ext cx="6477000" cy="533400"/>
          </a:xfrm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</a:rPr>
              <a:t>Roles of Players in the Egg Bank Program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81000" y="914400"/>
            <a:ext cx="3429000" cy="2895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257800" y="990600"/>
            <a:ext cx="2133600" cy="4876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85800" y="4267200"/>
            <a:ext cx="4572000" cy="21336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200" y="1981200"/>
            <a:ext cx="2438400" cy="13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Kalama Falls Hatchery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ct val="15000"/>
              </a:spcBef>
            </a:pPr>
            <a:r>
              <a:rPr lang="en-US" sz="1400" dirty="0">
                <a:solidFill>
                  <a:srgbClr val="000000"/>
                </a:solidFill>
              </a:rPr>
              <a:t>Lower Columbia River Juvenile releases and </a:t>
            </a:r>
            <a:r>
              <a:rPr lang="en-US" sz="1400" b="1" dirty="0">
                <a:solidFill>
                  <a:srgbClr val="FF0000"/>
                </a:solidFill>
              </a:rPr>
              <a:t>collection of Returning Adults</a:t>
            </a: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34000" y="2895600"/>
            <a:ext cx="1905000" cy="14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Ice Harbor Dam</a:t>
            </a:r>
            <a:endParaRPr lang="en-US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400" dirty="0">
                <a:solidFill>
                  <a:srgbClr val="000000"/>
                </a:solidFill>
              </a:rPr>
              <a:t>Lower Snake </a:t>
            </a:r>
            <a:r>
              <a:rPr lang="en-US" sz="1400" dirty="0" smtClean="0">
                <a:solidFill>
                  <a:srgbClr val="000000"/>
                </a:solidFill>
              </a:rPr>
              <a:t>River</a:t>
            </a:r>
          </a:p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Adult Collection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905000" y="4648200"/>
            <a:ext cx="2133600" cy="17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</a:rPr>
              <a:t>Lyons Ferry Hatchery</a:t>
            </a:r>
          </a:p>
          <a:p>
            <a:pPr algn="ctr">
              <a:spcBef>
                <a:spcPct val="15000"/>
              </a:spcBef>
            </a:pPr>
            <a:r>
              <a:rPr lang="en-US" sz="1400" dirty="0">
                <a:solidFill>
                  <a:srgbClr val="000000"/>
                </a:solidFill>
              </a:rPr>
              <a:t>Lower Snake River Juvenile releases and Adult collection</a:t>
            </a:r>
          </a:p>
          <a:p>
            <a:pPr algn="ctr">
              <a:spcBef>
                <a:spcPct val="50000"/>
              </a:spcBef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696200" y="8382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1976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696200" y="51054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1986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8229600" y="1295400"/>
            <a:ext cx="0" cy="388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oval" w="med" len="med"/>
            <a:tailEnd type="triangle" w="lg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848100" y="1295400"/>
            <a:ext cx="1447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24300" y="1371600"/>
            <a:ext cx="12954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Hagerman Hatchery</a:t>
            </a:r>
          </a:p>
          <a:p>
            <a:pPr algn="ctr">
              <a:spcBef>
                <a:spcPct val="5000"/>
              </a:spcBef>
            </a:pPr>
            <a:r>
              <a:rPr lang="en-US" sz="1200" dirty="0">
                <a:solidFill>
                  <a:srgbClr val="000000"/>
                </a:solidFill>
              </a:rPr>
              <a:t>Mid-Snake Juvenile</a:t>
            </a:r>
          </a:p>
          <a:p>
            <a:pPr algn="ctr">
              <a:spcBef>
                <a:spcPct val="5000"/>
              </a:spcBef>
            </a:pPr>
            <a:r>
              <a:rPr lang="en-US" sz="1200" dirty="0">
                <a:solidFill>
                  <a:srgbClr val="000000"/>
                </a:solidFill>
              </a:rPr>
              <a:t>releases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 flipV="1">
            <a:off x="3352800" y="2590800"/>
            <a:ext cx="1981200" cy="533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 flipV="1">
            <a:off x="4419600" y="5518438"/>
            <a:ext cx="20193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209800" y="3733800"/>
            <a:ext cx="0" cy="60960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3657600" y="2362200"/>
            <a:ext cx="7620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791200" y="19050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</a:rPr>
              <a:t>Little Goose Dam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3505200" y="1828800"/>
            <a:ext cx="533400" cy="15875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2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Marble">
  <a:themeElements>
    <a:clrScheme name="Marble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ble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rble">
  <a:themeElements>
    <a:clrScheme name="Marble 3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ble 1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2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ble 3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reen Swirls Segoe Templat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1660</TotalTime>
  <Words>3236</Words>
  <Application>Microsoft Office PowerPoint</Application>
  <PresentationFormat>On-screen Show (4:3)</PresentationFormat>
  <Paragraphs>1007</Paragraphs>
  <Slides>32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2_Marble</vt:lpstr>
      <vt:lpstr>1_Marble</vt:lpstr>
      <vt:lpstr>Metro</vt:lpstr>
      <vt:lpstr>1_Green Swirls Segoe Template</vt:lpstr>
      <vt:lpstr>1_Metro</vt:lpstr>
      <vt:lpstr>Document</vt:lpstr>
      <vt:lpstr>Chart</vt:lpstr>
      <vt:lpstr>Slide</vt:lpstr>
      <vt:lpstr>The Coded-Wire Tag Program:    A Conservation Perspective</vt:lpstr>
      <vt:lpstr>Monitoring and Evaluation (M &amp; E) are essential components of ESA Recovery Plans and Artificial Production Programs</vt:lpstr>
      <vt:lpstr>Coded-Wire Tags are Essential   M &amp; E Tools</vt:lpstr>
      <vt:lpstr>The Snake River Fall Chinook Salmon Program—A Case In Point</vt:lpstr>
      <vt:lpstr>Snake River Area Map</vt:lpstr>
      <vt:lpstr>Historical Fall Chinook Returns to the Snake Basin and timing of Lower Snake Dam Construction 1962-1985 (Ice Harbor  Dam Window Counts)</vt:lpstr>
      <vt:lpstr>Lower Snake River Fish and Wildlife  Compensation Plan (LSRCP) - 1976</vt:lpstr>
      <vt:lpstr>Egg Bank Program 1976</vt:lpstr>
      <vt:lpstr>Roles of Players in the Egg Bank Program</vt:lpstr>
      <vt:lpstr>PowerPoint Presentation</vt:lpstr>
      <vt:lpstr>Early Lyons Ferry Hatchery Fall Chinook Production Goals  (to return 18,300 adults to Snake River Basin)</vt:lpstr>
      <vt:lpstr>Stock Composition at Lyons Ferry based on CWT expansions</vt:lpstr>
      <vt:lpstr>Program Adjustments to Maintain Genetic Integrity:</vt:lpstr>
      <vt:lpstr>PowerPoint Presentation</vt:lpstr>
      <vt:lpstr>PowerPoint Presentation</vt:lpstr>
      <vt:lpstr>CWT’s continued to play an Integral role in Providing the Data Necessary to Guide Management Decisions</vt:lpstr>
      <vt:lpstr>Lyons Ferry Fall Chinook Survival Rate Comparisons from CWT recoveries  (On-Station Releases Only)</vt:lpstr>
      <vt:lpstr>PowerPoint Presentation</vt:lpstr>
      <vt:lpstr>PowerPoint Presentation</vt:lpstr>
      <vt:lpstr>PowerPoint Presentation</vt:lpstr>
      <vt:lpstr>PowerPoint Presentation</vt:lpstr>
      <vt:lpstr>Proportionate Natural Influence (PNI) </vt:lpstr>
      <vt:lpstr>Lower Granite Dam Run Reconstruction</vt:lpstr>
      <vt:lpstr>Lower Granite Fall Chinook Run Reconstruction Process</vt:lpstr>
      <vt:lpstr>PowerPoint Presentation</vt:lpstr>
      <vt:lpstr>PowerPoint Presentation</vt:lpstr>
      <vt:lpstr>PowerPoint Presentation</vt:lpstr>
      <vt:lpstr>PowerPoint Presentation</vt:lpstr>
      <vt:lpstr>There are Many Tools available</vt:lpstr>
      <vt:lpstr>The CWT Program is a Proven Tool for Providing the Data Necessary for Science-Based Adaptive Management Decisions </vt:lpstr>
      <vt:lpstr>ACKNOWLEDGEMENTS</vt:lpstr>
      <vt:lpstr>PowerPoint Presentation</vt:lpstr>
    </vt:vector>
  </TitlesOfParts>
  <Company>Oregon Department of Fish &amp; Wildlife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Coded-Wire-Tag Program:  a Conservation Perspective</dc:title>
  <dc:creator>Michelle A Varney</dc:creator>
  <cp:lastModifiedBy>Michelle A Varney</cp:lastModifiedBy>
  <cp:revision>171</cp:revision>
  <dcterms:created xsi:type="dcterms:W3CDTF">2012-05-04T22:09:36Z</dcterms:created>
  <dcterms:modified xsi:type="dcterms:W3CDTF">2012-05-10T02:02:13Z</dcterms:modified>
</cp:coreProperties>
</file>