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56" r:id="rId2"/>
    <p:sldId id="257" r:id="rId3"/>
    <p:sldId id="258" r:id="rId4"/>
    <p:sldId id="261" r:id="rId5"/>
    <p:sldId id="271" r:id="rId6"/>
    <p:sldId id="262" r:id="rId7"/>
    <p:sldId id="264" r:id="rId8"/>
    <p:sldId id="277" r:id="rId9"/>
    <p:sldId id="265" r:id="rId10"/>
    <p:sldId id="268" r:id="rId11"/>
    <p:sldId id="273" r:id="rId12"/>
    <p:sldId id="263" r:id="rId13"/>
    <p:sldId id="269" r:id="rId14"/>
    <p:sldId id="276" r:id="rId15"/>
    <p:sldId id="272" r:id="rId16"/>
    <p:sldId id="279" r:id="rId17"/>
    <p:sldId id="281" r:id="rId18"/>
    <p:sldId id="280" r:id="rId19"/>
    <p:sldId id="266" r:id="rId20"/>
    <p:sldId id="274" r:id="rId21"/>
    <p:sldId id="283" r:id="rId22"/>
    <p:sldId id="275" r:id="rId23"/>
    <p:sldId id="267" r:id="rId24"/>
    <p:sldId id="284" r:id="rId25"/>
    <p:sldId id="270" r:id="rId26"/>
    <p:sldId id="285" r:id="rId27"/>
    <p:sldId id="286" r:id="rId28"/>
    <p:sldId id="287" r:id="rId29"/>
    <p:sldId id="288" r:id="rId30"/>
    <p:sldId id="289" r:id="rId31"/>
    <p:sldId id="290" r:id="rId32"/>
    <p:sldId id="291" r:id="rId33"/>
    <p:sldId id="292" r:id="rId34"/>
    <p:sldId id="293" r:id="rId35"/>
    <p:sldId id="294" r:id="rId36"/>
    <p:sldId id="295"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FC3C"/>
    <a:srgbClr val="384101"/>
    <a:srgbClr val="FFFD4D"/>
    <a:srgbClr val="F9FEBA"/>
    <a:srgbClr val="8D8A00"/>
    <a:srgbClr val="F1FEA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0914EA-DDE6-4B10-A958-34848D1DCF88}" type="datetimeFigureOut">
              <a:rPr lang="en-US" smtClean="0"/>
              <a:pPr/>
              <a:t>5/10/2012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A1BB5B-7B88-47BA-A6BC-F7D456DAA0C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A1BB5B-7B88-47BA-A6BC-F7D456DAA0CD}"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Emphasis</a:t>
            </a:r>
            <a:r>
              <a:rPr lang="en-US" baseline="0" dirty="0" smtClean="0"/>
              <a:t> added on “in a timely fashion”. Genetic studies such as  PBT are computationally very intensive and take longer to obtain results. </a:t>
            </a:r>
            <a:endParaRPr lang="en-US" dirty="0"/>
          </a:p>
        </p:txBody>
      </p:sp>
      <p:sp>
        <p:nvSpPr>
          <p:cNvPr id="4" name="Slide Number Placeholder 3"/>
          <p:cNvSpPr>
            <a:spLocks noGrp="1"/>
          </p:cNvSpPr>
          <p:nvPr>
            <p:ph type="sldNum" sz="quarter" idx="10"/>
          </p:nvPr>
        </p:nvSpPr>
        <p:spPr/>
        <p:txBody>
          <a:bodyPr/>
          <a:lstStyle/>
          <a:p>
            <a:fld id="{7BA1BB5B-7B88-47BA-A6BC-F7D456DAA0CD}" type="slidenum">
              <a:rPr lang="en-US" smtClean="0"/>
              <a:pPr/>
              <a:t>24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Emphasis</a:t>
            </a:r>
            <a:r>
              <a:rPr lang="en-US" baseline="0" dirty="0" smtClean="0"/>
              <a:t> added on “in a timely fashion”. Genetic studies such as  PBT are computationally very intensive and take longer to obtain results. </a:t>
            </a:r>
            <a:endParaRPr lang="en-US" dirty="0"/>
          </a:p>
        </p:txBody>
      </p:sp>
      <p:sp>
        <p:nvSpPr>
          <p:cNvPr id="4" name="Slide Number Placeholder 3"/>
          <p:cNvSpPr>
            <a:spLocks noGrp="1"/>
          </p:cNvSpPr>
          <p:nvPr>
            <p:ph type="sldNum" sz="quarter" idx="10"/>
          </p:nvPr>
        </p:nvSpPr>
        <p:spPr/>
        <p:txBody>
          <a:bodyPr/>
          <a:lstStyle/>
          <a:p>
            <a:fld id="{7BA1BB5B-7B88-47BA-A6BC-F7D456DAA0CD}" type="slidenum">
              <a:rPr lang="en-US" smtClean="0"/>
              <a:pPr/>
              <a:t>25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A1BB5B-7B88-47BA-A6BC-F7D456DAA0CD}" type="slidenum">
              <a:rPr lang="en-US" smtClean="0"/>
              <a:pPr/>
              <a:t>26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A1BB5B-7B88-47BA-A6BC-F7D456DAA0CD}" type="slidenum">
              <a:rPr lang="en-US" smtClean="0"/>
              <a:pPr/>
              <a:t>27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A1BB5B-7B88-47BA-A6BC-F7D456DAA0CD}" type="slidenum">
              <a:rPr lang="en-US" smtClean="0"/>
              <a:pPr/>
              <a:t>28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A1BB5B-7B88-47BA-A6BC-F7D456DAA0CD}" type="slidenum">
              <a:rPr lang="en-US" smtClean="0"/>
              <a:pPr/>
              <a:t>29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A1BB5B-7B88-47BA-A6BC-F7D456DAA0CD}" type="slidenum">
              <a:rPr lang="en-US" smtClean="0"/>
              <a:pPr/>
              <a:t>30</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A1BB5B-7B88-47BA-A6BC-F7D456DAA0CD}" type="slidenum">
              <a:rPr lang="en-US" smtClean="0"/>
              <a:pPr/>
              <a:t>31</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A1BB5B-7B88-47BA-A6BC-F7D456DAA0CD}" type="slidenum">
              <a:rPr lang="en-US" smtClean="0"/>
              <a:pPr/>
              <a:t>32</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A1BB5B-7B88-47BA-A6BC-F7D456DAA0CD}" type="slidenum">
              <a:rPr lang="en-US" smtClean="0"/>
              <a:pPr/>
              <a:t>33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 not trivial,</a:t>
            </a:r>
            <a:r>
              <a:rPr lang="en-US" baseline="0" dirty="0" smtClean="0"/>
              <a:t> CWT system is only stock </a:t>
            </a:r>
            <a:r>
              <a:rPr lang="en-US" baseline="0" dirty="0" err="1" smtClean="0"/>
              <a:t>i.d</a:t>
            </a:r>
            <a:r>
              <a:rPr lang="en-US" baseline="0" dirty="0" smtClean="0"/>
              <a:t>. method that has the complete system necessary for </a:t>
            </a:r>
            <a:r>
              <a:rPr lang="en-US" baseline="0" dirty="0" err="1" smtClean="0"/>
              <a:t>coastwide</a:t>
            </a:r>
            <a:r>
              <a:rPr lang="en-US" baseline="0" dirty="0" smtClean="0"/>
              <a:t> assessment</a:t>
            </a:r>
            <a:endParaRPr lang="en-US" dirty="0" smtClean="0"/>
          </a:p>
        </p:txBody>
      </p:sp>
      <p:sp>
        <p:nvSpPr>
          <p:cNvPr id="4" name="Slide Number Placeholder 3"/>
          <p:cNvSpPr>
            <a:spLocks noGrp="1"/>
          </p:cNvSpPr>
          <p:nvPr>
            <p:ph type="sldNum" sz="quarter" idx="10"/>
          </p:nvPr>
        </p:nvSpPr>
        <p:spPr/>
        <p:txBody>
          <a:bodyPr/>
          <a:lstStyle/>
          <a:p>
            <a:fld id="{7BA1BB5B-7B88-47BA-A6BC-F7D456DAA0CD}"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A1BB5B-7B88-47BA-A6BC-F7D456DAA0CD}" type="slidenum">
              <a:rPr lang="en-US" smtClean="0"/>
              <a:pPr/>
              <a:t>34</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A1BB5B-7B88-47BA-A6BC-F7D456DAA0CD}" type="slidenum">
              <a:rPr lang="en-US" smtClean="0"/>
              <a:pPr/>
              <a:t>35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Concerns about the impacts of MM and MSF on the viability</a:t>
            </a:r>
            <a:r>
              <a:rPr lang="en-US" baseline="0" dirty="0" smtClean="0"/>
              <a:t> of the CWT were elevated to the PSC because of this commitment, and the SFEC was formed to address the issue</a:t>
            </a:r>
            <a:endParaRPr lang="en-US" dirty="0"/>
          </a:p>
        </p:txBody>
      </p:sp>
      <p:sp>
        <p:nvSpPr>
          <p:cNvPr id="4" name="Slide Number Placeholder 3"/>
          <p:cNvSpPr>
            <a:spLocks noGrp="1"/>
          </p:cNvSpPr>
          <p:nvPr>
            <p:ph type="sldNum" sz="quarter" idx="10"/>
          </p:nvPr>
        </p:nvSpPr>
        <p:spPr/>
        <p:txBody>
          <a:bodyPr/>
          <a:lstStyle/>
          <a:p>
            <a:fld id="{7BA1BB5B-7B88-47BA-A6BC-F7D456DAA0CD}"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Concerns about the impacts of MM and MSF on the viability</a:t>
            </a:r>
            <a:r>
              <a:rPr lang="en-US" baseline="0" dirty="0" smtClean="0"/>
              <a:t> of the CWT were elevated to the PSC because of this commitment, and the SFEC was formed to address </a:t>
            </a:r>
            <a:r>
              <a:rPr lang="en-US" baseline="0" smtClean="0"/>
              <a:t>the issue</a:t>
            </a:r>
            <a:endParaRPr lang="en-US" dirty="0"/>
          </a:p>
        </p:txBody>
      </p:sp>
      <p:sp>
        <p:nvSpPr>
          <p:cNvPr id="4" name="Slide Number Placeholder 3"/>
          <p:cNvSpPr>
            <a:spLocks noGrp="1"/>
          </p:cNvSpPr>
          <p:nvPr>
            <p:ph type="sldNum" sz="quarter" idx="10"/>
          </p:nvPr>
        </p:nvSpPr>
        <p:spPr/>
        <p:txBody>
          <a:bodyPr/>
          <a:lstStyle/>
          <a:p>
            <a:fld id="{7BA1BB5B-7B88-47BA-A6BC-F7D456DAA0CD}"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Going to come back later to some of the findings comparing various technologies</a:t>
            </a:r>
            <a:r>
              <a:rPr lang="en-US" baseline="0" dirty="0" smtClean="0"/>
              <a:t> they considered…</a:t>
            </a:r>
            <a:endParaRPr lang="en-US" dirty="0"/>
          </a:p>
        </p:txBody>
      </p:sp>
      <p:sp>
        <p:nvSpPr>
          <p:cNvPr id="4" name="Slide Number Placeholder 3"/>
          <p:cNvSpPr>
            <a:spLocks noGrp="1"/>
          </p:cNvSpPr>
          <p:nvPr>
            <p:ph type="sldNum" sz="quarter" idx="10"/>
          </p:nvPr>
        </p:nvSpPr>
        <p:spPr/>
        <p:txBody>
          <a:bodyPr/>
          <a:lstStyle/>
          <a:p>
            <a:fld id="{7BA1BB5B-7B88-47BA-A6BC-F7D456DAA0CD}"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Emphasis</a:t>
            </a:r>
            <a:r>
              <a:rPr lang="en-US" baseline="0" dirty="0" smtClean="0"/>
              <a:t> added on “in a timely fashion”. Genetic studies such as  PBT are computationally very intensive and take longer to obtain results. </a:t>
            </a:r>
            <a:endParaRPr lang="en-US" dirty="0"/>
          </a:p>
        </p:txBody>
      </p:sp>
      <p:sp>
        <p:nvSpPr>
          <p:cNvPr id="4" name="Slide Number Placeholder 3"/>
          <p:cNvSpPr>
            <a:spLocks noGrp="1"/>
          </p:cNvSpPr>
          <p:nvPr>
            <p:ph type="sldNum" sz="quarter" idx="10"/>
          </p:nvPr>
        </p:nvSpPr>
        <p:spPr/>
        <p:txBody>
          <a:bodyPr/>
          <a:lstStyle/>
          <a:p>
            <a:fld id="{7BA1BB5B-7B88-47BA-A6BC-F7D456DAA0CD}" type="slidenum">
              <a:rPr lang="en-US" smtClean="0"/>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Even if you are not a fishery manager, you need the ocean exploitation rates to account for the variation in return rates due to ocean fisheries</a:t>
            </a:r>
            <a:endParaRPr lang="en-US" dirty="0"/>
          </a:p>
        </p:txBody>
      </p:sp>
      <p:sp>
        <p:nvSpPr>
          <p:cNvPr id="4" name="Slide Number Placeholder 3"/>
          <p:cNvSpPr>
            <a:spLocks noGrp="1"/>
          </p:cNvSpPr>
          <p:nvPr>
            <p:ph type="sldNum" sz="quarter" idx="10"/>
          </p:nvPr>
        </p:nvSpPr>
        <p:spPr/>
        <p:txBody>
          <a:bodyPr/>
          <a:lstStyle/>
          <a:p>
            <a:fld id="{7BA1BB5B-7B88-47BA-A6BC-F7D456DAA0CD}"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CWTs are the only technology that currently provide this info</a:t>
            </a:r>
            <a:endParaRPr lang="en-US" dirty="0"/>
          </a:p>
        </p:txBody>
      </p:sp>
      <p:sp>
        <p:nvSpPr>
          <p:cNvPr id="4" name="Slide Number Placeholder 3"/>
          <p:cNvSpPr>
            <a:spLocks noGrp="1"/>
          </p:cNvSpPr>
          <p:nvPr>
            <p:ph type="sldNum" sz="quarter" idx="10"/>
          </p:nvPr>
        </p:nvSpPr>
        <p:spPr/>
        <p:txBody>
          <a:bodyPr/>
          <a:lstStyle/>
          <a:p>
            <a:fld id="{7BA1BB5B-7B88-47BA-A6BC-F7D456DAA0CD}" type="slidenum">
              <a:rPr lang="en-US" smtClean="0"/>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Emphasis</a:t>
            </a:r>
            <a:r>
              <a:rPr lang="en-US" baseline="0" dirty="0" smtClean="0"/>
              <a:t> added on “in a timely fashion”. Genetic studies such as  PBT are computationally very intensive and take longer to obtain results. </a:t>
            </a:r>
            <a:endParaRPr lang="en-US" dirty="0"/>
          </a:p>
        </p:txBody>
      </p:sp>
      <p:sp>
        <p:nvSpPr>
          <p:cNvPr id="4" name="Slide Number Placeholder 3"/>
          <p:cNvSpPr>
            <a:spLocks noGrp="1"/>
          </p:cNvSpPr>
          <p:nvPr>
            <p:ph type="sldNum" sz="quarter" idx="10"/>
          </p:nvPr>
        </p:nvSpPr>
        <p:spPr/>
        <p:txBody>
          <a:bodyPr/>
          <a:lstStyle/>
          <a:p>
            <a:fld id="{7BA1BB5B-7B88-47BA-A6BC-F7D456DAA0CD}"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5263B1F-3562-4C63-86F0-EFAB624BDB1F}" type="datetimeFigureOut">
              <a:rPr lang="en-US" smtClean="0"/>
              <a:pPr/>
              <a:t>5/10/2012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A61E964-DD5B-44F4-9A10-EC142FBFACC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263B1F-3562-4C63-86F0-EFAB624BDB1F}" type="datetimeFigureOut">
              <a:rPr lang="en-US" smtClean="0"/>
              <a:pPr/>
              <a:t>5/10/2012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1E964-DD5B-44F4-9A10-EC142FBFAC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263B1F-3562-4C63-86F0-EFAB624BDB1F}" type="datetimeFigureOut">
              <a:rPr lang="en-US" smtClean="0"/>
              <a:pPr/>
              <a:t>5/10/2012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1E964-DD5B-44F4-9A10-EC142FBFACC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263B1F-3562-4C63-86F0-EFAB624BDB1F}" type="datetimeFigureOut">
              <a:rPr lang="en-US" smtClean="0"/>
              <a:pPr/>
              <a:t>5/10/2012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1E964-DD5B-44F4-9A10-EC142FBFACC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5263B1F-3562-4C63-86F0-EFAB624BDB1F}" type="datetimeFigureOut">
              <a:rPr lang="en-US" smtClean="0"/>
              <a:pPr/>
              <a:t>5/10/2012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1E964-DD5B-44F4-9A10-EC142FBFACC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5263B1F-3562-4C63-86F0-EFAB624BDB1F}" type="datetimeFigureOut">
              <a:rPr lang="en-US" smtClean="0"/>
              <a:pPr/>
              <a:t>5/10/2012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1E964-DD5B-44F4-9A10-EC142FBFACC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5263B1F-3562-4C63-86F0-EFAB624BDB1F}" type="datetimeFigureOut">
              <a:rPr lang="en-US" smtClean="0"/>
              <a:pPr/>
              <a:t>5/10/2012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61E964-DD5B-44F4-9A10-EC142FBFACC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5263B1F-3562-4C63-86F0-EFAB624BDB1F}" type="datetimeFigureOut">
              <a:rPr lang="en-US" smtClean="0"/>
              <a:pPr/>
              <a:t>5/10/2012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61E964-DD5B-44F4-9A10-EC142FBFACC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263B1F-3562-4C63-86F0-EFAB624BDB1F}" type="datetimeFigureOut">
              <a:rPr lang="en-US" smtClean="0"/>
              <a:pPr/>
              <a:t>5/10/2012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61E964-DD5B-44F4-9A10-EC142FBFAC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5263B1F-3562-4C63-86F0-EFAB624BDB1F}" type="datetimeFigureOut">
              <a:rPr lang="en-US" smtClean="0"/>
              <a:pPr/>
              <a:t>5/10/2012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1E964-DD5B-44F4-9A10-EC142FBFACC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5263B1F-3562-4C63-86F0-EFAB624BDB1F}" type="datetimeFigureOut">
              <a:rPr lang="en-US" smtClean="0"/>
              <a:pPr/>
              <a:t>5/10/2012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A61E964-DD5B-44F4-9A10-EC142FBFACC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29000" b="-29000"/>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5263B1F-3562-4C63-86F0-EFAB624BDB1F}" type="datetimeFigureOut">
              <a:rPr lang="en-US" smtClean="0"/>
              <a:pPr/>
              <a:t>5/10/2012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A61E964-DD5B-44F4-9A10-EC142FBFACC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9.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85800"/>
            <a:ext cx="7851648" cy="1752600"/>
          </a:xfrm>
        </p:spPr>
        <p:txBody>
          <a:bodyPr anchor="t">
            <a:normAutofit/>
          </a:bodyPr>
          <a:lstStyle/>
          <a:p>
            <a:pPr algn="ctr"/>
            <a:r>
              <a:rPr lang="en-US" sz="4800" dirty="0" smtClean="0">
                <a:solidFill>
                  <a:srgbClr val="E1FC3C"/>
                </a:solidFill>
              </a:rPr>
              <a:t>Status of the CWT system</a:t>
            </a:r>
            <a:endParaRPr lang="en-US" sz="4800" dirty="0">
              <a:solidFill>
                <a:srgbClr val="E1FC3C"/>
              </a:solidFill>
            </a:endParaRPr>
          </a:p>
        </p:txBody>
      </p:sp>
      <p:sp>
        <p:nvSpPr>
          <p:cNvPr id="3" name="Subtitle 2"/>
          <p:cNvSpPr>
            <a:spLocks noGrp="1"/>
          </p:cNvSpPr>
          <p:nvPr>
            <p:ph type="subTitle" idx="1"/>
          </p:nvPr>
        </p:nvSpPr>
        <p:spPr>
          <a:xfrm>
            <a:off x="533400" y="3124200"/>
            <a:ext cx="7854696" cy="1447800"/>
          </a:xfrm>
        </p:spPr>
        <p:txBody>
          <a:bodyPr anchor="b">
            <a:normAutofit/>
          </a:bodyPr>
          <a:lstStyle/>
          <a:p>
            <a:r>
              <a:rPr lang="en-US" dirty="0" smtClean="0">
                <a:solidFill>
                  <a:srgbClr val="E1FC3C"/>
                </a:solidFill>
                <a:latin typeface="+mj-lt"/>
              </a:rPr>
              <a:t>Marianne McClure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4" name="Rectangle 3"/>
          <p:cNvSpPr/>
          <p:nvPr/>
        </p:nvSpPr>
        <p:spPr>
          <a:xfrm>
            <a:off x="685800" y="1828800"/>
            <a:ext cx="7543800" cy="3477875"/>
          </a:xfrm>
          <a:prstGeom prst="rect">
            <a:avLst/>
          </a:prstGeom>
        </p:spPr>
        <p:txBody>
          <a:bodyPr wrap="square">
            <a:spAutoFit/>
          </a:bodyPr>
          <a:lstStyle/>
          <a:p>
            <a:pPr algn="ctr"/>
            <a:r>
              <a:rPr lang="en-US" sz="4400" b="1" dirty="0" smtClean="0">
                <a:ln>
                  <a:solidFill>
                    <a:srgbClr val="384101"/>
                  </a:solidFill>
                </a:ln>
                <a:solidFill>
                  <a:srgbClr val="E1FC3C"/>
                </a:solidFill>
                <a:latin typeface="+mj-lt"/>
              </a:rPr>
              <a:t>Hey! Wait a second. Why should I care about ocean fishery mortality rates? I have no control or purview over those…</a:t>
            </a:r>
            <a:endParaRPr lang="en-US" sz="4400" b="1" dirty="0">
              <a:ln>
                <a:solidFill>
                  <a:srgbClr val="384101"/>
                </a:solidFill>
              </a:ln>
              <a:solidFill>
                <a:srgbClr val="E1FC3C"/>
              </a:solidFill>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67512"/>
          </a:xfrm>
        </p:spPr>
        <p:txBody>
          <a:bodyPr>
            <a:normAutofit fontScale="90000"/>
          </a:bodyPr>
          <a:lstStyle/>
          <a:p>
            <a:r>
              <a:rPr lang="en-US" sz="6600" b="1"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The CWT </a:t>
            </a:r>
            <a:r>
              <a:rPr lang="en-US" sz="6600" b="1" u="sng"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System</a:t>
            </a:r>
            <a:endParaRPr lang="en-US" sz="6600" dirty="0">
              <a:solidFill>
                <a:srgbClr val="384101"/>
              </a:solidFill>
            </a:endParaRPr>
          </a:p>
        </p:txBody>
      </p:sp>
      <p:sp>
        <p:nvSpPr>
          <p:cNvPr id="3" name="Content Placeholder 2"/>
          <p:cNvSpPr>
            <a:spLocks noGrp="1"/>
          </p:cNvSpPr>
          <p:nvPr>
            <p:ph idx="1"/>
          </p:nvPr>
        </p:nvSpPr>
        <p:spPr>
          <a:xfrm>
            <a:off x="228600" y="838200"/>
            <a:ext cx="8686800" cy="5486400"/>
          </a:xfrm>
        </p:spPr>
        <p:txBody>
          <a:bodyPr>
            <a:normAutofit/>
          </a:bodyPr>
          <a:lstStyle/>
          <a:p>
            <a:pPr marL="1136142" lvl="1" indent="-742950">
              <a:buClr>
                <a:srgbClr val="E1FC3C"/>
              </a:buClr>
              <a:buSzPct val="100000"/>
              <a:buFont typeface="+mj-lt"/>
              <a:buAutoNum type="arabicPeriod" startAt="2"/>
            </a:pPr>
            <a:r>
              <a:rPr lang="en-US" sz="32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Is Important</a:t>
            </a:r>
          </a:p>
          <a:p>
            <a:pPr marL="1410462" lvl="2" indent="-742950">
              <a:spcBef>
                <a:spcPts val="1800"/>
              </a:spcBef>
              <a:buClr>
                <a:srgbClr val="E1FC3C"/>
              </a:buClr>
              <a:buSzPct val="100000"/>
            </a:pPr>
            <a:r>
              <a:rPr lang="en-US" sz="2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Pacific Salmon Treaty National Obligation</a:t>
            </a:r>
          </a:p>
          <a:p>
            <a:pPr marL="1410462" lvl="2" indent="-742950">
              <a:spcBef>
                <a:spcPts val="1800"/>
              </a:spcBef>
              <a:buClr>
                <a:srgbClr val="E1FC3C"/>
              </a:buClr>
              <a:buSzPct val="100000"/>
            </a:pPr>
            <a:r>
              <a:rPr lang="en-US" sz="2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Provides estimates of ocean exploitation rates, essential for minimizing uncertainty in RME metrics by accounting for confounding effects (e.g. ocean harvest)</a:t>
            </a:r>
          </a:p>
          <a:p>
            <a:pPr marL="1410462" lvl="2" indent="-742950">
              <a:spcBef>
                <a:spcPts val="1800"/>
              </a:spcBef>
              <a:buClr>
                <a:srgbClr val="E1FC3C"/>
              </a:buClr>
              <a:buSzPct val="100000"/>
            </a:pPr>
            <a:r>
              <a:rPr lang="en-US" sz="2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Provides consistent time series of data (1979 on) for index based management frameworks using indicator stock programs, including PST, PFMC, and terminal fishery models (e.g., FRAM)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67512"/>
          </a:xfrm>
        </p:spPr>
        <p:txBody>
          <a:bodyPr>
            <a:normAutofit fontScale="90000"/>
          </a:bodyPr>
          <a:lstStyle/>
          <a:p>
            <a:r>
              <a:rPr lang="en-US" sz="6600" b="1"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In SIX parts…</a:t>
            </a:r>
            <a:endParaRPr lang="en-US" sz="6600" dirty="0">
              <a:solidFill>
                <a:srgbClr val="384101"/>
              </a:solidFill>
            </a:endParaRPr>
          </a:p>
        </p:txBody>
      </p:sp>
      <p:sp>
        <p:nvSpPr>
          <p:cNvPr id="3" name="Content Placeholder 2"/>
          <p:cNvSpPr>
            <a:spLocks noGrp="1"/>
          </p:cNvSpPr>
          <p:nvPr>
            <p:ph idx="1"/>
          </p:nvPr>
        </p:nvSpPr>
        <p:spPr>
          <a:xfrm>
            <a:off x="228600" y="838200"/>
            <a:ext cx="8686800" cy="5486400"/>
          </a:xfrm>
        </p:spPr>
        <p:txBody>
          <a:bodyPr>
            <a:normAutofit/>
          </a:bodyPr>
          <a:lstStyle/>
          <a:p>
            <a:pPr marL="1136142" lvl="1" indent="-742950">
              <a:buClr>
                <a:srgbClr val="E1FC3C"/>
              </a:buClr>
              <a:buSzPct val="100000"/>
              <a:buFont typeface="+mj-lt"/>
              <a:buAutoNum type="arabicPeriod" startAt="2"/>
            </a:pPr>
            <a:r>
              <a:rPr lang="en-US" sz="32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It’s Important</a:t>
            </a:r>
          </a:p>
          <a:p>
            <a:pPr marL="1410462" lvl="2" indent="-742950">
              <a:spcBef>
                <a:spcPts val="1800"/>
              </a:spcBef>
              <a:buClr>
                <a:srgbClr val="E1FC3C"/>
              </a:buClr>
              <a:buSzPct val="100000"/>
            </a:pPr>
            <a:r>
              <a:rPr lang="en-US" sz="2400" b="1" spc="50" dirty="0" smtClean="0">
                <a:ln w="13500">
                  <a:solidFill>
                    <a:srgbClr val="384101"/>
                  </a:solidFill>
                  <a:prstDash val="solid"/>
                </a:ln>
                <a:solidFill>
                  <a:srgbClr val="FFFD4D"/>
                </a:solidFill>
                <a:effectLst>
                  <a:innerShdw blurRad="50900" dist="38500" dir="13500000">
                    <a:srgbClr val="000000">
                      <a:alpha val="60000"/>
                    </a:srgbClr>
                  </a:innerShdw>
                </a:effectLst>
              </a:rPr>
              <a:t>Provides estimates of ocean exploitation rates, essential for minimizing uncertainty in RME metrics  by accounting for confounding effects (i.e. ocean harvest)</a:t>
            </a:r>
          </a:p>
          <a:p>
            <a:pPr marL="2233422" lvl="5" indent="-742950">
              <a:spcBef>
                <a:spcPts val="1800"/>
              </a:spcBef>
              <a:buClr>
                <a:srgbClr val="E1FC3C"/>
              </a:buClr>
              <a:buSzPct val="100000"/>
            </a:pPr>
            <a:r>
              <a:rPr lang="en-US" sz="2100" b="1" spc="50" dirty="0" smtClean="0">
                <a:ln w="13500">
                  <a:solidFill>
                    <a:srgbClr val="384101"/>
                  </a:solidFill>
                  <a:prstDash val="solid"/>
                </a:ln>
                <a:solidFill>
                  <a:srgbClr val="FFFD4D"/>
                </a:solidFill>
                <a:effectLst>
                  <a:innerShdw blurRad="50900" dist="38500" dir="13500000">
                    <a:srgbClr val="000000">
                      <a:alpha val="60000"/>
                    </a:srgbClr>
                  </a:innerShdw>
                </a:effectLst>
              </a:rPr>
              <a:t>RME metrics, such as SARs</a:t>
            </a:r>
          </a:p>
          <a:p>
            <a:pPr marL="2233422" lvl="5" indent="-742950">
              <a:spcBef>
                <a:spcPts val="1800"/>
              </a:spcBef>
              <a:buClr>
                <a:srgbClr val="E1FC3C"/>
              </a:buClr>
              <a:buSzPct val="100000"/>
            </a:pPr>
            <a:r>
              <a:rPr lang="en-US" sz="2100" b="1" spc="50" dirty="0" smtClean="0">
                <a:ln w="13500">
                  <a:solidFill>
                    <a:srgbClr val="384101"/>
                  </a:solidFill>
                  <a:prstDash val="solid"/>
                </a:ln>
                <a:solidFill>
                  <a:srgbClr val="FFFD4D"/>
                </a:solidFill>
                <a:effectLst>
                  <a:innerShdw blurRad="50900" dist="38500" dir="13500000">
                    <a:srgbClr val="000000">
                      <a:alpha val="60000"/>
                    </a:srgbClr>
                  </a:innerShdw>
                </a:effectLst>
              </a:rPr>
              <a:t>Ocean exploitation rates can account for the fate of a substantial % of the cohort entering the fishery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1"/>
            <a:ext cx="4267200" cy="914400"/>
          </a:xfrm>
        </p:spPr>
        <p:txBody>
          <a:bodyPr>
            <a:noAutofit/>
          </a:bodyPr>
          <a:lstStyle/>
          <a:p>
            <a:r>
              <a:rPr lang="en-US" sz="2800" dirty="0" smtClean="0">
                <a:ln>
                  <a:solidFill>
                    <a:srgbClr val="384101"/>
                  </a:solidFill>
                </a:ln>
                <a:solidFill>
                  <a:srgbClr val="E1FC3C"/>
                </a:solidFill>
              </a:rPr>
              <a:t>The Big Black Box of Ocean Impacts</a:t>
            </a:r>
            <a:endParaRPr lang="en-US" sz="2800" dirty="0">
              <a:ln>
                <a:solidFill>
                  <a:srgbClr val="384101"/>
                </a:solidFill>
              </a:ln>
              <a:solidFill>
                <a:srgbClr val="E1FC3C"/>
              </a:solidFill>
            </a:endParaRPr>
          </a:p>
        </p:txBody>
      </p:sp>
      <p:sp>
        <p:nvSpPr>
          <p:cNvPr id="3" name="Text Placeholder 2"/>
          <p:cNvSpPr>
            <a:spLocks noGrp="1"/>
          </p:cNvSpPr>
          <p:nvPr>
            <p:ph type="body" sz="half" idx="2"/>
          </p:nvPr>
        </p:nvSpPr>
        <p:spPr>
          <a:xfrm>
            <a:off x="152400" y="1219200"/>
            <a:ext cx="3048000" cy="2484120"/>
          </a:xfrm>
        </p:spPr>
        <p:txBody>
          <a:bodyPr>
            <a:noAutofit/>
          </a:bodyPr>
          <a:lstStyle/>
          <a:p>
            <a:r>
              <a:rPr lang="en-US" sz="2000" b="1" dirty="0" smtClean="0">
                <a:ln>
                  <a:solidFill>
                    <a:srgbClr val="384101"/>
                  </a:solidFill>
                </a:ln>
                <a:solidFill>
                  <a:srgbClr val="E1FC3C"/>
                </a:solidFill>
                <a:latin typeface="+mj-lt"/>
              </a:rPr>
              <a:t>Without accurate estimates of stock specific ocean exploitation rates, ANY experimental impacts that affect survival (productivity) in ocean life stage are confounded with ocean fishery impacts, greatly increasing uncertainty in interpreting survival or productivity as a dependent variable or RME metric for those experimental treatments.</a:t>
            </a:r>
            <a:endParaRPr lang="en-US" sz="2000" b="1" dirty="0">
              <a:ln>
                <a:solidFill>
                  <a:srgbClr val="384101"/>
                </a:solidFill>
              </a:ln>
              <a:solidFill>
                <a:srgbClr val="E1FC3C"/>
              </a:solidFill>
              <a:latin typeface="+mj-lt"/>
            </a:endParaRPr>
          </a:p>
        </p:txBody>
      </p:sp>
      <p:pic>
        <p:nvPicPr>
          <p:cNvPr id="7" name="Picture Placeholder 6" descr="4409737367.jpg"/>
          <p:cNvPicPr>
            <a:picLocks noGrp="1" noChangeAspect="1"/>
          </p:cNvPicPr>
          <p:nvPr>
            <p:ph type="pic" idx="1"/>
          </p:nvPr>
        </p:nvPicPr>
        <p:blipFill>
          <a:blip r:embed="rId4" cstate="print"/>
          <a:srcRect l="8238" r="8238"/>
          <a:stretch>
            <a:fillRect/>
          </a:stretch>
        </p:blipFill>
        <p:spPr>
          <a:xfrm rot="420000">
            <a:off x="3268286" y="1192293"/>
            <a:ext cx="5056718" cy="3924385"/>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67512"/>
          </a:xfrm>
        </p:spPr>
        <p:txBody>
          <a:bodyPr>
            <a:normAutofit fontScale="90000"/>
          </a:bodyPr>
          <a:lstStyle/>
          <a:p>
            <a:r>
              <a:rPr lang="en-US" sz="6600" b="1"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The CWT </a:t>
            </a:r>
            <a:r>
              <a:rPr lang="en-US" sz="6600" b="1" u="sng"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System</a:t>
            </a:r>
            <a:endParaRPr lang="en-US" sz="6600" dirty="0">
              <a:solidFill>
                <a:srgbClr val="384101"/>
              </a:solidFill>
            </a:endParaRPr>
          </a:p>
        </p:txBody>
      </p:sp>
      <p:sp>
        <p:nvSpPr>
          <p:cNvPr id="3" name="Content Placeholder 2"/>
          <p:cNvSpPr>
            <a:spLocks noGrp="1"/>
          </p:cNvSpPr>
          <p:nvPr>
            <p:ph idx="1"/>
          </p:nvPr>
        </p:nvSpPr>
        <p:spPr>
          <a:xfrm>
            <a:off x="228600" y="838200"/>
            <a:ext cx="8686800" cy="5486400"/>
          </a:xfrm>
        </p:spPr>
        <p:txBody>
          <a:bodyPr>
            <a:normAutofit/>
          </a:bodyPr>
          <a:lstStyle/>
          <a:p>
            <a:pPr marL="1136142" lvl="1" indent="-742950">
              <a:buClr>
                <a:srgbClr val="E1FC3C"/>
              </a:buClr>
              <a:buSzPct val="100000"/>
              <a:buFont typeface="+mj-lt"/>
              <a:buAutoNum type="arabicPeriod" startAt="2"/>
            </a:pPr>
            <a:r>
              <a:rPr lang="en-US" sz="32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Is Important</a:t>
            </a:r>
          </a:p>
          <a:p>
            <a:pPr marL="1410462" lvl="2" indent="-742950">
              <a:spcBef>
                <a:spcPts val="1800"/>
              </a:spcBef>
              <a:buClr>
                <a:srgbClr val="E1FC3C"/>
              </a:buClr>
              <a:buSzPct val="100000"/>
            </a:pPr>
            <a:r>
              <a:rPr lang="en-US" sz="2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Pacific Salmon Treaty National Obligation</a:t>
            </a:r>
          </a:p>
          <a:p>
            <a:pPr marL="1410462" lvl="2" indent="-742950">
              <a:spcBef>
                <a:spcPts val="1800"/>
              </a:spcBef>
              <a:buClr>
                <a:srgbClr val="E1FC3C"/>
              </a:buClr>
              <a:buSzPct val="100000"/>
            </a:pPr>
            <a:r>
              <a:rPr lang="en-US" sz="2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Provides estimates of ocean exploitation rates, essential for minimizing uncertainty in RME metrics by accounting for confounding effects (e.g. ocean harvest)</a:t>
            </a:r>
          </a:p>
          <a:p>
            <a:pPr marL="1410462" lvl="2" indent="-742950">
              <a:spcBef>
                <a:spcPts val="1800"/>
              </a:spcBef>
              <a:buClr>
                <a:srgbClr val="E1FC3C"/>
              </a:buClr>
              <a:buSzPct val="100000"/>
            </a:pPr>
            <a:r>
              <a:rPr lang="en-US" sz="2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Provides consistent time series of data (1979 on) for index based management frameworks using indicator stock programs, including PST, PFMC, and terminal fishery models (e.g., FRAM)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a:bodyPr>
          <a:lstStyle/>
          <a:p>
            <a:pPr algn="ctr"/>
            <a:r>
              <a:rPr lang="en-US" sz="3200" b="1" dirty="0" smtClean="0">
                <a:ln>
                  <a:solidFill>
                    <a:srgbClr val="384101"/>
                  </a:solidFill>
                </a:ln>
                <a:solidFill>
                  <a:srgbClr val="E1FC3C"/>
                </a:solidFill>
              </a:rPr>
              <a:t>PST Management Framework</a:t>
            </a:r>
            <a:endParaRPr lang="en-US" sz="3200" b="1" dirty="0">
              <a:ln>
                <a:solidFill>
                  <a:srgbClr val="384101"/>
                </a:solidFill>
              </a:ln>
              <a:solidFill>
                <a:srgbClr val="E1FC3C"/>
              </a:solidFill>
            </a:endParaRPr>
          </a:p>
        </p:txBody>
      </p:sp>
      <p:sp>
        <p:nvSpPr>
          <p:cNvPr id="4" name="Rectangle 4"/>
          <p:cNvSpPr>
            <a:spLocks noGrp="1" noChangeArrowheads="1"/>
          </p:cNvSpPr>
          <p:nvPr>
            <p:ph idx="1"/>
          </p:nvPr>
        </p:nvSpPr>
        <p:spPr>
          <a:xfrm>
            <a:off x="457200" y="762000"/>
            <a:ext cx="8229600" cy="609600"/>
          </a:xfrm>
        </p:spPr>
        <p:txBody>
          <a:bodyPr>
            <a:normAutofit fontScale="97500"/>
          </a:bodyPr>
          <a:lstStyle/>
          <a:p>
            <a:pPr algn="ctr">
              <a:buNone/>
            </a:pPr>
            <a:r>
              <a:rPr lang="en-US" sz="3200" b="1" dirty="0" smtClean="0">
                <a:ln>
                  <a:solidFill>
                    <a:srgbClr val="384101"/>
                  </a:solidFill>
                </a:ln>
                <a:solidFill>
                  <a:srgbClr val="E1FC3C"/>
                </a:solidFill>
              </a:rPr>
              <a:t>Stocks &amp; Fisheries in Chinook Model</a:t>
            </a:r>
            <a:endParaRPr lang="en-US" b="1" dirty="0" smtClean="0">
              <a:ln>
                <a:solidFill>
                  <a:srgbClr val="384101"/>
                </a:solidFill>
              </a:ln>
              <a:solidFill>
                <a:srgbClr val="E1FC3C"/>
              </a:solidFill>
            </a:endParaRPr>
          </a:p>
        </p:txBody>
      </p:sp>
      <p:pic>
        <p:nvPicPr>
          <p:cNvPr id="5" name="Picture 2"/>
          <p:cNvPicPr>
            <a:picLocks noChangeAspect="1" noChangeArrowheads="1"/>
          </p:cNvPicPr>
          <p:nvPr/>
        </p:nvPicPr>
        <p:blipFill>
          <a:blip r:embed="rId3" cstate="print">
            <a:duotone>
              <a:prstClr val="black"/>
              <a:schemeClr val="accent2">
                <a:tint val="45000"/>
                <a:satMod val="400000"/>
              </a:schemeClr>
            </a:duotone>
            <a:lum bright="-4000" contrast="2000"/>
          </a:blip>
          <a:srcRect/>
          <a:stretch>
            <a:fillRect/>
          </a:stretch>
        </p:blipFill>
        <p:spPr bwMode="auto">
          <a:xfrm>
            <a:off x="1066800" y="1371600"/>
            <a:ext cx="7028089" cy="5181600"/>
          </a:xfrm>
          <a:prstGeom prst="rect">
            <a:avLst/>
          </a:prstGeom>
          <a:solidFill>
            <a:srgbClr val="FFFD4D"/>
          </a:solid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a:bodyPr>
          <a:lstStyle/>
          <a:p>
            <a:pPr algn="ctr"/>
            <a:r>
              <a:rPr lang="en-US" sz="4400" b="1" dirty="0" smtClean="0">
                <a:ln>
                  <a:solidFill>
                    <a:srgbClr val="384101"/>
                  </a:solidFill>
                </a:ln>
                <a:solidFill>
                  <a:srgbClr val="E1FC3C"/>
                </a:solidFill>
              </a:rPr>
              <a:t>PSC Chinook Model Inputs</a:t>
            </a:r>
            <a:endParaRPr lang="en-US" sz="4400" b="1" dirty="0">
              <a:ln>
                <a:solidFill>
                  <a:srgbClr val="384101"/>
                </a:solidFill>
              </a:ln>
              <a:solidFill>
                <a:srgbClr val="E1FC3C"/>
              </a:solidFill>
            </a:endParaRPr>
          </a:p>
        </p:txBody>
      </p:sp>
      <p:sp>
        <p:nvSpPr>
          <p:cNvPr id="3" name="Content Placeholder 2"/>
          <p:cNvSpPr>
            <a:spLocks noGrp="1"/>
          </p:cNvSpPr>
          <p:nvPr>
            <p:ph idx="1"/>
          </p:nvPr>
        </p:nvSpPr>
        <p:spPr>
          <a:xfrm>
            <a:off x="457200" y="1219200"/>
            <a:ext cx="8229600" cy="5105400"/>
          </a:xfrm>
        </p:spPr>
        <p:txBody>
          <a:bodyPr>
            <a:noAutofit/>
          </a:bodyPr>
          <a:lstStyle/>
          <a:p>
            <a:pPr>
              <a:spcBef>
                <a:spcPts val="1200"/>
              </a:spcBef>
              <a:buFontTx/>
              <a:buChar char="•"/>
            </a:pPr>
            <a:r>
              <a:rPr lang="en-US" sz="2000" b="1" dirty="0" smtClean="0">
                <a:ln>
                  <a:solidFill>
                    <a:srgbClr val="384101"/>
                  </a:solidFill>
                </a:ln>
                <a:solidFill>
                  <a:srgbClr val="E1FC3C"/>
                </a:solidFill>
                <a:latin typeface="+mj-lt"/>
              </a:rPr>
              <a:t>Base Period CWT Data</a:t>
            </a:r>
          </a:p>
          <a:p>
            <a:pPr>
              <a:spcBef>
                <a:spcPts val="1200"/>
              </a:spcBef>
              <a:buFontTx/>
              <a:buChar char="•"/>
            </a:pPr>
            <a:r>
              <a:rPr lang="en-US" sz="2000" b="1" dirty="0" smtClean="0">
                <a:ln>
                  <a:solidFill>
                    <a:srgbClr val="384101"/>
                  </a:solidFill>
                </a:ln>
                <a:solidFill>
                  <a:srgbClr val="E1FC3C"/>
                </a:solidFill>
                <a:latin typeface="+mj-lt"/>
              </a:rPr>
              <a:t>Fishery Catch Data</a:t>
            </a:r>
          </a:p>
          <a:p>
            <a:pPr>
              <a:spcBef>
                <a:spcPts val="1200"/>
              </a:spcBef>
              <a:buFontTx/>
              <a:buChar char="•"/>
            </a:pPr>
            <a:r>
              <a:rPr lang="en-US" sz="2000" b="1" dirty="0" smtClean="0">
                <a:ln>
                  <a:solidFill>
                    <a:srgbClr val="384101"/>
                  </a:solidFill>
                </a:ln>
                <a:solidFill>
                  <a:srgbClr val="E1FC3C"/>
                </a:solidFill>
                <a:latin typeface="+mj-lt"/>
              </a:rPr>
              <a:t>CNR Data</a:t>
            </a:r>
          </a:p>
          <a:p>
            <a:pPr>
              <a:spcBef>
                <a:spcPts val="1200"/>
              </a:spcBef>
              <a:buFontTx/>
              <a:buChar char="•"/>
            </a:pPr>
            <a:r>
              <a:rPr lang="en-US" sz="2000" b="1" dirty="0" smtClean="0">
                <a:ln>
                  <a:solidFill>
                    <a:srgbClr val="384101"/>
                  </a:solidFill>
                </a:ln>
                <a:solidFill>
                  <a:srgbClr val="E1FC3C"/>
                </a:solidFill>
                <a:latin typeface="+mj-lt"/>
              </a:rPr>
              <a:t>Past Escapement and/or Terminal Run Data</a:t>
            </a:r>
          </a:p>
          <a:p>
            <a:pPr>
              <a:spcBef>
                <a:spcPts val="1200"/>
              </a:spcBef>
              <a:buFontTx/>
              <a:buChar char="•"/>
            </a:pPr>
            <a:r>
              <a:rPr lang="en-US" sz="2000" b="1" dirty="0" smtClean="0">
                <a:ln>
                  <a:solidFill>
                    <a:srgbClr val="384101"/>
                  </a:solidFill>
                </a:ln>
                <a:solidFill>
                  <a:srgbClr val="E1FC3C"/>
                </a:solidFill>
                <a:latin typeface="+mj-lt"/>
              </a:rPr>
              <a:t>Terminal Run Forecasts</a:t>
            </a:r>
          </a:p>
          <a:p>
            <a:pPr>
              <a:spcBef>
                <a:spcPts val="1200"/>
              </a:spcBef>
              <a:buFontTx/>
              <a:buChar char="•"/>
            </a:pPr>
            <a:r>
              <a:rPr lang="en-US" sz="2000" b="1" dirty="0" smtClean="0">
                <a:ln>
                  <a:solidFill>
                    <a:srgbClr val="384101"/>
                  </a:solidFill>
                </a:ln>
                <a:solidFill>
                  <a:srgbClr val="E1FC3C"/>
                </a:solidFill>
                <a:latin typeface="+mj-lt"/>
              </a:rPr>
              <a:t>Fishery Policy (FP) Data</a:t>
            </a:r>
          </a:p>
          <a:p>
            <a:pPr>
              <a:spcBef>
                <a:spcPts val="1200"/>
              </a:spcBef>
              <a:buFontTx/>
              <a:buChar char="•"/>
            </a:pPr>
            <a:r>
              <a:rPr lang="en-US" sz="2000" b="1" dirty="0" smtClean="0">
                <a:ln>
                  <a:solidFill>
                    <a:srgbClr val="384101"/>
                  </a:solidFill>
                </a:ln>
                <a:solidFill>
                  <a:srgbClr val="E1FC3C"/>
                </a:solidFill>
                <a:latin typeface="+mj-lt"/>
              </a:rPr>
              <a:t>Maturation Rate and Adult Equivalent Data</a:t>
            </a:r>
          </a:p>
          <a:p>
            <a:pPr>
              <a:spcBef>
                <a:spcPts val="1200"/>
              </a:spcBef>
              <a:buFontTx/>
              <a:buChar char="•"/>
            </a:pPr>
            <a:r>
              <a:rPr lang="en-US" sz="2000" b="1" dirty="0" smtClean="0">
                <a:ln>
                  <a:solidFill>
                    <a:srgbClr val="384101"/>
                  </a:solidFill>
                </a:ln>
                <a:solidFill>
                  <a:srgbClr val="E1FC3C"/>
                </a:solidFill>
                <a:latin typeface="+mj-lt"/>
              </a:rPr>
              <a:t>Hatchery Enhancement Data</a:t>
            </a:r>
          </a:p>
          <a:p>
            <a:pPr>
              <a:spcBef>
                <a:spcPts val="1200"/>
              </a:spcBef>
              <a:buFontTx/>
              <a:buChar char="•"/>
            </a:pPr>
            <a:r>
              <a:rPr lang="en-US" sz="2000" b="1" dirty="0" err="1" smtClean="0">
                <a:ln>
                  <a:solidFill>
                    <a:srgbClr val="384101"/>
                  </a:solidFill>
                </a:ln>
                <a:solidFill>
                  <a:srgbClr val="E1FC3C"/>
                </a:solidFill>
                <a:latin typeface="+mj-lt"/>
              </a:rPr>
              <a:t>Spawner</a:t>
            </a:r>
            <a:r>
              <a:rPr lang="en-US" sz="2000" b="1" dirty="0" smtClean="0">
                <a:ln>
                  <a:solidFill>
                    <a:srgbClr val="384101"/>
                  </a:solidFill>
                </a:ln>
                <a:solidFill>
                  <a:srgbClr val="E1FC3C"/>
                </a:solidFill>
                <a:latin typeface="+mj-lt"/>
              </a:rPr>
              <a:t>-Recruit Parameters</a:t>
            </a:r>
          </a:p>
          <a:p>
            <a:pPr>
              <a:spcBef>
                <a:spcPts val="1200"/>
              </a:spcBef>
              <a:buFontTx/>
              <a:buChar char="•"/>
            </a:pPr>
            <a:r>
              <a:rPr lang="en-US" sz="2000" b="1" dirty="0" smtClean="0">
                <a:ln>
                  <a:solidFill>
                    <a:srgbClr val="384101"/>
                  </a:solidFill>
                </a:ln>
                <a:solidFill>
                  <a:srgbClr val="E1FC3C"/>
                </a:solidFill>
                <a:latin typeface="+mj-lt"/>
              </a:rPr>
              <a:t>Proportion Non-Vulnerable (PNV) Changes</a:t>
            </a:r>
          </a:p>
          <a:p>
            <a:pPr>
              <a:spcBef>
                <a:spcPts val="1200"/>
              </a:spcBef>
              <a:buFontTx/>
              <a:buChar char="•"/>
            </a:pPr>
            <a:r>
              <a:rPr lang="en-US" sz="2000" b="1" dirty="0" smtClean="0">
                <a:ln>
                  <a:solidFill>
                    <a:srgbClr val="384101"/>
                  </a:solidFill>
                </a:ln>
                <a:solidFill>
                  <a:srgbClr val="E1FC3C"/>
                </a:solidFill>
                <a:latin typeface="+mj-lt"/>
              </a:rPr>
              <a:t>Inter-Dam Loss Factors</a:t>
            </a:r>
          </a:p>
          <a:p>
            <a:pPr>
              <a:spcBef>
                <a:spcPts val="1200"/>
              </a:spcBef>
            </a:pPr>
            <a:endParaRPr lang="en-US" sz="1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pPr algn="ctr"/>
            <a:r>
              <a:rPr lang="en-US" sz="4400" b="1" dirty="0" smtClean="0">
                <a:ln>
                  <a:solidFill>
                    <a:srgbClr val="384101"/>
                  </a:solidFill>
                </a:ln>
                <a:solidFill>
                  <a:srgbClr val="E1FC3C"/>
                </a:solidFill>
              </a:rPr>
              <a:t>“Cohort analysis” of CWTs</a:t>
            </a:r>
            <a:endParaRPr lang="en-US" sz="4400" dirty="0">
              <a:ln>
                <a:solidFill>
                  <a:srgbClr val="384101"/>
                </a:solidFill>
              </a:ln>
              <a:solidFill>
                <a:srgbClr val="E1FC3C"/>
              </a:solidFill>
            </a:endParaRPr>
          </a:p>
        </p:txBody>
      </p:sp>
      <p:sp>
        <p:nvSpPr>
          <p:cNvPr id="3" name="Content Placeholder 2"/>
          <p:cNvSpPr>
            <a:spLocks noGrp="1"/>
          </p:cNvSpPr>
          <p:nvPr>
            <p:ph idx="1"/>
          </p:nvPr>
        </p:nvSpPr>
        <p:spPr>
          <a:xfrm>
            <a:off x="457200" y="1143000"/>
            <a:ext cx="8229600" cy="5181600"/>
          </a:xfrm>
        </p:spPr>
        <p:txBody>
          <a:bodyPr>
            <a:normAutofit lnSpcReduction="10000"/>
          </a:bodyPr>
          <a:lstStyle/>
          <a:p>
            <a:pPr lvl="0">
              <a:buClr>
                <a:srgbClr val="E1FC3C"/>
              </a:buClr>
            </a:pPr>
            <a:r>
              <a:rPr lang="en-US" sz="2800" b="1" dirty="0" smtClean="0">
                <a:ln>
                  <a:solidFill>
                    <a:srgbClr val="384101"/>
                  </a:solidFill>
                </a:ln>
                <a:solidFill>
                  <a:srgbClr val="E1FC3C"/>
                </a:solidFill>
                <a:latin typeface="+mj-lt"/>
              </a:rPr>
              <a:t>Requires comprehensive </a:t>
            </a:r>
            <a:r>
              <a:rPr lang="en-US" sz="2800" b="1" dirty="0" err="1" smtClean="0">
                <a:ln>
                  <a:solidFill>
                    <a:srgbClr val="384101"/>
                  </a:solidFill>
                </a:ln>
                <a:solidFill>
                  <a:srgbClr val="E1FC3C"/>
                </a:solidFill>
                <a:latin typeface="+mj-lt"/>
              </a:rPr>
              <a:t>coastwide</a:t>
            </a:r>
            <a:r>
              <a:rPr lang="en-US" sz="2800" b="1" dirty="0" smtClean="0">
                <a:ln>
                  <a:solidFill>
                    <a:srgbClr val="384101"/>
                  </a:solidFill>
                </a:ln>
                <a:solidFill>
                  <a:srgbClr val="E1FC3C"/>
                </a:solidFill>
                <a:latin typeface="+mj-lt"/>
              </a:rPr>
              <a:t> sampling and recovery (including escapements)</a:t>
            </a:r>
          </a:p>
          <a:p>
            <a:pPr lvl="0">
              <a:buClr>
                <a:srgbClr val="E1FC3C"/>
              </a:buClr>
              <a:buNone/>
            </a:pPr>
            <a:endParaRPr lang="en-US" sz="2800" b="1" dirty="0" smtClean="0">
              <a:ln>
                <a:solidFill>
                  <a:srgbClr val="384101"/>
                </a:solidFill>
              </a:ln>
              <a:solidFill>
                <a:srgbClr val="E1FC3C"/>
              </a:solidFill>
              <a:latin typeface="+mj-lt"/>
            </a:endParaRPr>
          </a:p>
          <a:p>
            <a:pPr lvl="0">
              <a:buClr>
                <a:srgbClr val="E1FC3C"/>
              </a:buClr>
            </a:pPr>
            <a:r>
              <a:rPr lang="en-US" sz="2800" b="1" dirty="0" smtClean="0">
                <a:ln>
                  <a:solidFill>
                    <a:srgbClr val="384101"/>
                  </a:solidFill>
                </a:ln>
                <a:solidFill>
                  <a:srgbClr val="E1FC3C"/>
                </a:solidFill>
                <a:latin typeface="+mj-lt"/>
              </a:rPr>
              <a:t>Provides:</a:t>
            </a:r>
          </a:p>
          <a:p>
            <a:pPr lvl="1">
              <a:buClr>
                <a:srgbClr val="E1FC3C"/>
              </a:buClr>
            </a:pPr>
            <a:r>
              <a:rPr lang="en-US" sz="2800" b="1" dirty="0" smtClean="0">
                <a:ln>
                  <a:solidFill>
                    <a:srgbClr val="384101"/>
                  </a:solidFill>
                </a:ln>
                <a:solidFill>
                  <a:srgbClr val="E1FC3C"/>
                </a:solidFill>
                <a:latin typeface="+mj-lt"/>
              </a:rPr>
              <a:t>Fishery exploitation by age</a:t>
            </a:r>
          </a:p>
          <a:p>
            <a:pPr lvl="1">
              <a:buClr>
                <a:srgbClr val="E1FC3C"/>
              </a:buClr>
            </a:pPr>
            <a:r>
              <a:rPr lang="en-US" sz="2800" b="1" dirty="0" smtClean="0">
                <a:ln>
                  <a:solidFill>
                    <a:srgbClr val="384101"/>
                  </a:solidFill>
                </a:ln>
                <a:solidFill>
                  <a:srgbClr val="E1FC3C"/>
                </a:solidFill>
                <a:latin typeface="+mj-lt"/>
              </a:rPr>
              <a:t>Maturation rates</a:t>
            </a:r>
          </a:p>
          <a:p>
            <a:pPr lvl="1">
              <a:buClr>
                <a:srgbClr val="E1FC3C"/>
              </a:buClr>
            </a:pPr>
            <a:r>
              <a:rPr lang="en-US" sz="2800" b="1" dirty="0" smtClean="0">
                <a:ln>
                  <a:solidFill>
                    <a:srgbClr val="384101"/>
                  </a:solidFill>
                </a:ln>
                <a:solidFill>
                  <a:srgbClr val="E1FC3C"/>
                </a:solidFill>
                <a:latin typeface="+mj-lt"/>
              </a:rPr>
              <a:t>Adult equivalents</a:t>
            </a:r>
          </a:p>
          <a:p>
            <a:pPr lvl="1">
              <a:buClr>
                <a:srgbClr val="E1FC3C"/>
              </a:buClr>
            </a:pPr>
            <a:r>
              <a:rPr lang="en-US" sz="2800" b="1" dirty="0" smtClean="0">
                <a:ln>
                  <a:solidFill>
                    <a:srgbClr val="384101"/>
                  </a:solidFill>
                </a:ln>
                <a:solidFill>
                  <a:srgbClr val="E1FC3C"/>
                </a:solidFill>
                <a:latin typeface="+mj-lt"/>
              </a:rPr>
              <a:t>Marine survival rates</a:t>
            </a:r>
          </a:p>
          <a:p>
            <a:pPr lvl="1">
              <a:buClr>
                <a:srgbClr val="E1FC3C"/>
              </a:buClr>
            </a:pPr>
            <a:r>
              <a:rPr lang="en-US" sz="2800" b="1" dirty="0" smtClean="0">
                <a:ln>
                  <a:solidFill>
                    <a:srgbClr val="384101"/>
                  </a:solidFill>
                </a:ln>
                <a:solidFill>
                  <a:srgbClr val="E1FC3C"/>
                </a:solidFill>
                <a:latin typeface="+mj-lt"/>
              </a:rPr>
              <a:t>Total mortality</a:t>
            </a:r>
            <a:r>
              <a:rPr lang="en-US" sz="2800" dirty="0" smtClean="0">
                <a:latin typeface="+mj-lt"/>
              </a:rPr>
              <a:t/>
            </a:r>
            <a:br>
              <a:rPr lang="en-US" sz="2800" dirty="0" smtClean="0">
                <a:latin typeface="+mj-lt"/>
              </a:rPr>
            </a:br>
            <a:endParaRPr lang="en-US" sz="2800" dirty="0">
              <a:latin typeface="+mj-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normAutofit/>
          </a:bodyPr>
          <a:lstStyle/>
          <a:p>
            <a:pPr algn="ctr"/>
            <a:r>
              <a:rPr lang="en-US" sz="3600" b="1" dirty="0" smtClean="0">
                <a:ln>
                  <a:solidFill>
                    <a:srgbClr val="384101"/>
                  </a:solidFill>
                </a:ln>
                <a:solidFill>
                  <a:srgbClr val="E1FC3C"/>
                </a:solidFill>
              </a:rPr>
              <a:t>Calculating the Abundance Index</a:t>
            </a:r>
            <a:endParaRPr lang="en-US" sz="3600" b="1" dirty="0">
              <a:ln>
                <a:solidFill>
                  <a:srgbClr val="384101"/>
                </a:solidFill>
              </a:ln>
              <a:solidFill>
                <a:srgbClr val="E1FC3C"/>
              </a:solidFill>
            </a:endParaRPr>
          </a:p>
        </p:txBody>
      </p:sp>
      <p:graphicFrame>
        <p:nvGraphicFramePr>
          <p:cNvPr id="2052" name="Object 4"/>
          <p:cNvGraphicFramePr>
            <a:graphicFrameLocks noChangeAspect="1"/>
          </p:cNvGraphicFramePr>
          <p:nvPr>
            <p:ph sz="half" idx="1"/>
          </p:nvPr>
        </p:nvGraphicFramePr>
        <p:xfrm>
          <a:off x="228600" y="1295400"/>
          <a:ext cx="8724276" cy="1828800"/>
        </p:xfrm>
        <a:graphic>
          <a:graphicData uri="http://schemas.openxmlformats.org/presentationml/2006/ole">
            <p:oleObj spid="_x0000_s2052" name="Equation" r:id="rId4" imgW="3695400" imgH="774360" progId="Equation.3">
              <p:embed/>
            </p:oleObj>
          </a:graphicData>
        </a:graphic>
      </p:graphicFrame>
      <p:sp>
        <p:nvSpPr>
          <p:cNvPr id="8" name="TextBox 7"/>
          <p:cNvSpPr txBox="1"/>
          <p:nvPr/>
        </p:nvSpPr>
        <p:spPr>
          <a:xfrm>
            <a:off x="304800" y="3505200"/>
            <a:ext cx="8610600" cy="3231654"/>
          </a:xfrm>
          <a:prstGeom prst="rect">
            <a:avLst/>
          </a:prstGeom>
          <a:noFill/>
        </p:spPr>
        <p:txBody>
          <a:bodyPr wrap="square" numCol="2" rtlCol="0">
            <a:spAutoFit/>
          </a:bodyPr>
          <a:lstStyle/>
          <a:p>
            <a:pPr>
              <a:lnSpc>
                <a:spcPct val="75000"/>
              </a:lnSpc>
              <a:spcBef>
                <a:spcPct val="50000"/>
              </a:spcBef>
            </a:pPr>
            <a:r>
              <a:rPr lang="en-US" sz="2400" b="1" dirty="0" smtClean="0">
                <a:ln>
                  <a:solidFill>
                    <a:srgbClr val="384101"/>
                  </a:solidFill>
                </a:ln>
                <a:solidFill>
                  <a:srgbClr val="E1FC3C"/>
                </a:solidFill>
                <a:latin typeface="+mj-lt"/>
              </a:rPr>
              <a:t>AI </a:t>
            </a:r>
            <a:r>
              <a:rPr lang="en-US" sz="2400" b="1" dirty="0">
                <a:ln>
                  <a:solidFill>
                    <a:srgbClr val="384101"/>
                  </a:solidFill>
                </a:ln>
                <a:solidFill>
                  <a:srgbClr val="E1FC3C"/>
                </a:solidFill>
                <a:latin typeface="+mj-lt"/>
              </a:rPr>
              <a:t>= Abundance Index</a:t>
            </a:r>
          </a:p>
          <a:p>
            <a:pPr>
              <a:lnSpc>
                <a:spcPct val="75000"/>
              </a:lnSpc>
              <a:spcBef>
                <a:spcPct val="50000"/>
              </a:spcBef>
            </a:pPr>
            <a:r>
              <a:rPr lang="en-US" sz="2400" b="1" dirty="0">
                <a:ln>
                  <a:solidFill>
                    <a:srgbClr val="384101"/>
                  </a:solidFill>
                </a:ln>
                <a:solidFill>
                  <a:srgbClr val="E1FC3C"/>
                </a:solidFill>
                <a:latin typeface="+mj-lt"/>
              </a:rPr>
              <a:t>C = Cohort Size</a:t>
            </a:r>
          </a:p>
          <a:p>
            <a:pPr>
              <a:lnSpc>
                <a:spcPct val="75000"/>
              </a:lnSpc>
              <a:spcBef>
                <a:spcPct val="50000"/>
              </a:spcBef>
            </a:pPr>
            <a:r>
              <a:rPr lang="en-US" sz="2400" b="1" dirty="0">
                <a:ln>
                  <a:solidFill>
                    <a:srgbClr val="384101"/>
                  </a:solidFill>
                </a:ln>
                <a:solidFill>
                  <a:srgbClr val="E1FC3C"/>
                </a:solidFill>
                <a:latin typeface="+mj-lt"/>
              </a:rPr>
              <a:t>SR = Survival Rate</a:t>
            </a:r>
          </a:p>
          <a:p>
            <a:pPr>
              <a:lnSpc>
                <a:spcPct val="75000"/>
              </a:lnSpc>
              <a:spcBef>
                <a:spcPct val="50000"/>
              </a:spcBef>
            </a:pPr>
            <a:r>
              <a:rPr lang="en-US" sz="2400" b="1" dirty="0">
                <a:ln>
                  <a:solidFill>
                    <a:srgbClr val="384101"/>
                  </a:solidFill>
                </a:ln>
                <a:solidFill>
                  <a:srgbClr val="E1FC3C"/>
                </a:solidFill>
                <a:latin typeface="+mj-lt"/>
              </a:rPr>
              <a:t>ER = Base Period Exploitation Rate</a:t>
            </a:r>
          </a:p>
          <a:p>
            <a:pPr>
              <a:lnSpc>
                <a:spcPct val="75000"/>
              </a:lnSpc>
              <a:spcBef>
                <a:spcPct val="50000"/>
              </a:spcBef>
            </a:pPr>
            <a:r>
              <a:rPr lang="en-US" sz="2400" b="1" dirty="0">
                <a:ln>
                  <a:solidFill>
                    <a:srgbClr val="384101"/>
                  </a:solidFill>
                </a:ln>
                <a:solidFill>
                  <a:srgbClr val="E1FC3C"/>
                </a:solidFill>
                <a:latin typeface="+mj-lt"/>
              </a:rPr>
              <a:t>PNV = Proportion Non-Vulnerable</a:t>
            </a:r>
          </a:p>
          <a:p>
            <a:pPr>
              <a:lnSpc>
                <a:spcPct val="75000"/>
              </a:lnSpc>
              <a:spcBef>
                <a:spcPct val="50000"/>
              </a:spcBef>
            </a:pPr>
            <a:r>
              <a:rPr lang="en-US" sz="2400" b="1" dirty="0" smtClean="0">
                <a:ln>
                  <a:solidFill>
                    <a:srgbClr val="384101"/>
                  </a:solidFill>
                </a:ln>
                <a:solidFill>
                  <a:srgbClr val="E1FC3C"/>
                </a:solidFill>
                <a:latin typeface="+mj-lt"/>
              </a:rPr>
              <a:t/>
            </a:r>
            <a:br>
              <a:rPr lang="en-US" sz="2400" b="1" dirty="0" smtClean="0">
                <a:ln>
                  <a:solidFill>
                    <a:srgbClr val="384101"/>
                  </a:solidFill>
                </a:ln>
                <a:solidFill>
                  <a:srgbClr val="E1FC3C"/>
                </a:solidFill>
                <a:latin typeface="+mj-lt"/>
              </a:rPr>
            </a:br>
            <a:r>
              <a:rPr lang="en-US" sz="2400" b="1" dirty="0" smtClean="0">
                <a:ln>
                  <a:solidFill>
                    <a:srgbClr val="384101"/>
                  </a:solidFill>
                </a:ln>
                <a:solidFill>
                  <a:srgbClr val="E1FC3C"/>
                </a:solidFill>
                <a:latin typeface="+mj-lt"/>
              </a:rPr>
              <a:t/>
            </a:r>
            <a:br>
              <a:rPr lang="en-US" sz="2400" b="1" dirty="0" smtClean="0">
                <a:ln>
                  <a:solidFill>
                    <a:srgbClr val="384101"/>
                  </a:solidFill>
                </a:ln>
                <a:solidFill>
                  <a:srgbClr val="E1FC3C"/>
                </a:solidFill>
                <a:latin typeface="+mj-lt"/>
              </a:rPr>
            </a:br>
            <a:r>
              <a:rPr lang="en-US" sz="2400" b="1" dirty="0" smtClean="0">
                <a:ln>
                  <a:solidFill>
                    <a:srgbClr val="384101"/>
                  </a:solidFill>
                </a:ln>
                <a:solidFill>
                  <a:srgbClr val="E1FC3C"/>
                </a:solidFill>
                <a:latin typeface="+mj-lt"/>
              </a:rPr>
              <a:t>f </a:t>
            </a:r>
            <a:r>
              <a:rPr lang="en-US" sz="2400" b="1" dirty="0">
                <a:ln>
                  <a:solidFill>
                    <a:srgbClr val="384101"/>
                  </a:solidFill>
                </a:ln>
                <a:solidFill>
                  <a:srgbClr val="E1FC3C"/>
                </a:solidFill>
                <a:latin typeface="+mj-lt"/>
              </a:rPr>
              <a:t>= fishery</a:t>
            </a:r>
          </a:p>
          <a:p>
            <a:pPr>
              <a:lnSpc>
                <a:spcPct val="75000"/>
              </a:lnSpc>
              <a:spcBef>
                <a:spcPct val="50000"/>
              </a:spcBef>
            </a:pPr>
            <a:r>
              <a:rPr lang="en-US" sz="2400" b="1" dirty="0">
                <a:ln>
                  <a:solidFill>
                    <a:srgbClr val="384101"/>
                  </a:solidFill>
                </a:ln>
                <a:solidFill>
                  <a:srgbClr val="E1FC3C"/>
                </a:solidFill>
                <a:latin typeface="+mj-lt"/>
              </a:rPr>
              <a:t>s = stock</a:t>
            </a:r>
          </a:p>
          <a:p>
            <a:pPr>
              <a:lnSpc>
                <a:spcPct val="75000"/>
              </a:lnSpc>
              <a:spcBef>
                <a:spcPct val="50000"/>
              </a:spcBef>
            </a:pPr>
            <a:r>
              <a:rPr lang="en-US" sz="2400" b="1" dirty="0">
                <a:ln>
                  <a:solidFill>
                    <a:srgbClr val="384101"/>
                  </a:solidFill>
                </a:ln>
                <a:solidFill>
                  <a:srgbClr val="E1FC3C"/>
                </a:solidFill>
                <a:latin typeface="+mj-lt"/>
              </a:rPr>
              <a:t>a = age</a:t>
            </a:r>
          </a:p>
          <a:p>
            <a:pPr>
              <a:lnSpc>
                <a:spcPct val="75000"/>
              </a:lnSpc>
              <a:spcBef>
                <a:spcPct val="50000"/>
              </a:spcBef>
            </a:pPr>
            <a:r>
              <a:rPr lang="en-US" sz="2400" b="1" dirty="0">
                <a:ln>
                  <a:solidFill>
                    <a:srgbClr val="384101"/>
                  </a:solidFill>
                </a:ln>
                <a:solidFill>
                  <a:srgbClr val="E1FC3C"/>
                </a:solidFill>
                <a:latin typeface="+mj-lt"/>
              </a:rPr>
              <a:t>b = brood year</a:t>
            </a:r>
          </a:p>
          <a:p>
            <a:pPr>
              <a:lnSpc>
                <a:spcPct val="75000"/>
              </a:lnSpc>
              <a:spcBef>
                <a:spcPct val="50000"/>
              </a:spcBef>
            </a:pPr>
            <a:r>
              <a:rPr lang="en-US" sz="2400" b="1" dirty="0">
                <a:ln>
                  <a:solidFill>
                    <a:srgbClr val="384101"/>
                  </a:solidFill>
                </a:ln>
                <a:solidFill>
                  <a:srgbClr val="E1FC3C"/>
                </a:solidFill>
                <a:latin typeface="+mj-lt"/>
              </a:rPr>
              <a:t>y = calendar year</a:t>
            </a:r>
          </a:p>
          <a:p>
            <a:endParaRPr lang="en-US" sz="2800" dirty="0">
              <a:solidFill>
                <a:srgbClr val="E1FC3C"/>
              </a:solidFill>
              <a:latin typeface="+mj-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bg>
      <p:bgPr>
        <a:blipFill dpi="0" rotWithShape="1">
          <a:blip r:embed="rId2"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4" name="Rectangle 3"/>
          <p:cNvSpPr/>
          <p:nvPr/>
        </p:nvSpPr>
        <p:spPr>
          <a:xfrm>
            <a:off x="533400" y="685800"/>
            <a:ext cx="8001000" cy="830997"/>
          </a:xfrm>
          <a:prstGeom prst="rect">
            <a:avLst/>
          </a:prstGeom>
        </p:spPr>
        <p:txBody>
          <a:bodyPr wrap="square">
            <a:spAutoFit/>
          </a:bodyPr>
          <a:lstStyle/>
          <a:p>
            <a:r>
              <a:rPr lang="en-US" sz="2400" b="1" spc="50" dirty="0">
                <a:ln w="13500">
                  <a:solidFill>
                    <a:srgbClr val="384101"/>
                  </a:solidFill>
                  <a:prstDash val="solid"/>
                </a:ln>
                <a:solidFill>
                  <a:srgbClr val="FFFD4D"/>
                </a:solidFill>
                <a:effectLst>
                  <a:innerShdw blurRad="50900" dist="38500" dir="13500000">
                    <a:srgbClr val="000000">
                      <a:alpha val="60000"/>
                    </a:srgbClr>
                  </a:innerShdw>
                </a:effectLst>
                <a:latin typeface="+mj-lt"/>
              </a:rPr>
              <a:t>The </a:t>
            </a:r>
            <a:r>
              <a:rPr lang="en-US" sz="24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CWT </a:t>
            </a:r>
            <a:r>
              <a:rPr lang="en-US" sz="2400" b="1" spc="50" dirty="0">
                <a:ln w="13500">
                  <a:solidFill>
                    <a:srgbClr val="384101"/>
                  </a:solidFill>
                  <a:prstDash val="solid"/>
                </a:ln>
                <a:solidFill>
                  <a:srgbClr val="FFFD4D"/>
                </a:solidFill>
                <a:effectLst>
                  <a:innerShdw blurRad="50900" dist="38500" dir="13500000">
                    <a:srgbClr val="000000">
                      <a:alpha val="60000"/>
                    </a:srgbClr>
                  </a:innerShdw>
                </a:effectLst>
                <a:latin typeface="+mj-lt"/>
              </a:rPr>
              <a:t>expert panel </a:t>
            </a:r>
            <a:r>
              <a:rPr lang="en-US" sz="24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conducted an extensive review and found</a:t>
            </a:r>
            <a:endParaRPr lang="en-US" sz="2400" b="1" i="1" spc="50" dirty="0">
              <a:ln w="13500">
                <a:solidFill>
                  <a:srgbClr val="384101"/>
                </a:solidFill>
                <a:prstDash val="solid"/>
              </a:ln>
              <a:solidFill>
                <a:srgbClr val="FFFD4D"/>
              </a:solidFill>
              <a:effectLst>
                <a:innerShdw blurRad="50900" dist="38500" dir="13500000">
                  <a:srgbClr val="000000">
                    <a:alpha val="60000"/>
                  </a:srgbClr>
                </a:innerShdw>
              </a:effectLst>
              <a:latin typeface="+mj-lt"/>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pPr algn="ctr"/>
            <a:r>
              <a:rPr lang="en-US" sz="6600" b="1"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The CWT </a:t>
            </a:r>
            <a:r>
              <a:rPr lang="en-US" sz="6600" b="1" u="sng"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System</a:t>
            </a:r>
            <a:endParaRPr lang="en-US" sz="6600" u="sng" dirty="0">
              <a:solidFill>
                <a:srgbClr val="384101"/>
              </a:solidFill>
            </a:endParaRPr>
          </a:p>
        </p:txBody>
      </p:sp>
      <p:sp>
        <p:nvSpPr>
          <p:cNvPr id="3" name="Content Placeholder 2"/>
          <p:cNvSpPr>
            <a:spLocks noGrp="1"/>
          </p:cNvSpPr>
          <p:nvPr>
            <p:ph idx="1"/>
          </p:nvPr>
        </p:nvSpPr>
        <p:spPr>
          <a:xfrm>
            <a:off x="228600" y="1219200"/>
            <a:ext cx="8686800" cy="5105400"/>
          </a:xfrm>
          <a:noFill/>
          <a:effectLst>
            <a:outerShdw blurRad="50800" dist="50800" dir="5400000" algn="ctr" rotWithShape="0">
              <a:schemeClr val="tx2">
                <a:lumMod val="75000"/>
              </a:schemeClr>
            </a:outerShdw>
          </a:effectLst>
        </p:spPr>
        <p:txBody>
          <a:bodyPr>
            <a:noAutofit/>
          </a:bodyPr>
          <a:lstStyle/>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Exists, as a System</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Is Important</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Faces Challenges</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Is Irreplaceable, </a:t>
            </a:r>
            <a:r>
              <a:rPr lang="en-US" sz="36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for now</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Needs Bolstered</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Is Efficient</a:t>
            </a:r>
            <a:endParaRPr lang="en-US" sz="4400" dirty="0">
              <a:ln w="13500">
                <a:solidFill>
                  <a:srgbClr val="384101"/>
                </a:solidFill>
                <a:prstDash val="solid"/>
              </a:ln>
              <a:solidFill>
                <a:srgbClr val="E1FC3C"/>
              </a:solidFill>
              <a:latin typeface="+mj-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r>
              <a:rPr lang="en-US" sz="6600" b="1"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The CWT </a:t>
            </a:r>
            <a:r>
              <a:rPr lang="en-US" sz="6600" b="1" u="sng"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System</a:t>
            </a:r>
            <a:endParaRPr lang="en-US" sz="6600" dirty="0">
              <a:solidFill>
                <a:srgbClr val="384101"/>
              </a:solidFill>
            </a:endParaRPr>
          </a:p>
        </p:txBody>
      </p:sp>
      <p:sp>
        <p:nvSpPr>
          <p:cNvPr id="3" name="Content Placeholder 2"/>
          <p:cNvSpPr>
            <a:spLocks noGrp="1"/>
          </p:cNvSpPr>
          <p:nvPr>
            <p:ph idx="1"/>
          </p:nvPr>
        </p:nvSpPr>
        <p:spPr>
          <a:xfrm>
            <a:off x="228600" y="1219200"/>
            <a:ext cx="8686800" cy="5105400"/>
          </a:xfrm>
          <a:noFill/>
          <a:effectLst>
            <a:outerShdw blurRad="50800" dist="50800" dir="5400000" algn="ctr" rotWithShape="0">
              <a:schemeClr val="tx2">
                <a:lumMod val="75000"/>
              </a:schemeClr>
            </a:outerShdw>
          </a:effectLst>
        </p:spPr>
        <p:txBody>
          <a:bodyPr>
            <a:noAutofit/>
          </a:bodyPr>
          <a:lstStyle/>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Exists, as a System</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Is Important</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Faces Challenges</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Is Irreplaceable, </a:t>
            </a:r>
            <a:r>
              <a:rPr lang="en-US" sz="36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for now</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Needs Bolstered</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Is Efficient</a:t>
            </a:r>
            <a:endParaRPr lang="en-US" sz="4400" dirty="0">
              <a:ln w="13500">
                <a:solidFill>
                  <a:srgbClr val="384101"/>
                </a:solidFill>
                <a:prstDash val="solid"/>
              </a:ln>
              <a:solidFill>
                <a:schemeClr val="accent3">
                  <a:lumMod val="75000"/>
                </a:schemeClr>
              </a:solidFill>
              <a:latin typeface="+mj-l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r>
              <a:rPr lang="en-US" sz="6600" b="1"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The CWT </a:t>
            </a:r>
            <a:r>
              <a:rPr lang="en-US" sz="6600" b="1" u="sng"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System</a:t>
            </a:r>
            <a:endParaRPr lang="en-US" sz="6600" dirty="0">
              <a:solidFill>
                <a:srgbClr val="384101"/>
              </a:solidFill>
            </a:endParaRPr>
          </a:p>
        </p:txBody>
      </p:sp>
      <p:sp>
        <p:nvSpPr>
          <p:cNvPr id="3" name="Content Placeholder 2"/>
          <p:cNvSpPr>
            <a:spLocks noGrp="1"/>
          </p:cNvSpPr>
          <p:nvPr>
            <p:ph idx="1"/>
          </p:nvPr>
        </p:nvSpPr>
        <p:spPr>
          <a:xfrm>
            <a:off x="228600" y="1219200"/>
            <a:ext cx="8686800" cy="5105400"/>
          </a:xfrm>
          <a:noFill/>
          <a:effectLst>
            <a:outerShdw blurRad="50800" dist="50800" dir="5400000" algn="ctr" rotWithShape="0">
              <a:schemeClr val="tx2">
                <a:lumMod val="75000"/>
              </a:schemeClr>
            </a:outerShdw>
          </a:effectLst>
        </p:spPr>
        <p:txBody>
          <a:bodyPr>
            <a:noAutofit/>
          </a:bodyPr>
          <a:lstStyle/>
          <a:p>
            <a:pPr marL="1136142" lvl="1" indent="-742950">
              <a:buClr>
                <a:srgbClr val="E1FC3C"/>
              </a:buClr>
              <a:buSzPct val="100000"/>
              <a:buFont typeface="+mj-lt"/>
              <a:buAutoNum type="arabicPeriod" startAt="3"/>
            </a:pPr>
            <a:r>
              <a:rPr lang="en-US" sz="4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Faces Challenges</a:t>
            </a:r>
          </a:p>
          <a:p>
            <a:pPr marL="1136142" lvl="1" indent="-742950">
              <a:buClr>
                <a:srgbClr val="E1FC3C"/>
              </a:buClr>
              <a:buSzPct val="100000"/>
            </a:pPr>
            <a:r>
              <a:rPr lang="en-US"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Reduced tag recoveries</a:t>
            </a:r>
          </a:p>
          <a:p>
            <a:pPr marL="1136142" lvl="1" indent="-742950">
              <a:buClr>
                <a:srgbClr val="E1FC3C"/>
              </a:buClr>
              <a:buSzPct val="100000"/>
            </a:pPr>
            <a:r>
              <a:rPr lang="en-US"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Early 90s: Low marine survival rates </a:t>
            </a:r>
          </a:p>
          <a:p>
            <a:pPr marL="1136142" lvl="1" indent="-742950">
              <a:buClr>
                <a:srgbClr val="E1FC3C"/>
              </a:buClr>
              <a:buSzPct val="100000"/>
            </a:pPr>
            <a:r>
              <a:rPr lang="en-US"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Some fisheries reduced for conservation</a:t>
            </a:r>
          </a:p>
          <a:p>
            <a:pPr marL="1136142" lvl="1" indent="-742950">
              <a:buClr>
                <a:srgbClr val="E1FC3C"/>
              </a:buClr>
              <a:buSzPct val="100000"/>
            </a:pPr>
            <a:r>
              <a:rPr lang="en-US"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Reduced sampling: budgets/reprioritization</a:t>
            </a:r>
          </a:p>
          <a:p>
            <a:pPr marL="1136142" lvl="1" indent="-742950">
              <a:buClr>
                <a:srgbClr val="E1FC3C"/>
              </a:buClr>
              <a:buSzPct val="100000"/>
            </a:pPr>
            <a:r>
              <a:rPr lang="en-US"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Impacts of mass marking &amp; mark selective fisheries</a:t>
            </a:r>
          </a:p>
          <a:p>
            <a:pPr marL="1136142" lvl="1" indent="-742950">
              <a:buClr>
                <a:srgbClr val="E1FC3C"/>
              </a:buClr>
              <a:buSzPct val="100000"/>
            </a:pPr>
            <a:r>
              <a:rPr lang="en-US"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Increased information demands for finer scale fisheries management</a:t>
            </a:r>
          </a:p>
          <a:p>
            <a:pPr marL="1136142" lvl="1" indent="-742950">
              <a:buClr>
                <a:srgbClr val="E1FC3C"/>
              </a:buClr>
              <a:buSzPct val="100000"/>
            </a:pPr>
            <a:endParaRPr lang="en-US" sz="32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r>
              <a:rPr lang="en-US" sz="6600" b="1"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The CWT </a:t>
            </a:r>
            <a:r>
              <a:rPr lang="en-US" sz="6600" b="1" u="sng"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System</a:t>
            </a:r>
            <a:endParaRPr lang="en-US" sz="6600" dirty="0">
              <a:solidFill>
                <a:srgbClr val="384101"/>
              </a:solidFill>
            </a:endParaRPr>
          </a:p>
        </p:txBody>
      </p:sp>
      <p:sp>
        <p:nvSpPr>
          <p:cNvPr id="3" name="Content Placeholder 2"/>
          <p:cNvSpPr>
            <a:spLocks noGrp="1"/>
          </p:cNvSpPr>
          <p:nvPr>
            <p:ph idx="1"/>
          </p:nvPr>
        </p:nvSpPr>
        <p:spPr>
          <a:xfrm>
            <a:off x="228600" y="1219200"/>
            <a:ext cx="8686800" cy="5105400"/>
          </a:xfrm>
          <a:noFill/>
          <a:effectLst>
            <a:outerShdw blurRad="50800" dist="50800" dir="5400000" algn="ctr" rotWithShape="0">
              <a:schemeClr val="tx2">
                <a:lumMod val="75000"/>
              </a:schemeClr>
            </a:outerShdw>
          </a:effectLst>
        </p:spPr>
        <p:txBody>
          <a:bodyPr>
            <a:noAutofit/>
          </a:bodyPr>
          <a:lstStyle/>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Exists, as a System</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Is Important</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Faces Challenges</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Is Irreplaceable, </a:t>
            </a:r>
            <a:r>
              <a:rPr lang="en-US" sz="36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for now</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Needs Bolstered</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Is Efficient</a:t>
            </a:r>
            <a:endParaRPr lang="en-US" sz="4400" dirty="0">
              <a:ln w="13500">
                <a:solidFill>
                  <a:srgbClr val="384101"/>
                </a:solidFill>
                <a:prstDash val="solid"/>
              </a:ln>
              <a:solidFill>
                <a:schemeClr val="accent3">
                  <a:lumMod val="75000"/>
                </a:schemeClr>
              </a:solidFill>
              <a:latin typeface="+mj-l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4" name="Rectangle 3"/>
          <p:cNvSpPr/>
          <p:nvPr/>
        </p:nvSpPr>
        <p:spPr>
          <a:xfrm>
            <a:off x="457200" y="685800"/>
            <a:ext cx="8153400" cy="5262979"/>
          </a:xfrm>
          <a:prstGeom prst="rect">
            <a:avLst/>
          </a:prstGeom>
        </p:spPr>
        <p:txBody>
          <a:bodyPr wrap="square">
            <a:spAutoFit/>
          </a:bodyPr>
          <a:lstStyle/>
          <a:p>
            <a:r>
              <a:rPr lang="en-US" sz="2400" b="1" dirty="0" smtClean="0">
                <a:ln>
                  <a:solidFill>
                    <a:srgbClr val="384101"/>
                  </a:solidFill>
                </a:ln>
                <a:solidFill>
                  <a:srgbClr val="E1FC3C"/>
                </a:solidFill>
                <a:latin typeface="+mj-lt"/>
              </a:rPr>
              <a:t>The </a:t>
            </a:r>
            <a:r>
              <a:rPr lang="en-US" sz="2400" b="1" dirty="0">
                <a:ln>
                  <a:solidFill>
                    <a:srgbClr val="384101"/>
                  </a:solidFill>
                </a:ln>
                <a:solidFill>
                  <a:srgbClr val="E1FC3C"/>
                </a:solidFill>
                <a:latin typeface="+mj-lt"/>
              </a:rPr>
              <a:t>PSC </a:t>
            </a:r>
            <a:r>
              <a:rPr lang="en-US" sz="2400" b="1" dirty="0" smtClean="0">
                <a:ln>
                  <a:solidFill>
                    <a:srgbClr val="384101"/>
                  </a:solidFill>
                </a:ln>
                <a:solidFill>
                  <a:srgbClr val="E1FC3C"/>
                </a:solidFill>
                <a:latin typeface="+mj-lt"/>
              </a:rPr>
              <a:t>established </a:t>
            </a:r>
            <a:r>
              <a:rPr lang="en-US" sz="2400" b="1" dirty="0">
                <a:ln>
                  <a:solidFill>
                    <a:srgbClr val="384101"/>
                  </a:solidFill>
                </a:ln>
                <a:solidFill>
                  <a:srgbClr val="E1FC3C"/>
                </a:solidFill>
                <a:latin typeface="+mj-lt"/>
              </a:rPr>
              <a:t>a CWT Workgroup to </a:t>
            </a:r>
            <a:r>
              <a:rPr lang="en-US" sz="2400" b="1" dirty="0" smtClean="0">
                <a:ln>
                  <a:solidFill>
                    <a:srgbClr val="384101"/>
                  </a:solidFill>
                </a:ln>
                <a:solidFill>
                  <a:srgbClr val="E1FC3C"/>
                </a:solidFill>
                <a:latin typeface="+mj-lt"/>
              </a:rPr>
              <a:t>implement </a:t>
            </a:r>
            <a:r>
              <a:rPr lang="en-US" sz="2400" b="1" dirty="0">
                <a:ln>
                  <a:solidFill>
                    <a:srgbClr val="384101"/>
                  </a:solidFill>
                </a:ln>
                <a:solidFill>
                  <a:srgbClr val="E1FC3C"/>
                </a:solidFill>
                <a:latin typeface="+mj-lt"/>
              </a:rPr>
              <a:t>the </a:t>
            </a:r>
            <a:r>
              <a:rPr lang="en-US" sz="2400" b="1" dirty="0" smtClean="0">
                <a:ln>
                  <a:solidFill>
                    <a:srgbClr val="384101"/>
                  </a:solidFill>
                </a:ln>
                <a:solidFill>
                  <a:srgbClr val="E1FC3C"/>
                </a:solidFill>
                <a:latin typeface="+mj-lt"/>
              </a:rPr>
              <a:t>Expert Panel’s recommendations</a:t>
            </a:r>
            <a:r>
              <a:rPr lang="en-US" sz="2400" b="1" dirty="0">
                <a:ln>
                  <a:solidFill>
                    <a:srgbClr val="384101"/>
                  </a:solidFill>
                </a:ln>
                <a:solidFill>
                  <a:srgbClr val="E1FC3C"/>
                </a:solidFill>
                <a:latin typeface="+mj-lt"/>
              </a:rPr>
              <a:t>. </a:t>
            </a:r>
            <a:r>
              <a:rPr lang="en-US" sz="2400" b="1" dirty="0" smtClean="0">
                <a:ln>
                  <a:solidFill>
                    <a:srgbClr val="384101"/>
                  </a:solidFill>
                </a:ln>
                <a:solidFill>
                  <a:srgbClr val="E1FC3C"/>
                </a:solidFill>
                <a:latin typeface="+mj-lt"/>
              </a:rPr>
              <a:t>They reiterated that </a:t>
            </a:r>
            <a:r>
              <a:rPr lang="en-US" sz="2400" b="1" dirty="0">
                <a:ln>
                  <a:solidFill>
                    <a:srgbClr val="384101"/>
                  </a:solidFill>
                </a:ln>
                <a:solidFill>
                  <a:srgbClr val="E1FC3C"/>
                </a:solidFill>
                <a:latin typeface="+mj-lt"/>
              </a:rPr>
              <a:t>the CWT sampling program is still the key element in successful monitoring of PSC fishery </a:t>
            </a:r>
            <a:r>
              <a:rPr lang="en-US" sz="2400" b="1" dirty="0" smtClean="0">
                <a:ln>
                  <a:solidFill>
                    <a:srgbClr val="384101"/>
                  </a:solidFill>
                </a:ln>
                <a:solidFill>
                  <a:srgbClr val="E1FC3C"/>
                </a:solidFill>
                <a:latin typeface="+mj-lt"/>
              </a:rPr>
              <a:t>impacts:</a:t>
            </a:r>
          </a:p>
          <a:p>
            <a:endParaRPr lang="en-US" sz="2400" b="1" dirty="0">
              <a:ln>
                <a:solidFill>
                  <a:srgbClr val="384101"/>
                </a:solidFill>
              </a:ln>
              <a:solidFill>
                <a:srgbClr val="E1FC3C"/>
              </a:solidFill>
              <a:latin typeface="+mj-lt"/>
            </a:endParaRPr>
          </a:p>
          <a:p>
            <a:r>
              <a:rPr lang="en-US" sz="2400" b="1" i="1" dirty="0" smtClean="0">
                <a:ln>
                  <a:solidFill>
                    <a:srgbClr val="384101"/>
                  </a:solidFill>
                </a:ln>
                <a:solidFill>
                  <a:srgbClr val="E1FC3C"/>
                </a:solidFill>
                <a:latin typeface="+mj-lt"/>
              </a:rPr>
              <a:t>“No </a:t>
            </a:r>
            <a:r>
              <a:rPr lang="en-US" sz="2400" b="1" i="1" dirty="0">
                <a:ln>
                  <a:solidFill>
                    <a:srgbClr val="384101"/>
                  </a:solidFill>
                </a:ln>
                <a:solidFill>
                  <a:srgbClr val="E1FC3C"/>
                </a:solidFill>
                <a:latin typeface="+mj-lt"/>
              </a:rPr>
              <a:t>other practical mark-recovery system has yet been devised that is capable of providing this level of detail </a:t>
            </a:r>
            <a:r>
              <a:rPr lang="en-US" sz="2400" b="1" i="1" u="sng" dirty="0">
                <a:ln>
                  <a:solidFill>
                    <a:srgbClr val="384101"/>
                  </a:solidFill>
                </a:ln>
                <a:solidFill>
                  <a:srgbClr val="E1FC3C"/>
                </a:solidFill>
                <a:latin typeface="+mj-lt"/>
              </a:rPr>
              <a:t>in such a timely fashion</a:t>
            </a:r>
            <a:r>
              <a:rPr lang="en-US" sz="2400" b="1" i="1" dirty="0">
                <a:ln>
                  <a:solidFill>
                    <a:srgbClr val="384101"/>
                  </a:solidFill>
                </a:ln>
                <a:solidFill>
                  <a:srgbClr val="E1FC3C"/>
                </a:solidFill>
                <a:latin typeface="+mj-lt"/>
              </a:rPr>
              <a:t>…the CWT recovery program remains the only method currently available for estimating and monitoring fishery impacts on individual stocks of </a:t>
            </a:r>
            <a:r>
              <a:rPr lang="en-US" sz="2400" b="1" i="1" dirty="0" err="1">
                <a:ln>
                  <a:solidFill>
                    <a:srgbClr val="384101"/>
                  </a:solidFill>
                </a:ln>
                <a:solidFill>
                  <a:srgbClr val="E1FC3C"/>
                </a:solidFill>
                <a:latin typeface="+mj-lt"/>
              </a:rPr>
              <a:t>coho</a:t>
            </a:r>
            <a:r>
              <a:rPr lang="en-US" sz="2400" b="1" i="1" dirty="0">
                <a:ln>
                  <a:solidFill>
                    <a:srgbClr val="384101"/>
                  </a:solidFill>
                </a:ln>
                <a:solidFill>
                  <a:srgbClr val="E1FC3C"/>
                </a:solidFill>
                <a:latin typeface="+mj-lt"/>
              </a:rPr>
              <a:t> and Chinook salmon when implementing fishing agreements under the PST (</a:t>
            </a:r>
            <a:r>
              <a:rPr lang="en-US" sz="2400" b="1" i="1" dirty="0" err="1">
                <a:ln>
                  <a:solidFill>
                    <a:srgbClr val="384101"/>
                  </a:solidFill>
                </a:ln>
                <a:solidFill>
                  <a:srgbClr val="E1FC3C"/>
                </a:solidFill>
                <a:latin typeface="+mj-lt"/>
              </a:rPr>
              <a:t>Hankin</a:t>
            </a:r>
            <a:r>
              <a:rPr lang="en-US" sz="2400" b="1" i="1" dirty="0">
                <a:ln>
                  <a:solidFill>
                    <a:srgbClr val="384101"/>
                  </a:solidFill>
                </a:ln>
                <a:solidFill>
                  <a:srgbClr val="E1FC3C"/>
                </a:solidFill>
                <a:latin typeface="+mj-lt"/>
              </a:rPr>
              <a:t> et al. 2005</a:t>
            </a:r>
            <a:r>
              <a:rPr lang="en-US" sz="2400" b="1" i="1" dirty="0" smtClean="0">
                <a:ln>
                  <a:solidFill>
                    <a:srgbClr val="384101"/>
                  </a:solidFill>
                </a:ln>
                <a:solidFill>
                  <a:srgbClr val="E1FC3C"/>
                </a:solidFill>
                <a:latin typeface="+mj-lt"/>
              </a:rPr>
              <a:t>).”</a:t>
            </a:r>
            <a:endParaRPr lang="en-US" sz="2400" b="1" dirty="0">
              <a:ln>
                <a:solidFill>
                  <a:srgbClr val="384101"/>
                </a:solidFill>
              </a:ln>
              <a:solidFill>
                <a:srgbClr val="E1FC3C"/>
              </a:solidFill>
              <a:latin typeface="+mj-l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32000" contrast="-15000"/>
          </a:blip>
          <a:srcRect/>
          <a:stretch>
            <a:fillRect t="-29000" b="-29000"/>
          </a:stretch>
        </a:blipFill>
        <a:effectLst/>
      </p:bgPr>
    </p:bg>
    <p:spTree>
      <p:nvGrpSpPr>
        <p:cNvPr id="1" name=""/>
        <p:cNvGrpSpPr/>
        <p:nvPr/>
      </p:nvGrpSpPr>
      <p:grpSpPr>
        <a:xfrm>
          <a:off x="0" y="0"/>
          <a:ext cx="0" cy="0"/>
          <a:chOff x="0" y="0"/>
          <a:chExt cx="0" cy="0"/>
        </a:xfrm>
      </p:grpSpPr>
      <p:sp>
        <p:nvSpPr>
          <p:cNvPr id="4" name="Rectangle 3"/>
          <p:cNvSpPr/>
          <p:nvPr/>
        </p:nvSpPr>
        <p:spPr>
          <a:xfrm>
            <a:off x="457200" y="304800"/>
            <a:ext cx="8153400" cy="2739211"/>
          </a:xfrm>
          <a:prstGeom prst="rect">
            <a:avLst/>
          </a:prstGeom>
        </p:spPr>
        <p:txBody>
          <a:bodyPr wrap="square">
            <a:spAutoFit/>
          </a:bodyPr>
          <a:lstStyle/>
          <a:p>
            <a:r>
              <a:rPr lang="en-US" sz="3200" b="1" dirty="0" smtClean="0">
                <a:ln>
                  <a:solidFill>
                    <a:srgbClr val="384101"/>
                  </a:solidFill>
                </a:ln>
                <a:solidFill>
                  <a:srgbClr val="E1FC3C"/>
                </a:solidFill>
                <a:latin typeface="+mj-lt"/>
              </a:rPr>
              <a:t>ISRP/ISAB Tagging Report :</a:t>
            </a:r>
          </a:p>
          <a:p>
            <a:endParaRPr lang="en-US" sz="2000" b="1" dirty="0">
              <a:ln>
                <a:solidFill>
                  <a:srgbClr val="384101"/>
                </a:solidFill>
              </a:ln>
              <a:solidFill>
                <a:srgbClr val="E1FC3C"/>
              </a:solidFill>
              <a:latin typeface="+mj-lt"/>
            </a:endParaRPr>
          </a:p>
          <a:p>
            <a:r>
              <a:rPr lang="en-US" sz="2400" b="1" dirty="0" smtClean="0">
                <a:ln>
                  <a:solidFill>
                    <a:srgbClr val="384101"/>
                  </a:solidFill>
                </a:ln>
                <a:solidFill>
                  <a:srgbClr val="E1FC3C"/>
                </a:solidFill>
              </a:rPr>
              <a:t>Identified </a:t>
            </a:r>
            <a:r>
              <a:rPr lang="en-US" sz="2400" b="1" dirty="0">
                <a:ln>
                  <a:solidFill>
                    <a:srgbClr val="384101"/>
                  </a:solidFill>
                </a:ln>
                <a:solidFill>
                  <a:srgbClr val="E1FC3C"/>
                </a:solidFill>
              </a:rPr>
              <a:t>CWTs </a:t>
            </a:r>
            <a:r>
              <a:rPr lang="en-US" sz="2400" b="1" dirty="0" smtClean="0">
                <a:ln>
                  <a:solidFill>
                    <a:srgbClr val="384101"/>
                  </a:solidFill>
                </a:ln>
                <a:solidFill>
                  <a:srgbClr val="E1FC3C"/>
                </a:solidFill>
              </a:rPr>
              <a:t>and PIT tags as </a:t>
            </a:r>
            <a:r>
              <a:rPr lang="en-US" sz="2400" b="1" dirty="0">
                <a:ln>
                  <a:solidFill>
                    <a:srgbClr val="384101"/>
                  </a:solidFill>
                </a:ln>
                <a:solidFill>
                  <a:srgbClr val="E1FC3C"/>
                </a:solidFill>
              </a:rPr>
              <a:t>the only source of </a:t>
            </a:r>
            <a:r>
              <a:rPr lang="en-US" sz="2400" b="1" smtClean="0">
                <a:ln>
                  <a:solidFill>
                    <a:srgbClr val="384101"/>
                  </a:solidFill>
                </a:ln>
                <a:solidFill>
                  <a:srgbClr val="E1FC3C"/>
                </a:solidFill>
              </a:rPr>
              <a:t>SAR information (see Table 1)</a:t>
            </a:r>
            <a:endParaRPr lang="en-US" sz="2400" b="1" dirty="0" smtClean="0">
              <a:ln>
                <a:solidFill>
                  <a:srgbClr val="384101"/>
                </a:solidFill>
              </a:ln>
              <a:solidFill>
                <a:srgbClr val="E1FC3C"/>
              </a:solidFill>
            </a:endParaRPr>
          </a:p>
          <a:p>
            <a:endParaRPr lang="en-US" sz="2400" b="1" dirty="0">
              <a:ln>
                <a:solidFill>
                  <a:srgbClr val="384101"/>
                </a:solidFill>
              </a:ln>
              <a:solidFill>
                <a:srgbClr val="E1FC3C"/>
              </a:solidFill>
              <a:latin typeface="+mj-lt"/>
            </a:endParaRPr>
          </a:p>
          <a:p>
            <a:r>
              <a:rPr lang="en-US" sz="2400" b="1" dirty="0" smtClean="0">
                <a:ln>
                  <a:solidFill>
                    <a:srgbClr val="384101"/>
                  </a:solidFill>
                </a:ln>
                <a:solidFill>
                  <a:srgbClr val="E1FC3C"/>
                </a:solidFill>
                <a:latin typeface="+mj-lt"/>
              </a:rPr>
              <a:t>ONLY CWTs allow estimation of ocean fishery impacts – no coast wide PIT tag sampling system</a:t>
            </a:r>
            <a:endParaRPr lang="en-US" sz="2400" b="1" dirty="0">
              <a:ln>
                <a:solidFill>
                  <a:srgbClr val="384101"/>
                </a:solidFill>
              </a:ln>
              <a:solidFill>
                <a:srgbClr val="E1FC3C"/>
              </a:solidFill>
              <a:latin typeface="+mj-l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32000" contrast="-15000"/>
          </a:blip>
          <a:srcRect/>
          <a:stretch>
            <a:fillRect t="-29000" b="-29000"/>
          </a:stretch>
        </a:blipFill>
        <a:effectLst/>
      </p:bgPr>
    </p:bg>
    <p:spTree>
      <p:nvGrpSpPr>
        <p:cNvPr id="1" name=""/>
        <p:cNvGrpSpPr/>
        <p:nvPr/>
      </p:nvGrpSpPr>
      <p:grpSpPr>
        <a:xfrm>
          <a:off x="0" y="0"/>
          <a:ext cx="0" cy="0"/>
          <a:chOff x="0" y="0"/>
          <a:chExt cx="0" cy="0"/>
        </a:xfrm>
      </p:grpSpPr>
      <p:sp>
        <p:nvSpPr>
          <p:cNvPr id="4" name="Rectangle 3"/>
          <p:cNvSpPr/>
          <p:nvPr/>
        </p:nvSpPr>
        <p:spPr>
          <a:xfrm>
            <a:off x="457200" y="304800"/>
            <a:ext cx="8153400" cy="6186309"/>
          </a:xfrm>
          <a:prstGeom prst="rect">
            <a:avLst/>
          </a:prstGeom>
        </p:spPr>
        <p:txBody>
          <a:bodyPr wrap="square">
            <a:spAutoFit/>
          </a:bodyPr>
          <a:lstStyle/>
          <a:p>
            <a:r>
              <a:rPr lang="en-US" sz="3200" b="1" dirty="0" smtClean="0">
                <a:ln>
                  <a:solidFill>
                    <a:srgbClr val="384101"/>
                  </a:solidFill>
                </a:ln>
                <a:solidFill>
                  <a:srgbClr val="E1FC3C"/>
                </a:solidFill>
                <a:latin typeface="+mj-lt"/>
              </a:rPr>
              <a:t>ISRP/ISAB Tagging Report :</a:t>
            </a:r>
          </a:p>
          <a:p>
            <a:endParaRPr lang="en-US" sz="2000" b="1" dirty="0">
              <a:ln>
                <a:solidFill>
                  <a:srgbClr val="384101"/>
                </a:solidFill>
              </a:ln>
              <a:solidFill>
                <a:srgbClr val="E1FC3C"/>
              </a:solidFill>
              <a:latin typeface="+mj-lt"/>
            </a:endParaRPr>
          </a:p>
          <a:p>
            <a:r>
              <a:rPr lang="en-US" sz="2000" b="1" dirty="0" smtClean="0">
                <a:ln>
                  <a:solidFill>
                    <a:srgbClr val="384101"/>
                  </a:solidFill>
                </a:ln>
                <a:solidFill>
                  <a:srgbClr val="E1FC3C"/>
                </a:solidFill>
              </a:rPr>
              <a:t>“</a:t>
            </a:r>
            <a:r>
              <a:rPr lang="en-US" sz="2000" b="1" i="1" dirty="0" smtClean="0">
                <a:ln>
                  <a:solidFill>
                    <a:srgbClr val="384101"/>
                  </a:solidFill>
                </a:ln>
                <a:solidFill>
                  <a:srgbClr val="E1FC3C"/>
                </a:solidFill>
                <a:latin typeface="+mj-lt"/>
              </a:rPr>
              <a:t>Coded </a:t>
            </a:r>
            <a:r>
              <a:rPr lang="en-US" sz="2000" b="1" i="1" dirty="0">
                <a:ln>
                  <a:solidFill>
                    <a:srgbClr val="384101"/>
                  </a:solidFill>
                </a:ln>
                <a:solidFill>
                  <a:srgbClr val="E1FC3C"/>
                </a:solidFill>
                <a:latin typeface="+mj-lt"/>
              </a:rPr>
              <a:t>wire tags (see Appendix A.1.) – Overall coordination: Very good </a:t>
            </a:r>
            <a:r>
              <a:rPr lang="en-US" sz="2000" b="1" i="1" dirty="0" smtClean="0">
                <a:ln>
                  <a:solidFill>
                    <a:srgbClr val="384101"/>
                  </a:solidFill>
                </a:ln>
                <a:solidFill>
                  <a:srgbClr val="E1FC3C"/>
                </a:solidFill>
                <a:latin typeface="+mj-lt"/>
              </a:rPr>
              <a:t>but deteriorating</a:t>
            </a:r>
            <a:r>
              <a:rPr lang="en-US" sz="2000" b="1" i="1" dirty="0">
                <a:ln>
                  <a:solidFill>
                    <a:srgbClr val="384101"/>
                  </a:solidFill>
                </a:ln>
                <a:solidFill>
                  <a:srgbClr val="E1FC3C"/>
                </a:solidFill>
                <a:latin typeface="+mj-lt"/>
              </a:rPr>
              <a:t>. </a:t>
            </a:r>
            <a:r>
              <a:rPr lang="en-US" sz="2000" i="1" dirty="0">
                <a:solidFill>
                  <a:srgbClr val="E1FC3C"/>
                </a:solidFill>
                <a:latin typeface="+mj-lt"/>
              </a:rPr>
              <a:t>… The CWT</a:t>
            </a:r>
          </a:p>
          <a:p>
            <a:r>
              <a:rPr lang="en-US" sz="2000" i="1" dirty="0">
                <a:solidFill>
                  <a:srgbClr val="E1FC3C"/>
                </a:solidFill>
                <a:latin typeface="+mj-lt"/>
              </a:rPr>
              <a:t>program is now challenged to meet the needs. Nevertheless, the technology is </a:t>
            </a:r>
            <a:r>
              <a:rPr lang="en-US" sz="2000" i="1" dirty="0" smtClean="0">
                <a:solidFill>
                  <a:srgbClr val="E1FC3C"/>
                </a:solidFill>
                <a:latin typeface="+mj-lt"/>
              </a:rPr>
              <a:t>expected to </a:t>
            </a:r>
            <a:r>
              <a:rPr lang="en-US" sz="2000" i="1" dirty="0">
                <a:solidFill>
                  <a:srgbClr val="E1FC3C"/>
                </a:solidFill>
                <a:latin typeface="+mj-lt"/>
              </a:rPr>
              <a:t>remain important in Columbia River Basin and regional salmon decision making in </a:t>
            </a:r>
            <a:r>
              <a:rPr lang="en-US" sz="2000" i="1" dirty="0" smtClean="0">
                <a:solidFill>
                  <a:srgbClr val="E1FC3C"/>
                </a:solidFill>
                <a:latin typeface="+mj-lt"/>
              </a:rPr>
              <a:t>the foreseeable </a:t>
            </a:r>
            <a:r>
              <a:rPr lang="en-US" sz="2000" i="1" dirty="0">
                <a:solidFill>
                  <a:srgbClr val="E1FC3C"/>
                </a:solidFill>
                <a:latin typeface="+mj-lt"/>
              </a:rPr>
              <a:t>future. Steps are required to ensure that tagging and tag recovery </a:t>
            </a:r>
            <a:r>
              <a:rPr lang="en-US" sz="2000" i="1" dirty="0" smtClean="0">
                <a:solidFill>
                  <a:srgbClr val="E1FC3C"/>
                </a:solidFill>
                <a:latin typeface="+mj-lt"/>
              </a:rPr>
              <a:t>remains robust </a:t>
            </a:r>
            <a:r>
              <a:rPr lang="en-US" sz="2000" i="1" dirty="0">
                <a:solidFill>
                  <a:srgbClr val="E1FC3C"/>
                </a:solidFill>
                <a:latin typeface="+mj-lt"/>
              </a:rPr>
              <a:t>for estimation of vital life-history and harvest management statistics. </a:t>
            </a:r>
            <a:r>
              <a:rPr lang="en-US" sz="2000" i="1" dirty="0" smtClean="0">
                <a:solidFill>
                  <a:srgbClr val="E1FC3C"/>
                </a:solidFill>
                <a:latin typeface="+mj-lt"/>
              </a:rPr>
              <a:t>Mass marking and </a:t>
            </a:r>
            <a:r>
              <a:rPr lang="en-US" sz="2000" i="1" dirty="0">
                <a:solidFill>
                  <a:srgbClr val="E1FC3C"/>
                </a:solidFill>
                <a:latin typeface="+mj-lt"/>
              </a:rPr>
              <a:t>mark-selective fisheries compromise the use of CWT data for </a:t>
            </a:r>
            <a:r>
              <a:rPr lang="en-US" sz="2000" i="1" dirty="0" smtClean="0">
                <a:solidFill>
                  <a:srgbClr val="E1FC3C"/>
                </a:solidFill>
                <a:latin typeface="+mj-lt"/>
              </a:rPr>
              <a:t>estimating exploitation </a:t>
            </a:r>
            <a:r>
              <a:rPr lang="en-US" sz="2000" i="1" dirty="0">
                <a:solidFill>
                  <a:srgbClr val="E1FC3C"/>
                </a:solidFill>
                <a:latin typeface="+mj-lt"/>
              </a:rPr>
              <a:t>of natural populations, and that challenge remains </a:t>
            </a:r>
            <a:r>
              <a:rPr lang="en-US" sz="2000" i="1" dirty="0" smtClean="0">
                <a:solidFill>
                  <a:srgbClr val="E1FC3C"/>
                </a:solidFill>
                <a:latin typeface="+mj-lt"/>
              </a:rPr>
              <a:t>unresolved…</a:t>
            </a:r>
          </a:p>
          <a:p>
            <a:endParaRPr lang="en-US" sz="2400" b="1" i="1" dirty="0" smtClean="0">
              <a:ln>
                <a:solidFill>
                  <a:srgbClr val="384101"/>
                </a:solidFill>
              </a:ln>
              <a:solidFill>
                <a:srgbClr val="E1FC3C"/>
              </a:solidFill>
              <a:latin typeface="+mj-lt"/>
            </a:endParaRPr>
          </a:p>
          <a:p>
            <a:r>
              <a:rPr lang="en-US" sz="2000" i="1" dirty="0" smtClean="0">
                <a:solidFill>
                  <a:srgbClr val="E1FC3C"/>
                </a:solidFill>
                <a:latin typeface="+mj-lt"/>
              </a:rPr>
              <a:t>3.8 </a:t>
            </a:r>
            <a:r>
              <a:rPr lang="en-US" sz="2000" i="1" dirty="0">
                <a:solidFill>
                  <a:srgbClr val="E1FC3C"/>
                </a:solidFill>
                <a:latin typeface="+mj-lt"/>
              </a:rPr>
              <a:t>We recommend that the most effective strategy is to continue to develop several </a:t>
            </a:r>
            <a:r>
              <a:rPr lang="en-US" sz="2000" i="1" dirty="0" smtClean="0">
                <a:solidFill>
                  <a:srgbClr val="E1FC3C"/>
                </a:solidFill>
                <a:latin typeface="+mj-lt"/>
              </a:rPr>
              <a:t>tag technologies </a:t>
            </a:r>
            <a:r>
              <a:rPr lang="en-US" sz="2000" i="1" dirty="0">
                <a:solidFill>
                  <a:srgbClr val="E1FC3C"/>
                </a:solidFill>
                <a:latin typeface="+mj-lt"/>
              </a:rPr>
              <a:t>that, when used in combination, are highly effective at addressing all </a:t>
            </a:r>
            <a:r>
              <a:rPr lang="en-US" sz="2000" i="1" dirty="0" smtClean="0">
                <a:solidFill>
                  <a:srgbClr val="E1FC3C"/>
                </a:solidFill>
                <a:latin typeface="+mj-lt"/>
              </a:rPr>
              <a:t>Fish and </a:t>
            </a:r>
            <a:r>
              <a:rPr lang="en-US" sz="2000" i="1" dirty="0">
                <a:solidFill>
                  <a:srgbClr val="E1FC3C"/>
                </a:solidFill>
                <a:latin typeface="+mj-lt"/>
              </a:rPr>
              <a:t>Wildlife Program management needs. The alternative would be a single </a:t>
            </a:r>
            <a:r>
              <a:rPr lang="en-US" sz="2000" i="1" dirty="0" smtClean="0">
                <a:solidFill>
                  <a:srgbClr val="E1FC3C"/>
                </a:solidFill>
                <a:latin typeface="+mj-lt"/>
              </a:rPr>
              <a:t>tag technology </a:t>
            </a:r>
            <a:r>
              <a:rPr lang="en-US" sz="2000" i="1" dirty="0">
                <a:solidFill>
                  <a:srgbClr val="E1FC3C"/>
                </a:solidFill>
                <a:latin typeface="+mj-lt"/>
              </a:rPr>
              <a:t>that addresses most of the needs well, but does a </a:t>
            </a:r>
            <a:r>
              <a:rPr lang="en-US" sz="2000" i="1" dirty="0" smtClean="0">
                <a:solidFill>
                  <a:srgbClr val="E1FC3C"/>
                </a:solidFill>
                <a:latin typeface="+mj-lt"/>
              </a:rPr>
              <a:t>mediocre </a:t>
            </a:r>
            <a:r>
              <a:rPr lang="en-US" sz="2000" i="1" dirty="0">
                <a:solidFill>
                  <a:srgbClr val="E1FC3C"/>
                </a:solidFill>
                <a:latin typeface="+mj-lt"/>
              </a:rPr>
              <a:t>job at </a:t>
            </a:r>
            <a:r>
              <a:rPr lang="en-US" sz="2000" i="1" dirty="0" smtClean="0">
                <a:solidFill>
                  <a:srgbClr val="E1FC3C"/>
                </a:solidFill>
                <a:latin typeface="+mj-lt"/>
              </a:rPr>
              <a:t>addressing the </a:t>
            </a:r>
            <a:r>
              <a:rPr lang="en-US" sz="2000" i="1" dirty="0">
                <a:solidFill>
                  <a:srgbClr val="E1FC3C"/>
                </a:solidFill>
                <a:latin typeface="+mj-lt"/>
              </a:rPr>
              <a:t>remainder of the needs</a:t>
            </a:r>
            <a:r>
              <a:rPr lang="en-US" sz="2000" i="1" dirty="0" smtClean="0">
                <a:solidFill>
                  <a:srgbClr val="E1FC3C"/>
                </a:solidFill>
                <a:latin typeface="+mj-lt"/>
              </a:rPr>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pPr algn="ctr"/>
            <a:r>
              <a:rPr lang="en-US" sz="6600" b="1"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The CWT </a:t>
            </a:r>
            <a:r>
              <a:rPr lang="en-US" sz="6600" b="1" u="sng"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System</a:t>
            </a:r>
            <a:endParaRPr lang="en-US" sz="6600" u="sng" dirty="0">
              <a:solidFill>
                <a:srgbClr val="384101"/>
              </a:solidFill>
            </a:endParaRPr>
          </a:p>
        </p:txBody>
      </p:sp>
      <p:sp>
        <p:nvSpPr>
          <p:cNvPr id="3" name="Content Placeholder 2"/>
          <p:cNvSpPr>
            <a:spLocks noGrp="1"/>
          </p:cNvSpPr>
          <p:nvPr>
            <p:ph idx="1"/>
          </p:nvPr>
        </p:nvSpPr>
        <p:spPr>
          <a:xfrm>
            <a:off x="228600" y="1219200"/>
            <a:ext cx="8686800" cy="5105400"/>
          </a:xfrm>
          <a:noFill/>
          <a:effectLst>
            <a:outerShdw blurRad="50800" dist="50800" dir="5400000" algn="ctr" rotWithShape="0">
              <a:schemeClr val="tx2">
                <a:lumMod val="75000"/>
              </a:schemeClr>
            </a:outerShdw>
          </a:effectLst>
        </p:spPr>
        <p:txBody>
          <a:bodyPr>
            <a:noAutofit/>
          </a:bodyPr>
          <a:lstStyle/>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Exists, as a System</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Is Important</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Faces Challenges</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Is Irreplaceable, </a:t>
            </a:r>
            <a:r>
              <a:rPr lang="en-US" sz="36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for now</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Needs Bolstered</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Is Efficient</a:t>
            </a:r>
            <a:endParaRPr lang="en-US" sz="4400" dirty="0">
              <a:ln w="13500">
                <a:solidFill>
                  <a:srgbClr val="384101"/>
                </a:solidFill>
                <a:prstDash val="solid"/>
              </a:ln>
              <a:solidFill>
                <a:schemeClr val="accent3">
                  <a:lumMod val="75000"/>
                </a:schemeClr>
              </a:solidFill>
              <a:latin typeface="+mj-l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pPr algn="ctr"/>
            <a:r>
              <a:rPr lang="en-US" sz="6600" b="1"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The CWT </a:t>
            </a:r>
            <a:r>
              <a:rPr lang="en-US" sz="6600" b="1" u="sng"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System</a:t>
            </a:r>
            <a:endParaRPr lang="en-US" sz="6600" u="sng" dirty="0">
              <a:solidFill>
                <a:srgbClr val="384101"/>
              </a:solidFill>
            </a:endParaRPr>
          </a:p>
        </p:txBody>
      </p:sp>
      <p:sp>
        <p:nvSpPr>
          <p:cNvPr id="3" name="Content Placeholder 2"/>
          <p:cNvSpPr>
            <a:spLocks noGrp="1"/>
          </p:cNvSpPr>
          <p:nvPr>
            <p:ph idx="1"/>
          </p:nvPr>
        </p:nvSpPr>
        <p:spPr>
          <a:xfrm>
            <a:off x="228600" y="1219200"/>
            <a:ext cx="8686800" cy="5105400"/>
          </a:xfrm>
          <a:noFill/>
          <a:effectLst>
            <a:outerShdw blurRad="50800" dist="50800" dir="5400000" algn="ctr" rotWithShape="0">
              <a:schemeClr val="tx2">
                <a:lumMod val="75000"/>
              </a:schemeClr>
            </a:outerShdw>
          </a:effectLst>
        </p:spPr>
        <p:txBody>
          <a:bodyPr>
            <a:noAutofit/>
          </a:bodyPr>
          <a:lstStyle/>
          <a:p>
            <a:pPr marL="1136142" lvl="1" indent="-742950">
              <a:buClr>
                <a:srgbClr val="E1FC3C"/>
              </a:buClr>
              <a:buSzPct val="100000"/>
              <a:buFont typeface="+mj-lt"/>
              <a:buAutoNum type="arabicPeriod" startAt="5"/>
            </a:pPr>
            <a:r>
              <a:rPr lang="en-US" sz="4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Needs Bolstered</a:t>
            </a:r>
          </a:p>
          <a:p>
            <a:pPr marL="1136142" lvl="1" indent="-742950">
              <a:buClr>
                <a:srgbClr val="E1FC3C"/>
              </a:buClr>
              <a:buSzPct val="100000"/>
            </a:pPr>
            <a:r>
              <a:rPr lang="en-US" sz="32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US and Canada set aside 7.5 million each for improvement of the CWT system over 5 year period</a:t>
            </a:r>
          </a:p>
          <a:p>
            <a:pPr marL="1136142" lvl="1" indent="-742950">
              <a:buClr>
                <a:srgbClr val="E1FC3C"/>
              </a:buClr>
              <a:buSzPct val="100000"/>
            </a:pPr>
            <a:r>
              <a:rPr lang="en-US" sz="32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Coded-wire Tag Implementation Team reviewing proposals and reports</a:t>
            </a:r>
          </a:p>
          <a:p>
            <a:pPr marL="1136142" lvl="1" indent="-742950">
              <a:buClr>
                <a:srgbClr val="E1FC3C"/>
              </a:buClr>
              <a:buSzPct val="100000"/>
            </a:pPr>
            <a:r>
              <a:rPr lang="en-US" sz="32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NMT also helping with tag donations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pPr algn="ctr"/>
            <a:r>
              <a:rPr lang="en-US" sz="6600" b="1"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The CWT </a:t>
            </a:r>
            <a:r>
              <a:rPr lang="en-US" sz="6600" b="1" u="sng"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System</a:t>
            </a:r>
            <a:endParaRPr lang="en-US" sz="6600" u="sng" dirty="0">
              <a:solidFill>
                <a:srgbClr val="384101"/>
              </a:solidFill>
            </a:endParaRPr>
          </a:p>
        </p:txBody>
      </p:sp>
      <p:sp>
        <p:nvSpPr>
          <p:cNvPr id="3" name="Content Placeholder 2"/>
          <p:cNvSpPr>
            <a:spLocks noGrp="1"/>
          </p:cNvSpPr>
          <p:nvPr>
            <p:ph idx="1"/>
          </p:nvPr>
        </p:nvSpPr>
        <p:spPr>
          <a:xfrm>
            <a:off x="228600" y="1219200"/>
            <a:ext cx="8686800" cy="5105400"/>
          </a:xfrm>
          <a:noFill/>
          <a:effectLst>
            <a:outerShdw blurRad="50800" dist="50800" dir="5400000" algn="ctr" rotWithShape="0">
              <a:schemeClr val="tx2">
                <a:lumMod val="75000"/>
              </a:schemeClr>
            </a:outerShdw>
          </a:effectLst>
        </p:spPr>
        <p:txBody>
          <a:bodyPr>
            <a:noAutofit/>
          </a:bodyPr>
          <a:lstStyle/>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Exists, as a System</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Is Important</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Faces Challenges</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Is Irreplaceable, </a:t>
            </a:r>
            <a:r>
              <a:rPr lang="en-US" sz="36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for now</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Needs Bolstered</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Is Efficient</a:t>
            </a:r>
            <a:endParaRPr lang="en-US" sz="4400" dirty="0">
              <a:ln w="13500">
                <a:solidFill>
                  <a:srgbClr val="384101"/>
                </a:solidFill>
                <a:prstDash val="solid"/>
              </a:ln>
              <a:solidFill>
                <a:srgbClr val="E1FC3C"/>
              </a:solidFill>
              <a:latin typeface="+mj-l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pPr algn="ctr"/>
            <a:r>
              <a:rPr lang="en-US" sz="6600" b="1"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The CWT </a:t>
            </a:r>
            <a:r>
              <a:rPr lang="en-US" sz="6600" b="1" u="sng"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System</a:t>
            </a:r>
            <a:endParaRPr lang="en-US" sz="6600" u="sng" dirty="0">
              <a:solidFill>
                <a:srgbClr val="384101"/>
              </a:solidFill>
            </a:endParaRPr>
          </a:p>
        </p:txBody>
      </p:sp>
      <p:sp>
        <p:nvSpPr>
          <p:cNvPr id="3" name="Content Placeholder 2"/>
          <p:cNvSpPr>
            <a:spLocks noGrp="1"/>
          </p:cNvSpPr>
          <p:nvPr>
            <p:ph idx="1"/>
          </p:nvPr>
        </p:nvSpPr>
        <p:spPr>
          <a:xfrm>
            <a:off x="228600" y="1219200"/>
            <a:ext cx="8686800" cy="5105400"/>
          </a:xfrm>
          <a:noFill/>
          <a:effectLst>
            <a:outerShdw blurRad="50800" dist="50800" dir="5400000" algn="ctr" rotWithShape="0">
              <a:schemeClr val="tx2">
                <a:lumMod val="75000"/>
              </a:schemeClr>
            </a:outerShdw>
          </a:effectLst>
        </p:spPr>
        <p:txBody>
          <a:bodyPr>
            <a:noAutofit/>
          </a:bodyPr>
          <a:lstStyle/>
          <a:p>
            <a:pPr marL="1136142" lvl="1" indent="-742950">
              <a:buClr>
                <a:srgbClr val="E1FC3C"/>
              </a:buClr>
              <a:buSzPct val="100000"/>
              <a:buFont typeface="+mj-lt"/>
              <a:buAutoNum type="arabicPeriod" startAt="6"/>
            </a:pPr>
            <a:r>
              <a:rPr lang="en-US" sz="4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Is Efficient</a:t>
            </a:r>
          </a:p>
          <a:p>
            <a:pPr marL="1136142" lvl="1" indent="-742950">
              <a:buClr>
                <a:srgbClr val="E1FC3C"/>
              </a:buClr>
              <a:buSzPct val="100000"/>
            </a:pPr>
            <a:r>
              <a:rPr lang="en-US" sz="2800" b="1" spc="50" dirty="0" smtClean="0">
                <a:ln w="13500">
                  <a:solidFill>
                    <a:srgbClr val="384101"/>
                  </a:solidFill>
                  <a:prstDash val="solid"/>
                </a:ln>
                <a:solidFill>
                  <a:srgbClr val="E1FC3C"/>
                </a:solidFill>
                <a:effectLst>
                  <a:innerShdw blurRad="50900" dist="38500" dir="13500000">
                    <a:srgbClr val="000000">
                      <a:alpha val="60000"/>
                    </a:srgbClr>
                  </a:innerShdw>
                </a:effectLst>
              </a:rPr>
              <a:t>Low impact on fish behavior</a:t>
            </a:r>
          </a:p>
          <a:p>
            <a:pPr marL="1136142" lvl="1" indent="-742950">
              <a:buClr>
                <a:srgbClr val="E1FC3C"/>
              </a:buClr>
              <a:buSzPct val="100000"/>
            </a:pPr>
            <a:r>
              <a:rPr lang="en-US" sz="2800" b="1" spc="50" dirty="0" smtClean="0">
                <a:ln w="13500">
                  <a:solidFill>
                    <a:srgbClr val="384101"/>
                  </a:solidFill>
                  <a:prstDash val="solid"/>
                </a:ln>
                <a:solidFill>
                  <a:srgbClr val="E1FC3C"/>
                </a:solidFill>
                <a:effectLst>
                  <a:innerShdw blurRad="50900" dist="38500" dir="13500000">
                    <a:srgbClr val="000000">
                      <a:alpha val="60000"/>
                    </a:srgbClr>
                  </a:innerShdw>
                </a:effectLst>
              </a:rPr>
              <a:t>Low cost of application</a:t>
            </a:r>
          </a:p>
          <a:p>
            <a:pPr marL="1136142" lvl="1" indent="-742950">
              <a:buClr>
                <a:srgbClr val="E1FC3C"/>
              </a:buClr>
              <a:buSzPct val="100000"/>
            </a:pPr>
            <a:r>
              <a:rPr lang="en-US" sz="28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2 Stage sampling and expansion</a:t>
            </a:r>
          </a:p>
          <a:p>
            <a:pPr marL="1136142" lvl="1" indent="-742950">
              <a:buClr>
                <a:srgbClr val="E1FC3C"/>
              </a:buClr>
              <a:buSzPct val="100000"/>
            </a:pPr>
            <a:r>
              <a:rPr lang="en-US" sz="28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Can tag weak stocks at higher rates to even the playing field during sampling and tag recovery</a:t>
            </a:r>
          </a:p>
          <a:p>
            <a:pPr marL="1136142" lvl="1" indent="-742950">
              <a:buClr>
                <a:srgbClr val="E1FC3C"/>
              </a:buClr>
              <a:buSzPct val="100000"/>
            </a:pPr>
            <a:r>
              <a:rPr lang="en-US" sz="28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Less expensive than PIT tags or Genetic methods</a:t>
            </a:r>
          </a:p>
          <a:p>
            <a:pPr marL="1136142" lvl="1" indent="-742950">
              <a:buClr>
                <a:srgbClr val="E1FC3C"/>
              </a:buClr>
              <a:buSzPct val="100000"/>
            </a:pPr>
            <a:r>
              <a:rPr lang="en-US" sz="28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Can be used for weak stocks</a:t>
            </a:r>
            <a:endParaRPr lang="en-US" sz="2800" dirty="0">
              <a:ln w="13500">
                <a:solidFill>
                  <a:srgbClr val="384101"/>
                </a:solidFill>
                <a:prstDash val="solid"/>
              </a:ln>
              <a:solidFill>
                <a:srgbClr val="E1FC3C"/>
              </a:solidFill>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144000" cy="5943600"/>
          </a:xfrm>
          <a:noFill/>
        </p:spPr>
        <p:txBody>
          <a:bodyPr>
            <a:normAutofit fontScale="25000" lnSpcReduction="20000"/>
          </a:bodyPr>
          <a:lstStyle/>
          <a:p>
            <a:pPr marL="1136142" lvl="1" indent="-742950">
              <a:buClr>
                <a:srgbClr val="E1FC3C"/>
              </a:buClr>
              <a:buSzPct val="100000"/>
              <a:buFont typeface="+mj-lt"/>
              <a:buAutoNum type="arabicPeriod"/>
            </a:pPr>
            <a:r>
              <a:rPr lang="en-US" sz="176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Exists, as a System</a:t>
            </a:r>
          </a:p>
          <a:p>
            <a:pPr marL="1410462" lvl="2" indent="-742950">
              <a:spcBef>
                <a:spcPts val="1800"/>
              </a:spcBef>
              <a:buClr>
                <a:srgbClr val="E1FC3C"/>
              </a:buClr>
              <a:buSzPct val="100000"/>
            </a:pPr>
            <a:r>
              <a:rPr lang="en-US" sz="96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Bilaterally agreed database specifications</a:t>
            </a:r>
          </a:p>
          <a:p>
            <a:pPr marL="1410462" lvl="2" indent="-742950">
              <a:spcBef>
                <a:spcPts val="1800"/>
              </a:spcBef>
              <a:buClr>
                <a:srgbClr val="E1FC3C"/>
              </a:buClr>
              <a:buSzPct val="100000"/>
            </a:pPr>
            <a:r>
              <a:rPr lang="en-US" sz="96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Coast wide Sampling System and Design</a:t>
            </a:r>
          </a:p>
          <a:p>
            <a:pPr marL="1410462" lvl="2" indent="-742950">
              <a:spcBef>
                <a:spcPts val="1800"/>
              </a:spcBef>
              <a:buClr>
                <a:srgbClr val="E1FC3C"/>
              </a:buClr>
              <a:buSzPct val="100000"/>
            </a:pPr>
            <a:r>
              <a:rPr lang="en-US" sz="96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Systems for data compilation, validation and uploading</a:t>
            </a:r>
          </a:p>
          <a:p>
            <a:pPr marL="1410462" lvl="2" indent="-742950">
              <a:spcBef>
                <a:spcPts val="1800"/>
              </a:spcBef>
              <a:buClr>
                <a:srgbClr val="E1FC3C"/>
              </a:buClr>
              <a:buSzPct val="100000"/>
            </a:pPr>
            <a:r>
              <a:rPr lang="en-US" sz="96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Publically accessible database (RMIS)</a:t>
            </a:r>
          </a:p>
          <a:p>
            <a:pPr marL="1410462" lvl="2" indent="-742950">
              <a:spcBef>
                <a:spcPts val="1800"/>
              </a:spcBef>
              <a:buClr>
                <a:srgbClr val="E1FC3C"/>
              </a:buClr>
              <a:buSzPct val="100000"/>
            </a:pPr>
            <a:r>
              <a:rPr lang="en-US" sz="96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Staff and committees for maintenance, development, and coordination </a:t>
            </a:r>
            <a:br>
              <a:rPr lang="en-US" sz="96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br>
            <a:r>
              <a:rPr lang="en-US" sz="96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(Agency staff, PSC Data Sharing and Data Standards, PSMFC Mark Committee)			</a:t>
            </a:r>
            <a:br>
              <a:rPr lang="en-US" sz="96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br>
            <a:r>
              <a:rPr lang="en-US" sz="96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			</a:t>
            </a:r>
            <a:r>
              <a:rPr lang="en-US" sz="128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NOT A TRIVIAL TASK! </a:t>
            </a:r>
            <a:br>
              <a:rPr lang="en-US" sz="128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br>
            <a:r>
              <a:rPr lang="en-US" sz="96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				(took ~ 10 years)</a:t>
            </a:r>
          </a:p>
          <a:p>
            <a:pPr marL="1410462" lvl="2" indent="-742950">
              <a:buClr>
                <a:srgbClr val="E1FC3C"/>
              </a:buClr>
              <a:buSzPct val="100000"/>
              <a:buFont typeface="+mj-lt"/>
              <a:buAutoNum type="alphaLcPeriod"/>
            </a:pPr>
            <a:endParaRPr lang="en-US" sz="3500" b="1" spc="50" dirty="0" smtClean="0">
              <a:ln w="13500">
                <a:solidFill>
                  <a:srgbClr val="384101"/>
                </a:solidFill>
                <a:prstDash val="solid"/>
              </a:ln>
              <a:solidFill>
                <a:srgbClr val="E1FC3C"/>
              </a:solidFill>
              <a:effectLst>
                <a:innerShdw blurRad="50900" dist="38500" dir="13500000">
                  <a:srgbClr val="000000">
                    <a:alpha val="60000"/>
                  </a:srgbClr>
                </a:innerShdw>
              </a:effectLs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pPr algn="ctr"/>
            <a:r>
              <a:rPr lang="en-US" sz="6600" b="1"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The CWT </a:t>
            </a:r>
            <a:r>
              <a:rPr lang="en-US" sz="6600" b="1" u="sng"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System</a:t>
            </a:r>
            <a:endParaRPr lang="en-US" sz="6600" u="sng" dirty="0">
              <a:solidFill>
                <a:srgbClr val="384101"/>
              </a:solidFill>
            </a:endParaRPr>
          </a:p>
        </p:txBody>
      </p:sp>
      <p:sp>
        <p:nvSpPr>
          <p:cNvPr id="3" name="Content Placeholder 2"/>
          <p:cNvSpPr>
            <a:spLocks noGrp="1"/>
          </p:cNvSpPr>
          <p:nvPr>
            <p:ph idx="1"/>
          </p:nvPr>
        </p:nvSpPr>
        <p:spPr>
          <a:xfrm>
            <a:off x="228600" y="1219200"/>
            <a:ext cx="8686800" cy="5105400"/>
          </a:xfrm>
          <a:noFill/>
          <a:effectLst>
            <a:outerShdw blurRad="50800" dist="50800" dir="5400000" algn="ctr" rotWithShape="0">
              <a:schemeClr val="tx2">
                <a:lumMod val="75000"/>
              </a:schemeClr>
            </a:outerShdw>
          </a:effectLst>
        </p:spPr>
        <p:txBody>
          <a:bodyPr>
            <a:noAutofit/>
          </a:bodyPr>
          <a:lstStyle/>
          <a:p>
            <a:pPr marL="1136142" lvl="1" indent="-742950">
              <a:buClr>
                <a:srgbClr val="E1FC3C"/>
              </a:buClr>
              <a:buSzPct val="100000"/>
              <a:buNone/>
            </a:pPr>
            <a:r>
              <a:rPr lang="en-US" sz="4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Compared to PIT tagging…</a:t>
            </a:r>
          </a:p>
          <a:p>
            <a:pPr marL="1136142" lvl="1" indent="-742950">
              <a:buClr>
                <a:srgbClr val="E1FC3C"/>
              </a:buClr>
              <a:buSzPct val="100000"/>
            </a:pPr>
            <a:r>
              <a:rPr lang="en-US" sz="32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Allows tagging of small fish representative of </a:t>
            </a:r>
            <a:r>
              <a:rPr lang="en-US" sz="3200" b="1" spc="50" dirty="0" err="1" smtClean="0">
                <a:ln w="13500">
                  <a:solidFill>
                    <a:srgbClr val="384101"/>
                  </a:solidFill>
                  <a:prstDash val="solid"/>
                </a:ln>
                <a:solidFill>
                  <a:srgbClr val="E1FC3C"/>
                </a:solidFill>
                <a:effectLst>
                  <a:innerShdw blurRad="50900" dist="38500" dir="13500000">
                    <a:srgbClr val="000000">
                      <a:alpha val="60000"/>
                    </a:srgbClr>
                  </a:innerShdw>
                </a:effectLst>
                <a:latin typeface="+mj-lt"/>
              </a:rPr>
              <a:t>subyearling</a:t>
            </a:r>
            <a:r>
              <a:rPr lang="en-US" sz="32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 life histories</a:t>
            </a:r>
          </a:p>
          <a:p>
            <a:pPr marL="1136142" lvl="1" indent="-742950">
              <a:buClr>
                <a:srgbClr val="E1FC3C"/>
              </a:buClr>
              <a:buSzPct val="100000"/>
            </a:pPr>
            <a:r>
              <a:rPr lang="en-US" sz="32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Less tagging effect on small fish – important for representativeness</a:t>
            </a:r>
          </a:p>
          <a:p>
            <a:pPr marL="1136142" lvl="1" indent="-742950">
              <a:buClr>
                <a:srgbClr val="E1FC3C"/>
              </a:buClr>
              <a:buSzPct val="100000"/>
            </a:pPr>
            <a:r>
              <a:rPr lang="en-US" sz="32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Coast wide recovery program allows estimation of stock-age specific ocean exploitation rates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pPr algn="ctr"/>
            <a:r>
              <a:rPr lang="en-US" sz="6600" b="1"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The CWT </a:t>
            </a:r>
            <a:r>
              <a:rPr lang="en-US" sz="6600" b="1" u="sng"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System</a:t>
            </a:r>
            <a:endParaRPr lang="en-US" sz="6600" u="sng" dirty="0">
              <a:solidFill>
                <a:srgbClr val="384101"/>
              </a:solidFill>
            </a:endParaRPr>
          </a:p>
        </p:txBody>
      </p:sp>
      <p:sp>
        <p:nvSpPr>
          <p:cNvPr id="3" name="Content Placeholder 2"/>
          <p:cNvSpPr>
            <a:spLocks noGrp="1"/>
          </p:cNvSpPr>
          <p:nvPr>
            <p:ph idx="1"/>
          </p:nvPr>
        </p:nvSpPr>
        <p:spPr>
          <a:xfrm>
            <a:off x="228600" y="1219200"/>
            <a:ext cx="8686800" cy="5105400"/>
          </a:xfrm>
          <a:noFill/>
          <a:effectLst>
            <a:outerShdw blurRad="50800" dist="50800" dir="5400000" algn="ctr" rotWithShape="0">
              <a:schemeClr val="tx2">
                <a:lumMod val="75000"/>
              </a:schemeClr>
            </a:outerShdw>
          </a:effectLst>
        </p:spPr>
        <p:txBody>
          <a:bodyPr>
            <a:noAutofit/>
          </a:bodyPr>
          <a:lstStyle/>
          <a:p>
            <a:pPr marL="1136142" lvl="1" indent="-742950">
              <a:buClr>
                <a:srgbClr val="E1FC3C"/>
              </a:buClr>
              <a:buSzPct val="100000"/>
              <a:buNone/>
            </a:pPr>
            <a:r>
              <a:rPr lang="en-US" sz="4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Compared to Genetic Stock ID methods…</a:t>
            </a:r>
          </a:p>
          <a:p>
            <a:pPr marL="1136142" lvl="1" indent="-742950">
              <a:buClr>
                <a:srgbClr val="E1FC3C"/>
              </a:buClr>
              <a:buSzPct val="100000"/>
            </a:pPr>
            <a:r>
              <a:rPr lang="en-US" sz="32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Allows separation of hatchery and wild stocks</a:t>
            </a:r>
          </a:p>
          <a:p>
            <a:pPr marL="1136142" lvl="1" indent="-742950">
              <a:buClr>
                <a:srgbClr val="E1FC3C"/>
              </a:buClr>
              <a:buSzPct val="100000"/>
            </a:pPr>
            <a:r>
              <a:rPr lang="en-US" sz="32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Provides age specific data, needed for cohort analyses, and therefore BYER and survival and productivity parameters</a:t>
            </a:r>
          </a:p>
          <a:p>
            <a:pPr marL="1136142" lvl="1" indent="-742950">
              <a:buClr>
                <a:srgbClr val="E1FC3C"/>
              </a:buClr>
              <a:buSzPct val="100000"/>
            </a:pPr>
            <a:r>
              <a:rPr lang="en-US" sz="32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Allows estimation of weak stocks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pPr algn="ctr"/>
            <a:r>
              <a:rPr lang="en-US" sz="6600" b="1"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The CWT </a:t>
            </a:r>
            <a:r>
              <a:rPr lang="en-US" sz="6600" b="1" u="sng"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System</a:t>
            </a:r>
            <a:endParaRPr lang="en-US" sz="6600" u="sng" dirty="0">
              <a:solidFill>
                <a:srgbClr val="384101"/>
              </a:solidFill>
            </a:endParaRPr>
          </a:p>
        </p:txBody>
      </p:sp>
      <p:sp>
        <p:nvSpPr>
          <p:cNvPr id="3" name="Content Placeholder 2"/>
          <p:cNvSpPr>
            <a:spLocks noGrp="1"/>
          </p:cNvSpPr>
          <p:nvPr>
            <p:ph idx="1"/>
          </p:nvPr>
        </p:nvSpPr>
        <p:spPr>
          <a:xfrm>
            <a:off x="228600" y="1219200"/>
            <a:ext cx="8686800" cy="5105400"/>
          </a:xfrm>
          <a:noFill/>
          <a:effectLst>
            <a:outerShdw blurRad="50800" dist="50800" dir="5400000" algn="ctr" rotWithShape="0">
              <a:schemeClr val="tx2">
                <a:lumMod val="75000"/>
              </a:schemeClr>
            </a:outerShdw>
          </a:effectLst>
        </p:spPr>
        <p:txBody>
          <a:bodyPr>
            <a:noAutofit/>
          </a:bodyPr>
          <a:lstStyle/>
          <a:p>
            <a:pPr marL="1136142" lvl="1" indent="-742950">
              <a:buClr>
                <a:srgbClr val="E1FC3C"/>
              </a:buClr>
              <a:buSzPct val="100000"/>
              <a:buNone/>
            </a:pPr>
            <a:r>
              <a:rPr lang="en-US" sz="4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Compared to Genetic Stock ID methods…</a:t>
            </a:r>
          </a:p>
          <a:p>
            <a:pPr marL="1136142" lvl="1" indent="-742950">
              <a:buClr>
                <a:srgbClr val="E1FC3C"/>
              </a:buClr>
              <a:buSzPct val="100000"/>
            </a:pPr>
            <a:r>
              <a:rPr lang="en-US" sz="32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Allows estimation of weak stocks</a:t>
            </a:r>
          </a:p>
          <a:p>
            <a:pPr marL="1136142" lvl="1" indent="0">
              <a:buClr>
                <a:srgbClr val="E1FC3C"/>
              </a:buClr>
              <a:buSzPct val="100000"/>
              <a:buNone/>
            </a:pPr>
            <a:r>
              <a:rPr lang="en-US" sz="32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Large positive bias associated with genetic based estimates of stock composition for stocks that contribute small portions to fisheries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pPr algn="ctr"/>
            <a:r>
              <a:rPr lang="en-US" sz="6600" b="1"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The CWT </a:t>
            </a:r>
            <a:r>
              <a:rPr lang="en-US" sz="6600" b="1" u="sng"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System</a:t>
            </a:r>
            <a:endParaRPr lang="en-US" sz="6600" u="sng" dirty="0">
              <a:solidFill>
                <a:srgbClr val="384101"/>
              </a:solidFill>
            </a:endParaRPr>
          </a:p>
        </p:txBody>
      </p:sp>
      <p:pic>
        <p:nvPicPr>
          <p:cNvPr id="42096" name="Picture 112"/>
          <p:cNvPicPr>
            <a:picLocks noChangeAspect="1" noChangeArrowheads="1"/>
          </p:cNvPicPr>
          <p:nvPr/>
        </p:nvPicPr>
        <p:blipFill>
          <a:blip r:embed="rId4" cstate="print"/>
          <a:srcRect/>
          <a:stretch>
            <a:fillRect/>
          </a:stretch>
        </p:blipFill>
        <p:spPr bwMode="auto">
          <a:xfrm>
            <a:off x="609600" y="1143000"/>
            <a:ext cx="7386637" cy="2576513"/>
          </a:xfrm>
          <a:prstGeom prst="rect">
            <a:avLst/>
          </a:prstGeom>
          <a:noFill/>
          <a:ln w="9525">
            <a:noFill/>
            <a:miter lim="800000"/>
            <a:headEnd/>
            <a:tailEnd/>
          </a:ln>
          <a:effectLst/>
        </p:spPr>
      </p:pic>
      <p:graphicFrame>
        <p:nvGraphicFramePr>
          <p:cNvPr id="115" name="Table 114"/>
          <p:cNvGraphicFramePr>
            <a:graphicFrameLocks noGrp="1"/>
          </p:cNvGraphicFramePr>
          <p:nvPr/>
        </p:nvGraphicFramePr>
        <p:xfrm>
          <a:off x="609600" y="3657600"/>
          <a:ext cx="5715000" cy="2438399"/>
        </p:xfrm>
        <a:graphic>
          <a:graphicData uri="http://schemas.openxmlformats.org/drawingml/2006/table">
            <a:tbl>
              <a:tblPr/>
              <a:tblGrid>
                <a:gridCol w="984678"/>
                <a:gridCol w="891360"/>
                <a:gridCol w="891360"/>
                <a:gridCol w="920320"/>
                <a:gridCol w="965372"/>
                <a:gridCol w="1061910"/>
              </a:tblGrid>
              <a:tr h="288950">
                <a:tc>
                  <a:txBody>
                    <a:bodyPr/>
                    <a:lstStyle/>
                    <a:p>
                      <a:pPr marL="0" marR="0" algn="ctr">
                        <a:lnSpc>
                          <a:spcPct val="115000"/>
                        </a:lnSpc>
                        <a:spcBef>
                          <a:spcPts val="0"/>
                        </a:spcBef>
                        <a:spcAft>
                          <a:spcPts val="0"/>
                        </a:spcAft>
                      </a:pPr>
                      <a:r>
                        <a:rPr lang="en-US" sz="1600" b="1" dirty="0">
                          <a:latin typeface="Tahoma"/>
                          <a:ea typeface="Calibri"/>
                          <a:cs typeface="Times New Roman"/>
                        </a:rPr>
                        <a:t>Stock</a:t>
                      </a:r>
                      <a:endParaRPr lang="en-US" sz="1600" b="1" dirty="0">
                        <a:latin typeface="Calibri"/>
                        <a:ea typeface="Calibri"/>
                        <a:cs typeface="Times New Roman"/>
                      </a:endParaRPr>
                    </a:p>
                  </a:txBody>
                  <a:tcPr marL="44174" marR="4417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marL="0" marR="0" algn="ctr">
                        <a:lnSpc>
                          <a:spcPct val="115000"/>
                        </a:lnSpc>
                        <a:spcBef>
                          <a:spcPts val="0"/>
                        </a:spcBef>
                        <a:spcAft>
                          <a:spcPts val="0"/>
                        </a:spcAft>
                      </a:pPr>
                      <a:r>
                        <a:rPr lang="en-US" sz="1600" b="1">
                          <a:latin typeface="Tahoma"/>
                          <a:ea typeface="Calibri"/>
                          <a:cs typeface="Times New Roman"/>
                        </a:rPr>
                        <a:t>1</a:t>
                      </a:r>
                      <a:endParaRPr lang="en-US" sz="1600" b="1">
                        <a:latin typeface="Calibri"/>
                        <a:ea typeface="Calibri"/>
                        <a:cs typeface="Times New Roman"/>
                      </a:endParaRPr>
                    </a:p>
                  </a:txBody>
                  <a:tcPr marL="44174" marR="4417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marL="0" marR="0" algn="ctr">
                        <a:lnSpc>
                          <a:spcPct val="115000"/>
                        </a:lnSpc>
                        <a:spcBef>
                          <a:spcPts val="0"/>
                        </a:spcBef>
                        <a:spcAft>
                          <a:spcPts val="0"/>
                        </a:spcAft>
                      </a:pPr>
                      <a:r>
                        <a:rPr lang="en-US" sz="1600" b="1">
                          <a:latin typeface="Tahoma"/>
                          <a:ea typeface="Calibri"/>
                          <a:cs typeface="Times New Roman"/>
                        </a:rPr>
                        <a:t>2</a:t>
                      </a:r>
                      <a:endParaRPr lang="en-US" sz="1600" b="1">
                        <a:latin typeface="Calibri"/>
                        <a:ea typeface="Calibri"/>
                        <a:cs typeface="Times New Roman"/>
                      </a:endParaRPr>
                    </a:p>
                  </a:txBody>
                  <a:tcPr marL="44174" marR="4417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marL="0" marR="0" algn="ctr">
                        <a:lnSpc>
                          <a:spcPct val="115000"/>
                        </a:lnSpc>
                        <a:spcBef>
                          <a:spcPts val="0"/>
                        </a:spcBef>
                        <a:spcAft>
                          <a:spcPts val="0"/>
                        </a:spcAft>
                      </a:pPr>
                      <a:r>
                        <a:rPr lang="en-US" sz="1600" b="1">
                          <a:latin typeface="Tahoma"/>
                          <a:ea typeface="Calibri"/>
                          <a:cs typeface="Times New Roman"/>
                        </a:rPr>
                        <a:t>3</a:t>
                      </a:r>
                      <a:endParaRPr lang="en-US" sz="1600" b="1">
                        <a:latin typeface="Calibri"/>
                        <a:ea typeface="Calibri"/>
                        <a:cs typeface="Times New Roman"/>
                      </a:endParaRPr>
                    </a:p>
                  </a:txBody>
                  <a:tcPr marL="44174" marR="4417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marL="0" marR="0" algn="ctr">
                        <a:lnSpc>
                          <a:spcPct val="115000"/>
                        </a:lnSpc>
                        <a:spcBef>
                          <a:spcPts val="0"/>
                        </a:spcBef>
                        <a:spcAft>
                          <a:spcPts val="0"/>
                        </a:spcAft>
                      </a:pPr>
                      <a:r>
                        <a:rPr lang="en-US" sz="1600" b="1">
                          <a:latin typeface="Tahoma"/>
                          <a:ea typeface="Calibri"/>
                          <a:cs typeface="Times New Roman"/>
                        </a:rPr>
                        <a:t>4</a:t>
                      </a:r>
                      <a:endParaRPr lang="en-US" sz="1600" b="1">
                        <a:latin typeface="Calibri"/>
                        <a:ea typeface="Calibri"/>
                        <a:cs typeface="Times New Roman"/>
                      </a:endParaRPr>
                    </a:p>
                  </a:txBody>
                  <a:tcPr marL="44174" marR="4417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marL="0" marR="0" algn="ctr">
                        <a:lnSpc>
                          <a:spcPct val="115000"/>
                        </a:lnSpc>
                        <a:spcBef>
                          <a:spcPts val="0"/>
                        </a:spcBef>
                        <a:spcAft>
                          <a:spcPts val="0"/>
                        </a:spcAft>
                      </a:pPr>
                      <a:r>
                        <a:rPr lang="en-US" sz="1600" b="1">
                          <a:latin typeface="Tahoma"/>
                          <a:ea typeface="Calibri"/>
                          <a:cs typeface="Times New Roman"/>
                        </a:rPr>
                        <a:t>5</a:t>
                      </a:r>
                      <a:endParaRPr lang="en-US" sz="1600" b="1">
                        <a:latin typeface="Calibri"/>
                        <a:ea typeface="Calibri"/>
                        <a:cs typeface="Times New Roman"/>
                      </a:endParaRPr>
                    </a:p>
                  </a:txBody>
                  <a:tcPr marL="44174" marR="4417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r>
              <a:tr h="354956">
                <a:tc>
                  <a:txBody>
                    <a:bodyPr/>
                    <a:lstStyle/>
                    <a:p>
                      <a:pPr marL="0" marR="0" algn="ctr">
                        <a:lnSpc>
                          <a:spcPct val="115000"/>
                        </a:lnSpc>
                        <a:spcBef>
                          <a:spcPts val="0"/>
                        </a:spcBef>
                        <a:spcAft>
                          <a:spcPts val="0"/>
                        </a:spcAft>
                      </a:pPr>
                      <a:r>
                        <a:rPr lang="en-US" sz="1600" b="1" dirty="0">
                          <a:latin typeface="Tahoma"/>
                          <a:ea typeface="Calibri"/>
                          <a:cs typeface="Times New Roman"/>
                        </a:rPr>
                        <a:t>1</a:t>
                      </a:r>
                      <a:endParaRPr lang="en-US" sz="1600" b="1" dirty="0">
                        <a:latin typeface="Calibri"/>
                        <a:ea typeface="Calibri"/>
                        <a:cs typeface="Times New Roman"/>
                      </a:endParaRPr>
                    </a:p>
                  </a:txBody>
                  <a:tcPr marL="44174" marR="44174" marT="0" marB="0">
                    <a:lnL>
                      <a:noFill/>
                    </a:lnL>
                    <a:lnR>
                      <a:noFill/>
                    </a:lnR>
                    <a:lnT w="12700" cap="flat" cmpd="sng" algn="ctr">
                      <a:solidFill>
                        <a:srgbClr val="000000"/>
                      </a:solidFill>
                      <a:prstDash val="solid"/>
                      <a:round/>
                      <a:headEnd type="none" w="med" len="med"/>
                      <a:tailEnd type="none" w="med" len="med"/>
                    </a:lnT>
                    <a:lnB>
                      <a:noFill/>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47,025</a:t>
                      </a:r>
                      <a:endParaRPr lang="en-US" sz="1600" b="1">
                        <a:latin typeface="Calibri"/>
                        <a:ea typeface="Calibri"/>
                        <a:cs typeface="Times New Roman"/>
                      </a:endParaRPr>
                    </a:p>
                  </a:txBody>
                  <a:tcPr marL="44174" marR="44174" marT="0" marB="0" anchor="b">
                    <a:lnL>
                      <a:noFill/>
                    </a:lnL>
                    <a:lnR>
                      <a:noFill/>
                    </a:lnR>
                    <a:lnT w="12700" cap="flat" cmpd="sng" algn="ctr">
                      <a:solidFill>
                        <a:srgbClr val="000000"/>
                      </a:solidFill>
                      <a:prstDash val="solid"/>
                      <a:round/>
                      <a:headEnd type="none" w="med" len="med"/>
                      <a:tailEnd type="none" w="med" len="med"/>
                    </a:lnT>
                    <a:lnB>
                      <a:noFill/>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     619</a:t>
                      </a:r>
                      <a:endParaRPr lang="en-US" sz="1600" b="1">
                        <a:latin typeface="Calibri"/>
                        <a:ea typeface="Calibri"/>
                        <a:cs typeface="Times New Roman"/>
                      </a:endParaRPr>
                    </a:p>
                  </a:txBody>
                  <a:tcPr marL="44174" marR="44174" marT="0" marB="0" anchor="b">
                    <a:lnL>
                      <a:noFill/>
                    </a:lnL>
                    <a:lnR>
                      <a:noFill/>
                    </a:lnR>
                    <a:lnT w="12700" cap="flat" cmpd="sng" algn="ctr">
                      <a:solidFill>
                        <a:srgbClr val="000000"/>
                      </a:solidFill>
                      <a:prstDash val="solid"/>
                      <a:round/>
                      <a:headEnd type="none" w="med" len="med"/>
                      <a:tailEnd type="none" w="med" len="med"/>
                    </a:lnT>
                    <a:lnB>
                      <a:noFill/>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     619</a:t>
                      </a:r>
                      <a:endParaRPr lang="en-US" sz="1600" b="1">
                        <a:latin typeface="Calibri"/>
                        <a:ea typeface="Calibri"/>
                        <a:cs typeface="Times New Roman"/>
                      </a:endParaRPr>
                    </a:p>
                  </a:txBody>
                  <a:tcPr marL="44174" marR="44174" marT="0" marB="0" anchor="b">
                    <a:lnL>
                      <a:noFill/>
                    </a:lnL>
                    <a:lnR>
                      <a:noFill/>
                    </a:lnR>
                    <a:lnT w="12700" cap="flat" cmpd="sng" algn="ctr">
                      <a:solidFill>
                        <a:srgbClr val="000000"/>
                      </a:solidFill>
                      <a:prstDash val="solid"/>
                      <a:round/>
                      <a:headEnd type="none" w="med" len="med"/>
                      <a:tailEnd type="none" w="med" len="med"/>
                    </a:lnT>
                    <a:lnB>
                      <a:noFill/>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   619</a:t>
                      </a:r>
                      <a:endParaRPr lang="en-US" sz="1600" b="1">
                        <a:latin typeface="Calibri"/>
                        <a:ea typeface="Calibri"/>
                        <a:cs typeface="Times New Roman"/>
                      </a:endParaRPr>
                    </a:p>
                  </a:txBody>
                  <a:tcPr marL="44174" marR="44174" marT="0" marB="0" anchor="b">
                    <a:lnL>
                      <a:noFill/>
                    </a:lnL>
                    <a:lnR>
                      <a:noFill/>
                    </a:lnR>
                    <a:lnT w="12700" cap="flat" cmpd="sng" algn="ctr">
                      <a:solidFill>
                        <a:srgbClr val="000000"/>
                      </a:solidFill>
                      <a:prstDash val="solid"/>
                      <a:round/>
                      <a:headEnd type="none" w="med" len="med"/>
                      <a:tailEnd type="none" w="med" len="med"/>
                    </a:lnT>
                    <a:lnB>
                      <a:noFill/>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   619</a:t>
                      </a:r>
                      <a:endParaRPr lang="en-US" sz="1600" b="1">
                        <a:latin typeface="Calibri"/>
                        <a:ea typeface="Calibri"/>
                        <a:cs typeface="Times New Roman"/>
                      </a:endParaRPr>
                    </a:p>
                  </a:txBody>
                  <a:tcPr marL="44174" marR="44174" marT="0" marB="0" anchor="b">
                    <a:lnL>
                      <a:noFill/>
                    </a:lnL>
                    <a:lnR>
                      <a:noFill/>
                    </a:lnR>
                    <a:lnT w="12700" cap="flat" cmpd="sng" algn="ctr">
                      <a:solidFill>
                        <a:srgbClr val="000000"/>
                      </a:solidFill>
                      <a:prstDash val="solid"/>
                      <a:round/>
                      <a:headEnd type="none" w="med" len="med"/>
                      <a:tailEnd type="none" w="med" len="med"/>
                    </a:lnT>
                    <a:lnB>
                      <a:noFill/>
                    </a:lnB>
                    <a:solidFill>
                      <a:srgbClr val="B6DDE8"/>
                    </a:solidFill>
                  </a:tcPr>
                </a:tc>
              </a:tr>
              <a:tr h="354956">
                <a:tc>
                  <a:txBody>
                    <a:bodyPr/>
                    <a:lstStyle/>
                    <a:p>
                      <a:pPr marL="0" marR="0" algn="ctr">
                        <a:lnSpc>
                          <a:spcPct val="115000"/>
                        </a:lnSpc>
                        <a:spcBef>
                          <a:spcPts val="0"/>
                        </a:spcBef>
                        <a:spcAft>
                          <a:spcPts val="0"/>
                        </a:spcAft>
                      </a:pPr>
                      <a:r>
                        <a:rPr lang="en-US" sz="1600" b="1" dirty="0">
                          <a:latin typeface="Tahoma"/>
                          <a:ea typeface="Calibri"/>
                          <a:cs typeface="Times New Roman"/>
                        </a:rPr>
                        <a:t>2</a:t>
                      </a:r>
                      <a:endParaRPr lang="en-US" sz="1600" b="1" dirty="0">
                        <a:latin typeface="Calibri"/>
                        <a:ea typeface="Calibri"/>
                        <a:cs typeface="Times New Roman"/>
                      </a:endParaRPr>
                    </a:p>
                  </a:txBody>
                  <a:tcPr marL="44174" marR="44174" marT="0" marB="0">
                    <a:lnL>
                      <a:noFill/>
                    </a:lnL>
                    <a:lnR>
                      <a:noFill/>
                    </a:lnR>
                    <a:lnT>
                      <a:noFill/>
                    </a:lnT>
                    <a:lnB>
                      <a:noFill/>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     313</a:t>
                      </a:r>
                      <a:endParaRPr lang="en-US" sz="1600" b="1">
                        <a:latin typeface="Calibri"/>
                        <a:ea typeface="Calibri"/>
                        <a:cs typeface="Times New Roman"/>
                      </a:endParaRPr>
                    </a:p>
                  </a:txBody>
                  <a:tcPr marL="44174" marR="44174" marT="0" marB="0" anchor="b">
                    <a:lnL>
                      <a:noFill/>
                    </a:lnL>
                    <a:lnR>
                      <a:noFill/>
                    </a:lnR>
                    <a:lnT>
                      <a:noFill/>
                    </a:lnT>
                    <a:lnB>
                      <a:noFill/>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23,750</a:t>
                      </a:r>
                      <a:endParaRPr lang="en-US" sz="1600" b="1">
                        <a:latin typeface="Calibri"/>
                        <a:ea typeface="Calibri"/>
                        <a:cs typeface="Times New Roman"/>
                      </a:endParaRPr>
                    </a:p>
                  </a:txBody>
                  <a:tcPr marL="44174" marR="44174" marT="0" marB="0" anchor="b">
                    <a:lnL>
                      <a:noFill/>
                    </a:lnL>
                    <a:lnR>
                      <a:noFill/>
                    </a:lnR>
                    <a:lnT>
                      <a:noFill/>
                    </a:lnT>
                    <a:lnB>
                      <a:noFill/>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     313</a:t>
                      </a:r>
                      <a:endParaRPr lang="en-US" sz="1600" b="1">
                        <a:latin typeface="Calibri"/>
                        <a:ea typeface="Calibri"/>
                        <a:cs typeface="Times New Roman"/>
                      </a:endParaRPr>
                    </a:p>
                  </a:txBody>
                  <a:tcPr marL="44174" marR="44174" marT="0" marB="0" anchor="b">
                    <a:lnL>
                      <a:noFill/>
                    </a:lnL>
                    <a:lnR>
                      <a:noFill/>
                    </a:lnR>
                    <a:lnT>
                      <a:noFill/>
                    </a:lnT>
                    <a:lnB>
                      <a:noFill/>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   313</a:t>
                      </a:r>
                      <a:endParaRPr lang="en-US" sz="1600" b="1">
                        <a:latin typeface="Calibri"/>
                        <a:ea typeface="Calibri"/>
                        <a:cs typeface="Times New Roman"/>
                      </a:endParaRPr>
                    </a:p>
                  </a:txBody>
                  <a:tcPr marL="44174" marR="44174" marT="0" marB="0" anchor="b">
                    <a:lnL>
                      <a:noFill/>
                    </a:lnL>
                    <a:lnR>
                      <a:noFill/>
                    </a:lnR>
                    <a:lnT>
                      <a:noFill/>
                    </a:lnT>
                    <a:lnB>
                      <a:noFill/>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   313</a:t>
                      </a:r>
                      <a:endParaRPr lang="en-US" sz="1600" b="1">
                        <a:latin typeface="Calibri"/>
                        <a:ea typeface="Calibri"/>
                        <a:cs typeface="Times New Roman"/>
                      </a:endParaRPr>
                    </a:p>
                  </a:txBody>
                  <a:tcPr marL="44174" marR="44174" marT="0" marB="0" anchor="b">
                    <a:lnL>
                      <a:noFill/>
                    </a:lnL>
                    <a:lnR>
                      <a:noFill/>
                    </a:lnR>
                    <a:lnT>
                      <a:noFill/>
                    </a:lnT>
                    <a:lnB>
                      <a:noFill/>
                    </a:lnB>
                    <a:solidFill>
                      <a:srgbClr val="B6DDE8"/>
                    </a:solidFill>
                  </a:tcPr>
                </a:tc>
              </a:tr>
              <a:tr h="354956">
                <a:tc>
                  <a:txBody>
                    <a:bodyPr/>
                    <a:lstStyle/>
                    <a:p>
                      <a:pPr marL="0" marR="0" algn="ctr">
                        <a:lnSpc>
                          <a:spcPct val="115000"/>
                        </a:lnSpc>
                        <a:spcBef>
                          <a:spcPts val="0"/>
                        </a:spcBef>
                        <a:spcAft>
                          <a:spcPts val="0"/>
                        </a:spcAft>
                      </a:pPr>
                      <a:r>
                        <a:rPr lang="en-US" sz="1600" b="1" dirty="0">
                          <a:latin typeface="Tahoma"/>
                          <a:ea typeface="Calibri"/>
                          <a:cs typeface="Times New Roman"/>
                        </a:rPr>
                        <a:t>3</a:t>
                      </a:r>
                      <a:endParaRPr lang="en-US" sz="1600" b="1" dirty="0">
                        <a:latin typeface="Calibri"/>
                        <a:ea typeface="Calibri"/>
                        <a:cs typeface="Times New Roman"/>
                      </a:endParaRPr>
                    </a:p>
                  </a:txBody>
                  <a:tcPr marL="44174" marR="44174" marT="0" marB="0">
                    <a:lnL>
                      <a:noFill/>
                    </a:lnL>
                    <a:lnR>
                      <a:noFill/>
                    </a:lnR>
                    <a:lnT>
                      <a:noFill/>
                    </a:lnT>
                    <a:lnB>
                      <a:noFill/>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     250</a:t>
                      </a:r>
                      <a:endParaRPr lang="en-US" sz="1600" b="1">
                        <a:latin typeface="Calibri"/>
                        <a:ea typeface="Calibri"/>
                        <a:cs typeface="Times New Roman"/>
                      </a:endParaRPr>
                    </a:p>
                  </a:txBody>
                  <a:tcPr marL="44174" marR="44174" marT="0" marB="0" anchor="b">
                    <a:lnL>
                      <a:noFill/>
                    </a:lnL>
                    <a:lnR>
                      <a:noFill/>
                    </a:lnR>
                    <a:lnT>
                      <a:noFill/>
                    </a:lnT>
                    <a:lnB>
                      <a:noFill/>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     250</a:t>
                      </a:r>
                      <a:endParaRPr lang="en-US" sz="1600" b="1">
                        <a:latin typeface="Calibri"/>
                        <a:ea typeface="Calibri"/>
                        <a:cs typeface="Times New Roman"/>
                      </a:endParaRPr>
                    </a:p>
                  </a:txBody>
                  <a:tcPr marL="44174" marR="44174" marT="0" marB="0" anchor="b">
                    <a:lnL>
                      <a:noFill/>
                    </a:lnL>
                    <a:lnR>
                      <a:noFill/>
                    </a:lnR>
                    <a:lnT>
                      <a:noFill/>
                    </a:lnT>
                    <a:lnB>
                      <a:noFill/>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19,000</a:t>
                      </a:r>
                      <a:endParaRPr lang="en-US" sz="1600" b="1">
                        <a:latin typeface="Calibri"/>
                        <a:ea typeface="Calibri"/>
                        <a:cs typeface="Times New Roman"/>
                      </a:endParaRPr>
                    </a:p>
                  </a:txBody>
                  <a:tcPr marL="44174" marR="44174" marT="0" marB="0" anchor="b">
                    <a:lnL>
                      <a:noFill/>
                    </a:lnL>
                    <a:lnR>
                      <a:noFill/>
                    </a:lnR>
                    <a:lnT>
                      <a:noFill/>
                    </a:lnT>
                    <a:lnB>
                      <a:noFill/>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   250</a:t>
                      </a:r>
                      <a:endParaRPr lang="en-US" sz="1600" b="1">
                        <a:latin typeface="Calibri"/>
                        <a:ea typeface="Calibri"/>
                        <a:cs typeface="Times New Roman"/>
                      </a:endParaRPr>
                    </a:p>
                  </a:txBody>
                  <a:tcPr marL="44174" marR="44174" marT="0" marB="0" anchor="b">
                    <a:lnL>
                      <a:noFill/>
                    </a:lnL>
                    <a:lnR>
                      <a:noFill/>
                    </a:lnR>
                    <a:lnT>
                      <a:noFill/>
                    </a:lnT>
                    <a:lnB>
                      <a:noFill/>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   250</a:t>
                      </a:r>
                      <a:endParaRPr lang="en-US" sz="1600" b="1">
                        <a:latin typeface="Calibri"/>
                        <a:ea typeface="Calibri"/>
                        <a:cs typeface="Times New Roman"/>
                      </a:endParaRPr>
                    </a:p>
                  </a:txBody>
                  <a:tcPr marL="44174" marR="44174" marT="0" marB="0" anchor="b">
                    <a:lnL>
                      <a:noFill/>
                    </a:lnL>
                    <a:lnR>
                      <a:noFill/>
                    </a:lnR>
                    <a:lnT>
                      <a:noFill/>
                    </a:lnT>
                    <a:lnB>
                      <a:noFill/>
                    </a:lnB>
                    <a:solidFill>
                      <a:srgbClr val="B6DDE8"/>
                    </a:solidFill>
                  </a:tcPr>
                </a:tc>
              </a:tr>
              <a:tr h="354956">
                <a:tc>
                  <a:txBody>
                    <a:bodyPr/>
                    <a:lstStyle/>
                    <a:p>
                      <a:pPr marL="0" marR="0" algn="ctr">
                        <a:lnSpc>
                          <a:spcPct val="115000"/>
                        </a:lnSpc>
                        <a:spcBef>
                          <a:spcPts val="0"/>
                        </a:spcBef>
                        <a:spcAft>
                          <a:spcPts val="0"/>
                        </a:spcAft>
                      </a:pPr>
                      <a:r>
                        <a:rPr lang="en-US" sz="1600" b="1" dirty="0">
                          <a:latin typeface="Tahoma"/>
                          <a:ea typeface="Calibri"/>
                          <a:cs typeface="Times New Roman"/>
                        </a:rPr>
                        <a:t>4</a:t>
                      </a:r>
                      <a:endParaRPr lang="en-US" sz="1600" b="1" dirty="0">
                        <a:latin typeface="Calibri"/>
                        <a:ea typeface="Calibri"/>
                        <a:cs typeface="Times New Roman"/>
                      </a:endParaRPr>
                    </a:p>
                  </a:txBody>
                  <a:tcPr marL="44174" marR="44174" marT="0" marB="0">
                    <a:lnL>
                      <a:noFill/>
                    </a:lnL>
                    <a:lnR>
                      <a:noFill/>
                    </a:lnR>
                    <a:lnT>
                      <a:noFill/>
                    </a:lnT>
                    <a:lnB>
                      <a:noFill/>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       63</a:t>
                      </a:r>
                      <a:endParaRPr lang="en-US" sz="1600" b="1">
                        <a:latin typeface="Calibri"/>
                        <a:ea typeface="Calibri"/>
                        <a:cs typeface="Times New Roman"/>
                      </a:endParaRPr>
                    </a:p>
                  </a:txBody>
                  <a:tcPr marL="44174" marR="44174" marT="0" marB="0" anchor="b">
                    <a:lnL>
                      <a:noFill/>
                    </a:lnL>
                    <a:lnR>
                      <a:noFill/>
                    </a:lnR>
                    <a:lnT>
                      <a:noFill/>
                    </a:lnT>
                    <a:lnB>
                      <a:noFill/>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       63</a:t>
                      </a:r>
                      <a:endParaRPr lang="en-US" sz="1600" b="1">
                        <a:latin typeface="Calibri"/>
                        <a:ea typeface="Calibri"/>
                        <a:cs typeface="Times New Roman"/>
                      </a:endParaRPr>
                    </a:p>
                  </a:txBody>
                  <a:tcPr marL="44174" marR="44174" marT="0" marB="0" anchor="b">
                    <a:lnL>
                      <a:noFill/>
                    </a:lnL>
                    <a:lnR>
                      <a:noFill/>
                    </a:lnR>
                    <a:lnT>
                      <a:noFill/>
                    </a:lnT>
                    <a:lnB>
                      <a:noFill/>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       63</a:t>
                      </a:r>
                      <a:endParaRPr lang="en-US" sz="1600" b="1">
                        <a:latin typeface="Calibri"/>
                        <a:ea typeface="Calibri"/>
                        <a:cs typeface="Times New Roman"/>
                      </a:endParaRPr>
                    </a:p>
                  </a:txBody>
                  <a:tcPr marL="44174" marR="44174" marT="0" marB="0" anchor="b">
                    <a:lnL>
                      <a:noFill/>
                    </a:lnL>
                    <a:lnR>
                      <a:noFill/>
                    </a:lnR>
                    <a:lnT>
                      <a:noFill/>
                    </a:lnT>
                    <a:lnB>
                      <a:noFill/>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4,750</a:t>
                      </a:r>
                      <a:endParaRPr lang="en-US" sz="1600" b="1">
                        <a:latin typeface="Calibri"/>
                        <a:ea typeface="Calibri"/>
                        <a:cs typeface="Times New Roman"/>
                      </a:endParaRPr>
                    </a:p>
                  </a:txBody>
                  <a:tcPr marL="44174" marR="44174" marT="0" marB="0" anchor="b">
                    <a:lnL>
                      <a:noFill/>
                    </a:lnL>
                    <a:lnR>
                      <a:noFill/>
                    </a:lnR>
                    <a:lnT>
                      <a:noFill/>
                    </a:lnT>
                    <a:lnB>
                      <a:noFill/>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     63</a:t>
                      </a:r>
                      <a:endParaRPr lang="en-US" sz="1600" b="1">
                        <a:latin typeface="Calibri"/>
                        <a:ea typeface="Calibri"/>
                        <a:cs typeface="Times New Roman"/>
                      </a:endParaRPr>
                    </a:p>
                  </a:txBody>
                  <a:tcPr marL="44174" marR="44174" marT="0" marB="0" anchor="b">
                    <a:lnL>
                      <a:noFill/>
                    </a:lnL>
                    <a:lnR>
                      <a:noFill/>
                    </a:lnR>
                    <a:lnT>
                      <a:noFill/>
                    </a:lnT>
                    <a:lnB>
                      <a:noFill/>
                    </a:lnB>
                    <a:solidFill>
                      <a:srgbClr val="B6DDE8"/>
                    </a:solidFill>
                  </a:tcPr>
                </a:tc>
              </a:tr>
              <a:tr h="354956">
                <a:tc>
                  <a:txBody>
                    <a:bodyPr/>
                    <a:lstStyle/>
                    <a:p>
                      <a:pPr marL="0" marR="0" algn="ctr">
                        <a:lnSpc>
                          <a:spcPct val="115000"/>
                        </a:lnSpc>
                        <a:spcBef>
                          <a:spcPts val="0"/>
                        </a:spcBef>
                        <a:spcAft>
                          <a:spcPts val="0"/>
                        </a:spcAft>
                      </a:pPr>
                      <a:r>
                        <a:rPr lang="en-US" sz="1600" b="1" dirty="0">
                          <a:latin typeface="Tahoma"/>
                          <a:ea typeface="Calibri"/>
                          <a:cs typeface="Times New Roman"/>
                        </a:rPr>
                        <a:t>5</a:t>
                      </a:r>
                      <a:endParaRPr lang="en-US" sz="1600" b="1" dirty="0">
                        <a:latin typeface="Calibri"/>
                        <a:ea typeface="Calibri"/>
                        <a:cs typeface="Times New Roman"/>
                      </a:endParaRPr>
                    </a:p>
                  </a:txBody>
                  <a:tcPr marL="44174" marR="44174" marT="0" marB="0">
                    <a:lnL>
                      <a:noFill/>
                    </a:lnL>
                    <a:lnR>
                      <a:noFill/>
                    </a:lnR>
                    <a:lnT>
                      <a:noFill/>
                    </a:lnT>
                    <a:lnB w="12700" cap="flat" cmpd="sng" algn="ctr">
                      <a:solidFill>
                        <a:srgbClr val="000000"/>
                      </a:solidFill>
                      <a:prstDash val="solid"/>
                      <a:round/>
                      <a:headEnd type="none" w="med" len="med"/>
                      <a:tailEnd type="none" w="med" len="med"/>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       6</a:t>
                      </a:r>
                      <a:endParaRPr lang="en-US" sz="1600" b="1">
                        <a:latin typeface="Calibri"/>
                        <a:ea typeface="Calibri"/>
                        <a:cs typeface="Times New Roman"/>
                      </a:endParaRPr>
                    </a:p>
                  </a:txBody>
                  <a:tcPr marL="44174" marR="44174" marT="0" marB="0" anchor="b">
                    <a:lnL>
                      <a:noFill/>
                    </a:lnL>
                    <a:lnR>
                      <a:noFill/>
                    </a:lnR>
                    <a:lnT>
                      <a:noFill/>
                    </a:lnT>
                    <a:lnB w="12700" cap="flat" cmpd="sng" algn="ctr">
                      <a:solidFill>
                        <a:srgbClr val="000000"/>
                      </a:solidFill>
                      <a:prstDash val="solid"/>
                      <a:round/>
                      <a:headEnd type="none" w="med" len="med"/>
                      <a:tailEnd type="none" w="med" len="med"/>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       6</a:t>
                      </a:r>
                      <a:endParaRPr lang="en-US" sz="1600" b="1">
                        <a:latin typeface="Calibri"/>
                        <a:ea typeface="Calibri"/>
                        <a:cs typeface="Times New Roman"/>
                      </a:endParaRPr>
                    </a:p>
                  </a:txBody>
                  <a:tcPr marL="44174" marR="44174" marT="0" marB="0" anchor="b">
                    <a:lnL>
                      <a:noFill/>
                    </a:lnL>
                    <a:lnR>
                      <a:noFill/>
                    </a:lnR>
                    <a:lnT>
                      <a:noFill/>
                    </a:lnT>
                    <a:lnB w="12700" cap="flat" cmpd="sng" algn="ctr">
                      <a:solidFill>
                        <a:srgbClr val="000000"/>
                      </a:solidFill>
                      <a:prstDash val="solid"/>
                      <a:round/>
                      <a:headEnd type="none" w="med" len="med"/>
                      <a:tailEnd type="none" w="med" len="med"/>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         6</a:t>
                      </a:r>
                      <a:endParaRPr lang="en-US" sz="1600" b="1">
                        <a:latin typeface="Calibri"/>
                        <a:ea typeface="Calibri"/>
                        <a:cs typeface="Times New Roman"/>
                      </a:endParaRPr>
                    </a:p>
                  </a:txBody>
                  <a:tcPr marL="44174" marR="44174" marT="0" marB="0" anchor="b">
                    <a:lnL>
                      <a:noFill/>
                    </a:lnL>
                    <a:lnR>
                      <a:noFill/>
                    </a:lnR>
                    <a:lnT>
                      <a:noFill/>
                    </a:lnT>
                    <a:lnB w="12700" cap="flat" cmpd="sng" algn="ctr">
                      <a:solidFill>
                        <a:srgbClr val="000000"/>
                      </a:solidFill>
                      <a:prstDash val="solid"/>
                      <a:round/>
                      <a:headEnd type="none" w="med" len="med"/>
                      <a:tailEnd type="none" w="med" len="med"/>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       6</a:t>
                      </a:r>
                      <a:endParaRPr lang="en-US" sz="1600" b="1">
                        <a:latin typeface="Calibri"/>
                        <a:ea typeface="Calibri"/>
                        <a:cs typeface="Times New Roman"/>
                      </a:endParaRPr>
                    </a:p>
                  </a:txBody>
                  <a:tcPr marL="44174" marR="44174" marT="0" marB="0" anchor="b">
                    <a:lnL>
                      <a:noFill/>
                    </a:lnL>
                    <a:lnR>
                      <a:noFill/>
                    </a:lnR>
                    <a:lnT>
                      <a:noFill/>
                    </a:lnT>
                    <a:lnB w="12700" cap="flat" cmpd="sng" algn="ctr">
                      <a:solidFill>
                        <a:srgbClr val="000000"/>
                      </a:solidFill>
                      <a:prstDash val="solid"/>
                      <a:round/>
                      <a:headEnd type="none" w="med" len="med"/>
                      <a:tailEnd type="none" w="med" len="med"/>
                    </a:lnB>
                    <a:solidFill>
                      <a:srgbClr val="B6DDE8"/>
                    </a:solidFill>
                  </a:tcPr>
                </a:tc>
                <a:tc>
                  <a:txBody>
                    <a:bodyPr/>
                    <a:lstStyle/>
                    <a:p>
                      <a:pPr marL="0" marR="0" algn="ctr">
                        <a:lnSpc>
                          <a:spcPct val="115000"/>
                        </a:lnSpc>
                        <a:spcBef>
                          <a:spcPts val="0"/>
                        </a:spcBef>
                        <a:spcAft>
                          <a:spcPts val="0"/>
                        </a:spcAft>
                      </a:pPr>
                      <a:r>
                        <a:rPr lang="en-US" sz="1600" b="1">
                          <a:solidFill>
                            <a:srgbClr val="000000"/>
                          </a:solidFill>
                          <a:latin typeface="Tahoma"/>
                          <a:ea typeface="Calibri"/>
                          <a:cs typeface="Times New Roman"/>
                        </a:rPr>
                        <a:t>   575</a:t>
                      </a:r>
                      <a:endParaRPr lang="en-US" sz="1600" b="1">
                        <a:latin typeface="Calibri"/>
                        <a:ea typeface="Calibri"/>
                        <a:cs typeface="Times New Roman"/>
                      </a:endParaRPr>
                    </a:p>
                  </a:txBody>
                  <a:tcPr marL="44174" marR="44174" marT="0" marB="0" anchor="b">
                    <a:lnL>
                      <a:noFill/>
                    </a:lnL>
                    <a:lnR>
                      <a:noFill/>
                    </a:lnR>
                    <a:lnT>
                      <a:noFill/>
                    </a:lnT>
                    <a:lnB w="12700" cap="flat" cmpd="sng" algn="ctr">
                      <a:solidFill>
                        <a:srgbClr val="000000"/>
                      </a:solidFill>
                      <a:prstDash val="solid"/>
                      <a:round/>
                      <a:headEnd type="none" w="med" len="med"/>
                      <a:tailEnd type="none" w="med" len="med"/>
                    </a:lnB>
                    <a:solidFill>
                      <a:srgbClr val="B6DDE8"/>
                    </a:solidFill>
                  </a:tcPr>
                </a:tc>
              </a:tr>
              <a:tr h="374669">
                <a:tc>
                  <a:txBody>
                    <a:bodyPr/>
                    <a:lstStyle/>
                    <a:p>
                      <a:pPr marL="0" marR="0" algn="ctr">
                        <a:lnSpc>
                          <a:spcPct val="115000"/>
                        </a:lnSpc>
                        <a:spcBef>
                          <a:spcPts val="0"/>
                        </a:spcBef>
                        <a:spcAft>
                          <a:spcPts val="0"/>
                        </a:spcAft>
                      </a:pPr>
                      <a:r>
                        <a:rPr lang="en-US" sz="1600" b="1" dirty="0">
                          <a:latin typeface="Tahoma"/>
                          <a:ea typeface="Calibri"/>
                          <a:cs typeface="Times New Roman"/>
                        </a:rPr>
                        <a:t>Totals</a:t>
                      </a:r>
                      <a:endParaRPr lang="en-US" sz="1600" b="1" dirty="0">
                        <a:latin typeface="Calibri"/>
                        <a:ea typeface="Calibri"/>
                        <a:cs typeface="Times New Roman"/>
                      </a:endParaRPr>
                    </a:p>
                  </a:txBody>
                  <a:tcPr marL="44174" marR="4417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marL="0" marR="0" algn="ctr">
                        <a:lnSpc>
                          <a:spcPct val="115000"/>
                        </a:lnSpc>
                        <a:spcBef>
                          <a:spcPts val="0"/>
                        </a:spcBef>
                        <a:spcAft>
                          <a:spcPts val="0"/>
                        </a:spcAft>
                      </a:pPr>
                      <a:r>
                        <a:rPr lang="en-US" sz="1600" b="1" dirty="0">
                          <a:latin typeface="Tahoma"/>
                          <a:ea typeface="Calibri"/>
                          <a:cs typeface="Times New Roman"/>
                        </a:rPr>
                        <a:t>47,656</a:t>
                      </a:r>
                      <a:endParaRPr lang="en-US" sz="1600" b="1" dirty="0">
                        <a:latin typeface="Calibri"/>
                        <a:ea typeface="Calibri"/>
                        <a:cs typeface="Times New Roman"/>
                      </a:endParaRPr>
                    </a:p>
                  </a:txBody>
                  <a:tcPr marL="44174" marR="4417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marL="0" marR="0" algn="ctr">
                        <a:lnSpc>
                          <a:spcPct val="115000"/>
                        </a:lnSpc>
                        <a:spcBef>
                          <a:spcPts val="0"/>
                        </a:spcBef>
                        <a:spcAft>
                          <a:spcPts val="0"/>
                        </a:spcAft>
                      </a:pPr>
                      <a:r>
                        <a:rPr lang="en-US" sz="1600" b="1" dirty="0">
                          <a:latin typeface="Tahoma"/>
                          <a:ea typeface="Calibri"/>
                          <a:cs typeface="Times New Roman"/>
                        </a:rPr>
                        <a:t>24,688</a:t>
                      </a:r>
                      <a:endParaRPr lang="en-US" sz="1600" b="1" dirty="0">
                        <a:latin typeface="Calibri"/>
                        <a:ea typeface="Calibri"/>
                        <a:cs typeface="Times New Roman"/>
                      </a:endParaRPr>
                    </a:p>
                  </a:txBody>
                  <a:tcPr marL="44174" marR="4417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marL="0" marR="0" algn="ctr">
                        <a:lnSpc>
                          <a:spcPct val="115000"/>
                        </a:lnSpc>
                        <a:spcBef>
                          <a:spcPts val="0"/>
                        </a:spcBef>
                        <a:spcAft>
                          <a:spcPts val="0"/>
                        </a:spcAft>
                      </a:pPr>
                      <a:r>
                        <a:rPr lang="en-US" sz="1600" b="1" dirty="0">
                          <a:latin typeface="Tahoma"/>
                          <a:ea typeface="Calibri"/>
                          <a:cs typeface="Times New Roman"/>
                        </a:rPr>
                        <a:t>20,000</a:t>
                      </a:r>
                      <a:endParaRPr lang="en-US" sz="1600" b="1" dirty="0">
                        <a:latin typeface="Calibri"/>
                        <a:ea typeface="Calibri"/>
                        <a:cs typeface="Times New Roman"/>
                      </a:endParaRPr>
                    </a:p>
                  </a:txBody>
                  <a:tcPr marL="44174" marR="4417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marL="0" marR="0" algn="ctr">
                        <a:lnSpc>
                          <a:spcPct val="115000"/>
                        </a:lnSpc>
                        <a:spcBef>
                          <a:spcPts val="0"/>
                        </a:spcBef>
                        <a:spcAft>
                          <a:spcPts val="0"/>
                        </a:spcAft>
                      </a:pPr>
                      <a:r>
                        <a:rPr lang="en-US" sz="1600" b="1" dirty="0">
                          <a:latin typeface="Tahoma"/>
                          <a:ea typeface="Calibri"/>
                          <a:cs typeface="Times New Roman"/>
                        </a:rPr>
                        <a:t>5,938</a:t>
                      </a:r>
                      <a:endParaRPr lang="en-US" sz="1600" b="1" dirty="0">
                        <a:latin typeface="Calibri"/>
                        <a:ea typeface="Calibri"/>
                        <a:cs typeface="Times New Roman"/>
                      </a:endParaRPr>
                    </a:p>
                  </a:txBody>
                  <a:tcPr marL="44174" marR="4417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marL="0" marR="0" algn="ctr">
                        <a:lnSpc>
                          <a:spcPct val="115000"/>
                        </a:lnSpc>
                        <a:spcBef>
                          <a:spcPts val="0"/>
                        </a:spcBef>
                        <a:spcAft>
                          <a:spcPts val="0"/>
                        </a:spcAft>
                      </a:pPr>
                      <a:r>
                        <a:rPr lang="en-US" sz="1600" b="1" dirty="0">
                          <a:latin typeface="Tahoma"/>
                          <a:ea typeface="Calibri"/>
                          <a:cs typeface="Times New Roman"/>
                        </a:rPr>
                        <a:t>1,719</a:t>
                      </a:r>
                      <a:endParaRPr lang="en-US" sz="1600" b="1" dirty="0">
                        <a:latin typeface="Calibri"/>
                        <a:ea typeface="Calibri"/>
                        <a:cs typeface="Times New Roman"/>
                      </a:endParaRPr>
                    </a:p>
                  </a:txBody>
                  <a:tcPr marL="44174" marR="4417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r>
            </a:tbl>
          </a:graphicData>
        </a:graphic>
      </p:graphicFrame>
      <p:sp>
        <p:nvSpPr>
          <p:cNvPr id="116" name="TextBox 115"/>
          <p:cNvSpPr txBox="1"/>
          <p:nvPr/>
        </p:nvSpPr>
        <p:spPr>
          <a:xfrm>
            <a:off x="4724400" y="1295400"/>
            <a:ext cx="4419600" cy="1200329"/>
          </a:xfrm>
          <a:prstGeom prst="rect">
            <a:avLst/>
          </a:prstGeom>
          <a:noFill/>
        </p:spPr>
        <p:txBody>
          <a:bodyPr wrap="square" rtlCol="0">
            <a:spAutoFit/>
          </a:bodyPr>
          <a:lstStyle/>
          <a:p>
            <a:r>
              <a:rPr lang="en-US" sz="2400" b="1" dirty="0" smtClean="0">
                <a:ln>
                  <a:solidFill>
                    <a:sysClr val="windowText" lastClr="000000"/>
                  </a:solidFill>
                </a:ln>
                <a:solidFill>
                  <a:srgbClr val="E1FC3C"/>
                </a:solidFill>
              </a:rPr>
              <a:t>Assume 100% sampling</a:t>
            </a:r>
          </a:p>
          <a:p>
            <a:r>
              <a:rPr lang="en-US" sz="2400" b="1" dirty="0" smtClean="0">
                <a:ln>
                  <a:solidFill>
                    <a:sysClr val="windowText" lastClr="000000"/>
                  </a:solidFill>
                </a:ln>
                <a:solidFill>
                  <a:srgbClr val="E1FC3C"/>
                </a:solidFill>
              </a:rPr>
              <a:t>95% accuracy </a:t>
            </a:r>
          </a:p>
          <a:p>
            <a:r>
              <a:rPr lang="en-US" sz="2400" b="1" dirty="0" smtClean="0">
                <a:ln>
                  <a:solidFill>
                    <a:sysClr val="windowText" lastClr="000000"/>
                  </a:solidFill>
                </a:ln>
                <a:solidFill>
                  <a:srgbClr val="E1FC3C"/>
                </a:solidFill>
              </a:rPr>
              <a:t>5% </a:t>
            </a:r>
            <a:r>
              <a:rPr lang="en-US" sz="2400" b="1" dirty="0" err="1" smtClean="0">
                <a:ln>
                  <a:solidFill>
                    <a:sysClr val="windowText" lastClr="000000"/>
                  </a:solidFill>
                </a:ln>
                <a:solidFill>
                  <a:srgbClr val="E1FC3C"/>
                </a:solidFill>
              </a:rPr>
              <a:t>missclassification</a:t>
            </a:r>
            <a:r>
              <a:rPr lang="en-US" sz="2400" b="1" dirty="0" smtClean="0">
                <a:ln>
                  <a:solidFill>
                    <a:sysClr val="windowText" lastClr="000000"/>
                  </a:solidFill>
                </a:ln>
                <a:solidFill>
                  <a:srgbClr val="E1FC3C"/>
                </a:solidFill>
              </a:rPr>
              <a:t> </a:t>
            </a:r>
            <a:endParaRPr lang="en-US" sz="2400" b="1" dirty="0">
              <a:ln>
                <a:solidFill>
                  <a:sysClr val="windowText" lastClr="000000"/>
                </a:solidFill>
              </a:ln>
              <a:solidFill>
                <a:srgbClr val="E1FC3C"/>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pPr algn="ctr"/>
            <a:r>
              <a:rPr lang="en-US" sz="6600" b="1"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The CWT </a:t>
            </a:r>
            <a:r>
              <a:rPr lang="en-US" sz="6600" b="1" u="sng"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System</a:t>
            </a:r>
            <a:endParaRPr lang="en-US" sz="6600" u="sng" dirty="0">
              <a:solidFill>
                <a:srgbClr val="384101"/>
              </a:solidFill>
            </a:endParaRPr>
          </a:p>
        </p:txBody>
      </p:sp>
      <p:graphicFrame>
        <p:nvGraphicFramePr>
          <p:cNvPr id="6" name="Table 5"/>
          <p:cNvGraphicFramePr>
            <a:graphicFrameLocks noGrp="1"/>
          </p:cNvGraphicFramePr>
          <p:nvPr/>
        </p:nvGraphicFramePr>
        <p:xfrm>
          <a:off x="1676400" y="3429000"/>
          <a:ext cx="5715000" cy="2579915"/>
        </p:xfrm>
        <a:graphic>
          <a:graphicData uri="http://schemas.openxmlformats.org/drawingml/2006/table">
            <a:tbl>
              <a:tblPr/>
              <a:tblGrid>
                <a:gridCol w="1109360"/>
                <a:gridCol w="1350320"/>
                <a:gridCol w="1848303"/>
                <a:gridCol w="1407017"/>
              </a:tblGrid>
              <a:tr h="457200">
                <a:tc>
                  <a:txBody>
                    <a:bodyPr/>
                    <a:lstStyle/>
                    <a:p>
                      <a:pPr marL="0" marR="0" algn="ctr">
                        <a:lnSpc>
                          <a:spcPct val="115000"/>
                        </a:lnSpc>
                        <a:spcBef>
                          <a:spcPts val="0"/>
                        </a:spcBef>
                        <a:spcAft>
                          <a:spcPts val="0"/>
                        </a:spcAft>
                      </a:pPr>
                      <a:r>
                        <a:rPr lang="en-US" sz="2000" dirty="0">
                          <a:latin typeface="Tahoma"/>
                          <a:ea typeface="Calibri"/>
                          <a:cs typeface="Times New Roman"/>
                        </a:rPr>
                        <a:t>Stock</a:t>
                      </a:r>
                      <a:endParaRPr lang="en-US" sz="1100"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marL="0" marR="0" algn="ctr">
                        <a:lnSpc>
                          <a:spcPct val="115000"/>
                        </a:lnSpc>
                        <a:spcBef>
                          <a:spcPts val="0"/>
                        </a:spcBef>
                        <a:spcAft>
                          <a:spcPts val="0"/>
                        </a:spcAft>
                      </a:pPr>
                      <a:r>
                        <a:rPr lang="en-US" sz="2000">
                          <a:latin typeface="Tahoma"/>
                          <a:ea typeface="Calibri"/>
                          <a:cs typeface="Times New Roman"/>
                        </a:rPr>
                        <a:t>Actual</a:t>
                      </a:r>
                      <a:endParaRPr lang="en-US" sz="110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marL="0" marR="0" algn="ctr">
                        <a:lnSpc>
                          <a:spcPct val="115000"/>
                        </a:lnSpc>
                        <a:spcBef>
                          <a:spcPts val="0"/>
                        </a:spcBef>
                        <a:spcAft>
                          <a:spcPts val="0"/>
                        </a:spcAft>
                      </a:pPr>
                      <a:r>
                        <a:rPr lang="en-US" sz="2000" dirty="0">
                          <a:latin typeface="Tahoma"/>
                          <a:ea typeface="Calibri"/>
                          <a:cs typeface="Times New Roman"/>
                        </a:rPr>
                        <a:t>Estimated</a:t>
                      </a:r>
                      <a:endParaRPr lang="en-US" sz="1100"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marL="0" marR="0" algn="ctr">
                        <a:lnSpc>
                          <a:spcPct val="115000"/>
                        </a:lnSpc>
                        <a:spcBef>
                          <a:spcPts val="0"/>
                        </a:spcBef>
                        <a:spcAft>
                          <a:spcPts val="0"/>
                        </a:spcAft>
                      </a:pPr>
                      <a:r>
                        <a:rPr lang="en-US" sz="2000" dirty="0">
                          <a:latin typeface="Tahoma"/>
                          <a:ea typeface="Calibri"/>
                          <a:cs typeface="Times New Roman"/>
                        </a:rPr>
                        <a:t>% Bias</a:t>
                      </a:r>
                      <a:endParaRPr lang="en-US" sz="1100"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r>
              <a:tr h="424543">
                <a:tc>
                  <a:txBody>
                    <a:bodyPr/>
                    <a:lstStyle/>
                    <a:p>
                      <a:pPr marL="0" marR="0" algn="ctr">
                        <a:lnSpc>
                          <a:spcPct val="115000"/>
                        </a:lnSpc>
                        <a:spcBef>
                          <a:spcPts val="0"/>
                        </a:spcBef>
                        <a:spcAft>
                          <a:spcPts val="0"/>
                        </a:spcAft>
                      </a:pPr>
                      <a:r>
                        <a:rPr lang="en-US" sz="2000">
                          <a:solidFill>
                            <a:srgbClr val="000000"/>
                          </a:solidFill>
                          <a:latin typeface="Tahoma"/>
                          <a:ea typeface="Calibri"/>
                          <a:cs typeface="Times New Roman"/>
                        </a:rPr>
                        <a:t>1</a:t>
                      </a:r>
                      <a:endParaRPr lang="en-US" sz="1100">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solidFill>
                      <a:srgbClr val="B6DDE8"/>
                    </a:solidFill>
                  </a:tcPr>
                </a:tc>
                <a:tc>
                  <a:txBody>
                    <a:bodyPr/>
                    <a:lstStyle/>
                    <a:p>
                      <a:pPr marL="0" marR="0" algn="r">
                        <a:lnSpc>
                          <a:spcPct val="115000"/>
                        </a:lnSpc>
                        <a:spcBef>
                          <a:spcPts val="0"/>
                        </a:spcBef>
                        <a:spcAft>
                          <a:spcPts val="0"/>
                        </a:spcAft>
                      </a:pPr>
                      <a:r>
                        <a:rPr lang="en-US" sz="2000" dirty="0">
                          <a:solidFill>
                            <a:srgbClr val="000000"/>
                          </a:solidFill>
                          <a:latin typeface="Tahoma"/>
                          <a:ea typeface="Calibri"/>
                          <a:cs typeface="Times New Roman"/>
                        </a:rPr>
                        <a:t>49,500</a:t>
                      </a:r>
                      <a:endParaRPr lang="en-US" sz="1100" dirty="0">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solidFill>
                      <a:srgbClr val="B6DDE8"/>
                    </a:solidFill>
                  </a:tcPr>
                </a:tc>
                <a:tc>
                  <a:txBody>
                    <a:bodyPr/>
                    <a:lstStyle/>
                    <a:p>
                      <a:pPr marL="0" marR="0" algn="r">
                        <a:lnSpc>
                          <a:spcPct val="115000"/>
                        </a:lnSpc>
                        <a:spcBef>
                          <a:spcPts val="0"/>
                        </a:spcBef>
                        <a:spcAft>
                          <a:spcPts val="0"/>
                        </a:spcAft>
                      </a:pPr>
                      <a:r>
                        <a:rPr lang="en-US" sz="2000">
                          <a:solidFill>
                            <a:srgbClr val="000000"/>
                          </a:solidFill>
                          <a:latin typeface="Tahoma"/>
                          <a:ea typeface="Calibri"/>
                          <a:cs typeface="Times New Roman"/>
                        </a:rPr>
                        <a:t>47,656</a:t>
                      </a:r>
                      <a:endParaRPr lang="en-US" sz="1100">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solidFill>
                      <a:srgbClr val="B6DDE8"/>
                    </a:solidFill>
                  </a:tcPr>
                </a:tc>
                <a:tc>
                  <a:txBody>
                    <a:bodyPr/>
                    <a:lstStyle/>
                    <a:p>
                      <a:pPr marL="0" marR="0" algn="r">
                        <a:lnSpc>
                          <a:spcPct val="115000"/>
                        </a:lnSpc>
                        <a:spcBef>
                          <a:spcPts val="0"/>
                        </a:spcBef>
                        <a:spcAft>
                          <a:spcPts val="0"/>
                        </a:spcAft>
                      </a:pPr>
                      <a:r>
                        <a:rPr lang="en-US" sz="2000">
                          <a:solidFill>
                            <a:srgbClr val="000000"/>
                          </a:solidFill>
                          <a:latin typeface="Tahoma"/>
                          <a:ea typeface="Calibri"/>
                          <a:cs typeface="Times New Roman"/>
                        </a:rPr>
                        <a:t>-4%</a:t>
                      </a:r>
                      <a:endParaRPr lang="en-US" sz="1100">
                        <a:latin typeface="Calibri"/>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solidFill>
                      <a:srgbClr val="B6DDE8"/>
                    </a:solidFill>
                  </a:tcPr>
                </a:tc>
              </a:tr>
              <a:tr h="424543">
                <a:tc>
                  <a:txBody>
                    <a:bodyPr/>
                    <a:lstStyle/>
                    <a:p>
                      <a:pPr marL="0" marR="0" algn="ctr">
                        <a:lnSpc>
                          <a:spcPct val="115000"/>
                        </a:lnSpc>
                        <a:spcBef>
                          <a:spcPts val="0"/>
                        </a:spcBef>
                        <a:spcAft>
                          <a:spcPts val="0"/>
                        </a:spcAft>
                      </a:pPr>
                      <a:r>
                        <a:rPr lang="en-US" sz="2000">
                          <a:solidFill>
                            <a:srgbClr val="000000"/>
                          </a:solidFill>
                          <a:latin typeface="Tahoma"/>
                          <a:ea typeface="Calibri"/>
                          <a:cs typeface="Times New Roman"/>
                        </a:rPr>
                        <a:t>2</a:t>
                      </a:r>
                      <a:endParaRPr lang="en-US" sz="1100">
                        <a:latin typeface="Calibri"/>
                        <a:ea typeface="Calibri"/>
                        <a:cs typeface="Times New Roman"/>
                      </a:endParaRPr>
                    </a:p>
                  </a:txBody>
                  <a:tcPr marL="68580" marR="68580" marT="0" marB="0" anchor="b">
                    <a:lnL>
                      <a:noFill/>
                    </a:lnL>
                    <a:lnR>
                      <a:noFill/>
                    </a:lnR>
                    <a:lnT>
                      <a:noFill/>
                    </a:lnT>
                    <a:lnB>
                      <a:noFill/>
                    </a:lnB>
                    <a:solidFill>
                      <a:srgbClr val="B6DDE8"/>
                    </a:solidFill>
                  </a:tcPr>
                </a:tc>
                <a:tc>
                  <a:txBody>
                    <a:bodyPr/>
                    <a:lstStyle/>
                    <a:p>
                      <a:pPr marL="0" marR="0" algn="r">
                        <a:lnSpc>
                          <a:spcPct val="115000"/>
                        </a:lnSpc>
                        <a:spcBef>
                          <a:spcPts val="0"/>
                        </a:spcBef>
                        <a:spcAft>
                          <a:spcPts val="0"/>
                        </a:spcAft>
                      </a:pPr>
                      <a:r>
                        <a:rPr lang="en-US" sz="2000" dirty="0">
                          <a:solidFill>
                            <a:srgbClr val="000000"/>
                          </a:solidFill>
                          <a:latin typeface="Tahoma"/>
                          <a:ea typeface="Calibri"/>
                          <a:cs typeface="Times New Roman"/>
                        </a:rPr>
                        <a:t>25,000</a:t>
                      </a:r>
                      <a:endParaRPr lang="en-US" sz="1100" dirty="0">
                        <a:latin typeface="Calibri"/>
                        <a:ea typeface="Calibri"/>
                        <a:cs typeface="Times New Roman"/>
                      </a:endParaRPr>
                    </a:p>
                  </a:txBody>
                  <a:tcPr marL="68580" marR="68580" marT="0" marB="0" anchor="b">
                    <a:lnL>
                      <a:noFill/>
                    </a:lnL>
                    <a:lnR>
                      <a:noFill/>
                    </a:lnR>
                    <a:lnT>
                      <a:noFill/>
                    </a:lnT>
                    <a:lnB>
                      <a:noFill/>
                    </a:lnB>
                    <a:solidFill>
                      <a:srgbClr val="B6DDE8"/>
                    </a:solidFill>
                  </a:tcPr>
                </a:tc>
                <a:tc>
                  <a:txBody>
                    <a:bodyPr/>
                    <a:lstStyle/>
                    <a:p>
                      <a:pPr marL="0" marR="0" algn="r">
                        <a:lnSpc>
                          <a:spcPct val="115000"/>
                        </a:lnSpc>
                        <a:spcBef>
                          <a:spcPts val="0"/>
                        </a:spcBef>
                        <a:spcAft>
                          <a:spcPts val="0"/>
                        </a:spcAft>
                      </a:pPr>
                      <a:r>
                        <a:rPr lang="en-US" sz="2000" dirty="0">
                          <a:solidFill>
                            <a:srgbClr val="000000"/>
                          </a:solidFill>
                          <a:latin typeface="Tahoma"/>
                          <a:ea typeface="Calibri"/>
                          <a:cs typeface="Times New Roman"/>
                        </a:rPr>
                        <a:t>24,688</a:t>
                      </a:r>
                      <a:endParaRPr lang="en-US" sz="1100" dirty="0">
                        <a:latin typeface="Calibri"/>
                        <a:ea typeface="Calibri"/>
                        <a:cs typeface="Times New Roman"/>
                      </a:endParaRPr>
                    </a:p>
                  </a:txBody>
                  <a:tcPr marL="68580" marR="68580" marT="0" marB="0" anchor="b">
                    <a:lnL>
                      <a:noFill/>
                    </a:lnL>
                    <a:lnR>
                      <a:noFill/>
                    </a:lnR>
                    <a:lnT>
                      <a:noFill/>
                    </a:lnT>
                    <a:lnB>
                      <a:noFill/>
                    </a:lnB>
                    <a:solidFill>
                      <a:srgbClr val="B6DDE8"/>
                    </a:solidFill>
                  </a:tcPr>
                </a:tc>
                <a:tc>
                  <a:txBody>
                    <a:bodyPr/>
                    <a:lstStyle/>
                    <a:p>
                      <a:pPr marL="0" marR="0" algn="r">
                        <a:lnSpc>
                          <a:spcPct val="115000"/>
                        </a:lnSpc>
                        <a:spcBef>
                          <a:spcPts val="0"/>
                        </a:spcBef>
                        <a:spcAft>
                          <a:spcPts val="0"/>
                        </a:spcAft>
                      </a:pPr>
                      <a:r>
                        <a:rPr lang="en-US" sz="2000">
                          <a:solidFill>
                            <a:srgbClr val="000000"/>
                          </a:solidFill>
                          <a:latin typeface="Tahoma"/>
                          <a:ea typeface="Calibri"/>
                          <a:cs typeface="Times New Roman"/>
                        </a:rPr>
                        <a:t>-1%</a:t>
                      </a:r>
                      <a:endParaRPr lang="en-US" sz="1100">
                        <a:latin typeface="Calibri"/>
                        <a:ea typeface="Calibri"/>
                        <a:cs typeface="Times New Roman"/>
                      </a:endParaRPr>
                    </a:p>
                  </a:txBody>
                  <a:tcPr marL="68580" marR="68580" marT="0" marB="0" anchor="b">
                    <a:lnL>
                      <a:noFill/>
                    </a:lnL>
                    <a:lnR>
                      <a:noFill/>
                    </a:lnR>
                    <a:lnT>
                      <a:noFill/>
                    </a:lnT>
                    <a:lnB>
                      <a:noFill/>
                    </a:lnB>
                    <a:solidFill>
                      <a:srgbClr val="B6DDE8"/>
                    </a:solidFill>
                  </a:tcPr>
                </a:tc>
              </a:tr>
              <a:tr h="424543">
                <a:tc>
                  <a:txBody>
                    <a:bodyPr/>
                    <a:lstStyle/>
                    <a:p>
                      <a:pPr marL="0" marR="0" algn="ctr">
                        <a:lnSpc>
                          <a:spcPct val="115000"/>
                        </a:lnSpc>
                        <a:spcBef>
                          <a:spcPts val="0"/>
                        </a:spcBef>
                        <a:spcAft>
                          <a:spcPts val="0"/>
                        </a:spcAft>
                      </a:pPr>
                      <a:r>
                        <a:rPr lang="en-US" sz="2000">
                          <a:solidFill>
                            <a:srgbClr val="000000"/>
                          </a:solidFill>
                          <a:latin typeface="Tahoma"/>
                          <a:ea typeface="Calibri"/>
                          <a:cs typeface="Times New Roman"/>
                        </a:rPr>
                        <a:t>3</a:t>
                      </a:r>
                      <a:endParaRPr lang="en-US" sz="1100">
                        <a:latin typeface="Calibri"/>
                        <a:ea typeface="Calibri"/>
                        <a:cs typeface="Times New Roman"/>
                      </a:endParaRPr>
                    </a:p>
                  </a:txBody>
                  <a:tcPr marL="68580" marR="68580" marT="0" marB="0" anchor="b">
                    <a:lnL>
                      <a:noFill/>
                    </a:lnL>
                    <a:lnR>
                      <a:noFill/>
                    </a:lnR>
                    <a:lnT>
                      <a:noFill/>
                    </a:lnT>
                    <a:lnB>
                      <a:noFill/>
                    </a:lnB>
                    <a:solidFill>
                      <a:srgbClr val="B6DDE8"/>
                    </a:solidFill>
                  </a:tcPr>
                </a:tc>
                <a:tc>
                  <a:txBody>
                    <a:bodyPr/>
                    <a:lstStyle/>
                    <a:p>
                      <a:pPr marL="0" marR="0" algn="r">
                        <a:lnSpc>
                          <a:spcPct val="115000"/>
                        </a:lnSpc>
                        <a:spcBef>
                          <a:spcPts val="0"/>
                        </a:spcBef>
                        <a:spcAft>
                          <a:spcPts val="0"/>
                        </a:spcAft>
                      </a:pPr>
                      <a:r>
                        <a:rPr lang="en-US" sz="2000" dirty="0">
                          <a:solidFill>
                            <a:srgbClr val="000000"/>
                          </a:solidFill>
                          <a:latin typeface="Tahoma"/>
                          <a:ea typeface="Calibri"/>
                          <a:cs typeface="Times New Roman"/>
                        </a:rPr>
                        <a:t>20,000</a:t>
                      </a:r>
                      <a:endParaRPr lang="en-US" sz="1100" dirty="0">
                        <a:latin typeface="Calibri"/>
                        <a:ea typeface="Calibri"/>
                        <a:cs typeface="Times New Roman"/>
                      </a:endParaRPr>
                    </a:p>
                  </a:txBody>
                  <a:tcPr marL="68580" marR="68580" marT="0" marB="0" anchor="b">
                    <a:lnL>
                      <a:noFill/>
                    </a:lnL>
                    <a:lnR>
                      <a:noFill/>
                    </a:lnR>
                    <a:lnT>
                      <a:noFill/>
                    </a:lnT>
                    <a:lnB>
                      <a:noFill/>
                    </a:lnB>
                    <a:solidFill>
                      <a:srgbClr val="B6DDE8"/>
                    </a:solidFill>
                  </a:tcPr>
                </a:tc>
                <a:tc>
                  <a:txBody>
                    <a:bodyPr/>
                    <a:lstStyle/>
                    <a:p>
                      <a:pPr marL="0" marR="0" algn="r">
                        <a:lnSpc>
                          <a:spcPct val="115000"/>
                        </a:lnSpc>
                        <a:spcBef>
                          <a:spcPts val="0"/>
                        </a:spcBef>
                        <a:spcAft>
                          <a:spcPts val="0"/>
                        </a:spcAft>
                      </a:pPr>
                      <a:r>
                        <a:rPr lang="en-US" sz="2000" dirty="0">
                          <a:solidFill>
                            <a:srgbClr val="000000"/>
                          </a:solidFill>
                          <a:latin typeface="Tahoma"/>
                          <a:ea typeface="Calibri"/>
                          <a:cs typeface="Times New Roman"/>
                        </a:rPr>
                        <a:t>20,000</a:t>
                      </a:r>
                      <a:endParaRPr lang="en-US" sz="1100" dirty="0">
                        <a:latin typeface="Calibri"/>
                        <a:ea typeface="Calibri"/>
                        <a:cs typeface="Times New Roman"/>
                      </a:endParaRPr>
                    </a:p>
                  </a:txBody>
                  <a:tcPr marL="68580" marR="68580" marT="0" marB="0" anchor="b">
                    <a:lnL>
                      <a:noFill/>
                    </a:lnL>
                    <a:lnR>
                      <a:noFill/>
                    </a:lnR>
                    <a:lnT>
                      <a:noFill/>
                    </a:lnT>
                    <a:lnB>
                      <a:noFill/>
                    </a:lnB>
                    <a:solidFill>
                      <a:srgbClr val="B6DDE8"/>
                    </a:solidFill>
                  </a:tcPr>
                </a:tc>
                <a:tc>
                  <a:txBody>
                    <a:bodyPr/>
                    <a:lstStyle/>
                    <a:p>
                      <a:pPr marL="0" marR="0" algn="r">
                        <a:lnSpc>
                          <a:spcPct val="115000"/>
                        </a:lnSpc>
                        <a:spcBef>
                          <a:spcPts val="0"/>
                        </a:spcBef>
                        <a:spcAft>
                          <a:spcPts val="0"/>
                        </a:spcAft>
                      </a:pPr>
                      <a:r>
                        <a:rPr lang="en-US" sz="2000">
                          <a:solidFill>
                            <a:srgbClr val="000000"/>
                          </a:solidFill>
                          <a:latin typeface="Tahoma"/>
                          <a:ea typeface="Calibri"/>
                          <a:cs typeface="Times New Roman"/>
                        </a:rPr>
                        <a:t>  0%</a:t>
                      </a:r>
                      <a:endParaRPr lang="en-US" sz="1100">
                        <a:latin typeface="Calibri"/>
                        <a:ea typeface="Calibri"/>
                        <a:cs typeface="Times New Roman"/>
                      </a:endParaRPr>
                    </a:p>
                  </a:txBody>
                  <a:tcPr marL="68580" marR="68580" marT="0" marB="0" anchor="b">
                    <a:lnL>
                      <a:noFill/>
                    </a:lnL>
                    <a:lnR>
                      <a:noFill/>
                    </a:lnR>
                    <a:lnT>
                      <a:noFill/>
                    </a:lnT>
                    <a:lnB>
                      <a:noFill/>
                    </a:lnB>
                    <a:solidFill>
                      <a:srgbClr val="B6DDE8"/>
                    </a:solidFill>
                  </a:tcPr>
                </a:tc>
              </a:tr>
              <a:tr h="424543">
                <a:tc>
                  <a:txBody>
                    <a:bodyPr/>
                    <a:lstStyle/>
                    <a:p>
                      <a:pPr marL="0" marR="0" algn="ctr">
                        <a:lnSpc>
                          <a:spcPct val="115000"/>
                        </a:lnSpc>
                        <a:spcBef>
                          <a:spcPts val="0"/>
                        </a:spcBef>
                        <a:spcAft>
                          <a:spcPts val="0"/>
                        </a:spcAft>
                      </a:pPr>
                      <a:r>
                        <a:rPr lang="en-US" sz="2000">
                          <a:solidFill>
                            <a:srgbClr val="000000"/>
                          </a:solidFill>
                          <a:latin typeface="Tahoma"/>
                          <a:ea typeface="Calibri"/>
                          <a:cs typeface="Times New Roman"/>
                        </a:rPr>
                        <a:t>4</a:t>
                      </a:r>
                      <a:endParaRPr lang="en-US" sz="1100">
                        <a:latin typeface="Calibri"/>
                        <a:ea typeface="Calibri"/>
                        <a:cs typeface="Times New Roman"/>
                      </a:endParaRPr>
                    </a:p>
                  </a:txBody>
                  <a:tcPr marL="68580" marR="68580" marT="0" marB="0" anchor="b">
                    <a:lnL>
                      <a:noFill/>
                    </a:lnL>
                    <a:lnR>
                      <a:noFill/>
                    </a:lnR>
                    <a:lnT>
                      <a:noFill/>
                    </a:lnT>
                    <a:lnB>
                      <a:noFill/>
                    </a:lnB>
                    <a:solidFill>
                      <a:srgbClr val="B6DDE8"/>
                    </a:solidFill>
                  </a:tcPr>
                </a:tc>
                <a:tc>
                  <a:txBody>
                    <a:bodyPr/>
                    <a:lstStyle/>
                    <a:p>
                      <a:pPr marL="0" marR="0" algn="r">
                        <a:lnSpc>
                          <a:spcPct val="115000"/>
                        </a:lnSpc>
                        <a:spcBef>
                          <a:spcPts val="0"/>
                        </a:spcBef>
                        <a:spcAft>
                          <a:spcPts val="0"/>
                        </a:spcAft>
                      </a:pPr>
                      <a:r>
                        <a:rPr lang="en-US" sz="2000">
                          <a:solidFill>
                            <a:srgbClr val="000000"/>
                          </a:solidFill>
                          <a:latin typeface="Tahoma"/>
                          <a:ea typeface="Calibri"/>
                          <a:cs typeface="Times New Roman"/>
                        </a:rPr>
                        <a:t> 5,000</a:t>
                      </a:r>
                      <a:endParaRPr lang="en-US" sz="1100">
                        <a:latin typeface="Calibri"/>
                        <a:ea typeface="Calibri"/>
                        <a:cs typeface="Times New Roman"/>
                      </a:endParaRPr>
                    </a:p>
                  </a:txBody>
                  <a:tcPr marL="68580" marR="68580" marT="0" marB="0" anchor="b">
                    <a:lnL>
                      <a:noFill/>
                    </a:lnL>
                    <a:lnR>
                      <a:noFill/>
                    </a:lnR>
                    <a:lnT>
                      <a:noFill/>
                    </a:lnT>
                    <a:lnB>
                      <a:noFill/>
                    </a:lnB>
                    <a:solidFill>
                      <a:srgbClr val="B6DDE8"/>
                    </a:solidFill>
                  </a:tcPr>
                </a:tc>
                <a:tc>
                  <a:txBody>
                    <a:bodyPr/>
                    <a:lstStyle/>
                    <a:p>
                      <a:pPr marL="0" marR="0" algn="r">
                        <a:lnSpc>
                          <a:spcPct val="115000"/>
                        </a:lnSpc>
                        <a:spcBef>
                          <a:spcPts val="0"/>
                        </a:spcBef>
                        <a:spcAft>
                          <a:spcPts val="0"/>
                        </a:spcAft>
                      </a:pPr>
                      <a:r>
                        <a:rPr lang="en-US" sz="2000" dirty="0">
                          <a:solidFill>
                            <a:srgbClr val="000000"/>
                          </a:solidFill>
                          <a:latin typeface="Tahoma"/>
                          <a:ea typeface="Calibri"/>
                          <a:cs typeface="Times New Roman"/>
                        </a:rPr>
                        <a:t>  5,938</a:t>
                      </a:r>
                      <a:endParaRPr lang="en-US" sz="1100" dirty="0">
                        <a:latin typeface="Calibri"/>
                        <a:ea typeface="Calibri"/>
                        <a:cs typeface="Times New Roman"/>
                      </a:endParaRPr>
                    </a:p>
                  </a:txBody>
                  <a:tcPr marL="68580" marR="68580" marT="0" marB="0" anchor="b">
                    <a:lnL>
                      <a:noFill/>
                    </a:lnL>
                    <a:lnR>
                      <a:noFill/>
                    </a:lnR>
                    <a:lnT>
                      <a:noFill/>
                    </a:lnT>
                    <a:lnB>
                      <a:noFill/>
                    </a:lnB>
                    <a:solidFill>
                      <a:srgbClr val="B6DDE8"/>
                    </a:solidFill>
                  </a:tcPr>
                </a:tc>
                <a:tc>
                  <a:txBody>
                    <a:bodyPr/>
                    <a:lstStyle/>
                    <a:p>
                      <a:pPr marL="0" marR="0" algn="r">
                        <a:lnSpc>
                          <a:spcPct val="115000"/>
                        </a:lnSpc>
                        <a:spcBef>
                          <a:spcPts val="0"/>
                        </a:spcBef>
                        <a:spcAft>
                          <a:spcPts val="0"/>
                        </a:spcAft>
                      </a:pPr>
                      <a:r>
                        <a:rPr lang="en-US" sz="2000" dirty="0">
                          <a:solidFill>
                            <a:srgbClr val="000000"/>
                          </a:solidFill>
                          <a:latin typeface="Tahoma"/>
                          <a:ea typeface="Calibri"/>
                          <a:cs typeface="Times New Roman"/>
                        </a:rPr>
                        <a:t>19%</a:t>
                      </a:r>
                      <a:endParaRPr lang="en-US" sz="1100" dirty="0">
                        <a:latin typeface="Calibri"/>
                        <a:ea typeface="Calibri"/>
                        <a:cs typeface="Times New Roman"/>
                      </a:endParaRPr>
                    </a:p>
                  </a:txBody>
                  <a:tcPr marL="68580" marR="68580" marT="0" marB="0" anchor="b">
                    <a:lnL>
                      <a:noFill/>
                    </a:lnL>
                    <a:lnR>
                      <a:noFill/>
                    </a:lnR>
                    <a:lnT>
                      <a:noFill/>
                    </a:lnT>
                    <a:lnB>
                      <a:noFill/>
                    </a:lnB>
                    <a:solidFill>
                      <a:srgbClr val="B6DDE8"/>
                    </a:solidFill>
                  </a:tcPr>
                </a:tc>
              </a:tr>
              <a:tr h="424543">
                <a:tc>
                  <a:txBody>
                    <a:bodyPr/>
                    <a:lstStyle/>
                    <a:p>
                      <a:pPr marL="0" marR="0" algn="ctr">
                        <a:lnSpc>
                          <a:spcPct val="115000"/>
                        </a:lnSpc>
                        <a:spcBef>
                          <a:spcPts val="0"/>
                        </a:spcBef>
                        <a:spcAft>
                          <a:spcPts val="0"/>
                        </a:spcAft>
                      </a:pPr>
                      <a:r>
                        <a:rPr lang="en-US" sz="2000">
                          <a:solidFill>
                            <a:srgbClr val="000000"/>
                          </a:solidFill>
                          <a:latin typeface="Tahoma"/>
                          <a:ea typeface="Calibri"/>
                          <a:cs typeface="Times New Roman"/>
                        </a:rPr>
                        <a:t>5</a:t>
                      </a:r>
                      <a:endParaRPr lang="en-US" sz="1100">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B6DDE8"/>
                    </a:solidFill>
                  </a:tcPr>
                </a:tc>
                <a:tc>
                  <a:txBody>
                    <a:bodyPr/>
                    <a:lstStyle/>
                    <a:p>
                      <a:pPr marL="0" marR="0" algn="r">
                        <a:lnSpc>
                          <a:spcPct val="115000"/>
                        </a:lnSpc>
                        <a:spcBef>
                          <a:spcPts val="0"/>
                        </a:spcBef>
                        <a:spcAft>
                          <a:spcPts val="0"/>
                        </a:spcAft>
                      </a:pPr>
                      <a:r>
                        <a:rPr lang="en-US" sz="2000">
                          <a:solidFill>
                            <a:srgbClr val="000000"/>
                          </a:solidFill>
                          <a:latin typeface="Tahoma"/>
                          <a:ea typeface="Calibri"/>
                          <a:cs typeface="Times New Roman"/>
                        </a:rPr>
                        <a:t>    500</a:t>
                      </a:r>
                      <a:endParaRPr lang="en-US" sz="1100">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B6DDE8"/>
                    </a:solidFill>
                  </a:tcPr>
                </a:tc>
                <a:tc>
                  <a:txBody>
                    <a:bodyPr/>
                    <a:lstStyle/>
                    <a:p>
                      <a:pPr marL="0" marR="0" algn="r">
                        <a:lnSpc>
                          <a:spcPct val="115000"/>
                        </a:lnSpc>
                        <a:spcBef>
                          <a:spcPts val="0"/>
                        </a:spcBef>
                        <a:spcAft>
                          <a:spcPts val="0"/>
                        </a:spcAft>
                      </a:pPr>
                      <a:r>
                        <a:rPr lang="en-US" sz="2000" dirty="0">
                          <a:solidFill>
                            <a:srgbClr val="000000"/>
                          </a:solidFill>
                          <a:latin typeface="Tahoma"/>
                          <a:ea typeface="Calibri"/>
                          <a:cs typeface="Times New Roman"/>
                        </a:rPr>
                        <a:t>  1,719</a:t>
                      </a:r>
                      <a:endParaRPr lang="en-US" sz="1100" dirty="0">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B6DDE8"/>
                    </a:solidFill>
                  </a:tcPr>
                </a:tc>
                <a:tc>
                  <a:txBody>
                    <a:bodyPr/>
                    <a:lstStyle/>
                    <a:p>
                      <a:pPr marL="0" marR="0" algn="r">
                        <a:lnSpc>
                          <a:spcPct val="115000"/>
                        </a:lnSpc>
                        <a:spcBef>
                          <a:spcPts val="0"/>
                        </a:spcBef>
                        <a:spcAft>
                          <a:spcPts val="0"/>
                        </a:spcAft>
                      </a:pPr>
                      <a:r>
                        <a:rPr lang="en-US" sz="2000" dirty="0">
                          <a:solidFill>
                            <a:srgbClr val="000000"/>
                          </a:solidFill>
                          <a:latin typeface="Tahoma"/>
                          <a:ea typeface="Calibri"/>
                          <a:cs typeface="Times New Roman"/>
                        </a:rPr>
                        <a:t>344%</a:t>
                      </a:r>
                      <a:endParaRPr lang="en-US" sz="1100" dirty="0">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solidFill>
                      <a:srgbClr val="B6DDE8"/>
                    </a:solidFill>
                  </a:tcPr>
                </a:tc>
              </a:tr>
            </a:tbl>
          </a:graphicData>
        </a:graphic>
      </p:graphicFrame>
      <p:sp>
        <p:nvSpPr>
          <p:cNvPr id="7" name="Rectangle 6"/>
          <p:cNvSpPr/>
          <p:nvPr/>
        </p:nvSpPr>
        <p:spPr>
          <a:xfrm>
            <a:off x="533400" y="1143000"/>
            <a:ext cx="7543800" cy="2062103"/>
          </a:xfrm>
          <a:prstGeom prst="rect">
            <a:avLst/>
          </a:prstGeom>
        </p:spPr>
        <p:txBody>
          <a:bodyPr wrap="square">
            <a:spAutoFit/>
          </a:bodyPr>
          <a:lstStyle/>
          <a:p>
            <a:pPr algn="ctr"/>
            <a:r>
              <a:rPr lang="en-US" sz="3200" dirty="0" smtClean="0">
                <a:ln>
                  <a:solidFill>
                    <a:sysClr val="windowText" lastClr="000000"/>
                  </a:solidFill>
                </a:ln>
                <a:solidFill>
                  <a:srgbClr val="E1FC3C"/>
                </a:solidFill>
                <a:latin typeface="+mj-lt"/>
              </a:rPr>
              <a:t>GSI based estimates have large positive biases for stocks that make small contributions to fisheries, simply due to misclassification</a:t>
            </a:r>
            <a:endParaRPr lang="en-US" sz="3200" dirty="0">
              <a:ln>
                <a:solidFill>
                  <a:sysClr val="windowText" lastClr="000000"/>
                </a:solidFill>
              </a:ln>
              <a:solidFill>
                <a:srgbClr val="E1FC3C"/>
              </a:solidFill>
              <a:latin typeface="+mj-l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pPr algn="ctr"/>
            <a:r>
              <a:rPr lang="en-US" sz="6600" b="1"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The CWT </a:t>
            </a:r>
            <a:r>
              <a:rPr lang="en-US" sz="6600" b="1" u="sng"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System</a:t>
            </a:r>
            <a:endParaRPr lang="en-US" sz="6600" u="sng" dirty="0">
              <a:solidFill>
                <a:srgbClr val="384101"/>
              </a:solidFill>
            </a:endParaRPr>
          </a:p>
        </p:txBody>
      </p:sp>
      <p:sp>
        <p:nvSpPr>
          <p:cNvPr id="3" name="Content Placeholder 2"/>
          <p:cNvSpPr>
            <a:spLocks noGrp="1"/>
          </p:cNvSpPr>
          <p:nvPr>
            <p:ph idx="1"/>
          </p:nvPr>
        </p:nvSpPr>
        <p:spPr>
          <a:xfrm>
            <a:off x="228600" y="1219200"/>
            <a:ext cx="8686800" cy="5105400"/>
          </a:xfrm>
          <a:noFill/>
          <a:effectLst>
            <a:outerShdw blurRad="50800" dist="50800" dir="5400000" algn="ctr" rotWithShape="0">
              <a:schemeClr val="tx2">
                <a:lumMod val="75000"/>
              </a:schemeClr>
            </a:outerShdw>
          </a:effectLst>
        </p:spPr>
        <p:txBody>
          <a:bodyPr>
            <a:noAutofit/>
          </a:bodyPr>
          <a:lstStyle/>
          <a:p>
            <a:pPr marL="1136142" lvl="1" indent="-742950">
              <a:buClr>
                <a:srgbClr val="E1FC3C"/>
              </a:buClr>
              <a:buSzPct val="100000"/>
              <a:buNone/>
            </a:pPr>
            <a:r>
              <a:rPr lang="en-US" sz="4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Compared to PBT tagging…</a:t>
            </a:r>
          </a:p>
          <a:p>
            <a:pPr marL="1136142" lvl="1" indent="-742950">
              <a:buClr>
                <a:srgbClr val="E1FC3C"/>
              </a:buClr>
              <a:buSzPct val="100000"/>
            </a:pPr>
            <a:r>
              <a:rPr lang="en-US" sz="32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Cost of PBT on </a:t>
            </a:r>
            <a:r>
              <a:rPr lang="en-US" sz="3200" b="1" spc="50" dirty="0" err="1" smtClean="0">
                <a:ln w="13500">
                  <a:solidFill>
                    <a:srgbClr val="384101"/>
                  </a:solidFill>
                  <a:prstDash val="solid"/>
                </a:ln>
                <a:solidFill>
                  <a:srgbClr val="E1FC3C"/>
                </a:solidFill>
                <a:effectLst>
                  <a:innerShdw blurRad="50900" dist="38500" dir="13500000">
                    <a:srgbClr val="000000">
                      <a:alpha val="60000"/>
                    </a:srgbClr>
                  </a:innerShdw>
                </a:effectLst>
                <a:latin typeface="+mj-lt"/>
              </a:rPr>
              <a:t>coastwide</a:t>
            </a:r>
            <a:r>
              <a:rPr lang="en-US" sz="32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 scale intractable</a:t>
            </a:r>
          </a:p>
          <a:p>
            <a:pPr marL="1136142" lvl="1" indent="-742950">
              <a:buClr>
                <a:srgbClr val="E1FC3C"/>
              </a:buClr>
              <a:buSzPct val="100000"/>
            </a:pPr>
            <a:r>
              <a:rPr lang="en-US" sz="32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Can’t use on wild stocks</a:t>
            </a:r>
          </a:p>
          <a:p>
            <a:pPr marL="1136142" lvl="1" indent="-742950">
              <a:buClr>
                <a:srgbClr val="E1FC3C"/>
              </a:buClr>
              <a:buSzPct val="100000"/>
            </a:pPr>
            <a:r>
              <a:rPr lang="en-US" sz="32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Computationally, extremely intensive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p>
            <a:pPr algn="ctr"/>
            <a:r>
              <a:rPr lang="en-US" b="1" dirty="0" smtClean="0">
                <a:ln>
                  <a:solidFill>
                    <a:sysClr val="windowText" lastClr="000000"/>
                  </a:solidFill>
                </a:ln>
                <a:solidFill>
                  <a:srgbClr val="E1FC3C"/>
                </a:solidFill>
              </a:rPr>
              <a:t>Conclusion</a:t>
            </a:r>
            <a:endParaRPr lang="en-US" b="1" dirty="0">
              <a:ln>
                <a:solidFill>
                  <a:sysClr val="windowText" lastClr="000000"/>
                </a:solidFill>
              </a:ln>
              <a:solidFill>
                <a:srgbClr val="E1FC3C"/>
              </a:solidFill>
            </a:endParaRPr>
          </a:p>
        </p:txBody>
      </p:sp>
      <p:sp>
        <p:nvSpPr>
          <p:cNvPr id="3" name="Content Placeholder 2"/>
          <p:cNvSpPr>
            <a:spLocks noGrp="1"/>
          </p:cNvSpPr>
          <p:nvPr>
            <p:ph idx="1"/>
          </p:nvPr>
        </p:nvSpPr>
        <p:spPr>
          <a:xfrm>
            <a:off x="457200" y="1143000"/>
            <a:ext cx="8229600" cy="5181600"/>
          </a:xfrm>
        </p:spPr>
        <p:txBody>
          <a:bodyPr>
            <a:noAutofit/>
          </a:bodyPr>
          <a:lstStyle/>
          <a:p>
            <a:r>
              <a:rPr lang="en-US" sz="3200" b="1" dirty="0" smtClean="0">
                <a:ln>
                  <a:solidFill>
                    <a:sysClr val="windowText" lastClr="000000"/>
                  </a:solidFill>
                </a:ln>
                <a:solidFill>
                  <a:srgbClr val="E1FC3C"/>
                </a:solidFill>
                <a:latin typeface="+mj-lt"/>
              </a:rPr>
              <a:t>How do you replace this </a:t>
            </a:r>
            <a:r>
              <a:rPr lang="en-US" sz="3200" b="1" dirty="0" err="1" smtClean="0">
                <a:ln>
                  <a:solidFill>
                    <a:sysClr val="windowText" lastClr="000000"/>
                  </a:solidFill>
                </a:ln>
                <a:solidFill>
                  <a:srgbClr val="E1FC3C"/>
                </a:solidFill>
                <a:latin typeface="+mj-lt"/>
              </a:rPr>
              <a:t>coastwide</a:t>
            </a:r>
            <a:r>
              <a:rPr lang="en-US" sz="3200" b="1" dirty="0" smtClean="0">
                <a:ln>
                  <a:solidFill>
                    <a:sysClr val="windowText" lastClr="000000"/>
                  </a:solidFill>
                </a:ln>
                <a:solidFill>
                  <a:srgbClr val="E1FC3C"/>
                </a:solidFill>
                <a:latin typeface="+mj-lt"/>
              </a:rPr>
              <a:t> tagging and sampling system to provide the necessary information (stock-age specific exploitation rates, H vs. W) at less expense?</a:t>
            </a:r>
          </a:p>
          <a:p>
            <a:r>
              <a:rPr lang="en-US" sz="3200" b="1" dirty="0" smtClean="0">
                <a:ln>
                  <a:solidFill>
                    <a:sysClr val="windowText" lastClr="000000"/>
                  </a:solidFill>
                </a:ln>
                <a:solidFill>
                  <a:srgbClr val="E1FC3C"/>
                </a:solidFill>
                <a:latin typeface="+mj-lt"/>
              </a:rPr>
              <a:t>Alternatively, how do you fund a new data system to provide the necessary information for an alternative management framework?</a:t>
            </a:r>
            <a:endParaRPr lang="en-US" sz="3200" b="1" dirty="0">
              <a:ln>
                <a:solidFill>
                  <a:sysClr val="windowText" lastClr="000000"/>
                </a:solidFill>
              </a:ln>
              <a:solidFill>
                <a:srgbClr val="E1FC3C"/>
              </a:solidFill>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pPr algn="ctr"/>
            <a:r>
              <a:rPr lang="en-US" sz="6600" b="1"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The CWT </a:t>
            </a:r>
            <a:r>
              <a:rPr lang="en-US" sz="6600" b="1" u="sng"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System</a:t>
            </a:r>
            <a:endParaRPr lang="en-US" sz="6600" dirty="0">
              <a:solidFill>
                <a:srgbClr val="384101"/>
              </a:solidFill>
            </a:endParaRPr>
          </a:p>
        </p:txBody>
      </p:sp>
      <p:sp>
        <p:nvSpPr>
          <p:cNvPr id="3" name="Content Placeholder 2"/>
          <p:cNvSpPr>
            <a:spLocks noGrp="1"/>
          </p:cNvSpPr>
          <p:nvPr>
            <p:ph idx="1"/>
          </p:nvPr>
        </p:nvSpPr>
        <p:spPr>
          <a:xfrm>
            <a:off x="228600" y="1219200"/>
            <a:ext cx="8686800" cy="5105400"/>
          </a:xfrm>
          <a:noFill/>
          <a:effectLst>
            <a:outerShdw blurRad="50800" dist="50800" dir="5400000" algn="ctr" rotWithShape="0">
              <a:schemeClr val="tx2">
                <a:lumMod val="75000"/>
              </a:schemeClr>
            </a:outerShdw>
          </a:effectLst>
        </p:spPr>
        <p:txBody>
          <a:bodyPr>
            <a:noAutofit/>
          </a:bodyPr>
          <a:lstStyle/>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Exists, as a System</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Is Important</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Faces Challenges</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Is Irreplaceable, </a:t>
            </a:r>
            <a:r>
              <a:rPr lang="en-US" sz="36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for now</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Needs Bolstered</a:t>
            </a:r>
          </a:p>
          <a:p>
            <a:pPr marL="1136142" lvl="1" indent="-742950">
              <a:buClr>
                <a:srgbClr val="E1FC3C"/>
              </a:buClr>
              <a:buSzPct val="100000"/>
              <a:buFont typeface="+mj-lt"/>
              <a:buAutoNum type="arabicPeriod"/>
            </a:pPr>
            <a:r>
              <a:rPr lang="en-US" sz="4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Is Efficient</a:t>
            </a:r>
            <a:endParaRPr lang="en-US" sz="4400" dirty="0">
              <a:ln w="13500">
                <a:solidFill>
                  <a:srgbClr val="384101"/>
                </a:solidFill>
                <a:prstDash val="solid"/>
              </a:ln>
              <a:solidFill>
                <a:schemeClr val="accent3">
                  <a:lumMod val="75000"/>
                </a:schemeClr>
              </a:solidFill>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67512"/>
          </a:xfrm>
        </p:spPr>
        <p:txBody>
          <a:bodyPr>
            <a:normAutofit fontScale="90000"/>
          </a:bodyPr>
          <a:lstStyle/>
          <a:p>
            <a:r>
              <a:rPr lang="en-US" sz="6600" b="1"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The CWT </a:t>
            </a:r>
            <a:r>
              <a:rPr lang="en-US" sz="6600" b="1" u="sng"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System</a:t>
            </a:r>
            <a:endParaRPr lang="en-US" sz="6600" dirty="0">
              <a:solidFill>
                <a:srgbClr val="384101"/>
              </a:solidFill>
            </a:endParaRPr>
          </a:p>
        </p:txBody>
      </p:sp>
      <p:sp>
        <p:nvSpPr>
          <p:cNvPr id="3" name="Content Placeholder 2"/>
          <p:cNvSpPr>
            <a:spLocks noGrp="1"/>
          </p:cNvSpPr>
          <p:nvPr>
            <p:ph idx="1"/>
          </p:nvPr>
        </p:nvSpPr>
        <p:spPr>
          <a:xfrm>
            <a:off x="228600" y="838200"/>
            <a:ext cx="8686800" cy="5486400"/>
          </a:xfrm>
        </p:spPr>
        <p:txBody>
          <a:bodyPr>
            <a:normAutofit/>
          </a:bodyPr>
          <a:lstStyle/>
          <a:p>
            <a:pPr marL="1136142" lvl="1" indent="-742950">
              <a:buClr>
                <a:srgbClr val="E1FC3C"/>
              </a:buClr>
              <a:buSzPct val="100000"/>
              <a:buFont typeface="+mj-lt"/>
              <a:buAutoNum type="arabicPeriod" startAt="2"/>
            </a:pPr>
            <a:r>
              <a:rPr lang="en-US" sz="32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Is Important</a:t>
            </a:r>
          </a:p>
          <a:p>
            <a:pPr marL="1410462" lvl="2" indent="-742950">
              <a:spcBef>
                <a:spcPts val="1800"/>
              </a:spcBef>
              <a:buClr>
                <a:srgbClr val="E1FC3C"/>
              </a:buClr>
              <a:buSzPct val="100000"/>
            </a:pPr>
            <a:r>
              <a:rPr lang="en-US" sz="2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Pacific Salmon Treaty International Obligation</a:t>
            </a:r>
          </a:p>
          <a:p>
            <a:pPr marL="1410462" lvl="2" indent="-742950">
              <a:spcBef>
                <a:spcPts val="1800"/>
              </a:spcBef>
              <a:buClr>
                <a:srgbClr val="E1FC3C"/>
              </a:buClr>
              <a:buSzPct val="100000"/>
            </a:pPr>
            <a:r>
              <a:rPr lang="en-US" sz="2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Provides estimates of ocean exploitation rates, essential for minimizing uncertainty in RME metrics by accounting for confounding effects (e.g. ocean harvest)</a:t>
            </a:r>
          </a:p>
          <a:p>
            <a:pPr marL="1410462" lvl="2" indent="-742950">
              <a:spcBef>
                <a:spcPts val="1800"/>
              </a:spcBef>
              <a:buClr>
                <a:srgbClr val="E1FC3C"/>
              </a:buClr>
              <a:buSzPct val="100000"/>
            </a:pPr>
            <a:r>
              <a:rPr lang="en-US" sz="2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Provides consistent time series of data (1979 on) for </a:t>
            </a:r>
            <a:r>
              <a:rPr lang="en-US" sz="2400" b="1" i="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index based</a:t>
            </a:r>
            <a:r>
              <a:rPr lang="en-US" sz="2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 management frameworks using indicator stock programs, including PST, PFMC </a:t>
            </a:r>
            <a:r>
              <a:rPr lang="en-US" sz="2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rPr>
              <a:t>(e.g., FRAM)</a:t>
            </a:r>
            <a:r>
              <a:rPr lang="en-US" sz="2400" b="1" spc="50" dirty="0" smtClean="0">
                <a:ln w="13500">
                  <a:solidFill>
                    <a:srgbClr val="384101"/>
                  </a:solidFill>
                  <a:prstDash val="solid"/>
                </a:ln>
                <a:solidFill>
                  <a:schemeClr val="accent3">
                    <a:lumMod val="75000"/>
                  </a:schemeClr>
                </a:solidFill>
                <a:effectLst>
                  <a:innerShdw blurRad="50900" dist="38500" dir="13500000">
                    <a:srgbClr val="000000">
                      <a:alpha val="60000"/>
                    </a:srgbClr>
                  </a:innerShdw>
                </a:effectLst>
                <a:latin typeface="+mj-lt"/>
              </a:rPr>
              <a:t>, and terminal fishery models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fontScale="90000"/>
          </a:bodyPr>
          <a:lstStyle/>
          <a:p>
            <a:r>
              <a:rPr lang="en-US" sz="6600" b="1"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The CWT </a:t>
            </a:r>
            <a:r>
              <a:rPr lang="en-US" sz="6600" b="1" u="sng" spc="50" dirty="0" smtClean="0">
                <a:ln w="13500">
                  <a:solidFill>
                    <a:schemeClr val="accent1">
                      <a:shade val="2500"/>
                      <a:alpha val="6500"/>
                    </a:schemeClr>
                  </a:solidFill>
                  <a:prstDash val="solid"/>
                </a:ln>
                <a:solidFill>
                  <a:srgbClr val="384101"/>
                </a:solidFill>
                <a:effectLst>
                  <a:innerShdw blurRad="50900" dist="38500" dir="13500000">
                    <a:srgbClr val="000000">
                      <a:alpha val="60000"/>
                    </a:srgbClr>
                  </a:innerShdw>
                </a:effectLst>
              </a:rPr>
              <a:t>System</a:t>
            </a:r>
            <a:endParaRPr lang="en-US" sz="6600" dirty="0">
              <a:solidFill>
                <a:srgbClr val="384101"/>
              </a:solidFill>
            </a:endParaRPr>
          </a:p>
        </p:txBody>
      </p:sp>
      <p:sp>
        <p:nvSpPr>
          <p:cNvPr id="3" name="Content Placeholder 2"/>
          <p:cNvSpPr>
            <a:spLocks noGrp="1"/>
          </p:cNvSpPr>
          <p:nvPr>
            <p:ph idx="1"/>
          </p:nvPr>
        </p:nvSpPr>
        <p:spPr>
          <a:xfrm>
            <a:off x="228600" y="1143000"/>
            <a:ext cx="8686800" cy="5181600"/>
          </a:xfrm>
        </p:spPr>
        <p:txBody>
          <a:bodyPr>
            <a:normAutofit/>
          </a:bodyPr>
          <a:lstStyle/>
          <a:p>
            <a:pPr marL="1136142" lvl="1" indent="-742950">
              <a:buClr>
                <a:srgbClr val="E1FC3C"/>
              </a:buClr>
              <a:buSzPct val="100000"/>
              <a:buFont typeface="+mj-lt"/>
              <a:buAutoNum type="arabicPeriod" startAt="2"/>
            </a:pPr>
            <a:r>
              <a:rPr lang="en-US" sz="32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It’s Important</a:t>
            </a:r>
          </a:p>
          <a:p>
            <a:pPr marL="1410462" lvl="2" indent="-742950">
              <a:spcBef>
                <a:spcPts val="1800"/>
              </a:spcBef>
              <a:buClr>
                <a:srgbClr val="E1FC3C"/>
              </a:buClr>
              <a:buSzPct val="100000"/>
            </a:pPr>
            <a:r>
              <a:rPr lang="en-US" sz="24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Pacific Salmon Treaty International Obligation</a:t>
            </a:r>
          </a:p>
          <a:p>
            <a:pPr marL="1410462" lvl="2" indent="-742950">
              <a:spcBef>
                <a:spcPts val="1800"/>
              </a:spcBef>
              <a:buClr>
                <a:srgbClr val="E1FC3C"/>
              </a:buClr>
              <a:buSzPct val="100000"/>
              <a:buNone/>
            </a:pPr>
            <a:endParaRPr lang="en-US" sz="24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endParaRPr>
          </a:p>
          <a:p>
            <a:pPr marL="1410462" lvl="2" indent="-742950">
              <a:spcBef>
                <a:spcPts val="1800"/>
              </a:spcBef>
              <a:buClr>
                <a:srgbClr val="E1FC3C"/>
              </a:buClr>
              <a:buSzPct val="100000"/>
              <a:buNone/>
            </a:pPr>
            <a:endParaRPr lang="en-US" sz="24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endParaRPr>
          </a:p>
        </p:txBody>
      </p:sp>
      <p:sp>
        <p:nvSpPr>
          <p:cNvPr id="4" name="Rectangle 3"/>
          <p:cNvSpPr/>
          <p:nvPr/>
        </p:nvSpPr>
        <p:spPr>
          <a:xfrm>
            <a:off x="1676400" y="2895600"/>
            <a:ext cx="6858000" cy="3416320"/>
          </a:xfrm>
          <a:prstGeom prst="rect">
            <a:avLst/>
          </a:prstGeom>
        </p:spPr>
        <p:txBody>
          <a:bodyPr wrap="square">
            <a:spAutoFit/>
          </a:bodyPr>
          <a:lstStyle/>
          <a:p>
            <a:r>
              <a:rPr lang="en-US" sz="2400" b="1" spc="50" dirty="0">
                <a:ln w="13500">
                  <a:solidFill>
                    <a:srgbClr val="384101"/>
                  </a:solidFill>
                  <a:prstDash val="solid"/>
                </a:ln>
                <a:solidFill>
                  <a:srgbClr val="FFFD4D"/>
                </a:solidFill>
                <a:effectLst>
                  <a:innerShdw blurRad="50900" dist="38500" dir="13500000">
                    <a:srgbClr val="000000">
                      <a:alpha val="60000"/>
                    </a:srgbClr>
                  </a:innerShdw>
                </a:effectLst>
                <a:latin typeface="+mj-lt"/>
              </a:rPr>
              <a:t>Memorandum of Understanding (Par. B) </a:t>
            </a:r>
            <a:r>
              <a:rPr lang="en-US" sz="24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transmitted </a:t>
            </a:r>
            <a:r>
              <a:rPr lang="en-US" sz="2400" b="1" spc="50" dirty="0">
                <a:ln w="13500">
                  <a:solidFill>
                    <a:srgbClr val="384101"/>
                  </a:solidFill>
                  <a:prstDash val="solid"/>
                </a:ln>
                <a:solidFill>
                  <a:srgbClr val="FFFD4D"/>
                </a:solidFill>
                <a:effectLst>
                  <a:innerShdw blurRad="50900" dist="38500" dir="13500000">
                    <a:srgbClr val="000000">
                      <a:alpha val="60000"/>
                    </a:srgbClr>
                  </a:innerShdw>
                </a:effectLst>
                <a:latin typeface="+mj-lt"/>
              </a:rPr>
              <a:t>with </a:t>
            </a:r>
            <a:r>
              <a:rPr lang="en-US" sz="24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the </a:t>
            </a:r>
            <a:r>
              <a:rPr lang="en-US" sz="2400" b="1" spc="50" dirty="0">
                <a:ln w="13500">
                  <a:solidFill>
                    <a:srgbClr val="384101"/>
                  </a:solidFill>
                  <a:prstDash val="solid"/>
                </a:ln>
                <a:solidFill>
                  <a:srgbClr val="FFFD4D"/>
                </a:solidFill>
                <a:effectLst>
                  <a:innerShdw blurRad="50900" dist="38500" dir="13500000">
                    <a:srgbClr val="000000">
                      <a:alpha val="60000"/>
                    </a:srgbClr>
                  </a:innerShdw>
                </a:effectLst>
                <a:latin typeface="+mj-lt"/>
              </a:rPr>
              <a:t>Pacific Salmon Treaty </a:t>
            </a:r>
            <a:r>
              <a:rPr lang="en-US" sz="24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included a </a:t>
            </a:r>
            <a:r>
              <a:rPr lang="en-US" sz="2400" b="1" spc="50" dirty="0">
                <a:ln w="13500">
                  <a:solidFill>
                    <a:srgbClr val="384101"/>
                  </a:solidFill>
                  <a:prstDash val="solid"/>
                </a:ln>
                <a:solidFill>
                  <a:srgbClr val="FFFD4D"/>
                </a:solidFill>
                <a:effectLst>
                  <a:innerShdw blurRad="50900" dist="38500" dir="13500000">
                    <a:srgbClr val="000000">
                      <a:alpha val="60000"/>
                    </a:srgbClr>
                  </a:innerShdw>
                </a:effectLst>
                <a:latin typeface="+mj-lt"/>
              </a:rPr>
              <a:t>commitment: </a:t>
            </a:r>
            <a:endParaRPr lang="en-US" sz="2400" b="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endParaRPr>
          </a:p>
          <a:p>
            <a:endParaRPr lang="en-US" sz="2400" b="1" spc="50" dirty="0">
              <a:ln w="13500">
                <a:solidFill>
                  <a:srgbClr val="384101"/>
                </a:solidFill>
                <a:prstDash val="solid"/>
              </a:ln>
              <a:solidFill>
                <a:srgbClr val="FFFD4D"/>
              </a:solidFill>
              <a:effectLst>
                <a:innerShdw blurRad="50900" dist="38500" dir="13500000">
                  <a:srgbClr val="000000">
                    <a:alpha val="60000"/>
                  </a:srgbClr>
                </a:innerShdw>
              </a:effectLst>
              <a:latin typeface="+mj-lt"/>
            </a:endParaRPr>
          </a:p>
          <a:p>
            <a:r>
              <a:rPr lang="en-US" sz="2400" b="1" i="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“The </a:t>
            </a:r>
            <a:r>
              <a:rPr lang="en-US" sz="2400" b="1" i="1" spc="50" dirty="0">
                <a:ln w="13500">
                  <a:solidFill>
                    <a:srgbClr val="384101"/>
                  </a:solidFill>
                  <a:prstDash val="solid"/>
                </a:ln>
                <a:solidFill>
                  <a:srgbClr val="FFFD4D"/>
                </a:solidFill>
                <a:effectLst>
                  <a:innerShdw blurRad="50900" dist="38500" dir="13500000">
                    <a:srgbClr val="000000">
                      <a:alpha val="60000"/>
                    </a:srgbClr>
                  </a:innerShdw>
                </a:effectLst>
                <a:latin typeface="+mj-lt"/>
              </a:rPr>
              <a:t>Parties agree to maintain a coded-wire tagging and recapture program designed to provide statistically reliable data for stock assessments and fishery evaluations</a:t>
            </a:r>
            <a:r>
              <a:rPr lang="en-US" sz="2400" b="1" i="1" spc="50" dirty="0" smtClean="0">
                <a:ln w="13500">
                  <a:solidFill>
                    <a:srgbClr val="384101"/>
                  </a:solidFill>
                  <a:prstDash val="solid"/>
                </a:ln>
                <a:solidFill>
                  <a:srgbClr val="FFFD4D"/>
                </a:solidFill>
                <a:effectLst>
                  <a:innerShdw blurRad="50900" dist="38500" dir="13500000">
                    <a:srgbClr val="000000">
                      <a:alpha val="60000"/>
                    </a:srgbClr>
                  </a:innerShdw>
                </a:effectLst>
                <a:latin typeface="+mj-lt"/>
              </a:rPr>
              <a:t>.”</a:t>
            </a:r>
            <a:endParaRPr lang="en-US" sz="2400" b="1" i="1" spc="50" dirty="0">
              <a:ln w="13500">
                <a:solidFill>
                  <a:srgbClr val="384101"/>
                </a:solidFill>
                <a:prstDash val="solid"/>
              </a:ln>
              <a:solidFill>
                <a:srgbClr val="FFFD4D"/>
              </a:solidFill>
              <a:effectLst>
                <a:innerShdw blurRad="50900" dist="38500" dir="13500000">
                  <a:srgbClr val="000000">
                    <a:alpha val="60000"/>
                  </a:srgbClr>
                </a:innerShdw>
              </a:effectLst>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4" name="Rectangle 3"/>
          <p:cNvSpPr/>
          <p:nvPr/>
        </p:nvSpPr>
        <p:spPr>
          <a:xfrm>
            <a:off x="533400" y="381000"/>
            <a:ext cx="8001000" cy="5416868"/>
          </a:xfrm>
          <a:prstGeom prst="rect">
            <a:avLst/>
          </a:prstGeom>
        </p:spPr>
        <p:txBody>
          <a:bodyPr wrap="square">
            <a:spAutoFit/>
          </a:bodyPr>
          <a:lstStyle/>
          <a:p>
            <a:r>
              <a:rPr lang="en-US" sz="28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PSC SFEC summarized why all salmon fishery management agencies in the Pacific NW rely upon the CWT program:</a:t>
            </a:r>
          </a:p>
          <a:p>
            <a:pPr marL="342900" indent="-342900">
              <a:spcBef>
                <a:spcPts val="1200"/>
              </a:spcBef>
              <a:buFont typeface="+mj-lt"/>
              <a:buAutoNum type="arabicPeriod"/>
            </a:pPr>
            <a:r>
              <a:rPr lang="en-US" sz="2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the CWT program includes fully integrated tagging, sampling, and recovery operations along the entire west coast of North America;</a:t>
            </a:r>
          </a:p>
          <a:p>
            <a:pPr marL="342900" indent="-342900">
              <a:spcBef>
                <a:spcPts val="1200"/>
              </a:spcBef>
              <a:buFont typeface="+mj-lt"/>
              <a:buAutoNum type="arabicPeriod"/>
            </a:pPr>
            <a:r>
              <a:rPr lang="en-US" sz="2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the CWT provides sufficient resolution for stock-specific assessments; and</a:t>
            </a:r>
          </a:p>
          <a:p>
            <a:pPr marL="342900" indent="-342900">
              <a:spcBef>
                <a:spcPts val="1200"/>
              </a:spcBef>
              <a:buFont typeface="+mj-lt"/>
              <a:buAutoNum type="arabicPeriod"/>
            </a:pPr>
            <a:r>
              <a:rPr lang="en-US" sz="2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the CWT is the only stock identification technique for which a historical record (generally back to the mid 1970s) of stock-specific assessments may be computed.</a:t>
            </a:r>
          </a:p>
          <a:p>
            <a:endParaRPr lang="en-US" sz="16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4" name="Rectangle 3"/>
          <p:cNvSpPr/>
          <p:nvPr/>
        </p:nvSpPr>
        <p:spPr>
          <a:xfrm>
            <a:off x="533400" y="1066800"/>
            <a:ext cx="8001000" cy="4739759"/>
          </a:xfrm>
          <a:prstGeom prst="rect">
            <a:avLst/>
          </a:prstGeom>
        </p:spPr>
        <p:txBody>
          <a:bodyPr wrap="square">
            <a:spAutoFit/>
          </a:bodyPr>
          <a:lstStyle/>
          <a:p>
            <a:r>
              <a:rPr lang="en-US" sz="28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They defined a viable CWT program as one that:</a:t>
            </a:r>
          </a:p>
          <a:p>
            <a:pPr marL="342900" indent="-342900">
              <a:spcBef>
                <a:spcPts val="1200"/>
              </a:spcBef>
              <a:buFont typeface="+mj-lt"/>
              <a:buAutoNum type="arabicPeriod"/>
            </a:pPr>
            <a:r>
              <a:rPr lang="en-US" sz="2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Provides the ability to use CWT data for assessment and management of </a:t>
            </a:r>
            <a:r>
              <a:rPr lang="en-US" sz="2400" b="1" i="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wild</a:t>
            </a:r>
            <a:r>
              <a:rPr lang="en-US" sz="2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 stocks;</a:t>
            </a:r>
          </a:p>
          <a:p>
            <a:pPr marL="342900" indent="-342900">
              <a:spcBef>
                <a:spcPts val="1200"/>
              </a:spcBef>
              <a:buFont typeface="+mj-lt"/>
              <a:buAutoNum type="arabicPeriod"/>
            </a:pPr>
            <a:r>
              <a:rPr lang="en-US" sz="2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Is maintained such that the uncertainty in stock assessments and their applications does not unacceptably increase management risk; and</a:t>
            </a:r>
          </a:p>
          <a:p>
            <a:pPr marL="342900" indent="-342900">
              <a:spcBef>
                <a:spcPts val="1200"/>
              </a:spcBef>
              <a:buFont typeface="+mj-lt"/>
              <a:buAutoNum type="arabicPeriod"/>
            </a:pPr>
            <a:r>
              <a:rPr lang="en-US" sz="2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Provides the ability to estimate </a:t>
            </a:r>
            <a:r>
              <a:rPr lang="en-US" sz="2400" b="1" i="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stock-specific exploitation rates by fishery and age</a:t>
            </a:r>
            <a:r>
              <a:rPr lang="en-US" sz="2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a:t>
            </a:r>
          </a:p>
          <a:p>
            <a:endParaRPr lang="en-US" sz="2400" b="1" i="1" spc="50" dirty="0">
              <a:ln w="13500">
                <a:solidFill>
                  <a:srgbClr val="384101"/>
                </a:solidFill>
                <a:prstDash val="solid"/>
              </a:ln>
              <a:solidFill>
                <a:srgbClr val="E1FC3C"/>
              </a:solidFill>
              <a:effectLst>
                <a:innerShdw blurRad="50900" dist="38500" dir="13500000">
                  <a:srgbClr val="000000">
                    <a:alpha val="60000"/>
                  </a:srgbClr>
                </a:innerShdw>
              </a:effectLst>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20000" contrast="-15000"/>
          </a:blip>
          <a:srcRect/>
          <a:stretch>
            <a:fillRect t="-29000" b="-29000"/>
          </a:stretch>
        </a:blipFill>
        <a:effectLst/>
      </p:bgPr>
    </p:bg>
    <p:spTree>
      <p:nvGrpSpPr>
        <p:cNvPr id="1" name=""/>
        <p:cNvGrpSpPr/>
        <p:nvPr/>
      </p:nvGrpSpPr>
      <p:grpSpPr>
        <a:xfrm>
          <a:off x="0" y="0"/>
          <a:ext cx="0" cy="0"/>
          <a:chOff x="0" y="0"/>
          <a:chExt cx="0" cy="0"/>
        </a:xfrm>
      </p:grpSpPr>
      <p:sp>
        <p:nvSpPr>
          <p:cNvPr id="4" name="Rectangle 3"/>
          <p:cNvSpPr/>
          <p:nvPr/>
        </p:nvSpPr>
        <p:spPr>
          <a:xfrm>
            <a:off x="533400" y="685800"/>
            <a:ext cx="8001000" cy="5632311"/>
          </a:xfrm>
          <a:prstGeom prst="rect">
            <a:avLst/>
          </a:prstGeom>
        </p:spPr>
        <p:txBody>
          <a:bodyPr wrap="square">
            <a:spAutoFit/>
          </a:bodyPr>
          <a:lstStyle/>
          <a:p>
            <a:r>
              <a:rPr lang="en-US" sz="2400" b="1" spc="50" dirty="0">
                <a:ln w="13500">
                  <a:solidFill>
                    <a:srgbClr val="384101"/>
                  </a:solidFill>
                  <a:prstDash val="solid"/>
                </a:ln>
                <a:solidFill>
                  <a:srgbClr val="E1FC3C"/>
                </a:solidFill>
                <a:effectLst>
                  <a:innerShdw blurRad="50900" dist="38500" dir="13500000">
                    <a:srgbClr val="000000">
                      <a:alpha val="60000"/>
                    </a:srgbClr>
                  </a:innerShdw>
                </a:effectLst>
                <a:latin typeface="+mj-lt"/>
              </a:rPr>
              <a:t>The PSC convened a CWT expert panel in 2004, and explicitly charged them with evaluating methods of fulfilling the </a:t>
            </a:r>
            <a:r>
              <a:rPr lang="en-US" sz="2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third </a:t>
            </a:r>
            <a:r>
              <a:rPr lang="en-US" sz="2400" b="1" spc="50" dirty="0">
                <a:ln w="13500">
                  <a:solidFill>
                    <a:srgbClr val="384101"/>
                  </a:solidFill>
                  <a:prstDash val="solid"/>
                </a:ln>
                <a:solidFill>
                  <a:srgbClr val="E1FC3C"/>
                </a:solidFill>
                <a:effectLst>
                  <a:innerShdw blurRad="50900" dist="38500" dir="13500000">
                    <a:srgbClr val="000000">
                      <a:alpha val="60000"/>
                    </a:srgbClr>
                  </a:innerShdw>
                </a:effectLst>
                <a:latin typeface="+mj-lt"/>
              </a:rPr>
              <a:t>criterion of a viable CWT program, </a:t>
            </a:r>
            <a:endParaRPr lang="en-US" sz="2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endParaRPr>
          </a:p>
          <a:p>
            <a:pPr lvl="1"/>
            <a:r>
              <a:rPr lang="en-US" sz="2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i.e</a:t>
            </a:r>
            <a:r>
              <a:rPr lang="en-US" sz="2400" b="1" spc="50" dirty="0">
                <a:ln w="13500">
                  <a:solidFill>
                    <a:srgbClr val="384101"/>
                  </a:solidFill>
                  <a:prstDash val="solid"/>
                </a:ln>
                <a:solidFill>
                  <a:srgbClr val="E1FC3C"/>
                </a:solidFill>
                <a:effectLst>
                  <a:innerShdw blurRad="50900" dist="38500" dir="13500000">
                    <a:srgbClr val="000000">
                      <a:alpha val="60000"/>
                    </a:srgbClr>
                  </a:innerShdw>
                </a:effectLst>
                <a:latin typeface="+mj-lt"/>
              </a:rPr>
              <a:t>., estimating age- and fishery-specific mortality rates of salmon from natural stocks, in the context of mass marking and mark-selective </a:t>
            </a:r>
            <a:r>
              <a:rPr lang="en-US" sz="2400" b="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fisheries:</a:t>
            </a:r>
          </a:p>
          <a:p>
            <a:endParaRPr lang="en-US" sz="2400" b="1" spc="50" dirty="0">
              <a:ln w="13500">
                <a:solidFill>
                  <a:srgbClr val="384101"/>
                </a:solidFill>
                <a:prstDash val="solid"/>
              </a:ln>
              <a:solidFill>
                <a:srgbClr val="E1FC3C"/>
              </a:solidFill>
              <a:effectLst>
                <a:innerShdw blurRad="50900" dist="38500" dir="13500000">
                  <a:srgbClr val="000000">
                    <a:alpha val="60000"/>
                  </a:srgbClr>
                </a:innerShdw>
              </a:effectLst>
              <a:latin typeface="+mj-lt"/>
            </a:endParaRPr>
          </a:p>
          <a:p>
            <a:r>
              <a:rPr lang="en-US" sz="2400" b="1" i="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“To </a:t>
            </a:r>
            <a:r>
              <a:rPr lang="en-US" sz="2400" b="1" i="1" spc="50" dirty="0">
                <a:ln w="13500">
                  <a:solidFill>
                    <a:srgbClr val="384101"/>
                  </a:solidFill>
                  <a:prstDash val="solid"/>
                </a:ln>
                <a:solidFill>
                  <a:srgbClr val="E1FC3C"/>
                </a:solidFill>
                <a:effectLst>
                  <a:innerShdw blurRad="50900" dist="38500" dir="13500000">
                    <a:srgbClr val="000000">
                      <a:alpha val="60000"/>
                    </a:srgbClr>
                  </a:innerShdw>
                </a:effectLst>
                <a:latin typeface="+mj-lt"/>
              </a:rPr>
              <a:t>determine what methods, CWT or otherwise, might be used to estimate age and fishery-specific mortality rates of salmon from natural stocks in the face of mass marking and mark-selective fisheries</a:t>
            </a:r>
            <a:r>
              <a:rPr lang="en-US" sz="2400" b="1" i="1" spc="50" dirty="0" smtClean="0">
                <a:ln w="13500">
                  <a:solidFill>
                    <a:srgbClr val="384101"/>
                  </a:solidFill>
                  <a:prstDash val="solid"/>
                </a:ln>
                <a:solidFill>
                  <a:srgbClr val="E1FC3C"/>
                </a:solidFill>
                <a:effectLst>
                  <a:innerShdw blurRad="50900" dist="38500" dir="13500000">
                    <a:srgbClr val="000000">
                      <a:alpha val="60000"/>
                    </a:srgbClr>
                  </a:innerShdw>
                </a:effectLst>
                <a:latin typeface="+mj-lt"/>
              </a:rPr>
              <a:t>.”</a:t>
            </a:r>
            <a:endParaRPr lang="en-US" sz="2400" b="1" i="1" spc="50" dirty="0">
              <a:ln w="13500">
                <a:solidFill>
                  <a:srgbClr val="384101"/>
                </a:solidFill>
                <a:prstDash val="solid"/>
              </a:ln>
              <a:solidFill>
                <a:srgbClr val="E1FC3C"/>
              </a:solidFill>
              <a:effectLst>
                <a:innerShdw blurRad="50900" dist="38500" dir="13500000">
                  <a:srgbClr val="000000">
                    <a:alpha val="60000"/>
                  </a:srgbClr>
                </a:innerShdw>
              </a:effectLst>
              <a:latin typeface="+mj-lt"/>
            </a:endParaRPr>
          </a:p>
          <a:p>
            <a:endParaRPr lang="en-US" sz="2400" b="1" i="1" spc="50" dirty="0">
              <a:ln w="13500">
                <a:solidFill>
                  <a:srgbClr val="384101"/>
                </a:solidFill>
                <a:prstDash val="solid"/>
              </a:ln>
              <a:solidFill>
                <a:srgbClr val="FFFD4D"/>
              </a:solidFill>
              <a:effectLst>
                <a:innerShdw blurRad="50900" dist="38500" dir="13500000">
                  <a:srgbClr val="000000">
                    <a:alpha val="60000"/>
                  </a:srgbClr>
                </a:innerShdw>
              </a:effectLst>
              <a:latin typeface="+mj-l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ustom 1">
      <a:majorFont>
        <a:latin typeface="Tahoma"/>
        <a:ea typeface=""/>
        <a:cs typeface=""/>
      </a:majorFont>
      <a:minorFont>
        <a:latin typeface="Verdana"/>
        <a:ea typeface=""/>
        <a:cs typeface=""/>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1253</TotalTime>
  <Words>1930</Words>
  <Application>Microsoft Office PowerPoint</Application>
  <PresentationFormat>On-screen Show (4:3)</PresentationFormat>
  <Paragraphs>286</Paragraphs>
  <Slides>36</Slides>
  <Notes>21</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38" baseType="lpstr">
      <vt:lpstr>Flow</vt:lpstr>
      <vt:lpstr>Equation</vt:lpstr>
      <vt:lpstr>Status of the CWT system</vt:lpstr>
      <vt:lpstr>The CWT System</vt:lpstr>
      <vt:lpstr>Slide 3</vt:lpstr>
      <vt:lpstr>The CWT System</vt:lpstr>
      <vt:lpstr>The CWT System</vt:lpstr>
      <vt:lpstr>The CWT System</vt:lpstr>
      <vt:lpstr>Slide 7</vt:lpstr>
      <vt:lpstr>Slide 8</vt:lpstr>
      <vt:lpstr>Slide 9</vt:lpstr>
      <vt:lpstr>Slide 10</vt:lpstr>
      <vt:lpstr>The CWT System</vt:lpstr>
      <vt:lpstr>In SIX parts…</vt:lpstr>
      <vt:lpstr>The Big Black Box of Ocean Impacts</vt:lpstr>
      <vt:lpstr>The CWT System</vt:lpstr>
      <vt:lpstr>PST Management Framework</vt:lpstr>
      <vt:lpstr>PSC Chinook Model Inputs</vt:lpstr>
      <vt:lpstr>“Cohort analysis” of CWTs</vt:lpstr>
      <vt:lpstr>Calculating the Abundance Index</vt:lpstr>
      <vt:lpstr>Slide 19</vt:lpstr>
      <vt:lpstr>The CWT System</vt:lpstr>
      <vt:lpstr>The CWT System</vt:lpstr>
      <vt:lpstr>The CWT System</vt:lpstr>
      <vt:lpstr>Slide 23</vt:lpstr>
      <vt:lpstr>Slide 24</vt:lpstr>
      <vt:lpstr>Slide 25</vt:lpstr>
      <vt:lpstr>The CWT System</vt:lpstr>
      <vt:lpstr>The CWT System</vt:lpstr>
      <vt:lpstr>The CWT System</vt:lpstr>
      <vt:lpstr>The CWT System</vt:lpstr>
      <vt:lpstr>The CWT System</vt:lpstr>
      <vt:lpstr>The CWT System</vt:lpstr>
      <vt:lpstr>The CWT System</vt:lpstr>
      <vt:lpstr>The CWT System</vt:lpstr>
      <vt:lpstr>The CWT System</vt:lpstr>
      <vt:lpstr>The CWT System</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Importance of the CWT system</dc:title>
  <dc:creator>Visitor</dc:creator>
  <cp:lastModifiedBy>visitor</cp:lastModifiedBy>
  <cp:revision>105</cp:revision>
  <dcterms:created xsi:type="dcterms:W3CDTF">2012-05-09T21:17:59Z</dcterms:created>
  <dcterms:modified xsi:type="dcterms:W3CDTF">2012-05-10T18:43:45Z</dcterms:modified>
</cp:coreProperties>
</file>