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4" r:id="rId4"/>
    <p:sldMasterId id="2147483911" r:id="rId5"/>
  </p:sldMasterIdLst>
  <p:notesMasterIdLst>
    <p:notesMasterId r:id="rId43"/>
  </p:notesMasterIdLst>
  <p:handoutMasterIdLst>
    <p:handoutMasterId r:id="rId44"/>
  </p:handoutMasterIdLst>
  <p:sldIdLst>
    <p:sldId id="1116" r:id="rId6"/>
    <p:sldId id="1170" r:id="rId7"/>
    <p:sldId id="1119" r:id="rId8"/>
    <p:sldId id="1120" r:id="rId9"/>
    <p:sldId id="1134" r:id="rId10"/>
    <p:sldId id="1133" r:id="rId11"/>
    <p:sldId id="1142" r:id="rId12"/>
    <p:sldId id="1139" r:id="rId13"/>
    <p:sldId id="1168" r:id="rId14"/>
    <p:sldId id="1146" r:id="rId15"/>
    <p:sldId id="1171" r:id="rId16"/>
    <p:sldId id="1147" r:id="rId17"/>
    <p:sldId id="1178" r:id="rId18"/>
    <p:sldId id="1148" r:id="rId19"/>
    <p:sldId id="1159" r:id="rId20"/>
    <p:sldId id="1160" r:id="rId21"/>
    <p:sldId id="1172" r:id="rId22"/>
    <p:sldId id="1152" r:id="rId23"/>
    <p:sldId id="1161" r:id="rId24"/>
    <p:sldId id="1173" r:id="rId25"/>
    <p:sldId id="1153" r:id="rId26"/>
    <p:sldId id="1158" r:id="rId27"/>
    <p:sldId id="1174" r:id="rId28"/>
    <p:sldId id="1164" r:id="rId29"/>
    <p:sldId id="1165" r:id="rId30"/>
    <p:sldId id="1184" r:id="rId31"/>
    <p:sldId id="1183" r:id="rId32"/>
    <p:sldId id="1180" r:id="rId33"/>
    <p:sldId id="1182" r:id="rId34"/>
    <p:sldId id="1156" r:id="rId35"/>
    <p:sldId id="1157" r:id="rId36"/>
    <p:sldId id="1132" r:id="rId37"/>
    <p:sldId id="1145" r:id="rId38"/>
    <p:sldId id="1144" r:id="rId39"/>
    <p:sldId id="1177" r:id="rId40"/>
    <p:sldId id="1179" r:id="rId41"/>
    <p:sldId id="1181" r:id="rId42"/>
  </p:sldIdLst>
  <p:sldSz cx="9144000" cy="6858000" type="screen4x3"/>
  <p:notesSz cx="7315200" cy="9601200"/>
  <p:defaultTextStyle>
    <a:defPPr>
      <a:defRPr lang="en-US"/>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sz="1000" kern="1200">
        <a:solidFill>
          <a:schemeClr val="tx1"/>
        </a:solidFill>
        <a:latin typeface="Arial" pitchFamily="34" charset="0"/>
        <a:ea typeface="+mn-ea"/>
        <a:cs typeface="+mn-cs"/>
      </a:defRPr>
    </a:lvl2pPr>
    <a:lvl3pPr marL="914400" algn="l" rtl="0" fontAlgn="base">
      <a:spcBef>
        <a:spcPct val="0"/>
      </a:spcBef>
      <a:spcAft>
        <a:spcPct val="0"/>
      </a:spcAft>
      <a:defRPr sz="1000" kern="1200">
        <a:solidFill>
          <a:schemeClr val="tx1"/>
        </a:solidFill>
        <a:latin typeface="Arial" pitchFamily="34" charset="0"/>
        <a:ea typeface="+mn-ea"/>
        <a:cs typeface="+mn-cs"/>
      </a:defRPr>
    </a:lvl3pPr>
    <a:lvl4pPr marL="1371600" algn="l" rtl="0" fontAlgn="base">
      <a:spcBef>
        <a:spcPct val="0"/>
      </a:spcBef>
      <a:spcAft>
        <a:spcPct val="0"/>
      </a:spcAft>
      <a:defRPr sz="1000" kern="1200">
        <a:solidFill>
          <a:schemeClr val="tx1"/>
        </a:solidFill>
        <a:latin typeface="Arial" pitchFamily="34" charset="0"/>
        <a:ea typeface="+mn-ea"/>
        <a:cs typeface="+mn-cs"/>
      </a:defRPr>
    </a:lvl4pPr>
    <a:lvl5pPr marL="1828800" algn="l"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uqui, Ahmad" initials="AF" lastIdx="20" clrIdx="0"/>
  <p:cmAuthor id="1" name="gwikler" initials="g" lastIdx="1" clrIdx="1"/>
  <p:cmAuthor id="2" name="dghosh" initials="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333333"/>
    <a:srgbClr val="006600"/>
    <a:srgbClr val="769EB8"/>
    <a:srgbClr val="9B9B9B"/>
    <a:srgbClr val="6C6C6C"/>
    <a:srgbClr val="00AAF0"/>
    <a:srgbClr val="CDCDCD"/>
    <a:srgbClr val="303B41"/>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8409" autoAdjust="0"/>
  </p:normalViewPr>
  <p:slideViewPr>
    <p:cSldViewPr snapToGrid="0">
      <p:cViewPr>
        <p:scale>
          <a:sx n="81" d="100"/>
          <a:sy n="81" d="100"/>
        </p:scale>
        <p:origin x="-629" y="566"/>
      </p:cViewPr>
      <p:guideLst>
        <p:guide orient="horz" pos="4319"/>
        <p:guide orient="horz" pos="435"/>
        <p:guide orient="horz" pos="516"/>
        <p:guide pos="2813"/>
        <p:guide pos="5550"/>
        <p:guide pos="302"/>
        <p:guide pos="27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55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dghosh\AppData\Local\Microsoft\Windows\Temporary%20Internet%20Files\Content.Outlook\KLE5TZIX\Sensitivity%20WIEB%20Slide%20file.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ghosh\Documents\Debyani\WIEB%20proposal\California%20Duck%20Chart%20with%20DR.xlsx"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GLOBALFS\DATA\0%20Projects\1458%20WIEB%20DR%20project\Model\Presentation%20Charts%2010-30.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1 graphs'!$B$6</c:f>
              <c:strCache>
                <c:ptCount val="1"/>
                <c:pt idx="0">
                  <c:v>Residential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graphs'!$U$6:$AA$6</c:f>
              <c:numCache>
                <c:formatCode>General</c:formatCode>
                <c:ptCount val="7"/>
                <c:pt idx="0" formatCode="#,##0;\-#,##0;\-;@">
                  <c:v>994.93789822578549</c:v>
                </c:pt>
                <c:pt idx="2" formatCode="#,##0;\-#,##0;\-;@">
                  <c:v>994.93789822578549</c:v>
                </c:pt>
                <c:pt idx="3" formatCode="#,##0;\-#,##0;\-;@">
                  <c:v>-34.622719454937659</c:v>
                </c:pt>
                <c:pt idx="5" formatCode="#,##0;\-#,##0;\-;@">
                  <c:v>994.93789822578549</c:v>
                </c:pt>
                <c:pt idx="6" formatCode="#,##0;\-#,##0;\-;@">
                  <c:v>-34.622719454937659</c:v>
                </c:pt>
              </c:numCache>
            </c:numRef>
          </c:val>
        </c:ser>
        <c:ser>
          <c:idx val="2"/>
          <c:order val="1"/>
          <c:tx>
            <c:strRef>
              <c:f>'[Presentation Charts 10-30.xlsx]Slide 1 graphs'!$B$7</c:f>
              <c:strCache>
                <c:ptCount val="1"/>
                <c:pt idx="0">
                  <c:v>Commercial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graphs'!$U$7:$AA$7</c:f>
              <c:numCache>
                <c:formatCode>General</c:formatCode>
                <c:ptCount val="7"/>
                <c:pt idx="0" formatCode="#,##0;\-#,##0;\-;@">
                  <c:v>1667.6599751172951</c:v>
                </c:pt>
                <c:pt idx="2" formatCode="#,##0;\-#,##0;\-;@">
                  <c:v>474.12150712006638</c:v>
                </c:pt>
                <c:pt idx="3" formatCode="#,##0;\-#,##0;\-;@">
                  <c:v>-247.81657483248179</c:v>
                </c:pt>
                <c:pt idx="5" formatCode="#,##0;\-#,##0;\-;@">
                  <c:v>1303.9656264925607</c:v>
                </c:pt>
                <c:pt idx="6" formatCode="#,##0;\-#,##0;\-;@">
                  <c:v>-717.60209517660655</c:v>
                </c:pt>
              </c:numCache>
            </c:numRef>
          </c:val>
        </c:ser>
        <c:ser>
          <c:idx val="4"/>
          <c:order val="2"/>
          <c:tx>
            <c:strRef>
              <c:f>'[Presentation Charts 10-30.xlsx]Slide 1 graphs'!$B$8</c:f>
              <c:strCache>
                <c:ptCount val="1"/>
                <c:pt idx="0">
                  <c:v>Industrial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graphs'!$U$8:$AA$8</c:f>
              <c:numCache>
                <c:formatCode>General</c:formatCode>
                <c:ptCount val="7"/>
                <c:pt idx="0" formatCode="#,##0;\-#,##0;\-;@">
                  <c:v>516.51185272160399</c:v>
                </c:pt>
                <c:pt idx="2" formatCode="#,##0;\-#,##0;\-;@">
                  <c:v>217.89046267800003</c:v>
                </c:pt>
                <c:pt idx="3" formatCode="#,##0;\-#,##0;\-;@">
                  <c:v>0</c:v>
                </c:pt>
                <c:pt idx="5" formatCode="#,##0;\-#,##0;\-;@">
                  <c:v>243.10350224229143</c:v>
                </c:pt>
                <c:pt idx="6" formatCode="#,##0;\-#,##0;\-;@">
                  <c:v>-4.6370064599583349</c:v>
                </c:pt>
              </c:numCache>
            </c:numRef>
          </c:val>
        </c:ser>
        <c:dLbls>
          <c:showLegendKey val="0"/>
          <c:showVal val="0"/>
          <c:showCatName val="0"/>
          <c:showSerName val="0"/>
          <c:showPercent val="0"/>
          <c:showBubbleSize val="0"/>
        </c:dLbls>
        <c:gapWidth val="20"/>
        <c:overlap val="100"/>
        <c:axId val="78457472"/>
        <c:axId val="78467456"/>
      </c:barChart>
      <c:scatterChart>
        <c:scatterStyle val="lineMarker"/>
        <c:varyColors val="0"/>
        <c:ser>
          <c:idx val="6"/>
          <c:order val="3"/>
          <c:tx>
            <c:strRef>
              <c:f>'[Presentation Charts 10-30.xlsx]Slide 1 graphs'!$B$48</c:f>
              <c:strCache>
                <c:ptCount val="1"/>
                <c:pt idx="0">
                  <c:v>Total Potential (% of Load)</c:v>
                </c:pt>
              </c:strCache>
            </c:strRef>
          </c:tx>
          <c:spPr>
            <a:ln w="28575">
              <a:noFill/>
            </a:ln>
          </c:spPr>
          <c:marker>
            <c:symbol val="none"/>
          </c:marker>
          <c:dLbls>
            <c:dLbl>
              <c:idx val="3"/>
              <c:layout>
                <c:manualLayout>
                  <c:x val="-3.0955211832646046E-2"/>
                  <c:y val="5.3358970084027964E-2"/>
                </c:manualLayout>
              </c:layout>
              <c:dLblPos val="r"/>
              <c:showLegendKey val="0"/>
              <c:showVal val="1"/>
              <c:showCatName val="0"/>
              <c:showSerName val="0"/>
              <c:showPercent val="0"/>
              <c:showBubbleSize val="0"/>
            </c:dLbl>
            <c:dLbl>
              <c:idx val="6"/>
              <c:layout>
                <c:manualLayout>
                  <c:x val="-3.095521183264599E-2"/>
                  <c:y val="5.5784377815120183E-2"/>
                </c:manualLayout>
              </c:layout>
              <c:dLblPos val="r"/>
              <c:showLegendKey val="0"/>
              <c:showVal val="1"/>
              <c:showCatName val="0"/>
              <c:showSerName val="0"/>
              <c:showPercent val="0"/>
              <c:showBubbleSize val="0"/>
            </c:dLbl>
            <c:spPr>
              <a:ln>
                <a:noFill/>
              </a:ln>
              <a:effectLst/>
            </c:spPr>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1 graphs'!$U$48:$AA$48</c:f>
              <c:numCache>
                <c:formatCode>General</c:formatCode>
                <c:ptCount val="7"/>
                <c:pt idx="0" formatCode="0.0%">
                  <c:v>5.6040541445375576E-2</c:v>
                </c:pt>
                <c:pt idx="2" formatCode="0.0%">
                  <c:v>2.9737125214701721E-2</c:v>
                </c:pt>
                <c:pt idx="3" formatCode="0.0%">
                  <c:v>-4.978768378941679E-3</c:v>
                </c:pt>
                <c:pt idx="5" formatCode="0.0%">
                  <c:v>4.4809856350936504E-2</c:v>
                </c:pt>
                <c:pt idx="6" formatCode="0.0%">
                  <c:v>-1.3341768579282371E-2</c:v>
                </c:pt>
              </c:numCache>
            </c:numRef>
          </c:yVal>
          <c:smooth val="0"/>
        </c:ser>
        <c:dLbls>
          <c:showLegendKey val="0"/>
          <c:showVal val="0"/>
          <c:showCatName val="0"/>
          <c:showSerName val="0"/>
          <c:showPercent val="0"/>
          <c:showBubbleSize val="0"/>
        </c:dLbls>
        <c:axId val="78471552"/>
        <c:axId val="78469376"/>
      </c:scatterChart>
      <c:catAx>
        <c:axId val="78457472"/>
        <c:scaling>
          <c:orientation val="minMax"/>
        </c:scaling>
        <c:delete val="0"/>
        <c:axPos val="b"/>
        <c:majorTickMark val="none"/>
        <c:minorTickMark val="none"/>
        <c:tickLblPos val="low"/>
        <c:spPr>
          <a:ln>
            <a:solidFill>
              <a:schemeClr val="bg1">
                <a:lumMod val="85000"/>
              </a:schemeClr>
            </a:solidFill>
          </a:ln>
        </c:spPr>
        <c:crossAx val="78467456"/>
        <c:crosses val="autoZero"/>
        <c:auto val="1"/>
        <c:lblAlgn val="ctr"/>
        <c:lblOffset val="100"/>
        <c:noMultiLvlLbl val="0"/>
      </c:catAx>
      <c:valAx>
        <c:axId val="78467456"/>
        <c:scaling>
          <c:orientation val="minMax"/>
          <c:max val="35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layout/>
          <c:overlay val="0"/>
        </c:title>
        <c:numFmt formatCode="#,##0;\-#,##0;\-;@" sourceLinked="1"/>
        <c:majorTickMark val="out"/>
        <c:minorTickMark val="none"/>
        <c:tickLblPos val="nextTo"/>
        <c:spPr>
          <a:ln>
            <a:solidFill>
              <a:sysClr val="window" lastClr="FFFFFF">
                <a:lumMod val="85000"/>
              </a:sysClr>
            </a:solidFill>
          </a:ln>
        </c:spPr>
        <c:crossAx val="78457472"/>
        <c:crosses val="autoZero"/>
        <c:crossBetween val="between"/>
      </c:valAx>
      <c:valAx>
        <c:axId val="78469376"/>
        <c:scaling>
          <c:orientation val="minMax"/>
          <c:max val="6.0000000000000039E-2"/>
          <c:min val="-2.0000000000000014E-2"/>
        </c:scaling>
        <c:delete val="0"/>
        <c:axPos val="r"/>
        <c:title>
          <c:tx>
            <c:rich>
              <a:bodyPr rot="-5400000" vert="horz"/>
              <a:lstStyle/>
              <a:p>
                <a:pPr>
                  <a:defRPr/>
                </a:pPr>
                <a:r>
                  <a:rPr lang="en-US"/>
                  <a:t>% of Available Load</a:t>
                </a:r>
              </a:p>
            </c:rich>
          </c:tx>
          <c:layout/>
          <c:overlay val="0"/>
        </c:title>
        <c:numFmt formatCode="0%" sourceLinked="0"/>
        <c:majorTickMark val="out"/>
        <c:minorTickMark val="none"/>
        <c:tickLblPos val="nextTo"/>
        <c:spPr>
          <a:ln>
            <a:solidFill>
              <a:sysClr val="window" lastClr="FFFFFF">
                <a:lumMod val="85000"/>
              </a:sysClr>
            </a:solidFill>
          </a:ln>
        </c:spPr>
        <c:crossAx val="78471552"/>
        <c:crosses val="max"/>
        <c:crossBetween val="midCat"/>
      </c:valAx>
      <c:valAx>
        <c:axId val="78471552"/>
        <c:scaling>
          <c:orientation val="minMax"/>
        </c:scaling>
        <c:delete val="1"/>
        <c:axPos val="b"/>
        <c:majorTickMark val="out"/>
        <c:minorTickMark val="none"/>
        <c:tickLblPos val="none"/>
        <c:crossAx val="78469376"/>
        <c:crosses val="autoZero"/>
        <c:crossBetween val="midCat"/>
      </c:valAx>
    </c:plotArea>
    <c:legend>
      <c:legendPos val="r"/>
      <c:legendEntry>
        <c:idx val="3"/>
        <c:delete val="1"/>
      </c:legendEntry>
      <c:layout/>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'[Presentation Charts 10-30.xlsx]slide 4 state pie charts (2)'!$U$113</c:f>
              <c:strCache>
                <c:ptCount val="1"/>
                <c:pt idx="0">
                  <c:v>Load Decrease</c:v>
                </c:pt>
              </c:strCache>
            </c:strRef>
          </c:tx>
          <c:dLbls>
            <c:showLegendKey val="0"/>
            <c:showVal val="0"/>
            <c:showCatName val="1"/>
            <c:showSerName val="0"/>
            <c:showPercent val="1"/>
            <c:showBubbleSize val="0"/>
            <c:showLeaderLines val="1"/>
          </c:dLbls>
          <c:cat>
            <c:strRef>
              <c:f>'[Presentation Charts 10-30.xlsx]slide 4 state pie charts (2)'!$R$114:$R$126</c:f>
              <c:strCache>
                <c:ptCount val="13"/>
                <c:pt idx="0">
                  <c:v>AB</c:v>
                </c:pt>
                <c:pt idx="1">
                  <c:v>AZ</c:v>
                </c:pt>
                <c:pt idx="2">
                  <c:v>BC</c:v>
                </c:pt>
                <c:pt idx="3">
                  <c:v>CA</c:v>
                </c:pt>
                <c:pt idx="4">
                  <c:v>CO</c:v>
                </c:pt>
                <c:pt idx="5">
                  <c:v>ID</c:v>
                </c:pt>
                <c:pt idx="6">
                  <c:v>MT</c:v>
                </c:pt>
                <c:pt idx="7">
                  <c:v>NM</c:v>
                </c:pt>
                <c:pt idx="8">
                  <c:v>NV</c:v>
                </c:pt>
                <c:pt idx="9">
                  <c:v>OR</c:v>
                </c:pt>
                <c:pt idx="10">
                  <c:v>UT</c:v>
                </c:pt>
                <c:pt idx="11">
                  <c:v>WA</c:v>
                </c:pt>
                <c:pt idx="12">
                  <c:v>WY</c:v>
                </c:pt>
              </c:strCache>
            </c:strRef>
          </c:cat>
          <c:val>
            <c:numRef>
              <c:f>'[Presentation Charts 10-30.xlsx]slide 4 state pie charts (2)'!$U$114:$U$126</c:f>
              <c:numCache>
                <c:formatCode>General</c:formatCode>
                <c:ptCount val="13"/>
                <c:pt idx="0">
                  <c:v>115.34160041209198</c:v>
                </c:pt>
                <c:pt idx="1">
                  <c:v>562.78797177064564</c:v>
                </c:pt>
                <c:pt idx="2">
                  <c:v>118.66489796598266</c:v>
                </c:pt>
                <c:pt idx="3">
                  <c:v>852.87917037606383</c:v>
                </c:pt>
                <c:pt idx="4">
                  <c:v>144.39051986539587</c:v>
                </c:pt>
                <c:pt idx="5">
                  <c:v>50.623989790610445</c:v>
                </c:pt>
                <c:pt idx="6">
                  <c:v>36.767263144864913</c:v>
                </c:pt>
                <c:pt idx="7">
                  <c:v>98.252818542191875</c:v>
                </c:pt>
                <c:pt idx="8">
                  <c:v>138.82651930173628</c:v>
                </c:pt>
                <c:pt idx="9">
                  <c:v>106.8553999494478</c:v>
                </c:pt>
                <c:pt idx="10">
                  <c:v>75.396982564679348</c:v>
                </c:pt>
                <c:pt idx="11">
                  <c:v>211.28227481572662</c:v>
                </c:pt>
                <c:pt idx="12">
                  <c:v>29.937618461201531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'[Presentation Charts 10-30.xlsx]slide 4 state pie charts (2)'!$S$113</c:f>
              <c:strCache>
                <c:ptCount val="1"/>
                <c:pt idx="0">
                  <c:v>Load Increase</c:v>
                </c:pt>
              </c:strCache>
            </c:strRef>
          </c:tx>
          <c:dLbls>
            <c:showLegendKey val="0"/>
            <c:showVal val="0"/>
            <c:showCatName val="1"/>
            <c:showSerName val="0"/>
            <c:showPercent val="1"/>
            <c:showBubbleSize val="0"/>
            <c:showLeaderLines val="1"/>
          </c:dLbls>
          <c:cat>
            <c:strRef>
              <c:f>'[Presentation Charts 10-30.xlsx]slide 4 state pie charts (2)'!$R$114:$R$126</c:f>
              <c:strCache>
                <c:ptCount val="13"/>
                <c:pt idx="0">
                  <c:v>AB</c:v>
                </c:pt>
                <c:pt idx="1">
                  <c:v>AZ</c:v>
                </c:pt>
                <c:pt idx="2">
                  <c:v>BC</c:v>
                </c:pt>
                <c:pt idx="3">
                  <c:v>CA</c:v>
                </c:pt>
                <c:pt idx="4">
                  <c:v>CO</c:v>
                </c:pt>
                <c:pt idx="5">
                  <c:v>ID</c:v>
                </c:pt>
                <c:pt idx="6">
                  <c:v>MT</c:v>
                </c:pt>
                <c:pt idx="7">
                  <c:v>NM</c:v>
                </c:pt>
                <c:pt idx="8">
                  <c:v>NV</c:v>
                </c:pt>
                <c:pt idx="9">
                  <c:v>OR</c:v>
                </c:pt>
                <c:pt idx="10">
                  <c:v>UT</c:v>
                </c:pt>
                <c:pt idx="11">
                  <c:v>WA</c:v>
                </c:pt>
                <c:pt idx="12">
                  <c:v>WY</c:v>
                </c:pt>
              </c:strCache>
            </c:strRef>
          </c:cat>
          <c:val>
            <c:numRef>
              <c:f>'[Presentation Charts 10-30.xlsx]slide 4 state pie charts (2)'!$S$114:$S$126</c:f>
              <c:numCache>
                <c:formatCode>General</c:formatCode>
                <c:ptCount val="13"/>
                <c:pt idx="0">
                  <c:v>54.680700046047534</c:v>
                </c:pt>
                <c:pt idx="1">
                  <c:v>74.348620505296893</c:v>
                </c:pt>
                <c:pt idx="2">
                  <c:v>50.782135284931549</c:v>
                </c:pt>
                <c:pt idx="3">
                  <c:v>251.24906456215371</c:v>
                </c:pt>
                <c:pt idx="4">
                  <c:v>66.337505450450578</c:v>
                </c:pt>
                <c:pt idx="5">
                  <c:v>20.51028019172287</c:v>
                </c:pt>
                <c:pt idx="6">
                  <c:v>16.445574400916627</c:v>
                </c:pt>
                <c:pt idx="7">
                  <c:v>22.458192180876971</c:v>
                </c:pt>
                <c:pt idx="8">
                  <c:v>22.336049381525516</c:v>
                </c:pt>
                <c:pt idx="9">
                  <c:v>47.820921961655706</c:v>
                </c:pt>
                <c:pt idx="10">
                  <c:v>26.136041584310977</c:v>
                </c:pt>
                <c:pt idx="11">
                  <c:v>89.586560154400658</c:v>
                </c:pt>
                <c:pt idx="12">
                  <c:v>14.17017538721254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5"/>
          <c:dPt>
            <c:idx val="0"/>
            <c:bubble3D val="0"/>
            <c:spPr>
              <a:solidFill>
                <a:schemeClr val="accent4"/>
              </a:solidFill>
            </c:spPr>
          </c:dPt>
          <c:dPt>
            <c:idx val="1"/>
            <c:bubble3D val="0"/>
            <c:spPr>
              <a:solidFill>
                <a:schemeClr val="accent3"/>
              </a:solidFill>
            </c:spPr>
          </c:dPt>
          <c:dPt>
            <c:idx val="2"/>
            <c:bubble3D val="0"/>
            <c:spPr>
              <a:solidFill>
                <a:schemeClr val="accent1"/>
              </a:solidFill>
            </c:spPr>
          </c:dPt>
          <c:dPt>
            <c:idx val="3"/>
            <c:bubble3D val="0"/>
            <c:spPr>
              <a:solidFill>
                <a:srgbClr val="A25FAD"/>
              </a:solidFill>
            </c:spPr>
          </c:dPt>
          <c:val>
            <c:numRef>
              <c:f>'slide 4 state pie charts (2)'!$D$102:$D$104</c:f>
              <c:numCache>
                <c:formatCode>General</c:formatCode>
                <c:ptCount val="3"/>
                <c:pt idx="0">
                  <c:v>13.029739853347246</c:v>
                </c:pt>
                <c:pt idx="1">
                  <c:v>86.914185545515707</c:v>
                </c:pt>
                <c:pt idx="2">
                  <c:v>15.39767501322917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5"/>
          <c:dPt>
            <c:idx val="0"/>
            <c:bubble3D val="0"/>
            <c:spPr>
              <a:solidFill>
                <a:schemeClr val="accent4"/>
              </a:solidFill>
            </c:spPr>
          </c:dPt>
          <c:dPt>
            <c:idx val="1"/>
            <c:bubble3D val="0"/>
            <c:spPr>
              <a:solidFill>
                <a:schemeClr val="accent3"/>
              </a:solidFill>
            </c:spPr>
          </c:dPt>
          <c:dPt>
            <c:idx val="2"/>
            <c:bubble3D val="0"/>
            <c:spPr>
              <a:solidFill>
                <a:schemeClr val="accent1"/>
              </a:solidFill>
            </c:spPr>
          </c:dPt>
          <c:dPt>
            <c:idx val="3"/>
            <c:bubble3D val="0"/>
            <c:spPr>
              <a:solidFill>
                <a:srgbClr val="A25FAD"/>
              </a:solidFill>
            </c:spPr>
          </c:dPt>
          <c:val>
            <c:numRef>
              <c:f>'slide 4 state pie charts (2)'!$D$111:$D$113</c:f>
              <c:numCache>
                <c:formatCode>General</c:formatCode>
                <c:ptCount val="3"/>
                <c:pt idx="0">
                  <c:v>27.13908672311468</c:v>
                </c:pt>
                <c:pt idx="1">
                  <c:v>75.741577394118025</c:v>
                </c:pt>
                <c:pt idx="2">
                  <c:v>15.78423384875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5 Res'!$B$6</c:f>
              <c:strCache>
                <c:ptCount val="1"/>
                <c:pt idx="0">
                  <c:v>Cooling</c:v>
                </c:pt>
              </c:strCache>
            </c:strRef>
          </c:tx>
          <c:spPr>
            <a:solidFill>
              <a:schemeClr val="accent1"/>
            </a:solidFill>
            <a:ln>
              <a:noFill/>
            </a:ln>
            <a:effectLst>
              <a:outerShdw blurRad="40005" dist="20320" dir="5400000" algn="ctr" rotWithShape="0">
                <a:srgbClr val="000000">
                  <a:alpha val="38000"/>
                </a:srgbClr>
              </a:outerShdw>
            </a:effectLst>
          </c:spPr>
          <c:invertIfNegative val="0"/>
          <c:cat>
            <c:multiLvlStrRef>
              <c:f>'[Presentation Charts 10-30.xlsx]Slide 5 Res'!$U$4:$AA$5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5 Res'!$U$6:$AA$6</c:f>
              <c:numCache>
                <c:formatCode>General</c:formatCode>
                <c:ptCount val="7"/>
                <c:pt idx="0" formatCode="#,##0;\-#,##0;\-;@">
                  <c:v>922.24892880585458</c:v>
                </c:pt>
                <c:pt idx="2" formatCode="#,##0;\-#,##0;\-;@">
                  <c:v>922.24892880585458</c:v>
                </c:pt>
                <c:pt idx="3" formatCode="#,##0;\-#,##0;\-;@">
                  <c:v>0</c:v>
                </c:pt>
                <c:pt idx="5" formatCode="#,##0;\-#,##0;\-;@">
                  <c:v>922.24892880585458</c:v>
                </c:pt>
                <c:pt idx="6" formatCode="#,##0;\-#,##0;\-;@">
                  <c:v>0</c:v>
                </c:pt>
              </c:numCache>
            </c:numRef>
          </c:val>
        </c:ser>
        <c:ser>
          <c:idx val="2"/>
          <c:order val="1"/>
          <c:tx>
            <c:strRef>
              <c:f>'[Presentation Charts 10-30.xlsx]Slide 5 Res'!$B$7</c:f>
              <c:strCache>
                <c:ptCount val="1"/>
                <c:pt idx="0">
                  <c:v>Heating</c:v>
                </c:pt>
              </c:strCache>
            </c:strRef>
          </c:tx>
          <c:spPr>
            <a:solidFill>
              <a:srgbClr val="FF0000"/>
            </a:solidFill>
            <a:ln>
              <a:noFill/>
            </a:ln>
            <a:effectLst>
              <a:outerShdw blurRad="40005" dist="20320" dir="5400000" algn="ctr" rotWithShape="0">
                <a:srgbClr val="000000">
                  <a:alpha val="38000"/>
                </a:srgbClr>
              </a:outerShdw>
            </a:effectLst>
          </c:spPr>
          <c:invertIfNegative val="0"/>
          <c:cat>
            <c:multiLvlStrRef>
              <c:f>'[Presentation Charts 10-30.xlsx]Slide 5 Res'!$U$4:$AA$5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5 Res'!$U$7:$AA$7</c:f>
              <c:numCache>
                <c:formatCode>General</c:formatCode>
                <c:ptCount val="7"/>
                <c:pt idx="0" formatCode="#,##0;\-#,##0;\-;@">
                  <c:v>1.1448149338930755</c:v>
                </c:pt>
                <c:pt idx="2" formatCode="#,##0;\-#,##0;\-;@">
                  <c:v>1.1448149338930755</c:v>
                </c:pt>
                <c:pt idx="3" formatCode="#,##0;\-#,##0;\-;@">
                  <c:v>-0.44360863537566764</c:v>
                </c:pt>
                <c:pt idx="5" formatCode="#,##0;\-#,##0;\-;@">
                  <c:v>1.1448149338930755</c:v>
                </c:pt>
                <c:pt idx="6" formatCode="#,##0;\-#,##0;\-;@">
                  <c:v>-0.44360863537566764</c:v>
                </c:pt>
              </c:numCache>
            </c:numRef>
          </c:val>
        </c:ser>
        <c:ser>
          <c:idx val="4"/>
          <c:order val="2"/>
          <c:tx>
            <c:strRef>
              <c:f>'[Presentation Charts 10-30.xlsx]Slide 5 Res'!$B$8</c:f>
              <c:strCache>
                <c:ptCount val="1"/>
                <c:pt idx="0">
                  <c:v>Water Heating</c:v>
                </c:pt>
              </c:strCache>
            </c:strRef>
          </c:tx>
          <c:spPr>
            <a:solidFill>
              <a:schemeClr val="accent6"/>
            </a:solidFill>
            <a:ln>
              <a:noFill/>
            </a:ln>
            <a:effectLst>
              <a:outerShdw blurRad="40005" dist="20320" dir="5400000" algn="ctr" rotWithShape="0">
                <a:srgbClr val="000000">
                  <a:alpha val="38000"/>
                </a:srgbClr>
              </a:outerShdw>
            </a:effectLst>
          </c:spPr>
          <c:invertIfNegative val="0"/>
          <c:cat>
            <c:multiLvlStrRef>
              <c:f>'[Presentation Charts 10-30.xlsx]Slide 5 Res'!$U$4:$AA$5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5 Res'!$U$8:$AA$8</c:f>
              <c:numCache>
                <c:formatCode>General</c:formatCode>
                <c:ptCount val="7"/>
                <c:pt idx="0" formatCode="#,##0;\-#,##0;\-;@">
                  <c:v>71.544154486037897</c:v>
                </c:pt>
                <c:pt idx="2" formatCode="#,##0;\-#,##0;\-;@">
                  <c:v>71.544154486037897</c:v>
                </c:pt>
                <c:pt idx="3" formatCode="#,##0;\-#,##0;\-;@">
                  <c:v>-34.179110819562013</c:v>
                </c:pt>
                <c:pt idx="5" formatCode="#,##0;\-#,##0;\-;@">
                  <c:v>71.544154486037911</c:v>
                </c:pt>
                <c:pt idx="6" formatCode="#,##0;\-#,##0;\-;@">
                  <c:v>-34.179110819562013</c:v>
                </c:pt>
              </c:numCache>
            </c:numRef>
          </c:val>
        </c:ser>
        <c:dLbls>
          <c:showLegendKey val="0"/>
          <c:showVal val="0"/>
          <c:showCatName val="0"/>
          <c:showSerName val="0"/>
          <c:showPercent val="0"/>
          <c:showBubbleSize val="0"/>
        </c:dLbls>
        <c:gapWidth val="20"/>
        <c:overlap val="100"/>
        <c:axId val="101485184"/>
        <c:axId val="101499264"/>
      </c:barChart>
      <c:scatterChart>
        <c:scatterStyle val="lineMarker"/>
        <c:varyColors val="0"/>
        <c:ser>
          <c:idx val="1"/>
          <c:order val="3"/>
          <c:tx>
            <c:strRef>
              <c:f>'[Presentation Charts 10-30.xlsx]Slide 5 Res'!$B$43</c:f>
              <c:strCache>
                <c:ptCount val="1"/>
                <c:pt idx="0">
                  <c:v>Residential</c:v>
                </c:pt>
              </c:strCache>
            </c:strRef>
          </c:tx>
          <c:spPr>
            <a:ln w="28575">
              <a:noFill/>
            </a:ln>
          </c:spPr>
          <c:marker>
            <c:symbol val="none"/>
          </c:marker>
          <c:dLbls>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5 Res'!$U$4:$AA$5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5 Res'!$U$43:$AA$43</c:f>
              <c:numCache>
                <c:formatCode>General</c:formatCode>
                <c:ptCount val="7"/>
                <c:pt idx="0" formatCode="0.0%">
                  <c:v>7.6539554981741822E-2</c:v>
                </c:pt>
                <c:pt idx="2" formatCode="0.0%">
                  <c:v>7.6539554981741822E-2</c:v>
                </c:pt>
                <c:pt idx="3" formatCode="0.0%">
                  <c:v>-2.6634903988120577E-3</c:v>
                </c:pt>
                <c:pt idx="5" formatCode="0.0%">
                  <c:v>7.6539554981741822E-2</c:v>
                </c:pt>
                <c:pt idx="6" formatCode="0.0%">
                  <c:v>-2.6634903988120577E-3</c:v>
                </c:pt>
              </c:numCache>
            </c:numRef>
          </c:yVal>
          <c:smooth val="0"/>
        </c:ser>
        <c:dLbls>
          <c:showLegendKey val="0"/>
          <c:showVal val="0"/>
          <c:showCatName val="0"/>
          <c:showSerName val="0"/>
          <c:showPercent val="0"/>
          <c:showBubbleSize val="0"/>
        </c:dLbls>
        <c:axId val="101503360"/>
        <c:axId val="101501184"/>
      </c:scatterChart>
      <c:catAx>
        <c:axId val="101485184"/>
        <c:scaling>
          <c:orientation val="minMax"/>
        </c:scaling>
        <c:delete val="0"/>
        <c:axPos val="b"/>
        <c:majorTickMark val="none"/>
        <c:minorTickMark val="none"/>
        <c:tickLblPos val="low"/>
        <c:spPr>
          <a:ln>
            <a:solidFill>
              <a:schemeClr val="bg1">
                <a:lumMod val="85000"/>
              </a:schemeClr>
            </a:solidFill>
          </a:ln>
        </c:spPr>
        <c:crossAx val="101499264"/>
        <c:crosses val="autoZero"/>
        <c:auto val="1"/>
        <c:lblAlgn val="ctr"/>
        <c:lblOffset val="100"/>
        <c:noMultiLvlLbl val="0"/>
      </c:catAx>
      <c:valAx>
        <c:axId val="101499264"/>
        <c:scaling>
          <c:orientation val="minMax"/>
          <c:max val="1200"/>
          <c:min val="-2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485184"/>
        <c:crosses val="autoZero"/>
        <c:crossBetween val="between"/>
      </c:valAx>
      <c:valAx>
        <c:axId val="101501184"/>
        <c:scaling>
          <c:orientation val="minMax"/>
          <c:max val="9.0000000000000024E-2"/>
          <c:min val="-1.0000000000000005E-2"/>
        </c:scaling>
        <c:delete val="0"/>
        <c:axPos val="r"/>
        <c:title>
          <c:tx>
            <c:rich>
              <a:bodyPr rot="-5400000" vert="horz"/>
              <a:lstStyle/>
              <a:p>
                <a:pPr>
                  <a:defRPr/>
                </a:pPr>
                <a:r>
                  <a:rPr lang="en-US"/>
                  <a:t>% of Available</a:t>
                </a:r>
                <a:r>
                  <a:rPr lang="en-US" baseline="0"/>
                  <a:t> Load</a:t>
                </a:r>
                <a:endParaRPr lang="en-US"/>
              </a:p>
            </c:rich>
          </c:tx>
          <c:overlay val="0"/>
        </c:title>
        <c:numFmt formatCode="0%" sourceLinked="0"/>
        <c:majorTickMark val="out"/>
        <c:minorTickMark val="none"/>
        <c:tickLblPos val="nextTo"/>
        <c:spPr>
          <a:ln>
            <a:solidFill>
              <a:sysClr val="window" lastClr="FFFFFF">
                <a:lumMod val="85000"/>
              </a:sysClr>
            </a:solidFill>
          </a:ln>
        </c:spPr>
        <c:crossAx val="101503360"/>
        <c:crosses val="max"/>
        <c:crossBetween val="midCat"/>
      </c:valAx>
      <c:valAx>
        <c:axId val="101503360"/>
        <c:scaling>
          <c:orientation val="minMax"/>
        </c:scaling>
        <c:delete val="1"/>
        <c:axPos val="t"/>
        <c:majorTickMark val="out"/>
        <c:minorTickMark val="none"/>
        <c:tickLblPos val="none"/>
        <c:crossAx val="101501184"/>
        <c:crosses val="max"/>
        <c:crossBetween val="midCat"/>
      </c:valAx>
    </c:plotArea>
    <c:legend>
      <c:legendPos val="r"/>
      <c:legendEntry>
        <c:idx val="3"/>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6 Comm'!$B$6</c:f>
              <c:strCache>
                <c:ptCount val="1"/>
                <c:pt idx="0">
                  <c:v>Food Service</c:v>
                </c:pt>
              </c:strCache>
            </c:strRef>
          </c:tx>
          <c:spPr>
            <a:solidFill>
              <a:schemeClr val="accent4"/>
            </a:solidFill>
            <a:ln>
              <a:noFill/>
            </a:ln>
            <a:effectLst>
              <a:outerShdw blurRad="40005" dist="20320" dir="5400000" algn="ctr" rotWithShape="0">
                <a:srgbClr val="000000">
                  <a:alpha val="38000"/>
                </a:srgbClr>
              </a:outerShdw>
            </a:effectLst>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Comm'!$U$6:$AA$6</c:f>
              <c:numCache>
                <c:formatCode>General</c:formatCode>
                <c:ptCount val="7"/>
                <c:pt idx="0" formatCode="#,##0;\-#,##0;\-;@">
                  <c:v>162.45056775944738</c:v>
                </c:pt>
                <c:pt idx="2" formatCode="#,##0;\-#,##0;\-;@">
                  <c:v>23.215326855229531</c:v>
                </c:pt>
                <c:pt idx="3" formatCode="#,##0;\-#,##0;\-;@">
                  <c:v>-11.222861209216591</c:v>
                </c:pt>
                <c:pt idx="5" formatCode="#,##0;\-#,##0;\-;@">
                  <c:v>66.071142175717412</c:v>
                </c:pt>
                <c:pt idx="6" formatCode="#,##0;\-#,##0;\-;@">
                  <c:v>-33.184621171382787</c:v>
                </c:pt>
              </c:numCache>
            </c:numRef>
          </c:val>
        </c:ser>
        <c:ser>
          <c:idx val="2"/>
          <c:order val="1"/>
          <c:tx>
            <c:strRef>
              <c:f>'[Presentation Charts 10-30.xlsx]Slide 6 Comm'!$B$7</c:f>
              <c:strCache>
                <c:ptCount val="1"/>
                <c:pt idx="0">
                  <c:v>Large Office</c:v>
                </c:pt>
              </c:strCache>
            </c:strRef>
          </c:tx>
          <c:spPr>
            <a:solidFill>
              <a:srgbClr val="FF0000"/>
            </a:solidFill>
            <a:ln>
              <a:noFill/>
            </a:ln>
            <a:effectLst>
              <a:outerShdw blurRad="40005" dist="20320" dir="5400000" algn="ctr" rotWithShape="0">
                <a:srgbClr val="000000">
                  <a:alpha val="38000"/>
                </a:srgbClr>
              </a:outerShdw>
            </a:effectLst>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Comm'!$U$7:$AA$7</c:f>
              <c:numCache>
                <c:formatCode>General</c:formatCode>
                <c:ptCount val="7"/>
                <c:pt idx="0" formatCode="#,##0;\-#,##0;\-;@">
                  <c:v>374.09167314533545</c:v>
                </c:pt>
                <c:pt idx="2" formatCode="#,##0;\-#,##0;\-;@">
                  <c:v>114.32985149856312</c:v>
                </c:pt>
                <c:pt idx="3" formatCode="#,##0;\-#,##0;\-;@">
                  <c:v>-20.60194606119963</c:v>
                </c:pt>
                <c:pt idx="5" formatCode="#,##0;\-#,##0;\-;@">
                  <c:v>310.23892035165113</c:v>
                </c:pt>
                <c:pt idx="6" formatCode="#,##0;\-#,##0;\-;@">
                  <c:v>-58.146962458179587</c:v>
                </c:pt>
              </c:numCache>
            </c:numRef>
          </c:val>
        </c:ser>
        <c:ser>
          <c:idx val="4"/>
          <c:order val="2"/>
          <c:tx>
            <c:strRef>
              <c:f>'[Presentation Charts 10-30.xlsx]Slide 6 Comm'!$B$8</c:f>
              <c:strCache>
                <c:ptCount val="1"/>
                <c:pt idx="0">
                  <c:v>Public Assembly</c:v>
                </c:pt>
              </c:strCache>
            </c:strRef>
          </c:tx>
          <c:spPr>
            <a:solidFill>
              <a:schemeClr val="accent6"/>
            </a:solidFill>
            <a:ln>
              <a:noFill/>
            </a:ln>
            <a:effectLst>
              <a:outerShdw blurRad="40005" dist="20320" dir="5400000" algn="ctr" rotWithShape="0">
                <a:srgbClr val="000000">
                  <a:alpha val="38000"/>
                </a:srgbClr>
              </a:outerShdw>
            </a:effectLst>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Comm'!$U$8:$AA$8</c:f>
              <c:numCache>
                <c:formatCode>General</c:formatCode>
                <c:ptCount val="7"/>
                <c:pt idx="0" formatCode="#,##0;\-#,##0;\-;@">
                  <c:v>209.04224118452237</c:v>
                </c:pt>
                <c:pt idx="2" formatCode="#,##0;\-#,##0;\-;@">
                  <c:v>60.315877914590736</c:v>
                </c:pt>
                <c:pt idx="3" formatCode="#,##0;\-#,##0;\-;@">
                  <c:v>-48.555877433526163</c:v>
                </c:pt>
                <c:pt idx="5" formatCode="#,##0;\-#,##0;\-;@">
                  <c:v>177.57464928733145</c:v>
                </c:pt>
                <c:pt idx="6" formatCode="#,##0;\-#,##0;\-;@">
                  <c:v>-145.46262012062377</c:v>
                </c:pt>
              </c:numCache>
            </c:numRef>
          </c:val>
        </c:ser>
        <c:ser>
          <c:idx val="0"/>
          <c:order val="3"/>
          <c:tx>
            <c:strRef>
              <c:f>'[Presentation Charts 10-30.xlsx]Slide 6 Comm'!$B$9</c:f>
              <c:strCache>
                <c:ptCount val="1"/>
                <c:pt idx="0">
                  <c:v>Ref. Warehouse</c:v>
                </c:pt>
              </c:strCache>
            </c:strRef>
          </c:tx>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Comm'!$U$9:$AA$9</c:f>
              <c:numCache>
                <c:formatCode>General</c:formatCode>
                <c:ptCount val="7"/>
                <c:pt idx="0" formatCode="#,##0;\-#,##0;\-;@">
                  <c:v>22.592466044895069</c:v>
                </c:pt>
                <c:pt idx="2" formatCode="#,##0;\-#,##0;\-;@">
                  <c:v>1.2933982453587254</c:v>
                </c:pt>
                <c:pt idx="3" formatCode="#,##0;\-#,##0;\-;@">
                  <c:v>-0.82019324312669661</c:v>
                </c:pt>
                <c:pt idx="5" formatCode="#,##0;\-#,##0;\-;@">
                  <c:v>3.4534311273891758</c:v>
                </c:pt>
                <c:pt idx="6" formatCode="#,##0;\-#,##0;\-;@">
                  <c:v>-2.4605797293800888</c:v>
                </c:pt>
              </c:numCache>
            </c:numRef>
          </c:val>
        </c:ser>
        <c:ser>
          <c:idx val="1"/>
          <c:order val="4"/>
          <c:tx>
            <c:strRef>
              <c:f>'[Presentation Charts 10-30.xlsx]Slide 6 Comm'!$B$10</c:f>
              <c:strCache>
                <c:ptCount val="1"/>
                <c:pt idx="0">
                  <c:v>Retail</c:v>
                </c:pt>
              </c:strCache>
            </c:strRef>
          </c:tx>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Comm'!$U$10:$AA$10</c:f>
              <c:numCache>
                <c:formatCode>General</c:formatCode>
                <c:ptCount val="7"/>
                <c:pt idx="0" formatCode="#,##0;\-#,##0;\-;@">
                  <c:v>620.76515372460949</c:v>
                </c:pt>
                <c:pt idx="2" formatCode="#,##0;\-#,##0;\-;@">
                  <c:v>187.71591871645163</c:v>
                </c:pt>
                <c:pt idx="3" formatCode="#,##0;\-#,##0;\-;@">
                  <c:v>-122.25605733523585</c:v>
                </c:pt>
                <c:pt idx="5" formatCode="#,##0;\-#,##0;\-;@">
                  <c:v>502.93002926468074</c:v>
                </c:pt>
                <c:pt idx="6" formatCode="#,##0;\-#,##0;\-;@">
                  <c:v>-350.39310447135853</c:v>
                </c:pt>
              </c:numCache>
            </c:numRef>
          </c:val>
        </c:ser>
        <c:ser>
          <c:idx val="5"/>
          <c:order val="5"/>
          <c:tx>
            <c:strRef>
              <c:f>'[Presentation Charts 10-30.xlsx]Slide 6 Comm'!$B$11</c:f>
              <c:strCache>
                <c:ptCount val="1"/>
                <c:pt idx="0">
                  <c:v>School</c:v>
                </c:pt>
              </c:strCache>
            </c:strRef>
          </c:tx>
          <c:spPr>
            <a:solidFill>
              <a:schemeClr val="accent3">
                <a:lumMod val="75000"/>
              </a:schemeClr>
            </a:solidFill>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Comm'!$U$11:$AA$11</c:f>
              <c:numCache>
                <c:formatCode>General</c:formatCode>
                <c:ptCount val="7"/>
                <c:pt idx="0" formatCode="#,##0;\-#,##0;\-;@">
                  <c:v>278.71787325848391</c:v>
                </c:pt>
                <c:pt idx="2" formatCode="#,##0;\-#,##0;\-;@">
                  <c:v>87.251133889872236</c:v>
                </c:pt>
                <c:pt idx="3" formatCode="#,##0;\-#,##0;\-;@">
                  <c:v>-44.359639550176894</c:v>
                </c:pt>
                <c:pt idx="5" formatCode="#,##0;\-#,##0;\-;@">
                  <c:v>243.69745428578898</c:v>
                </c:pt>
                <c:pt idx="6" formatCode="#,##0;\-#,##0;\-;@">
                  <c:v>-127.95420722568174</c:v>
                </c:pt>
              </c:numCache>
            </c:numRef>
          </c:val>
        </c:ser>
        <c:dLbls>
          <c:showLegendKey val="0"/>
          <c:showVal val="0"/>
          <c:showCatName val="0"/>
          <c:showSerName val="0"/>
          <c:showPercent val="0"/>
          <c:showBubbleSize val="0"/>
        </c:dLbls>
        <c:gapWidth val="20"/>
        <c:overlap val="100"/>
        <c:axId val="101560320"/>
        <c:axId val="101561856"/>
      </c:barChart>
      <c:scatterChart>
        <c:scatterStyle val="lineMarker"/>
        <c:varyColors val="0"/>
        <c:ser>
          <c:idx val="7"/>
          <c:order val="6"/>
          <c:tx>
            <c:strRef>
              <c:f>'[Presentation Charts 10-30.xlsx]Slide 6 Comm'!$B$45</c:f>
              <c:strCache>
                <c:ptCount val="1"/>
                <c:pt idx="0">
                  <c:v>Commercial</c:v>
                </c:pt>
              </c:strCache>
            </c:strRef>
          </c:tx>
          <c:spPr>
            <a:ln w="28575">
              <a:noFill/>
            </a:ln>
          </c:spPr>
          <c:marker>
            <c:symbol val="none"/>
          </c:marker>
          <c:dLbls>
            <c:dLbl>
              <c:idx val="0"/>
              <c:layout>
                <c:manualLayout>
                  <c:x val="-2.815435832956582E-2"/>
                  <c:y val="-2.1864688757207637E-2"/>
                </c:manualLayout>
              </c:layout>
              <c:dLblPos val="r"/>
              <c:showLegendKey val="0"/>
              <c:showVal val="1"/>
              <c:showCatName val="0"/>
              <c:showSerName val="0"/>
              <c:showPercent val="0"/>
              <c:showBubbleSize val="0"/>
            </c:dLbl>
            <c:dLbl>
              <c:idx val="2"/>
              <c:layout>
                <c:manualLayout>
                  <c:x val="-2.8154358329565834E-2"/>
                  <c:y val="-2.9152918342943538E-2"/>
                </c:manualLayout>
              </c:layout>
              <c:dLblPos val="r"/>
              <c:showLegendKey val="0"/>
              <c:showVal val="1"/>
              <c:showCatName val="0"/>
              <c:showSerName val="0"/>
              <c:showPercent val="0"/>
              <c:showBubbleSize val="0"/>
            </c:dLbl>
            <c:dLbl>
              <c:idx val="3"/>
              <c:layout>
                <c:manualLayout>
                  <c:x val="-2.8958768567553438E-2"/>
                  <c:y val="2.9152918342943538E-2"/>
                </c:manualLayout>
              </c:layout>
              <c:dLblPos val="r"/>
              <c:showLegendKey val="0"/>
              <c:showVal val="1"/>
              <c:showCatName val="0"/>
              <c:showSerName val="0"/>
              <c:showPercent val="0"/>
              <c:showBubbleSize val="0"/>
            </c:dLbl>
            <c:dLbl>
              <c:idx val="5"/>
              <c:layout>
                <c:manualLayout>
                  <c:x val="-2.8154358329565834E-2"/>
                  <c:y val="-2.9152918342943538E-2"/>
                </c:manualLayout>
              </c:layout>
              <c:dLblPos val="r"/>
              <c:showLegendKey val="0"/>
              <c:showVal val="1"/>
              <c:showCatName val="0"/>
              <c:showSerName val="0"/>
              <c:showPercent val="0"/>
              <c:showBubbleSize val="0"/>
            </c:dLbl>
            <c:dLbl>
              <c:idx val="6"/>
              <c:layout>
                <c:manualLayout>
                  <c:x val="-3.351203406559642E-2"/>
                  <c:y val="2.9152918342943538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6 Comm'!$U$45:$AA$45</c:f>
              <c:numCache>
                <c:formatCode>General</c:formatCode>
                <c:ptCount val="7"/>
                <c:pt idx="0" formatCode="0.0%">
                  <c:v>4.9580375083663551E-2</c:v>
                </c:pt>
                <c:pt idx="2" formatCode="0.0%">
                  <c:v>1.4095872365463101E-2</c:v>
                </c:pt>
                <c:pt idx="3" formatCode="0.0%">
                  <c:v>-7.3677121928161921E-3</c:v>
                </c:pt>
                <c:pt idx="5" formatCode="0.0%">
                  <c:v>3.876755802882316E-2</c:v>
                </c:pt>
                <c:pt idx="6" formatCode="0.0%">
                  <c:v>-2.1334673476933814E-2</c:v>
                </c:pt>
              </c:numCache>
            </c:numRef>
          </c:yVal>
          <c:smooth val="0"/>
        </c:ser>
        <c:dLbls>
          <c:showLegendKey val="0"/>
          <c:showVal val="0"/>
          <c:showCatName val="0"/>
          <c:showSerName val="0"/>
          <c:showPercent val="0"/>
          <c:showBubbleSize val="0"/>
        </c:dLbls>
        <c:axId val="101578240"/>
        <c:axId val="101563776"/>
      </c:scatterChart>
      <c:catAx>
        <c:axId val="101560320"/>
        <c:scaling>
          <c:orientation val="minMax"/>
        </c:scaling>
        <c:delete val="0"/>
        <c:axPos val="b"/>
        <c:majorTickMark val="none"/>
        <c:minorTickMark val="none"/>
        <c:tickLblPos val="low"/>
        <c:spPr>
          <a:ln>
            <a:solidFill>
              <a:schemeClr val="bg1">
                <a:lumMod val="85000"/>
              </a:schemeClr>
            </a:solidFill>
          </a:ln>
        </c:spPr>
        <c:crossAx val="101561856"/>
        <c:crosses val="autoZero"/>
        <c:auto val="1"/>
        <c:lblAlgn val="ctr"/>
        <c:lblOffset val="100"/>
        <c:noMultiLvlLbl val="0"/>
      </c:catAx>
      <c:valAx>
        <c:axId val="101561856"/>
        <c:scaling>
          <c:orientation val="minMax"/>
          <c:max val="20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560320"/>
        <c:crosses val="autoZero"/>
        <c:crossBetween val="between"/>
      </c:valAx>
      <c:valAx>
        <c:axId val="101563776"/>
        <c:scaling>
          <c:orientation val="minMax"/>
          <c:max val="6.0000000000000032E-2"/>
          <c:min val="-3.0000000000000002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ysClr val="window" lastClr="FFFFFF">
                <a:lumMod val="85000"/>
              </a:sysClr>
            </a:solidFill>
          </a:ln>
        </c:spPr>
        <c:crossAx val="101578240"/>
        <c:crosses val="max"/>
        <c:crossBetween val="midCat"/>
      </c:valAx>
      <c:valAx>
        <c:axId val="101578240"/>
        <c:scaling>
          <c:orientation val="minMax"/>
        </c:scaling>
        <c:delete val="1"/>
        <c:axPos val="t"/>
        <c:majorTickMark val="out"/>
        <c:minorTickMark val="none"/>
        <c:tickLblPos val="none"/>
        <c:crossAx val="101563776"/>
        <c:crosses val="max"/>
        <c:crossBetween val="midCat"/>
      </c:valAx>
    </c:plotArea>
    <c:legend>
      <c:legendPos val="r"/>
      <c:legendEntry>
        <c:idx val="6"/>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6 Comm'!$B$6</c:f>
              <c:strCache>
                <c:ptCount val="1"/>
                <c:pt idx="0">
                  <c:v>Food Service</c:v>
                </c:pt>
              </c:strCache>
            </c:strRef>
          </c:tx>
          <c:spPr>
            <a:solidFill>
              <a:schemeClr val="accent4"/>
            </a:solidFill>
            <a:ln>
              <a:noFill/>
            </a:ln>
            <a:effectLst>
              <a:outerShdw blurRad="40005" dist="20320" dir="5400000" algn="ctr" rotWithShape="0">
                <a:srgbClr val="000000">
                  <a:alpha val="38000"/>
                </a:srgbClr>
              </a:outerShdw>
            </a:effectLst>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Comm'!$U$6:$AA$6</c:f>
              <c:numCache>
                <c:formatCode>General</c:formatCode>
                <c:ptCount val="7"/>
                <c:pt idx="0" formatCode="#,##0;\-#,##0;\-;@">
                  <c:v>162.45056775944738</c:v>
                </c:pt>
                <c:pt idx="2" formatCode="#,##0;\-#,##0;\-;@">
                  <c:v>23.215326855229531</c:v>
                </c:pt>
                <c:pt idx="3" formatCode="#,##0;\-#,##0;\-;@">
                  <c:v>-11.222861209216591</c:v>
                </c:pt>
                <c:pt idx="5" formatCode="#,##0;\-#,##0;\-;@">
                  <c:v>66.071142175717412</c:v>
                </c:pt>
                <c:pt idx="6" formatCode="#,##0;\-#,##0;\-;@">
                  <c:v>-33.184621171382787</c:v>
                </c:pt>
              </c:numCache>
            </c:numRef>
          </c:val>
        </c:ser>
        <c:ser>
          <c:idx val="2"/>
          <c:order val="1"/>
          <c:tx>
            <c:strRef>
              <c:f>'[Presentation Charts 10-30.xlsx]Slide 6 Comm'!$B$7</c:f>
              <c:strCache>
                <c:ptCount val="1"/>
                <c:pt idx="0">
                  <c:v>Large Office</c:v>
                </c:pt>
              </c:strCache>
            </c:strRef>
          </c:tx>
          <c:spPr>
            <a:solidFill>
              <a:srgbClr val="FF0000"/>
            </a:solidFill>
            <a:ln>
              <a:noFill/>
            </a:ln>
            <a:effectLst>
              <a:outerShdw blurRad="40005" dist="20320" dir="5400000" algn="ctr" rotWithShape="0">
                <a:srgbClr val="000000">
                  <a:alpha val="38000"/>
                </a:srgbClr>
              </a:outerShdw>
            </a:effectLst>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Comm'!$U$7:$AA$7</c:f>
              <c:numCache>
                <c:formatCode>General</c:formatCode>
                <c:ptCount val="7"/>
                <c:pt idx="0" formatCode="#,##0;\-#,##0;\-;@">
                  <c:v>374.09167314533545</c:v>
                </c:pt>
                <c:pt idx="2" formatCode="#,##0;\-#,##0;\-;@">
                  <c:v>114.32985149856312</c:v>
                </c:pt>
                <c:pt idx="3" formatCode="#,##0;\-#,##0;\-;@">
                  <c:v>-20.60194606119963</c:v>
                </c:pt>
                <c:pt idx="5" formatCode="#,##0;\-#,##0;\-;@">
                  <c:v>310.23892035165113</c:v>
                </c:pt>
                <c:pt idx="6" formatCode="#,##0;\-#,##0;\-;@">
                  <c:v>-58.146962458179587</c:v>
                </c:pt>
              </c:numCache>
            </c:numRef>
          </c:val>
        </c:ser>
        <c:ser>
          <c:idx val="4"/>
          <c:order val="2"/>
          <c:tx>
            <c:strRef>
              <c:f>'[Presentation Charts 10-30.xlsx]Slide 6 Comm'!$B$8</c:f>
              <c:strCache>
                <c:ptCount val="1"/>
                <c:pt idx="0">
                  <c:v>Public Assembly</c:v>
                </c:pt>
              </c:strCache>
            </c:strRef>
          </c:tx>
          <c:spPr>
            <a:solidFill>
              <a:schemeClr val="accent6"/>
            </a:solidFill>
            <a:ln>
              <a:noFill/>
            </a:ln>
            <a:effectLst>
              <a:outerShdw blurRad="40005" dist="20320" dir="5400000" algn="ctr" rotWithShape="0">
                <a:srgbClr val="000000">
                  <a:alpha val="38000"/>
                </a:srgbClr>
              </a:outerShdw>
            </a:effectLst>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Comm'!$U$8:$AA$8</c:f>
              <c:numCache>
                <c:formatCode>General</c:formatCode>
                <c:ptCount val="7"/>
                <c:pt idx="0" formatCode="#,##0;\-#,##0;\-;@">
                  <c:v>209.04224118452237</c:v>
                </c:pt>
                <c:pt idx="2" formatCode="#,##0;\-#,##0;\-;@">
                  <c:v>60.315877914590736</c:v>
                </c:pt>
                <c:pt idx="3" formatCode="#,##0;\-#,##0;\-;@">
                  <c:v>-48.555877433526163</c:v>
                </c:pt>
                <c:pt idx="5" formatCode="#,##0;\-#,##0;\-;@">
                  <c:v>177.57464928733145</c:v>
                </c:pt>
                <c:pt idx="6" formatCode="#,##0;\-#,##0;\-;@">
                  <c:v>-145.46262012062377</c:v>
                </c:pt>
              </c:numCache>
            </c:numRef>
          </c:val>
        </c:ser>
        <c:ser>
          <c:idx val="0"/>
          <c:order val="3"/>
          <c:tx>
            <c:strRef>
              <c:f>'[Presentation Charts 10-30.xlsx]Slide 6 Comm'!$B$9</c:f>
              <c:strCache>
                <c:ptCount val="1"/>
                <c:pt idx="0">
                  <c:v>Ref. Warehouse</c:v>
                </c:pt>
              </c:strCache>
            </c:strRef>
          </c:tx>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Comm'!$U$9:$AA$9</c:f>
              <c:numCache>
                <c:formatCode>General</c:formatCode>
                <c:ptCount val="7"/>
                <c:pt idx="0" formatCode="#,##0;\-#,##0;\-;@">
                  <c:v>22.592466044895069</c:v>
                </c:pt>
                <c:pt idx="2" formatCode="#,##0;\-#,##0;\-;@">
                  <c:v>1.2933982453587254</c:v>
                </c:pt>
                <c:pt idx="3" formatCode="#,##0;\-#,##0;\-;@">
                  <c:v>-0.82019324312669661</c:v>
                </c:pt>
                <c:pt idx="5" formatCode="#,##0;\-#,##0;\-;@">
                  <c:v>3.4534311273891758</c:v>
                </c:pt>
                <c:pt idx="6" formatCode="#,##0;\-#,##0;\-;@">
                  <c:v>-2.4605797293800888</c:v>
                </c:pt>
              </c:numCache>
            </c:numRef>
          </c:val>
        </c:ser>
        <c:ser>
          <c:idx val="1"/>
          <c:order val="4"/>
          <c:tx>
            <c:strRef>
              <c:f>'[Presentation Charts 10-30.xlsx]Slide 6 Comm'!$B$10</c:f>
              <c:strCache>
                <c:ptCount val="1"/>
                <c:pt idx="0">
                  <c:v>Retail</c:v>
                </c:pt>
              </c:strCache>
            </c:strRef>
          </c:tx>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Comm'!$U$10:$AA$10</c:f>
              <c:numCache>
                <c:formatCode>General</c:formatCode>
                <c:ptCount val="7"/>
                <c:pt idx="0" formatCode="#,##0;\-#,##0;\-;@">
                  <c:v>620.76515372460949</c:v>
                </c:pt>
                <c:pt idx="2" formatCode="#,##0;\-#,##0;\-;@">
                  <c:v>187.71591871645163</c:v>
                </c:pt>
                <c:pt idx="3" formatCode="#,##0;\-#,##0;\-;@">
                  <c:v>-122.25605733523585</c:v>
                </c:pt>
                <c:pt idx="5" formatCode="#,##0;\-#,##0;\-;@">
                  <c:v>502.93002926468074</c:v>
                </c:pt>
                <c:pt idx="6" formatCode="#,##0;\-#,##0;\-;@">
                  <c:v>-350.39310447135853</c:v>
                </c:pt>
              </c:numCache>
            </c:numRef>
          </c:val>
        </c:ser>
        <c:ser>
          <c:idx val="5"/>
          <c:order val="5"/>
          <c:tx>
            <c:strRef>
              <c:f>'[Presentation Charts 10-30.xlsx]Slide 6 Comm'!$B$11</c:f>
              <c:strCache>
                <c:ptCount val="1"/>
                <c:pt idx="0">
                  <c:v>School</c:v>
                </c:pt>
              </c:strCache>
            </c:strRef>
          </c:tx>
          <c:spPr>
            <a:solidFill>
              <a:schemeClr val="accent3">
                <a:lumMod val="75000"/>
              </a:schemeClr>
            </a:solidFill>
          </c:spPr>
          <c:invertIfNegative val="0"/>
          <c:cat>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Comm'!$U$11:$AA$11</c:f>
              <c:numCache>
                <c:formatCode>General</c:formatCode>
                <c:ptCount val="7"/>
                <c:pt idx="0" formatCode="#,##0;\-#,##0;\-;@">
                  <c:v>278.71787325848391</c:v>
                </c:pt>
                <c:pt idx="2" formatCode="#,##0;\-#,##0;\-;@">
                  <c:v>87.251133889872236</c:v>
                </c:pt>
                <c:pt idx="3" formatCode="#,##0;\-#,##0;\-;@">
                  <c:v>-44.359639550176894</c:v>
                </c:pt>
                <c:pt idx="5" formatCode="#,##0;\-#,##0;\-;@">
                  <c:v>243.69745428578898</c:v>
                </c:pt>
                <c:pt idx="6" formatCode="#,##0;\-#,##0;\-;@">
                  <c:v>-127.95420722568174</c:v>
                </c:pt>
              </c:numCache>
            </c:numRef>
          </c:val>
        </c:ser>
        <c:dLbls>
          <c:showLegendKey val="0"/>
          <c:showVal val="0"/>
          <c:showCatName val="0"/>
          <c:showSerName val="0"/>
          <c:showPercent val="0"/>
          <c:showBubbleSize val="0"/>
        </c:dLbls>
        <c:gapWidth val="20"/>
        <c:overlap val="100"/>
        <c:axId val="101635200"/>
        <c:axId val="101636736"/>
      </c:barChart>
      <c:scatterChart>
        <c:scatterStyle val="lineMarker"/>
        <c:varyColors val="0"/>
        <c:ser>
          <c:idx val="7"/>
          <c:order val="6"/>
          <c:tx>
            <c:strRef>
              <c:f>'[Presentation Charts 10-30.xlsx]Slide 6 Comm'!$B$45</c:f>
              <c:strCache>
                <c:ptCount val="1"/>
                <c:pt idx="0">
                  <c:v>Commercial</c:v>
                </c:pt>
              </c:strCache>
            </c:strRef>
          </c:tx>
          <c:spPr>
            <a:ln w="28575">
              <a:noFill/>
            </a:ln>
          </c:spPr>
          <c:marker>
            <c:symbol val="none"/>
          </c:marker>
          <c:dLbls>
            <c:dLbl>
              <c:idx val="0"/>
              <c:layout>
                <c:manualLayout>
                  <c:x val="-4.9545940170940168E-2"/>
                  <c:y val="-3.0864197530864196E-2"/>
                </c:manualLayout>
              </c:layout>
              <c:dLblPos val="r"/>
              <c:showLegendKey val="0"/>
              <c:showVal val="1"/>
              <c:showCatName val="0"/>
              <c:showSerName val="0"/>
              <c:showPercent val="0"/>
              <c:showBubbleSize val="0"/>
            </c:dLbl>
            <c:dLbl>
              <c:idx val="2"/>
              <c:layout>
                <c:manualLayout>
                  <c:x val="-4.9545940170940168E-2"/>
                  <c:y val="-4.1152263374485583E-2"/>
                </c:manualLayout>
              </c:layout>
              <c:dLblPos val="r"/>
              <c:showLegendKey val="0"/>
              <c:showVal val="1"/>
              <c:showCatName val="0"/>
              <c:showSerName val="0"/>
              <c:showPercent val="0"/>
              <c:showBubbleSize val="0"/>
            </c:dLbl>
            <c:dLbl>
              <c:idx val="3"/>
              <c:layout>
                <c:manualLayout>
                  <c:x val="-5.3632478632478706E-2"/>
                  <c:y val="6.6872427983539123E-2"/>
                </c:manualLayout>
              </c:layout>
              <c:dLblPos val="r"/>
              <c:showLegendKey val="0"/>
              <c:showVal val="1"/>
              <c:showCatName val="0"/>
              <c:showSerName val="0"/>
              <c:showPercent val="0"/>
              <c:showBubbleSize val="0"/>
            </c:dLbl>
            <c:dLbl>
              <c:idx val="5"/>
              <c:layout>
                <c:manualLayout>
                  <c:x val="-4.6874999999999986E-2"/>
                  <c:y val="-6.1728395061728419E-2"/>
                </c:manualLayout>
              </c:layout>
              <c:dLblPos val="r"/>
              <c:showLegendKey val="0"/>
              <c:showVal val="1"/>
              <c:showCatName val="0"/>
              <c:showSerName val="0"/>
              <c:showPercent val="0"/>
              <c:showBubbleSize val="0"/>
            </c:dLbl>
            <c:dLbl>
              <c:idx val="6"/>
              <c:layout>
                <c:manualLayout>
                  <c:x val="-5.3632478632478643E-2"/>
                  <c:y val="5.6584362139917785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6 Comm'!$U$4:$AA$5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6 Comm'!$U$45:$AA$45</c:f>
              <c:numCache>
                <c:formatCode>General</c:formatCode>
                <c:ptCount val="7"/>
                <c:pt idx="0" formatCode="0.0%">
                  <c:v>4.9580375083663551E-2</c:v>
                </c:pt>
                <c:pt idx="2" formatCode="0.0%">
                  <c:v>1.4095872365463101E-2</c:v>
                </c:pt>
                <c:pt idx="3" formatCode="0.0%">
                  <c:v>-7.3677121928161921E-3</c:v>
                </c:pt>
                <c:pt idx="5" formatCode="0.0%">
                  <c:v>3.876755802882316E-2</c:v>
                </c:pt>
                <c:pt idx="6" formatCode="0.0%">
                  <c:v>-2.1334673476933814E-2</c:v>
                </c:pt>
              </c:numCache>
            </c:numRef>
          </c:yVal>
          <c:smooth val="0"/>
        </c:ser>
        <c:dLbls>
          <c:showLegendKey val="0"/>
          <c:showVal val="0"/>
          <c:showCatName val="0"/>
          <c:showSerName val="0"/>
          <c:showPercent val="0"/>
          <c:showBubbleSize val="0"/>
        </c:dLbls>
        <c:axId val="101640832"/>
        <c:axId val="101638912"/>
      </c:scatterChart>
      <c:catAx>
        <c:axId val="101635200"/>
        <c:scaling>
          <c:orientation val="minMax"/>
        </c:scaling>
        <c:delete val="0"/>
        <c:axPos val="b"/>
        <c:majorTickMark val="none"/>
        <c:minorTickMark val="none"/>
        <c:tickLblPos val="low"/>
        <c:spPr>
          <a:ln>
            <a:solidFill>
              <a:schemeClr val="bg1">
                <a:lumMod val="85000"/>
              </a:schemeClr>
            </a:solidFill>
          </a:ln>
        </c:spPr>
        <c:crossAx val="101636736"/>
        <c:crosses val="autoZero"/>
        <c:auto val="1"/>
        <c:lblAlgn val="ctr"/>
        <c:lblOffset val="100"/>
        <c:noMultiLvlLbl val="0"/>
      </c:catAx>
      <c:valAx>
        <c:axId val="101636736"/>
        <c:scaling>
          <c:orientation val="minMax"/>
          <c:max val="20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635200"/>
        <c:crosses val="autoZero"/>
        <c:crossBetween val="between"/>
      </c:valAx>
      <c:valAx>
        <c:axId val="101638912"/>
        <c:scaling>
          <c:orientation val="minMax"/>
          <c:max val="6.0000000000000032E-2"/>
          <c:min val="-3.0000000000000002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ysClr val="window" lastClr="FFFFFF">
                <a:lumMod val="85000"/>
              </a:sysClr>
            </a:solidFill>
          </a:ln>
        </c:spPr>
        <c:crossAx val="101640832"/>
        <c:crosses val="max"/>
        <c:crossBetween val="midCat"/>
      </c:valAx>
      <c:valAx>
        <c:axId val="101640832"/>
        <c:scaling>
          <c:orientation val="minMax"/>
        </c:scaling>
        <c:delete val="1"/>
        <c:axPos val="t"/>
        <c:majorTickMark val="out"/>
        <c:minorTickMark val="none"/>
        <c:tickLblPos val="none"/>
        <c:crossAx val="101638912"/>
        <c:crosses val="max"/>
        <c:crossBetween val="midCat"/>
      </c:valAx>
    </c:plotArea>
    <c:legend>
      <c:legendPos val="r"/>
      <c:legendEntry>
        <c:idx val="6"/>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6 Comm'!$B$6</c:f>
              <c:strCache>
                <c:ptCount val="1"/>
                <c:pt idx="0">
                  <c:v>Food Service</c:v>
                </c:pt>
              </c:strCache>
            </c:strRef>
          </c:tx>
          <c:spPr>
            <a:solidFill>
              <a:schemeClr val="accent4"/>
            </a:solidFill>
            <a:ln>
              <a:noFill/>
            </a:ln>
            <a:effectLst>
              <a:outerShdw blurRad="40005" dist="20320" dir="5400000" algn="ctr" rotWithShape="0">
                <a:srgbClr val="000000">
                  <a:alpha val="38000"/>
                </a:srgbClr>
              </a:outerShdw>
            </a:effectLst>
          </c:spPr>
          <c:invertIfNegative val="0"/>
          <c:cat>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Comm'!$L$6:$R$6</c:f>
              <c:numCache>
                <c:formatCode>General</c:formatCode>
                <c:ptCount val="7"/>
                <c:pt idx="0" formatCode="#,##0;\-#,##0;\-;@">
                  <c:v>151.07923021972428</c:v>
                </c:pt>
                <c:pt idx="2" formatCode="#,##0;\-#,##0;\-;@">
                  <c:v>19.344020168832238</c:v>
                </c:pt>
                <c:pt idx="3" formatCode="#,##0;\-#,##0;\-;@">
                  <c:v>-7.910847352788748</c:v>
                </c:pt>
                <c:pt idx="5" formatCode="#,##0;\-#,##0;\-;@">
                  <c:v>54.369760138021611</c:v>
                </c:pt>
                <c:pt idx="6" formatCode="#,##0;\-#,##0;\-;@">
                  <c:v>-23.208559766790728</c:v>
                </c:pt>
              </c:numCache>
            </c:numRef>
          </c:val>
        </c:ser>
        <c:ser>
          <c:idx val="2"/>
          <c:order val="1"/>
          <c:tx>
            <c:strRef>
              <c:f>'[Presentation Charts 10-30.xlsx]Slide 6 Comm'!$B$7</c:f>
              <c:strCache>
                <c:ptCount val="1"/>
                <c:pt idx="0">
                  <c:v>Large Office</c:v>
                </c:pt>
              </c:strCache>
            </c:strRef>
          </c:tx>
          <c:spPr>
            <a:solidFill>
              <a:srgbClr val="FF0000"/>
            </a:solidFill>
            <a:ln>
              <a:noFill/>
            </a:ln>
            <a:effectLst>
              <a:outerShdw blurRad="40005" dist="20320" dir="5400000" algn="ctr" rotWithShape="0">
                <a:srgbClr val="000000">
                  <a:alpha val="38000"/>
                </a:srgbClr>
              </a:outerShdw>
            </a:effectLst>
          </c:spPr>
          <c:invertIfNegative val="0"/>
          <c:cat>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Comm'!$L$7:$R$7</c:f>
              <c:numCache>
                <c:formatCode>General</c:formatCode>
                <c:ptCount val="7"/>
                <c:pt idx="0" formatCode="#,##0;\-#,##0;\-;@">
                  <c:v>340.23166811780879</c:v>
                </c:pt>
                <c:pt idx="2" formatCode="#,##0;\-#,##0;\-;@">
                  <c:v>103.79775058913573</c:v>
                </c:pt>
                <c:pt idx="3" formatCode="#,##0;\-#,##0;\-;@">
                  <c:v>-19.392168362953321</c:v>
                </c:pt>
                <c:pt idx="5" formatCode="#,##0;\-#,##0;\-;@">
                  <c:v>277.42066436729129</c:v>
                </c:pt>
                <c:pt idx="6" formatCode="#,##0;\-#,##0;\-;@">
                  <c:v>-53.997823490966745</c:v>
                </c:pt>
              </c:numCache>
            </c:numRef>
          </c:val>
        </c:ser>
        <c:ser>
          <c:idx val="4"/>
          <c:order val="2"/>
          <c:tx>
            <c:strRef>
              <c:f>'[Presentation Charts 10-30.xlsx]Slide 6 Comm'!$B$8</c:f>
              <c:strCache>
                <c:ptCount val="1"/>
                <c:pt idx="0">
                  <c:v>Public Assembly</c:v>
                </c:pt>
              </c:strCache>
            </c:strRef>
          </c:tx>
          <c:spPr>
            <a:solidFill>
              <a:schemeClr val="accent6"/>
            </a:solidFill>
            <a:ln>
              <a:noFill/>
            </a:ln>
            <a:effectLst>
              <a:outerShdw blurRad="40005" dist="20320" dir="5400000" algn="ctr" rotWithShape="0">
                <a:srgbClr val="000000">
                  <a:alpha val="38000"/>
                </a:srgbClr>
              </a:outerShdw>
            </a:effectLst>
          </c:spPr>
          <c:invertIfNegative val="0"/>
          <c:cat>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Comm'!$L$8:$R$8</c:f>
              <c:numCache>
                <c:formatCode>General</c:formatCode>
                <c:ptCount val="7"/>
                <c:pt idx="0" formatCode="#,##0;\-#,##0;\-;@">
                  <c:v>158.88110698163902</c:v>
                </c:pt>
                <c:pt idx="2" formatCode="#,##0;\-#,##0;\-;@">
                  <c:v>44.341136856271525</c:v>
                </c:pt>
                <c:pt idx="3" formatCode="#,##0;\-#,##0;\-;@">
                  <c:v>-34.019457866919829</c:v>
                </c:pt>
                <c:pt idx="5" formatCode="#,##0;\-#,##0;\-;@">
                  <c:v>129.59552912929317</c:v>
                </c:pt>
                <c:pt idx="6" formatCode="#,##0;\-#,##0;\-;@">
                  <c:v>-101.82571096138528</c:v>
                </c:pt>
              </c:numCache>
            </c:numRef>
          </c:val>
        </c:ser>
        <c:ser>
          <c:idx val="0"/>
          <c:order val="3"/>
          <c:tx>
            <c:strRef>
              <c:f>'[Presentation Charts 10-30.xlsx]Slide 6 Comm'!$B$9</c:f>
              <c:strCache>
                <c:ptCount val="1"/>
                <c:pt idx="0">
                  <c:v>Ref. Warehouse</c:v>
                </c:pt>
              </c:strCache>
            </c:strRef>
          </c:tx>
          <c:invertIfNegative val="0"/>
          <c:cat>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Comm'!$L$9:$R$9</c:f>
              <c:numCache>
                <c:formatCode>General</c:formatCode>
                <c:ptCount val="7"/>
                <c:pt idx="0" formatCode="#,##0;\-#,##0;\-;@">
                  <c:v>22.161765740774094</c:v>
                </c:pt>
                <c:pt idx="2" formatCode="#,##0;\-#,##0;\-;@">
                  <c:v>1.0955968132117868</c:v>
                </c:pt>
                <c:pt idx="3" formatCode="#,##0;\-#,##0;\-;@">
                  <c:v>-0.17325821177722964</c:v>
                </c:pt>
                <c:pt idx="5" formatCode="#,##0;\-#,##0;\-;@">
                  <c:v>2.8600268309483607</c:v>
                </c:pt>
                <c:pt idx="6" formatCode="#,##0;\-#,##0;\-;@">
                  <c:v>-0.51977463533168888</c:v>
                </c:pt>
              </c:numCache>
            </c:numRef>
          </c:val>
        </c:ser>
        <c:ser>
          <c:idx val="1"/>
          <c:order val="4"/>
          <c:tx>
            <c:strRef>
              <c:f>'[Presentation Charts 10-30.xlsx]Slide 6 Comm'!$B$10</c:f>
              <c:strCache>
                <c:ptCount val="1"/>
                <c:pt idx="0">
                  <c:v>Retail</c:v>
                </c:pt>
              </c:strCache>
            </c:strRef>
          </c:tx>
          <c:invertIfNegative val="0"/>
          <c:cat>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Comm'!$L$10:$R$10</c:f>
              <c:numCache>
                <c:formatCode>General</c:formatCode>
                <c:ptCount val="7"/>
                <c:pt idx="0" formatCode="#,##0;\-#,##0;\-;@">
                  <c:v>481.59910745926368</c:v>
                </c:pt>
                <c:pt idx="2" formatCode="#,##0;\-#,##0;\-;@">
                  <c:v>145.09177984839044</c:v>
                </c:pt>
                <c:pt idx="3" formatCode="#,##0;\-#,##0;\-;@">
                  <c:v>-75.603992057446035</c:v>
                </c:pt>
                <c:pt idx="5" formatCode="#,##0;\-#,##0;\-;@">
                  <c:v>369.73447481555212</c:v>
                </c:pt>
                <c:pt idx="6" formatCode="#,##0;\-#,##0;\-;@">
                  <c:v>-207.2493828107759</c:v>
                </c:pt>
              </c:numCache>
            </c:numRef>
          </c:val>
        </c:ser>
        <c:ser>
          <c:idx val="5"/>
          <c:order val="5"/>
          <c:tx>
            <c:strRef>
              <c:f>'[Presentation Charts 10-30.xlsx]Slide 6 Comm'!$B$11</c:f>
              <c:strCache>
                <c:ptCount val="1"/>
                <c:pt idx="0">
                  <c:v>School</c:v>
                </c:pt>
              </c:strCache>
            </c:strRef>
          </c:tx>
          <c:spPr>
            <a:solidFill>
              <a:schemeClr val="accent3">
                <a:lumMod val="75000"/>
              </a:schemeClr>
            </a:solidFill>
          </c:spPr>
          <c:invertIfNegative val="0"/>
          <c:cat>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Comm'!$L$11:$R$11</c:f>
              <c:numCache>
                <c:formatCode>General</c:formatCode>
                <c:ptCount val="7"/>
                <c:pt idx="0" formatCode="#,##0;\-#,##0;\-;@">
                  <c:v>219.54715449196814</c:v>
                </c:pt>
                <c:pt idx="2" formatCode="#,##0;\-#,##0;\-;@">
                  <c:v>69.024584188537929</c:v>
                </c:pt>
                <c:pt idx="3" formatCode="#,##0;\-#,##0;\-;@">
                  <c:v>-31.837103095165229</c:v>
                </c:pt>
                <c:pt idx="5" formatCode="#,##0;\-#,##0;\-;@">
                  <c:v>187.14559831616012</c:v>
                </c:pt>
                <c:pt idx="6" formatCode="#,##0;\-#,##0;\-;@">
                  <c:v>-89.238215800339503</c:v>
                </c:pt>
              </c:numCache>
            </c:numRef>
          </c:val>
        </c:ser>
        <c:dLbls>
          <c:showLegendKey val="0"/>
          <c:showVal val="0"/>
          <c:showCatName val="0"/>
          <c:showSerName val="0"/>
          <c:showPercent val="0"/>
          <c:showBubbleSize val="0"/>
        </c:dLbls>
        <c:gapWidth val="20"/>
        <c:overlap val="100"/>
        <c:axId val="101684352"/>
        <c:axId val="101685888"/>
      </c:barChart>
      <c:scatterChart>
        <c:scatterStyle val="lineMarker"/>
        <c:varyColors val="0"/>
        <c:ser>
          <c:idx val="7"/>
          <c:order val="6"/>
          <c:tx>
            <c:strRef>
              <c:f>'[Presentation Charts 10-30.xlsx]Slide 6 Comm'!$B$45</c:f>
              <c:strCache>
                <c:ptCount val="1"/>
                <c:pt idx="0">
                  <c:v>Commercial</c:v>
                </c:pt>
              </c:strCache>
            </c:strRef>
          </c:tx>
          <c:spPr>
            <a:ln w="28575">
              <a:noFill/>
            </a:ln>
          </c:spPr>
          <c:marker>
            <c:symbol val="none"/>
          </c:marker>
          <c:dLbls>
            <c:dLbl>
              <c:idx val="2"/>
              <c:layout>
                <c:manualLayout>
                  <c:x val="-4.9545940170940168E-2"/>
                  <c:y val="-2.572016460905345E-2"/>
                </c:manualLayout>
              </c:layout>
              <c:dLblPos val="r"/>
              <c:showLegendKey val="0"/>
              <c:showVal val="1"/>
              <c:showCatName val="0"/>
              <c:showSerName val="0"/>
              <c:showPercent val="0"/>
              <c:showBubbleSize val="0"/>
            </c:dLbl>
            <c:dLbl>
              <c:idx val="3"/>
              <c:layout>
                <c:manualLayout>
                  <c:x val="-5.3632478632478706E-2"/>
                  <c:y val="4.6296296296296315E-2"/>
                </c:manualLayout>
              </c:layout>
              <c:dLblPos val="r"/>
              <c:showLegendKey val="0"/>
              <c:showVal val="1"/>
              <c:showCatName val="0"/>
              <c:showSerName val="0"/>
              <c:showPercent val="0"/>
              <c:showBubbleSize val="0"/>
            </c:dLbl>
            <c:dLbl>
              <c:idx val="6"/>
              <c:layout>
                <c:manualLayout>
                  <c:x val="-5.3632478632478643E-2"/>
                  <c:y val="4.1152263374485583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6 Comm'!$L$4:$R$5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6 Comm'!$L$45:$R$45</c:f>
              <c:numCache>
                <c:formatCode>General</c:formatCode>
                <c:ptCount val="7"/>
                <c:pt idx="0" formatCode="0.0%">
                  <c:v>4.6323603542700334E-2</c:v>
                </c:pt>
                <c:pt idx="2" formatCode="0.0%">
                  <c:v>1.290702944193195E-2</c:v>
                </c:pt>
                <c:pt idx="3" formatCode="0.0%">
                  <c:v>-5.6976792189077806E-3</c:v>
                </c:pt>
                <c:pt idx="5" formatCode="0.0%">
                  <c:v>3.4439197187538052E-2</c:v>
                </c:pt>
                <c:pt idx="6" formatCode="0.0%">
                  <c:v>-1.6055233368439753E-2</c:v>
                </c:pt>
              </c:numCache>
            </c:numRef>
          </c:yVal>
          <c:smooth val="0"/>
        </c:ser>
        <c:dLbls>
          <c:showLegendKey val="0"/>
          <c:showVal val="0"/>
          <c:showCatName val="0"/>
          <c:showSerName val="0"/>
          <c:showPercent val="0"/>
          <c:showBubbleSize val="0"/>
        </c:dLbls>
        <c:axId val="101698176"/>
        <c:axId val="101696256"/>
      </c:scatterChart>
      <c:catAx>
        <c:axId val="101684352"/>
        <c:scaling>
          <c:orientation val="minMax"/>
        </c:scaling>
        <c:delete val="0"/>
        <c:axPos val="b"/>
        <c:majorTickMark val="none"/>
        <c:minorTickMark val="none"/>
        <c:tickLblPos val="low"/>
        <c:spPr>
          <a:ln>
            <a:solidFill>
              <a:schemeClr val="bg1">
                <a:lumMod val="85000"/>
              </a:schemeClr>
            </a:solidFill>
          </a:ln>
        </c:spPr>
        <c:crossAx val="101685888"/>
        <c:crosses val="autoZero"/>
        <c:auto val="1"/>
        <c:lblAlgn val="ctr"/>
        <c:lblOffset val="100"/>
        <c:noMultiLvlLbl val="0"/>
      </c:catAx>
      <c:valAx>
        <c:axId val="101685888"/>
        <c:scaling>
          <c:orientation val="minMax"/>
          <c:max val="20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684352"/>
        <c:crosses val="autoZero"/>
        <c:crossBetween val="between"/>
      </c:valAx>
      <c:valAx>
        <c:axId val="101696256"/>
        <c:scaling>
          <c:orientation val="minMax"/>
          <c:max val="6.0000000000000032E-2"/>
          <c:min val="-3.0000000000000002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ysClr val="window" lastClr="FFFFFF">
                <a:lumMod val="85000"/>
              </a:sysClr>
            </a:solidFill>
          </a:ln>
        </c:spPr>
        <c:crossAx val="101698176"/>
        <c:crosses val="max"/>
        <c:crossBetween val="midCat"/>
      </c:valAx>
      <c:valAx>
        <c:axId val="101698176"/>
        <c:scaling>
          <c:orientation val="minMax"/>
        </c:scaling>
        <c:delete val="1"/>
        <c:axPos val="t"/>
        <c:majorTickMark val="out"/>
        <c:minorTickMark val="none"/>
        <c:tickLblPos val="none"/>
        <c:crossAx val="101696256"/>
        <c:crosses val="max"/>
        <c:crossBetween val="midCat"/>
      </c:valAx>
    </c:plotArea>
    <c:legend>
      <c:legendPos val="r"/>
      <c:legendEntry>
        <c:idx val="6"/>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6 Comm'!$B$6</c:f>
              <c:strCache>
                <c:ptCount val="1"/>
                <c:pt idx="0">
                  <c:v>Food Service</c:v>
                </c:pt>
              </c:strCache>
            </c:strRef>
          </c:tx>
          <c:spPr>
            <a:solidFill>
              <a:schemeClr val="accent4"/>
            </a:solidFill>
            <a:ln>
              <a:noFill/>
            </a:ln>
            <a:effectLst>
              <a:outerShdw blurRad="40005" dist="20320" dir="5400000" algn="ctr" rotWithShape="0">
                <a:srgbClr val="000000">
                  <a:alpha val="38000"/>
                </a:srgbClr>
              </a:outerShdw>
            </a:effectLst>
          </c:spPr>
          <c:invertIfNegative val="0"/>
          <c:cat>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Comm'!$C$6:$I$6</c:f>
              <c:numCache>
                <c:formatCode>General</c:formatCode>
                <c:ptCount val="7"/>
                <c:pt idx="0" formatCode="#,##0;\-#,##0;\-;@">
                  <c:v>119.62918237398526</c:v>
                </c:pt>
                <c:pt idx="2" formatCode="#,##0;\-#,##0;\-;@">
                  <c:v>15.538556853269004</c:v>
                </c:pt>
                <c:pt idx="3" formatCode="#,##0;\-#,##0;\-;@">
                  <c:v>-4.0017781230234482</c:v>
                </c:pt>
                <c:pt idx="5" formatCode="#,##0;\-#,##0;\-;@">
                  <c:v>42.815501412405354</c:v>
                </c:pt>
                <c:pt idx="6" formatCode="#,##0;\-#,##0;\-;@">
                  <c:v>-11.417656948487787</c:v>
                </c:pt>
              </c:numCache>
            </c:numRef>
          </c:val>
        </c:ser>
        <c:ser>
          <c:idx val="2"/>
          <c:order val="1"/>
          <c:tx>
            <c:strRef>
              <c:f>'[Presentation Charts 10-30.xlsx]Slide 6 Comm'!$B$7</c:f>
              <c:strCache>
                <c:ptCount val="1"/>
                <c:pt idx="0">
                  <c:v>Large Office</c:v>
                </c:pt>
              </c:strCache>
            </c:strRef>
          </c:tx>
          <c:spPr>
            <a:solidFill>
              <a:srgbClr val="FF0000"/>
            </a:solidFill>
            <a:ln>
              <a:noFill/>
            </a:ln>
            <a:effectLst>
              <a:outerShdw blurRad="40005" dist="20320" dir="5400000" algn="ctr" rotWithShape="0">
                <a:srgbClr val="000000">
                  <a:alpha val="38000"/>
                </a:srgbClr>
              </a:outerShdw>
            </a:effectLst>
          </c:spPr>
          <c:invertIfNegative val="0"/>
          <c:cat>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Comm'!$C$7:$I$7</c:f>
              <c:numCache>
                <c:formatCode>General</c:formatCode>
                <c:ptCount val="7"/>
                <c:pt idx="0" formatCode="#,##0;\-#,##0;\-;@">
                  <c:v>284.68918524755583</c:v>
                </c:pt>
                <c:pt idx="2" formatCode="#,##0;\-#,##0;\-;@">
                  <c:v>90.242980190699853</c:v>
                </c:pt>
                <c:pt idx="3" formatCode="#,##0;\-#,##0;\-;@">
                  <c:v>-11.585668770566539</c:v>
                </c:pt>
                <c:pt idx="5" formatCode="#,##0;\-#,##0;\-;@">
                  <c:v>235.70498896452273</c:v>
                </c:pt>
                <c:pt idx="6" formatCode="#,##0;\-#,##0;\-;@">
                  <c:v>-29.925151921780326</c:v>
                </c:pt>
              </c:numCache>
            </c:numRef>
          </c:val>
        </c:ser>
        <c:ser>
          <c:idx val="4"/>
          <c:order val="2"/>
          <c:tx>
            <c:strRef>
              <c:f>'[Presentation Charts 10-30.xlsx]Slide 6 Comm'!$B$8</c:f>
              <c:strCache>
                <c:ptCount val="1"/>
                <c:pt idx="0">
                  <c:v>Public Assembly</c:v>
                </c:pt>
              </c:strCache>
            </c:strRef>
          </c:tx>
          <c:spPr>
            <a:solidFill>
              <a:schemeClr val="accent6"/>
            </a:solidFill>
            <a:ln>
              <a:noFill/>
            </a:ln>
            <a:effectLst>
              <a:outerShdw blurRad="40005" dist="20320" dir="5400000" algn="ctr" rotWithShape="0">
                <a:srgbClr val="000000">
                  <a:alpha val="38000"/>
                </a:srgbClr>
              </a:outerShdw>
            </a:effectLst>
          </c:spPr>
          <c:invertIfNegative val="0"/>
          <c:cat>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Comm'!$C$8:$I$8</c:f>
              <c:numCache>
                <c:formatCode>General</c:formatCode>
                <c:ptCount val="7"/>
                <c:pt idx="0" formatCode="#,##0;\-#,##0;\-;@">
                  <c:v>102.26035404811466</c:v>
                </c:pt>
                <c:pt idx="2" formatCode="#,##0;\-#,##0;\-;@">
                  <c:v>28.11655375337903</c:v>
                </c:pt>
                <c:pt idx="3" formatCode="#,##0;\-#,##0;\-;@">
                  <c:v>-14.372547818662211</c:v>
                </c:pt>
                <c:pt idx="5" formatCode="#,##0;\-#,##0;\-;@">
                  <c:v>80.835075750585403</c:v>
                </c:pt>
                <c:pt idx="6" formatCode="#,##0;\-#,##0;\-;@">
                  <c:v>-42.840710482908676</c:v>
                </c:pt>
              </c:numCache>
            </c:numRef>
          </c:val>
        </c:ser>
        <c:ser>
          <c:idx val="0"/>
          <c:order val="3"/>
          <c:tx>
            <c:strRef>
              <c:f>'[Presentation Charts 10-30.xlsx]Slide 6 Comm'!$B$9</c:f>
              <c:strCache>
                <c:ptCount val="1"/>
                <c:pt idx="0">
                  <c:v>Ref. Warehouse</c:v>
                </c:pt>
              </c:strCache>
            </c:strRef>
          </c:tx>
          <c:invertIfNegative val="0"/>
          <c:cat>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Comm'!$C$9:$I$9</c:f>
              <c:numCache>
                <c:formatCode>General</c:formatCode>
                <c:ptCount val="7"/>
                <c:pt idx="0" formatCode="#,##0;\-#,##0;\-;@">
                  <c:v>18.117263417353616</c:v>
                </c:pt>
                <c:pt idx="2" formatCode="#,##0;\-#,##0;\-;@">
                  <c:v>1.0448563201862446</c:v>
                </c:pt>
                <c:pt idx="3" formatCode="#,##0;\-#,##0;\-;@">
                  <c:v>-2.2189559479884593E-3</c:v>
                </c:pt>
                <c:pt idx="5" formatCode="#,##0;\-#,##0;\-;@">
                  <c:v>2.7078084740619199</c:v>
                </c:pt>
                <c:pt idx="6" formatCode="#,##0;\-#,##0;\-;@">
                  <c:v>-6.6568678439653788E-3</c:v>
                </c:pt>
              </c:numCache>
            </c:numRef>
          </c:val>
        </c:ser>
        <c:ser>
          <c:idx val="1"/>
          <c:order val="4"/>
          <c:tx>
            <c:strRef>
              <c:f>'[Presentation Charts 10-30.xlsx]Slide 6 Comm'!$B$10</c:f>
              <c:strCache>
                <c:ptCount val="1"/>
                <c:pt idx="0">
                  <c:v>Retail</c:v>
                </c:pt>
              </c:strCache>
            </c:strRef>
          </c:tx>
          <c:invertIfNegative val="0"/>
          <c:cat>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Comm'!$C$10:$I$10</c:f>
              <c:numCache>
                <c:formatCode>General</c:formatCode>
                <c:ptCount val="7"/>
                <c:pt idx="0" formatCode="#,##0;\-#,##0;\-;@">
                  <c:v>351.95776627531535</c:v>
                </c:pt>
                <c:pt idx="2" formatCode="#,##0;\-#,##0;\-;@">
                  <c:v>113.68376421964665</c:v>
                </c:pt>
                <c:pt idx="3" formatCode="#,##0;\-#,##0;\-;@">
                  <c:v>-27.104468652262131</c:v>
                </c:pt>
                <c:pt idx="5" formatCode="#,##0;\-#,##0;\-;@">
                  <c:v>267.26014700558869</c:v>
                </c:pt>
                <c:pt idx="6" formatCode="#,##0;\-#,##0;\-;@">
                  <c:v>-56.819670046656071</c:v>
                </c:pt>
              </c:numCache>
            </c:numRef>
          </c:val>
        </c:ser>
        <c:ser>
          <c:idx val="5"/>
          <c:order val="5"/>
          <c:tx>
            <c:strRef>
              <c:f>'[Presentation Charts 10-30.xlsx]Slide 6 Comm'!$B$11</c:f>
              <c:strCache>
                <c:ptCount val="1"/>
                <c:pt idx="0">
                  <c:v>School</c:v>
                </c:pt>
              </c:strCache>
            </c:strRef>
          </c:tx>
          <c:spPr>
            <a:solidFill>
              <a:schemeClr val="accent3">
                <a:lumMod val="75000"/>
              </a:schemeClr>
            </a:solidFill>
          </c:spPr>
          <c:invertIfNegative val="0"/>
          <c:cat>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Comm'!$C$11:$I$11</c:f>
              <c:numCache>
                <c:formatCode>General</c:formatCode>
                <c:ptCount val="7"/>
                <c:pt idx="0" formatCode="#,##0;\-#,##0;\-;@">
                  <c:v>154.71421768968301</c:v>
                </c:pt>
                <c:pt idx="2" formatCode="#,##0;\-#,##0;\-;@">
                  <c:v>51.033448250526554</c:v>
                </c:pt>
                <c:pt idx="3" formatCode="#,##0;\-#,##0;\-;@">
                  <c:v>-12.785351306543831</c:v>
                </c:pt>
                <c:pt idx="5" formatCode="#,##0;\-#,##0;\-;@">
                  <c:v>131.21262162414556</c:v>
                </c:pt>
                <c:pt idx="6" formatCode="#,##0;\-#,##0;\-;@">
                  <c:v>-30.808287668694021</c:v>
                </c:pt>
              </c:numCache>
            </c:numRef>
          </c:val>
        </c:ser>
        <c:dLbls>
          <c:showLegendKey val="0"/>
          <c:showVal val="0"/>
          <c:showCatName val="0"/>
          <c:showSerName val="0"/>
          <c:showPercent val="0"/>
          <c:showBubbleSize val="0"/>
        </c:dLbls>
        <c:gapWidth val="20"/>
        <c:overlap val="100"/>
        <c:axId val="101807232"/>
        <c:axId val="101808768"/>
      </c:barChart>
      <c:scatterChart>
        <c:scatterStyle val="lineMarker"/>
        <c:varyColors val="0"/>
        <c:ser>
          <c:idx val="7"/>
          <c:order val="6"/>
          <c:tx>
            <c:strRef>
              <c:f>'[Presentation Charts 10-30.xlsx]Slide 6 Comm'!$B$45</c:f>
              <c:strCache>
                <c:ptCount val="1"/>
                <c:pt idx="0">
                  <c:v>Commercial</c:v>
                </c:pt>
              </c:strCache>
            </c:strRef>
          </c:tx>
          <c:spPr>
            <a:ln w="28575">
              <a:noFill/>
            </a:ln>
          </c:spPr>
          <c:marker>
            <c:symbol val="none"/>
          </c:marker>
          <c:dLbls>
            <c:dLbl>
              <c:idx val="2"/>
              <c:layout>
                <c:manualLayout>
                  <c:x val="-6.1342592592592587E-2"/>
                  <c:y val="-2.5720164609053499E-2"/>
                </c:manualLayout>
              </c:layout>
              <c:dLblPos val="r"/>
              <c:showLegendKey val="0"/>
              <c:showVal val="1"/>
              <c:showCatName val="0"/>
              <c:showSerName val="0"/>
              <c:showPercent val="0"/>
              <c:showBubbleSize val="0"/>
            </c:dLbl>
            <c:dLbl>
              <c:idx val="3"/>
              <c:layout>
                <c:manualLayout>
                  <c:x val="-6.6402116402116421E-2"/>
                  <c:y val="5.1440329218106998E-2"/>
                </c:manualLayout>
              </c:layout>
              <c:dLblPos val="r"/>
              <c:showLegendKey val="0"/>
              <c:showVal val="1"/>
              <c:showCatName val="0"/>
              <c:showSerName val="0"/>
              <c:showPercent val="0"/>
              <c:showBubbleSize val="0"/>
            </c:dLbl>
            <c:dLbl>
              <c:idx val="6"/>
              <c:layout>
                <c:manualLayout>
                  <c:x val="-6.6402116402116421E-2"/>
                  <c:y val="6.1728395061728392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6 Comm'!$C$4:$I$5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6 Comm'!$C$45:$I$45</c:f>
              <c:numCache>
                <c:formatCode>General</c:formatCode>
                <c:ptCount val="7"/>
                <c:pt idx="0" formatCode="0.0%">
                  <c:v>3.768673662421626E-2</c:v>
                </c:pt>
                <c:pt idx="2" formatCode="0.0%">
                  <c:v>1.094974233253802E-2</c:v>
                </c:pt>
                <c:pt idx="3" formatCode="0.0%">
                  <c:v>-2.5524306289893411E-3</c:v>
                </c:pt>
                <c:pt idx="5" formatCode="0.0%">
                  <c:v>2.7790397009808891E-2</c:v>
                </c:pt>
                <c:pt idx="6" formatCode="0.0%">
                  <c:v>-6.2783264123241435E-3</c:v>
                </c:pt>
              </c:numCache>
            </c:numRef>
          </c:yVal>
          <c:smooth val="0"/>
        </c:ser>
        <c:dLbls>
          <c:showLegendKey val="0"/>
          <c:showVal val="0"/>
          <c:showCatName val="0"/>
          <c:showSerName val="0"/>
          <c:showPercent val="0"/>
          <c:showBubbleSize val="0"/>
        </c:dLbls>
        <c:axId val="101821056"/>
        <c:axId val="101819136"/>
      </c:scatterChart>
      <c:catAx>
        <c:axId val="101807232"/>
        <c:scaling>
          <c:orientation val="minMax"/>
        </c:scaling>
        <c:delete val="0"/>
        <c:axPos val="b"/>
        <c:majorTickMark val="none"/>
        <c:minorTickMark val="none"/>
        <c:tickLblPos val="low"/>
        <c:spPr>
          <a:ln>
            <a:solidFill>
              <a:schemeClr val="bg1">
                <a:lumMod val="85000"/>
              </a:schemeClr>
            </a:solidFill>
          </a:ln>
        </c:spPr>
        <c:crossAx val="101808768"/>
        <c:crosses val="autoZero"/>
        <c:auto val="1"/>
        <c:lblAlgn val="ctr"/>
        <c:lblOffset val="100"/>
        <c:noMultiLvlLbl val="0"/>
      </c:catAx>
      <c:valAx>
        <c:axId val="101808768"/>
        <c:scaling>
          <c:orientation val="minMax"/>
          <c:max val="20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807232"/>
        <c:crosses val="autoZero"/>
        <c:crossBetween val="between"/>
      </c:valAx>
      <c:valAx>
        <c:axId val="101819136"/>
        <c:scaling>
          <c:orientation val="minMax"/>
          <c:max val="6.0000000000000032E-2"/>
          <c:min val="-3.0000000000000002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ysClr val="window" lastClr="FFFFFF">
                <a:lumMod val="85000"/>
              </a:sysClr>
            </a:solidFill>
          </a:ln>
        </c:spPr>
        <c:crossAx val="101821056"/>
        <c:crosses val="max"/>
        <c:crossBetween val="midCat"/>
      </c:valAx>
      <c:valAx>
        <c:axId val="101821056"/>
        <c:scaling>
          <c:orientation val="minMax"/>
        </c:scaling>
        <c:delete val="1"/>
        <c:axPos val="t"/>
        <c:majorTickMark val="out"/>
        <c:minorTickMark val="none"/>
        <c:tickLblPos val="none"/>
        <c:crossAx val="101819136"/>
        <c:crosses val="max"/>
        <c:crossBetween val="midCat"/>
      </c:valAx>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6 Comm'!$B$6</c:f>
              <c:strCache>
                <c:ptCount val="1"/>
                <c:pt idx="0">
                  <c:v>Food Service</c:v>
                </c:pt>
              </c:strCache>
            </c:strRef>
          </c:tx>
          <c:spPr>
            <a:solidFill>
              <a:schemeClr val="accent4"/>
            </a:solidFill>
            <a:ln>
              <a:noFill/>
            </a:ln>
            <a:effectLst>
              <a:outerShdw blurRad="40005" dist="20320" dir="5400000" algn="ctr" rotWithShape="0">
                <a:srgbClr val="000000">
                  <a:alpha val="38000"/>
                </a:srgbClr>
              </a:outerShdw>
            </a:effectLst>
          </c:spPr>
          <c:invertIfNegative val="0"/>
          <c:cat>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Comm'!$AD$6:$AJ$6</c:f>
              <c:numCache>
                <c:formatCode>General</c:formatCode>
                <c:ptCount val="7"/>
                <c:pt idx="0" formatCode="#,##0;\-#,##0;\-;@">
                  <c:v>119.96963272570542</c:v>
                </c:pt>
                <c:pt idx="2" formatCode="#,##0;\-#,##0;\-;@">
                  <c:v>16.165489393480932</c:v>
                </c:pt>
                <c:pt idx="3" formatCode="#,##0;\-#,##0;\-;@">
                  <c:v>-4.7723389341282525</c:v>
                </c:pt>
                <c:pt idx="5" formatCode="#,##0;\-#,##0;\-;@">
                  <c:v>44.811301380551377</c:v>
                </c:pt>
                <c:pt idx="6" formatCode="#,##0;\-#,##0;\-;@">
                  <c:v>-13.77423358590325</c:v>
                </c:pt>
              </c:numCache>
            </c:numRef>
          </c:val>
        </c:ser>
        <c:ser>
          <c:idx val="2"/>
          <c:order val="1"/>
          <c:tx>
            <c:strRef>
              <c:f>'[Presentation Charts 10-30.xlsx]Slide 6 Comm'!$B$7</c:f>
              <c:strCache>
                <c:ptCount val="1"/>
                <c:pt idx="0">
                  <c:v>Large Office</c:v>
                </c:pt>
              </c:strCache>
            </c:strRef>
          </c:tx>
          <c:spPr>
            <a:solidFill>
              <a:srgbClr val="FF0000"/>
            </a:solidFill>
            <a:ln>
              <a:noFill/>
            </a:ln>
            <a:effectLst>
              <a:outerShdw blurRad="40005" dist="20320" dir="5400000" algn="ctr" rotWithShape="0">
                <a:srgbClr val="000000">
                  <a:alpha val="38000"/>
                </a:srgbClr>
              </a:outerShdw>
            </a:effectLst>
          </c:spPr>
          <c:invertIfNegative val="0"/>
          <c:cat>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Comm'!$AD$7:$AJ$7</c:f>
              <c:numCache>
                <c:formatCode>General</c:formatCode>
                <c:ptCount val="7"/>
                <c:pt idx="0" formatCode="#,##0;\-#,##0;\-;@">
                  <c:v>293.15852147010827</c:v>
                </c:pt>
                <c:pt idx="2" formatCode="#,##0;\-#,##0;\-;@">
                  <c:v>92.828588088858098</c:v>
                </c:pt>
                <c:pt idx="3" formatCode="#,##0;\-#,##0;\-;@">
                  <c:v>-13.849939230959079</c:v>
                </c:pt>
                <c:pt idx="5" formatCode="#,##0;\-#,##0;\-;@">
                  <c:v>244.57778979510763</c:v>
                </c:pt>
                <c:pt idx="6" formatCode="#,##0;\-#,##0;\-;@">
                  <c:v>-37.101023957275601</c:v>
                </c:pt>
              </c:numCache>
            </c:numRef>
          </c:val>
        </c:ser>
        <c:ser>
          <c:idx val="4"/>
          <c:order val="2"/>
          <c:tx>
            <c:strRef>
              <c:f>'[Presentation Charts 10-30.xlsx]Slide 6 Comm'!$B$8</c:f>
              <c:strCache>
                <c:ptCount val="1"/>
                <c:pt idx="0">
                  <c:v>Public Assembly</c:v>
                </c:pt>
              </c:strCache>
            </c:strRef>
          </c:tx>
          <c:spPr>
            <a:solidFill>
              <a:schemeClr val="accent6"/>
            </a:solidFill>
            <a:ln>
              <a:noFill/>
            </a:ln>
            <a:effectLst>
              <a:outerShdw blurRad="40005" dist="20320" dir="5400000" algn="ctr" rotWithShape="0">
                <a:srgbClr val="000000">
                  <a:alpha val="38000"/>
                </a:srgbClr>
              </a:outerShdw>
            </a:effectLst>
          </c:spPr>
          <c:invertIfNegative val="0"/>
          <c:cat>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Comm'!$AD$8:$AJ$8</c:f>
              <c:numCache>
                <c:formatCode>General</c:formatCode>
                <c:ptCount val="7"/>
                <c:pt idx="0" formatCode="#,##0;\-#,##0;\-;@">
                  <c:v>110.88497539626624</c:v>
                </c:pt>
                <c:pt idx="2" formatCode="#,##0;\-#,##0;\-;@">
                  <c:v>30.926438118446793</c:v>
                </c:pt>
                <c:pt idx="3" formatCode="#,##0;\-#,##0;\-;@">
                  <c:v>-18.699464611026997</c:v>
                </c:pt>
                <c:pt idx="5" formatCode="#,##0;\-#,##0;\-;@">
                  <c:v>89.354834165984272</c:v>
                </c:pt>
                <c:pt idx="6" formatCode="#,##0;\-#,##0;\-;@">
                  <c:v>-55.843500611387746</c:v>
                </c:pt>
              </c:numCache>
            </c:numRef>
          </c:val>
        </c:ser>
        <c:ser>
          <c:idx val="0"/>
          <c:order val="3"/>
          <c:tx>
            <c:strRef>
              <c:f>'[Presentation Charts 10-30.xlsx]Slide 6 Comm'!$B$9</c:f>
              <c:strCache>
                <c:ptCount val="1"/>
                <c:pt idx="0">
                  <c:v>Ref. Warehouse</c:v>
                </c:pt>
              </c:strCache>
            </c:strRef>
          </c:tx>
          <c:invertIfNegative val="0"/>
          <c:cat>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Comm'!$AD$9:$AJ$9</c:f>
              <c:numCache>
                <c:formatCode>General</c:formatCode>
                <c:ptCount val="7"/>
                <c:pt idx="0" formatCode="#,##0;\-#,##0;\-;@">
                  <c:v>17.748278421441281</c:v>
                </c:pt>
                <c:pt idx="2" formatCode="#,##0;\-#,##0;\-;@">
                  <c:v>1.0338025943213123</c:v>
                </c:pt>
                <c:pt idx="3" formatCode="#,##0;\-#,##0;\-;@">
                  <c:v>-2.5586768920496911E-2</c:v>
                </c:pt>
                <c:pt idx="5" formatCode="#,##0;\-#,##0;\-;@">
                  <c:v>2.6830259968930408</c:v>
                </c:pt>
                <c:pt idx="6" formatCode="#,##0;\-#,##0;\-;@">
                  <c:v>-7.6760306761490704E-2</c:v>
                </c:pt>
              </c:numCache>
            </c:numRef>
          </c:val>
        </c:ser>
        <c:ser>
          <c:idx val="1"/>
          <c:order val="4"/>
          <c:tx>
            <c:strRef>
              <c:f>'[Presentation Charts 10-30.xlsx]Slide 6 Comm'!$B$10</c:f>
              <c:strCache>
                <c:ptCount val="1"/>
                <c:pt idx="0">
                  <c:v>Retail</c:v>
                </c:pt>
              </c:strCache>
            </c:strRef>
          </c:tx>
          <c:invertIfNegative val="0"/>
          <c:cat>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Comm'!$AD$10:$AJ$10</c:f>
              <c:numCache>
                <c:formatCode>General</c:formatCode>
                <c:ptCount val="7"/>
                <c:pt idx="0" formatCode="#,##0;\-#,##0;\-;@">
                  <c:v>366.6488684692689</c:v>
                </c:pt>
                <c:pt idx="2" formatCode="#,##0;\-#,##0;\-;@">
                  <c:v>117.63562420380259</c:v>
                </c:pt>
                <c:pt idx="3" formatCode="#,##0;\-#,##0;\-;@">
                  <c:v>-36.763259465246755</c:v>
                </c:pt>
                <c:pt idx="5" formatCode="#,##0;\-#,##0;\-;@">
                  <c:v>282.50945666452941</c:v>
                </c:pt>
                <c:pt idx="6" formatCode="#,##0;\-#,##0;\-;@">
                  <c:v>-87.726958017094447</c:v>
                </c:pt>
              </c:numCache>
            </c:numRef>
          </c:val>
        </c:ser>
        <c:ser>
          <c:idx val="5"/>
          <c:order val="5"/>
          <c:tx>
            <c:strRef>
              <c:f>'[Presentation Charts 10-30.xlsx]Slide 6 Comm'!$B$11</c:f>
              <c:strCache>
                <c:ptCount val="1"/>
                <c:pt idx="0">
                  <c:v>School</c:v>
                </c:pt>
              </c:strCache>
            </c:strRef>
          </c:tx>
          <c:spPr>
            <a:solidFill>
              <a:schemeClr val="accent3">
                <a:lumMod val="75000"/>
              </a:schemeClr>
            </a:solidFill>
          </c:spPr>
          <c:invertIfNegative val="0"/>
          <c:cat>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6 Comm'!$AD$11:$AJ$11</c:f>
              <c:numCache>
                <c:formatCode>General</c:formatCode>
                <c:ptCount val="7"/>
                <c:pt idx="0" formatCode="#,##0;\-#,##0;\-;@">
                  <c:v>166.94346409023879</c:v>
                </c:pt>
                <c:pt idx="2" formatCode="#,##0;\-#,##0;\-;@">
                  <c:v>54.668319329861767</c:v>
                </c:pt>
                <c:pt idx="3" formatCode="#,##0;\-#,##0;\-;@">
                  <c:v>-17.889249793232519</c:v>
                </c:pt>
                <c:pt idx="5" formatCode="#,##0;\-#,##0;\-;@">
                  <c:v>143.24362699127457</c:v>
                </c:pt>
                <c:pt idx="6" formatCode="#,##0;\-#,##0;\-;@">
                  <c:v>-46.838317730400739</c:v>
                </c:pt>
              </c:numCache>
            </c:numRef>
          </c:val>
        </c:ser>
        <c:dLbls>
          <c:showLegendKey val="0"/>
          <c:showVal val="0"/>
          <c:showCatName val="0"/>
          <c:showSerName val="0"/>
          <c:showPercent val="0"/>
          <c:showBubbleSize val="0"/>
        </c:dLbls>
        <c:gapWidth val="20"/>
        <c:overlap val="100"/>
        <c:axId val="101872000"/>
        <c:axId val="101873536"/>
      </c:barChart>
      <c:scatterChart>
        <c:scatterStyle val="lineMarker"/>
        <c:varyColors val="0"/>
        <c:ser>
          <c:idx val="7"/>
          <c:order val="6"/>
          <c:tx>
            <c:strRef>
              <c:f>'[Presentation Charts 10-30.xlsx]Slide 6 Comm'!$B$45</c:f>
              <c:strCache>
                <c:ptCount val="1"/>
                <c:pt idx="0">
                  <c:v>Commercial</c:v>
                </c:pt>
              </c:strCache>
            </c:strRef>
          </c:tx>
          <c:spPr>
            <a:ln w="28575">
              <a:noFill/>
            </a:ln>
          </c:spPr>
          <c:marker>
            <c:symbol val="none"/>
          </c:marker>
          <c:dLbls>
            <c:dLbl>
              <c:idx val="3"/>
              <c:layout>
                <c:manualLayout>
                  <c:x val="-6.6402116402116421E-2"/>
                  <c:y val="6.1728395061728392E-2"/>
                </c:manualLayout>
              </c:layout>
              <c:dLblPos val="r"/>
              <c:showLegendKey val="0"/>
              <c:showVal val="1"/>
              <c:showCatName val="0"/>
              <c:showSerName val="0"/>
              <c:showPercent val="0"/>
              <c:showBubbleSize val="0"/>
            </c:dLbl>
            <c:dLbl>
              <c:idx val="6"/>
              <c:layout>
                <c:manualLayout>
                  <c:x val="-6.6402116402116421E-2"/>
                  <c:y val="3.6008230452674928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6 Comm'!$AD$4:$AJ$5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6 Comm'!$AD$45:$AJ$45</c:f>
              <c:numCache>
                <c:formatCode>General</c:formatCode>
                <c:ptCount val="7"/>
                <c:pt idx="0" formatCode="0.0%">
                  <c:v>3.9901597973930961E-2</c:v>
                </c:pt>
                <c:pt idx="2" formatCode="0.0%">
                  <c:v>1.1623621837083325E-2</c:v>
                </c:pt>
                <c:pt idx="3" formatCode="0.0%">
                  <c:v>-3.4137051307861935E-3</c:v>
                </c:pt>
                <c:pt idx="5" formatCode="0.0%">
                  <c:v>2.9950863640242669E-2</c:v>
                </c:pt>
                <c:pt idx="6" formatCode="0.0%">
                  <c:v>-8.9558263609677141E-3</c:v>
                </c:pt>
              </c:numCache>
            </c:numRef>
          </c:yVal>
          <c:smooth val="0"/>
        </c:ser>
        <c:dLbls>
          <c:showLegendKey val="0"/>
          <c:showVal val="0"/>
          <c:showCatName val="0"/>
          <c:showSerName val="0"/>
          <c:showPercent val="0"/>
          <c:showBubbleSize val="0"/>
        </c:dLbls>
        <c:axId val="101885824"/>
        <c:axId val="101883904"/>
      </c:scatterChart>
      <c:catAx>
        <c:axId val="101872000"/>
        <c:scaling>
          <c:orientation val="minMax"/>
        </c:scaling>
        <c:delete val="0"/>
        <c:axPos val="b"/>
        <c:majorTickMark val="none"/>
        <c:minorTickMark val="none"/>
        <c:tickLblPos val="low"/>
        <c:spPr>
          <a:ln>
            <a:solidFill>
              <a:schemeClr val="bg1">
                <a:lumMod val="85000"/>
              </a:schemeClr>
            </a:solidFill>
          </a:ln>
        </c:spPr>
        <c:crossAx val="101873536"/>
        <c:crosses val="autoZero"/>
        <c:auto val="1"/>
        <c:lblAlgn val="ctr"/>
        <c:lblOffset val="100"/>
        <c:noMultiLvlLbl val="0"/>
      </c:catAx>
      <c:valAx>
        <c:axId val="101873536"/>
        <c:scaling>
          <c:orientation val="minMax"/>
          <c:max val="20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872000"/>
        <c:crosses val="autoZero"/>
        <c:crossBetween val="between"/>
      </c:valAx>
      <c:valAx>
        <c:axId val="101883904"/>
        <c:scaling>
          <c:orientation val="minMax"/>
          <c:max val="6.0000000000000032E-2"/>
          <c:min val="-3.0000000000000002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ysClr val="window" lastClr="FFFFFF">
                <a:lumMod val="85000"/>
              </a:sysClr>
            </a:solidFill>
          </a:ln>
        </c:spPr>
        <c:crossAx val="101885824"/>
        <c:crosses val="max"/>
        <c:crossBetween val="midCat"/>
      </c:valAx>
      <c:valAx>
        <c:axId val="101885824"/>
        <c:scaling>
          <c:orientation val="minMax"/>
        </c:scaling>
        <c:delete val="1"/>
        <c:axPos val="t"/>
        <c:majorTickMark val="out"/>
        <c:minorTickMark val="none"/>
        <c:tickLblPos val="none"/>
        <c:crossAx val="101883904"/>
        <c:crosses val="max"/>
        <c:crossBetween val="midCat"/>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1 graphs'!$B$6</c:f>
              <c:strCache>
                <c:ptCount val="1"/>
                <c:pt idx="0">
                  <c:v>Residential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graphs'!$U$6:$AA$6</c:f>
              <c:numCache>
                <c:formatCode>General</c:formatCode>
                <c:ptCount val="7"/>
                <c:pt idx="0" formatCode="#,##0;\-#,##0;\-;@">
                  <c:v>994.93789822578549</c:v>
                </c:pt>
                <c:pt idx="2" formatCode="#,##0;\-#,##0;\-;@">
                  <c:v>994.93789822578549</c:v>
                </c:pt>
                <c:pt idx="3" formatCode="#,##0;\-#,##0;\-;@">
                  <c:v>-34.622719454937659</c:v>
                </c:pt>
                <c:pt idx="5" formatCode="#,##0;\-#,##0;\-;@">
                  <c:v>994.93789822578549</c:v>
                </c:pt>
                <c:pt idx="6" formatCode="#,##0;\-#,##0;\-;@">
                  <c:v>-34.622719454937659</c:v>
                </c:pt>
              </c:numCache>
            </c:numRef>
          </c:val>
        </c:ser>
        <c:ser>
          <c:idx val="2"/>
          <c:order val="1"/>
          <c:tx>
            <c:strRef>
              <c:f>'[Presentation Charts 10-30.xlsx]Slide 1 graphs'!$B$7</c:f>
              <c:strCache>
                <c:ptCount val="1"/>
                <c:pt idx="0">
                  <c:v>Commercial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graphs'!$U$7:$AA$7</c:f>
              <c:numCache>
                <c:formatCode>General</c:formatCode>
                <c:ptCount val="7"/>
                <c:pt idx="0" formatCode="#,##0;\-#,##0;\-;@">
                  <c:v>1667.6599751172951</c:v>
                </c:pt>
                <c:pt idx="2" formatCode="#,##0;\-#,##0;\-;@">
                  <c:v>474.12150712006638</c:v>
                </c:pt>
                <c:pt idx="3" formatCode="#,##0;\-#,##0;\-;@">
                  <c:v>-247.81657483248179</c:v>
                </c:pt>
                <c:pt idx="5" formatCode="#,##0;\-#,##0;\-;@">
                  <c:v>1303.9656264925607</c:v>
                </c:pt>
                <c:pt idx="6" formatCode="#,##0;\-#,##0;\-;@">
                  <c:v>-717.60209517660655</c:v>
                </c:pt>
              </c:numCache>
            </c:numRef>
          </c:val>
        </c:ser>
        <c:ser>
          <c:idx val="4"/>
          <c:order val="2"/>
          <c:tx>
            <c:strRef>
              <c:f>'[Presentation Charts 10-30.xlsx]Slide 1 graphs'!$B$8</c:f>
              <c:strCache>
                <c:ptCount val="1"/>
                <c:pt idx="0">
                  <c:v>Industrial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graphs'!$U$8:$AA$8</c:f>
              <c:numCache>
                <c:formatCode>General</c:formatCode>
                <c:ptCount val="7"/>
                <c:pt idx="0" formatCode="#,##0;\-#,##0;\-;@">
                  <c:v>516.51185272160399</c:v>
                </c:pt>
                <c:pt idx="2" formatCode="#,##0;\-#,##0;\-;@">
                  <c:v>217.89046267800003</c:v>
                </c:pt>
                <c:pt idx="3" formatCode="#,##0;\-#,##0;\-;@">
                  <c:v>0</c:v>
                </c:pt>
                <c:pt idx="5" formatCode="#,##0;\-#,##0;\-;@">
                  <c:v>243.10350224229143</c:v>
                </c:pt>
                <c:pt idx="6" formatCode="#,##0;\-#,##0;\-;@">
                  <c:v>-4.6370064599583349</c:v>
                </c:pt>
              </c:numCache>
            </c:numRef>
          </c:val>
        </c:ser>
        <c:dLbls>
          <c:showLegendKey val="0"/>
          <c:showVal val="0"/>
          <c:showCatName val="0"/>
          <c:showSerName val="0"/>
          <c:showPercent val="0"/>
          <c:showBubbleSize val="0"/>
        </c:dLbls>
        <c:gapWidth val="20"/>
        <c:overlap val="100"/>
        <c:axId val="78493184"/>
        <c:axId val="78494720"/>
      </c:barChart>
      <c:scatterChart>
        <c:scatterStyle val="lineMarker"/>
        <c:varyColors val="0"/>
        <c:ser>
          <c:idx val="6"/>
          <c:order val="3"/>
          <c:tx>
            <c:strRef>
              <c:f>'[Presentation Charts 10-30.xlsx]Slide 1 graphs'!$B$48</c:f>
              <c:strCache>
                <c:ptCount val="1"/>
                <c:pt idx="0">
                  <c:v>Total Potential (% of Load)</c:v>
                </c:pt>
              </c:strCache>
            </c:strRef>
          </c:tx>
          <c:spPr>
            <a:ln w="28575">
              <a:noFill/>
            </a:ln>
          </c:spPr>
          <c:marker>
            <c:symbol val="none"/>
          </c:marker>
          <c:dLbls>
            <c:dLbl>
              <c:idx val="0"/>
              <c:layout>
                <c:manualLayout>
                  <c:x val="-4.9545940170940168E-2"/>
                  <c:y val="-1.5432098765432105E-2"/>
                </c:manualLayout>
              </c:layout>
              <c:dLblPos val="r"/>
              <c:showLegendKey val="0"/>
              <c:showVal val="1"/>
              <c:showCatName val="0"/>
              <c:showSerName val="0"/>
              <c:showPercent val="0"/>
              <c:showBubbleSize val="0"/>
            </c:dLbl>
            <c:dLbl>
              <c:idx val="3"/>
              <c:layout>
                <c:manualLayout>
                  <c:x val="-5.3632478632478643E-2"/>
                  <c:y val="6.1728395061728392E-2"/>
                </c:manualLayout>
              </c:layout>
              <c:dLblPos val="r"/>
              <c:showLegendKey val="0"/>
              <c:showVal val="1"/>
              <c:showCatName val="0"/>
              <c:showSerName val="0"/>
              <c:showPercent val="0"/>
              <c:showBubbleSize val="0"/>
            </c:dLbl>
            <c:dLbl>
              <c:idx val="5"/>
              <c:layout>
                <c:manualLayout>
                  <c:x val="-4.9545940170940168E-2"/>
                  <c:y val="-1.5432098765432105E-2"/>
                </c:manualLayout>
              </c:layout>
              <c:dLblPos val="r"/>
              <c:showLegendKey val="0"/>
              <c:showVal val="1"/>
              <c:showCatName val="0"/>
              <c:showSerName val="0"/>
              <c:showPercent val="0"/>
              <c:showBubbleSize val="0"/>
            </c:dLbl>
            <c:dLbl>
              <c:idx val="6"/>
              <c:layout>
                <c:manualLayout>
                  <c:x val="-5.3632478632478643E-2"/>
                  <c:y val="7.7160493827160517E-2"/>
                </c:manualLayout>
              </c:layout>
              <c:dLblPos val="r"/>
              <c:showLegendKey val="0"/>
              <c:showVal val="1"/>
              <c:showCatName val="0"/>
              <c:showSerName val="0"/>
              <c:showPercent val="0"/>
              <c:showBubbleSize val="0"/>
            </c:dLbl>
            <c:spPr>
              <a:ln>
                <a:noFill/>
              </a:ln>
              <a:effectLst/>
            </c:spPr>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1 graphs'!$U$4:$AA$5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1 graphs'!$U$48:$AA$48</c:f>
              <c:numCache>
                <c:formatCode>General</c:formatCode>
                <c:ptCount val="7"/>
                <c:pt idx="0" formatCode="0.0%">
                  <c:v>5.6040541445375576E-2</c:v>
                </c:pt>
                <c:pt idx="2" formatCode="0.0%">
                  <c:v>2.9737125214701721E-2</c:v>
                </c:pt>
                <c:pt idx="3" formatCode="0.0%">
                  <c:v>-4.9787683789416781E-3</c:v>
                </c:pt>
                <c:pt idx="5" formatCode="0.0%">
                  <c:v>4.4809856350936504E-2</c:v>
                </c:pt>
                <c:pt idx="6" formatCode="0.0%">
                  <c:v>-1.3341768579282369E-2</c:v>
                </c:pt>
              </c:numCache>
            </c:numRef>
          </c:yVal>
          <c:smooth val="0"/>
        </c:ser>
        <c:dLbls>
          <c:showLegendKey val="0"/>
          <c:showVal val="0"/>
          <c:showCatName val="0"/>
          <c:showSerName val="0"/>
          <c:showPercent val="0"/>
          <c:showBubbleSize val="0"/>
        </c:dLbls>
        <c:axId val="78507008"/>
        <c:axId val="78505088"/>
      </c:scatterChart>
      <c:catAx>
        <c:axId val="78493184"/>
        <c:scaling>
          <c:orientation val="minMax"/>
        </c:scaling>
        <c:delete val="0"/>
        <c:axPos val="b"/>
        <c:majorTickMark val="none"/>
        <c:minorTickMark val="none"/>
        <c:tickLblPos val="low"/>
        <c:spPr>
          <a:ln>
            <a:solidFill>
              <a:schemeClr val="bg1">
                <a:lumMod val="85000"/>
              </a:schemeClr>
            </a:solidFill>
          </a:ln>
        </c:spPr>
        <c:crossAx val="78494720"/>
        <c:crosses val="autoZero"/>
        <c:auto val="1"/>
        <c:lblAlgn val="ctr"/>
        <c:lblOffset val="100"/>
        <c:noMultiLvlLbl val="0"/>
      </c:catAx>
      <c:valAx>
        <c:axId val="78494720"/>
        <c:scaling>
          <c:orientation val="minMax"/>
          <c:max val="35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layout/>
          <c:overlay val="0"/>
        </c:title>
        <c:numFmt formatCode="#,##0;\-#,##0;\-;@" sourceLinked="1"/>
        <c:majorTickMark val="out"/>
        <c:minorTickMark val="none"/>
        <c:tickLblPos val="nextTo"/>
        <c:spPr>
          <a:ln>
            <a:solidFill>
              <a:sysClr val="window" lastClr="FFFFFF">
                <a:lumMod val="85000"/>
              </a:sysClr>
            </a:solidFill>
          </a:ln>
        </c:spPr>
        <c:crossAx val="78493184"/>
        <c:crosses val="autoZero"/>
        <c:crossBetween val="between"/>
      </c:valAx>
      <c:valAx>
        <c:axId val="78505088"/>
        <c:scaling>
          <c:orientation val="minMax"/>
          <c:max val="6.0000000000000032E-2"/>
          <c:min val="-2.0000000000000011E-2"/>
        </c:scaling>
        <c:delete val="0"/>
        <c:axPos val="r"/>
        <c:title>
          <c:tx>
            <c:rich>
              <a:bodyPr rot="-5400000" vert="horz"/>
              <a:lstStyle/>
              <a:p>
                <a:pPr>
                  <a:defRPr/>
                </a:pPr>
                <a:r>
                  <a:rPr lang="en-US"/>
                  <a:t>% of Available Load</a:t>
                </a:r>
              </a:p>
            </c:rich>
          </c:tx>
          <c:layout/>
          <c:overlay val="0"/>
        </c:title>
        <c:numFmt formatCode="0%" sourceLinked="0"/>
        <c:majorTickMark val="out"/>
        <c:minorTickMark val="none"/>
        <c:tickLblPos val="nextTo"/>
        <c:spPr>
          <a:ln>
            <a:solidFill>
              <a:sysClr val="window" lastClr="FFFFFF">
                <a:lumMod val="85000"/>
              </a:sysClr>
            </a:solidFill>
          </a:ln>
        </c:spPr>
        <c:crossAx val="78507008"/>
        <c:crosses val="max"/>
        <c:crossBetween val="midCat"/>
      </c:valAx>
      <c:valAx>
        <c:axId val="78507008"/>
        <c:scaling>
          <c:orientation val="minMax"/>
        </c:scaling>
        <c:delete val="1"/>
        <c:axPos val="b"/>
        <c:majorTickMark val="out"/>
        <c:minorTickMark val="none"/>
        <c:tickLblPos val="none"/>
        <c:crossAx val="78505088"/>
        <c:crosses val="autoZero"/>
        <c:crossBetween val="midCat"/>
      </c:valAx>
    </c:plotArea>
    <c:legend>
      <c:legendPos val="r"/>
      <c:legendEntry>
        <c:idx val="3"/>
        <c:delete val="1"/>
      </c:legendEntry>
      <c:layout/>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'Slide 7 Ind'!$B$6</c:f>
              <c:strCache>
                <c:ptCount val="1"/>
                <c:pt idx="0">
                  <c:v>Ag Pumping</c:v>
                </c:pt>
              </c:strCache>
            </c:strRef>
          </c:tx>
          <c:spPr>
            <a:solidFill>
              <a:schemeClr val="bg2">
                <a:lumMod val="50000"/>
              </a:schemeClr>
            </a:solidFill>
            <a:ln>
              <a:noFill/>
            </a:ln>
            <a:effectLst>
              <a:outerShdw blurRad="40005" dist="20320" dir="5400000" algn="ctr" rotWithShape="0">
                <a:srgbClr val="000000">
                  <a:alpha val="38000"/>
                </a:srgbClr>
              </a:outerShdw>
            </a:effectLst>
          </c:spPr>
          <c:invertIfNegative val="0"/>
          <c:cat>
            <c:multiLvlStrRef>
              <c:f>'Slide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Ind'!$U$6:$AA$6</c:f>
              <c:numCache>
                <c:formatCode>General</c:formatCode>
                <c:ptCount val="7"/>
                <c:pt idx="0" formatCode="#,##0;\-#,##0;\-;@">
                  <c:v>273.40835047931216</c:v>
                </c:pt>
                <c:pt idx="2" formatCode="#,##0;\-#,##0;\-;@">
                  <c:v>0</c:v>
                </c:pt>
                <c:pt idx="3" formatCode="#,##0;\-#,##0;\-;@">
                  <c:v>0</c:v>
                </c:pt>
                <c:pt idx="5" formatCode="#,##0;\-#,##0;\-;@">
                  <c:v>0</c:v>
                </c:pt>
                <c:pt idx="6" formatCode="#,##0;\-#,##0;\-;@">
                  <c:v>0</c:v>
                </c:pt>
              </c:numCache>
            </c:numRef>
          </c:val>
        </c:ser>
        <c:ser>
          <c:idx val="2"/>
          <c:order val="1"/>
          <c:tx>
            <c:strRef>
              <c:f>'Slide 7 Ind'!$B$7</c:f>
              <c:strCache>
                <c:ptCount val="1"/>
                <c:pt idx="0">
                  <c:v>Data Centers</c:v>
                </c:pt>
              </c:strCache>
            </c:strRef>
          </c:tx>
          <c:spPr>
            <a:solidFill>
              <a:schemeClr val="accent1">
                <a:lumMod val="75000"/>
              </a:schemeClr>
            </a:solidFill>
            <a:ln>
              <a:noFill/>
            </a:ln>
            <a:effectLst>
              <a:outerShdw blurRad="40005" dist="20320" dir="5400000" algn="ctr" rotWithShape="0">
                <a:srgbClr val="000000">
                  <a:alpha val="38000"/>
                </a:srgbClr>
              </a:outerShdw>
            </a:effectLst>
          </c:spPr>
          <c:invertIfNegative val="0"/>
          <c:cat>
            <c:multiLvlStrRef>
              <c:f>'Slide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Ind'!$U$7:$AA$7</c:f>
              <c:numCache>
                <c:formatCode>General</c:formatCode>
                <c:ptCount val="7"/>
                <c:pt idx="0" formatCode="#,##0;\-#,##0;\-;@">
                  <c:v>217.89046267800003</c:v>
                </c:pt>
                <c:pt idx="2" formatCode="#,##0;\-#,##0;\-;@">
                  <c:v>217.89046267800003</c:v>
                </c:pt>
                <c:pt idx="3" formatCode="#,##0;\-#,##0;\-;@">
                  <c:v>0</c:v>
                </c:pt>
                <c:pt idx="5" formatCode="#,##0;\-#,##0;\-;@">
                  <c:v>217.89046267800003</c:v>
                </c:pt>
                <c:pt idx="6" formatCode="#,##0;\-#,##0;\-;@">
                  <c:v>0</c:v>
                </c:pt>
              </c:numCache>
            </c:numRef>
          </c:val>
        </c:ser>
        <c:ser>
          <c:idx val="4"/>
          <c:order val="2"/>
          <c:tx>
            <c:strRef>
              <c:f>'Slide 7 Ind'!$B$8</c:f>
              <c:strCache>
                <c:ptCount val="1"/>
                <c:pt idx="0">
                  <c:v>Water Wastewater</c:v>
                </c:pt>
              </c:strCache>
            </c:strRef>
          </c:tx>
          <c:spPr>
            <a:solidFill>
              <a:schemeClr val="accent6">
                <a:lumMod val="50000"/>
              </a:schemeClr>
            </a:solidFill>
            <a:ln>
              <a:noFill/>
            </a:ln>
            <a:effectLst>
              <a:outerShdw blurRad="40005" dist="20320" dir="5400000" algn="ctr" rotWithShape="0">
                <a:srgbClr val="000000">
                  <a:alpha val="38000"/>
                </a:srgbClr>
              </a:outerShdw>
            </a:effectLst>
          </c:spPr>
          <c:invertIfNegative val="0"/>
          <c:cat>
            <c:multiLvlStrRef>
              <c:f>'Slide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Ind'!$U$8:$AA$8</c:f>
              <c:numCache>
                <c:formatCode>General</c:formatCode>
                <c:ptCount val="7"/>
                <c:pt idx="0" formatCode="#,##0;\-#,##0;\-;@">
                  <c:v>25.213039564291666</c:v>
                </c:pt>
                <c:pt idx="2" formatCode="#,##0;\-#,##0;\-;@">
                  <c:v>0</c:v>
                </c:pt>
                <c:pt idx="3" formatCode="#,##0;\-#,##0;\-;@">
                  <c:v>0</c:v>
                </c:pt>
                <c:pt idx="5" formatCode="#,##0;\-#,##0;\-;@">
                  <c:v>25.213039564291666</c:v>
                </c:pt>
                <c:pt idx="6" formatCode="#,##0;\-#,##0;\-;@">
                  <c:v>-4.6370064599583349</c:v>
                </c:pt>
              </c:numCache>
            </c:numRef>
          </c:val>
        </c:ser>
        <c:dLbls>
          <c:showLegendKey val="0"/>
          <c:showVal val="0"/>
          <c:showCatName val="0"/>
          <c:showSerName val="0"/>
          <c:showPercent val="0"/>
          <c:showBubbleSize val="0"/>
        </c:dLbls>
        <c:gapWidth val="20"/>
        <c:overlap val="100"/>
        <c:axId val="101920128"/>
        <c:axId val="101921920"/>
      </c:barChart>
      <c:scatterChart>
        <c:scatterStyle val="lineMarker"/>
        <c:varyColors val="0"/>
        <c:ser>
          <c:idx val="1"/>
          <c:order val="3"/>
          <c:tx>
            <c:strRef>
              <c:f>'Slide 7 Ind'!$B$41</c:f>
              <c:strCache>
                <c:ptCount val="1"/>
                <c:pt idx="0">
                  <c:v>Industrial</c:v>
                </c:pt>
              </c:strCache>
            </c:strRef>
          </c:tx>
          <c:spPr>
            <a:ln w="28575">
              <a:noFill/>
            </a:ln>
          </c:spPr>
          <c:marker>
            <c:symbol val="none"/>
          </c:marker>
          <c:dLbls>
            <c:dLbl>
              <c:idx val="0"/>
              <c:layout>
                <c:manualLayout>
                  <c:x val="-2.8270933913444391E-2"/>
                  <c:y val="-4.2498500012246747E-2"/>
                </c:manualLayout>
              </c:layout>
              <c:dLblPos val="r"/>
              <c:showLegendKey val="0"/>
              <c:showVal val="1"/>
              <c:showCatName val="0"/>
              <c:showSerName val="0"/>
              <c:showPercent val="0"/>
              <c:showBubbleSize val="0"/>
            </c:dLbl>
            <c:dLbl>
              <c:idx val="2"/>
              <c:layout>
                <c:manualLayout>
                  <c:x val="-2.8270933913444405E-2"/>
                  <c:y val="-2.8251187229322103E-2"/>
                </c:manualLayout>
              </c:layout>
              <c:dLblPos val="r"/>
              <c:showLegendKey val="0"/>
              <c:showVal val="1"/>
              <c:showCatName val="0"/>
              <c:showSerName val="0"/>
              <c:showPercent val="0"/>
              <c:showBubbleSize val="0"/>
            </c:dLbl>
            <c:dLbl>
              <c:idx val="5"/>
              <c:layout>
                <c:manualLayout>
                  <c:x val="-2.8270933913444405E-2"/>
                  <c:y val="-2.5876635098834654E-2"/>
                </c:manualLayout>
              </c:layout>
              <c:dLblPos val="r"/>
              <c:showLegendKey val="0"/>
              <c:showVal val="1"/>
              <c:showCatName val="0"/>
              <c:showSerName val="0"/>
              <c:showPercent val="0"/>
              <c:showBubbleSize val="0"/>
            </c:dLbl>
            <c:txPr>
              <a:bodyPr/>
              <a:lstStyle/>
              <a:p>
                <a:pPr>
                  <a:defRPr b="1"/>
                </a:pPr>
                <a:endParaRPr lang="en-US"/>
              </a:p>
            </c:txPr>
            <c:dLblPos val="b"/>
            <c:showLegendKey val="0"/>
            <c:showVal val="1"/>
            <c:showCatName val="0"/>
            <c:showSerName val="0"/>
            <c:showPercent val="0"/>
            <c:showBubbleSize val="0"/>
            <c:showLeaderLines val="0"/>
          </c:dLbls>
          <c:xVal>
            <c:multiLvlStrRef>
              <c:f>'[Presentation Charts 10-30.xlsx]Slide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'Slide 7 Ind'!$U$41:$AA$41</c:f>
              <c:numCache>
                <c:formatCode>General</c:formatCode>
                <c:ptCount val="7"/>
                <c:pt idx="0" formatCode="0.0%">
                  <c:v>5.1168870863842454E-2</c:v>
                </c:pt>
                <c:pt idx="2" formatCode="0.0%">
                  <c:v>2.1585581992912738E-2</c:v>
                </c:pt>
                <c:pt idx="3" formatCode="0.0%">
                  <c:v>0</c:v>
                </c:pt>
                <c:pt idx="5" formatCode="0.0%">
                  <c:v>2.4083342225814104E-2</c:v>
                </c:pt>
                <c:pt idx="6" formatCode="0.00%">
                  <c:v>-4.5937064850339206E-4</c:v>
                </c:pt>
              </c:numCache>
            </c:numRef>
          </c:yVal>
          <c:smooth val="0"/>
        </c:ser>
        <c:dLbls>
          <c:showLegendKey val="0"/>
          <c:showVal val="0"/>
          <c:showCatName val="0"/>
          <c:showSerName val="0"/>
          <c:showPercent val="0"/>
          <c:showBubbleSize val="0"/>
        </c:dLbls>
        <c:axId val="101938304"/>
        <c:axId val="101923840"/>
      </c:scatterChart>
      <c:catAx>
        <c:axId val="101920128"/>
        <c:scaling>
          <c:orientation val="minMax"/>
        </c:scaling>
        <c:delete val="0"/>
        <c:axPos val="b"/>
        <c:majorTickMark val="none"/>
        <c:minorTickMark val="none"/>
        <c:tickLblPos val="low"/>
        <c:spPr>
          <a:ln>
            <a:solidFill>
              <a:schemeClr val="bg1">
                <a:lumMod val="85000"/>
              </a:schemeClr>
            </a:solidFill>
          </a:ln>
        </c:spPr>
        <c:crossAx val="101921920"/>
        <c:crosses val="autoZero"/>
        <c:auto val="1"/>
        <c:lblAlgn val="ctr"/>
        <c:lblOffset val="100"/>
        <c:noMultiLvlLbl val="0"/>
      </c:catAx>
      <c:valAx>
        <c:axId val="101921920"/>
        <c:scaling>
          <c:orientation val="minMax"/>
          <c:max val="600"/>
          <c:min val="-1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920128"/>
        <c:crosses val="autoZero"/>
        <c:crossBetween val="between"/>
      </c:valAx>
      <c:valAx>
        <c:axId val="101923840"/>
        <c:scaling>
          <c:orientation val="minMax"/>
          <c:max val="6.0000000000000032E-2"/>
          <c:min val="-1.0000000000000005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chemeClr val="bg1">
                <a:lumMod val="85000"/>
              </a:schemeClr>
            </a:solidFill>
          </a:ln>
        </c:spPr>
        <c:crossAx val="101938304"/>
        <c:crosses val="max"/>
        <c:crossBetween val="midCat"/>
      </c:valAx>
      <c:valAx>
        <c:axId val="101938304"/>
        <c:scaling>
          <c:orientation val="minMax"/>
        </c:scaling>
        <c:delete val="1"/>
        <c:axPos val="t"/>
        <c:majorTickMark val="out"/>
        <c:minorTickMark val="none"/>
        <c:tickLblPos val="none"/>
        <c:crossAx val="101923840"/>
        <c:crosses val="max"/>
        <c:crossBetween val="midCat"/>
      </c:valAx>
    </c:plotArea>
    <c:legend>
      <c:legendPos val="r"/>
      <c:legendEntry>
        <c:idx val="3"/>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'Slide 7 Ind'!$B$6</c:f>
              <c:strCache>
                <c:ptCount val="1"/>
                <c:pt idx="0">
                  <c:v>Ag Pumping</c:v>
                </c:pt>
              </c:strCache>
            </c:strRef>
          </c:tx>
          <c:spPr>
            <a:solidFill>
              <a:schemeClr val="bg2">
                <a:lumMod val="50000"/>
              </a:schemeClr>
            </a:solidFill>
            <a:ln>
              <a:noFill/>
            </a:ln>
            <a:effectLst>
              <a:outerShdw blurRad="40005" dist="20320" dir="5400000" algn="ctr" rotWithShape="0">
                <a:srgbClr val="000000">
                  <a:alpha val="38000"/>
                </a:srgbClr>
              </a:outerShdw>
            </a:effectLst>
          </c:spPr>
          <c:invertIfNegative val="0"/>
          <c:cat>
            <c:multiLvlStrRef>
              <c:f>'Slide 7 Ind'!$C$4:$I$5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Ind'!$C$6:$I$6</c:f>
              <c:numCache>
                <c:formatCode>General</c:formatCode>
                <c:ptCount val="7"/>
                <c:pt idx="0" formatCode="#,##0;\-#,##0;\-;@">
                  <c:v>87.108708722062374</c:v>
                </c:pt>
                <c:pt idx="2" formatCode="#,##0;\-#,##0;\-;@">
                  <c:v>0</c:v>
                </c:pt>
                <c:pt idx="3" formatCode="#,##0;\-#,##0;\-;@">
                  <c:v>0</c:v>
                </c:pt>
                <c:pt idx="5" formatCode="#,##0;\-#,##0;\-;@">
                  <c:v>0</c:v>
                </c:pt>
                <c:pt idx="6" formatCode="#,##0;\-#,##0;\-;@">
                  <c:v>0</c:v>
                </c:pt>
              </c:numCache>
            </c:numRef>
          </c:val>
        </c:ser>
        <c:ser>
          <c:idx val="2"/>
          <c:order val="1"/>
          <c:tx>
            <c:strRef>
              <c:f>'Slide 7 Ind'!$B$7</c:f>
              <c:strCache>
                <c:ptCount val="1"/>
                <c:pt idx="0">
                  <c:v>Data Centers</c:v>
                </c:pt>
              </c:strCache>
            </c:strRef>
          </c:tx>
          <c:spPr>
            <a:solidFill>
              <a:schemeClr val="accent1">
                <a:lumMod val="75000"/>
              </a:schemeClr>
            </a:solidFill>
            <a:ln>
              <a:noFill/>
            </a:ln>
            <a:effectLst>
              <a:outerShdw blurRad="40005" dist="20320" dir="5400000" algn="ctr" rotWithShape="0">
                <a:srgbClr val="000000">
                  <a:alpha val="38000"/>
                </a:srgbClr>
              </a:outerShdw>
            </a:effectLst>
          </c:spPr>
          <c:invertIfNegative val="0"/>
          <c:cat>
            <c:multiLvlStrRef>
              <c:f>'Slide 7 Ind'!$C$4:$I$5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Ind'!$C$7:$I$7</c:f>
              <c:numCache>
                <c:formatCode>General</c:formatCode>
                <c:ptCount val="7"/>
                <c:pt idx="0" formatCode="#,##0;\-#,##0;\-;@">
                  <c:v>217.89046267800003</c:v>
                </c:pt>
                <c:pt idx="2" formatCode="#,##0;\-#,##0;\-;@">
                  <c:v>217.89046267800003</c:v>
                </c:pt>
                <c:pt idx="3" formatCode="#,##0;\-#,##0;\-;@">
                  <c:v>0</c:v>
                </c:pt>
                <c:pt idx="5" formatCode="#,##0;\-#,##0;\-;@">
                  <c:v>217.89046267800003</c:v>
                </c:pt>
                <c:pt idx="6" formatCode="#,##0;\-#,##0;\-;@">
                  <c:v>0</c:v>
                </c:pt>
              </c:numCache>
            </c:numRef>
          </c:val>
        </c:ser>
        <c:ser>
          <c:idx val="4"/>
          <c:order val="2"/>
          <c:tx>
            <c:strRef>
              <c:f>'Slide 7 Ind'!$B$8</c:f>
              <c:strCache>
                <c:ptCount val="1"/>
                <c:pt idx="0">
                  <c:v>Water Wastewater</c:v>
                </c:pt>
              </c:strCache>
            </c:strRef>
          </c:tx>
          <c:spPr>
            <a:solidFill>
              <a:schemeClr val="accent6">
                <a:lumMod val="50000"/>
              </a:schemeClr>
            </a:solidFill>
            <a:ln>
              <a:noFill/>
            </a:ln>
            <a:effectLst>
              <a:outerShdw blurRad="40005" dist="20320" dir="5400000" algn="ctr" rotWithShape="0">
                <a:srgbClr val="000000">
                  <a:alpha val="38000"/>
                </a:srgbClr>
              </a:outerShdw>
            </a:effectLst>
          </c:spPr>
          <c:invertIfNegative val="0"/>
          <c:cat>
            <c:multiLvlStrRef>
              <c:f>'Slide 7 Ind'!$C$4:$I$5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Ind'!$C$8:$I$8</c:f>
              <c:numCache>
                <c:formatCode>General</c:formatCode>
                <c:ptCount val="7"/>
                <c:pt idx="0" formatCode="#,##0;\-#,##0;\-;@">
                  <c:v>25.213039564291666</c:v>
                </c:pt>
                <c:pt idx="2" formatCode="#,##0;\-#,##0;\-;@">
                  <c:v>0</c:v>
                </c:pt>
                <c:pt idx="3" formatCode="#,##0;\-#,##0;\-;@">
                  <c:v>0</c:v>
                </c:pt>
                <c:pt idx="5" formatCode="#,##0;\-#,##0;\-;@">
                  <c:v>25.213039564291666</c:v>
                </c:pt>
                <c:pt idx="6" formatCode="#,##0;\-#,##0;\-;@">
                  <c:v>-4.6370064599583349</c:v>
                </c:pt>
              </c:numCache>
            </c:numRef>
          </c:val>
        </c:ser>
        <c:dLbls>
          <c:showLegendKey val="0"/>
          <c:showVal val="0"/>
          <c:showCatName val="0"/>
          <c:showSerName val="0"/>
          <c:showPercent val="0"/>
          <c:showBubbleSize val="0"/>
        </c:dLbls>
        <c:gapWidth val="20"/>
        <c:overlap val="100"/>
        <c:axId val="101980416"/>
        <c:axId val="101998592"/>
      </c:barChart>
      <c:scatterChart>
        <c:scatterStyle val="lineMarker"/>
        <c:varyColors val="0"/>
        <c:ser>
          <c:idx val="1"/>
          <c:order val="3"/>
          <c:tx>
            <c:strRef>
              <c:f>'Slide 7 Ind'!$B$41</c:f>
              <c:strCache>
                <c:ptCount val="1"/>
                <c:pt idx="0">
                  <c:v>Industrial</c:v>
                </c:pt>
              </c:strCache>
            </c:strRef>
          </c:tx>
          <c:spPr>
            <a:ln w="28575">
              <a:noFill/>
            </a:ln>
          </c:spPr>
          <c:marker>
            <c:symbol val="none"/>
          </c:marker>
          <c:dLbls>
            <c:dLbl>
              <c:idx val="0"/>
              <c:layout>
                <c:manualLayout>
                  <c:x val="-6.1342592592592587E-2"/>
                  <c:y val="5.2736463497618405E-4"/>
                </c:manualLayout>
              </c:layout>
              <c:dLblPos val="r"/>
              <c:showLegendKey val="0"/>
              <c:showVal val="1"/>
              <c:showCatName val="0"/>
              <c:showSerName val="0"/>
              <c:showPercent val="0"/>
              <c:showBubbleSize val="0"/>
            </c:dLbl>
            <c:dLbl>
              <c:idx val="2"/>
              <c:layout>
                <c:manualLayout>
                  <c:x val="-6.1342592592592587E-2"/>
                  <c:y val="-9.7607012086452227E-3"/>
                </c:manualLayout>
              </c:layout>
              <c:dLblPos val="r"/>
              <c:showLegendKey val="0"/>
              <c:showVal val="1"/>
              <c:showCatName val="0"/>
              <c:showSerName val="0"/>
              <c:showPercent val="0"/>
              <c:showBubbleSize val="0"/>
            </c:dLbl>
            <c:dLbl>
              <c:idx val="5"/>
              <c:layout>
                <c:manualLayout>
                  <c:x val="-6.1342592592592587E-2"/>
                  <c:y val="-3.0336832895888007E-2"/>
                </c:manualLayout>
              </c:layout>
              <c:dLblPos val="r"/>
              <c:showLegendKey val="0"/>
              <c:showVal val="1"/>
              <c:showCatName val="0"/>
              <c:showSerName val="0"/>
              <c:showPercent val="0"/>
              <c:showBubbleSize val="0"/>
            </c:dLbl>
            <c:txPr>
              <a:bodyPr/>
              <a:lstStyle/>
              <a:p>
                <a:pPr>
                  <a:defRPr b="1"/>
                </a:pPr>
                <a:endParaRPr lang="en-US"/>
              </a:p>
            </c:txPr>
            <c:dLblPos val="b"/>
            <c:showLegendKey val="0"/>
            <c:showVal val="1"/>
            <c:showCatName val="0"/>
            <c:showSerName val="0"/>
            <c:showPercent val="0"/>
            <c:showBubbleSize val="0"/>
            <c:showLeaderLines val="0"/>
          </c:dLbls>
          <c:xVal>
            <c:multiLvlStrRef>
              <c:f>'[Presentation Charts 10-30.xlsx]Slide 7 Ind'!$C$4:$I$5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'Slide 7 Ind'!$C$41:$I$41</c:f>
              <c:numCache>
                <c:formatCode>General</c:formatCode>
                <c:ptCount val="7"/>
                <c:pt idx="0" formatCode="0.0%">
                  <c:v>3.7302581084540314E-2</c:v>
                </c:pt>
                <c:pt idx="2" formatCode="0.0%">
                  <c:v>2.4614100816736581E-2</c:v>
                </c:pt>
                <c:pt idx="3" formatCode="0.0%">
                  <c:v>0</c:v>
                </c:pt>
                <c:pt idx="5" formatCode="0.0%">
                  <c:v>2.746230394643925E-2</c:v>
                </c:pt>
                <c:pt idx="6" formatCode="0.0%">
                  <c:v>-5.2382166291483798E-4</c:v>
                </c:pt>
              </c:numCache>
            </c:numRef>
          </c:yVal>
          <c:smooth val="0"/>
        </c:ser>
        <c:dLbls>
          <c:showLegendKey val="0"/>
          <c:showVal val="0"/>
          <c:showCatName val="0"/>
          <c:showSerName val="0"/>
          <c:showPercent val="0"/>
          <c:showBubbleSize val="0"/>
        </c:dLbls>
        <c:axId val="102006784"/>
        <c:axId val="102000512"/>
      </c:scatterChart>
      <c:catAx>
        <c:axId val="101980416"/>
        <c:scaling>
          <c:orientation val="minMax"/>
        </c:scaling>
        <c:delete val="0"/>
        <c:axPos val="b"/>
        <c:majorTickMark val="none"/>
        <c:minorTickMark val="none"/>
        <c:tickLblPos val="low"/>
        <c:spPr>
          <a:ln>
            <a:solidFill>
              <a:schemeClr val="bg1">
                <a:lumMod val="85000"/>
              </a:schemeClr>
            </a:solidFill>
          </a:ln>
        </c:spPr>
        <c:crossAx val="101998592"/>
        <c:crosses val="autoZero"/>
        <c:auto val="1"/>
        <c:lblAlgn val="ctr"/>
        <c:lblOffset val="100"/>
        <c:noMultiLvlLbl val="0"/>
      </c:catAx>
      <c:valAx>
        <c:axId val="101998592"/>
        <c:scaling>
          <c:orientation val="minMax"/>
          <c:max val="600"/>
          <c:min val="-1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1980416"/>
        <c:crosses val="autoZero"/>
        <c:crossBetween val="between"/>
      </c:valAx>
      <c:valAx>
        <c:axId val="102000512"/>
        <c:scaling>
          <c:orientation val="minMax"/>
          <c:max val="6.0000000000000032E-2"/>
          <c:min val="-1.0000000000000005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chemeClr val="bg1">
                <a:lumMod val="85000"/>
              </a:schemeClr>
            </a:solidFill>
          </a:ln>
        </c:spPr>
        <c:crossAx val="102006784"/>
        <c:crosses val="max"/>
        <c:crossBetween val="midCat"/>
      </c:valAx>
      <c:valAx>
        <c:axId val="102006784"/>
        <c:scaling>
          <c:orientation val="minMax"/>
        </c:scaling>
        <c:delete val="1"/>
        <c:axPos val="t"/>
        <c:majorTickMark val="out"/>
        <c:minorTickMark val="none"/>
        <c:tickLblPos val="none"/>
        <c:crossAx val="102000512"/>
        <c:crosses val="max"/>
        <c:crossBetween val="midCat"/>
      </c:valAx>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'Slide 7 Ind'!$B$6</c:f>
              <c:strCache>
                <c:ptCount val="1"/>
                <c:pt idx="0">
                  <c:v>Ag Pumping</c:v>
                </c:pt>
              </c:strCache>
            </c:strRef>
          </c:tx>
          <c:spPr>
            <a:solidFill>
              <a:schemeClr val="bg2">
                <a:lumMod val="50000"/>
              </a:schemeClr>
            </a:solidFill>
            <a:ln>
              <a:noFill/>
            </a:ln>
            <a:effectLst>
              <a:outerShdw blurRad="40005" dist="20320" dir="5400000" algn="ctr" rotWithShape="0">
                <a:srgbClr val="000000">
                  <a:alpha val="38000"/>
                </a:srgbClr>
              </a:outerShdw>
            </a:effectLst>
          </c:spPr>
          <c:invertIfNegative val="0"/>
          <c:cat>
            <c:multiLvlStrRef>
              <c:f>'Slide 7 Ind'!$L$4:$R$5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Ind'!$L$6:$R$6</c:f>
              <c:numCache>
                <c:formatCode>General</c:formatCode>
                <c:ptCount val="7"/>
                <c:pt idx="0" formatCode="#,##0;\-#,##0;\-;@">
                  <c:v>240.720967488875</c:v>
                </c:pt>
                <c:pt idx="2" formatCode="#,##0;\-#,##0;\-;@">
                  <c:v>0</c:v>
                </c:pt>
                <c:pt idx="3" formatCode="#,##0;\-#,##0;\-;@">
                  <c:v>0</c:v>
                </c:pt>
                <c:pt idx="5" formatCode="#,##0;\-#,##0;\-;@">
                  <c:v>0</c:v>
                </c:pt>
                <c:pt idx="6" formatCode="#,##0;\-#,##0;\-;@">
                  <c:v>0</c:v>
                </c:pt>
              </c:numCache>
            </c:numRef>
          </c:val>
        </c:ser>
        <c:ser>
          <c:idx val="2"/>
          <c:order val="1"/>
          <c:tx>
            <c:strRef>
              <c:f>'Slide 7 Ind'!$B$7</c:f>
              <c:strCache>
                <c:ptCount val="1"/>
                <c:pt idx="0">
                  <c:v>Data Centers</c:v>
                </c:pt>
              </c:strCache>
            </c:strRef>
          </c:tx>
          <c:spPr>
            <a:solidFill>
              <a:schemeClr val="accent1">
                <a:lumMod val="75000"/>
              </a:schemeClr>
            </a:solidFill>
            <a:ln>
              <a:noFill/>
            </a:ln>
            <a:effectLst>
              <a:outerShdw blurRad="40005" dist="20320" dir="5400000" algn="ctr" rotWithShape="0">
                <a:srgbClr val="000000">
                  <a:alpha val="38000"/>
                </a:srgbClr>
              </a:outerShdw>
            </a:effectLst>
          </c:spPr>
          <c:invertIfNegative val="0"/>
          <c:cat>
            <c:multiLvlStrRef>
              <c:f>'Slide 7 Ind'!$L$4:$R$5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Ind'!$L$7:$R$7</c:f>
              <c:numCache>
                <c:formatCode>General</c:formatCode>
                <c:ptCount val="7"/>
                <c:pt idx="0" formatCode="#,##0;\-#,##0;\-;@">
                  <c:v>217.89046267800003</c:v>
                </c:pt>
                <c:pt idx="2" formatCode="#,##0;\-#,##0;\-;@">
                  <c:v>217.89046267800003</c:v>
                </c:pt>
                <c:pt idx="3" formatCode="#,##0;\-#,##0;\-;@">
                  <c:v>0</c:v>
                </c:pt>
                <c:pt idx="5" formatCode="#,##0;\-#,##0;\-;@">
                  <c:v>217.89046267800003</c:v>
                </c:pt>
                <c:pt idx="6" formatCode="#,##0;\-#,##0;\-;@">
                  <c:v>0</c:v>
                </c:pt>
              </c:numCache>
            </c:numRef>
          </c:val>
        </c:ser>
        <c:ser>
          <c:idx val="4"/>
          <c:order val="2"/>
          <c:tx>
            <c:strRef>
              <c:f>'Slide 7 Ind'!$B$8</c:f>
              <c:strCache>
                <c:ptCount val="1"/>
                <c:pt idx="0">
                  <c:v>Water Wastewater</c:v>
                </c:pt>
              </c:strCache>
            </c:strRef>
          </c:tx>
          <c:spPr>
            <a:solidFill>
              <a:schemeClr val="accent6">
                <a:lumMod val="50000"/>
              </a:schemeClr>
            </a:solidFill>
            <a:ln>
              <a:noFill/>
            </a:ln>
            <a:effectLst>
              <a:outerShdw blurRad="40005" dist="20320" dir="5400000" algn="ctr" rotWithShape="0">
                <a:srgbClr val="000000">
                  <a:alpha val="38000"/>
                </a:srgbClr>
              </a:outerShdw>
            </a:effectLst>
          </c:spPr>
          <c:invertIfNegative val="0"/>
          <c:cat>
            <c:multiLvlStrRef>
              <c:f>'Slide 7 Ind'!$L$4:$R$5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Ind'!$L$8:$R$8</c:f>
              <c:numCache>
                <c:formatCode>General</c:formatCode>
                <c:ptCount val="7"/>
                <c:pt idx="0" formatCode="#,##0;\-#,##0;\-;@">
                  <c:v>25.213039564291666</c:v>
                </c:pt>
                <c:pt idx="2" formatCode="#,##0;\-#,##0;\-;@">
                  <c:v>0</c:v>
                </c:pt>
                <c:pt idx="3" formatCode="#,##0;\-#,##0;\-;@">
                  <c:v>0</c:v>
                </c:pt>
                <c:pt idx="5" formatCode="#,##0;\-#,##0;\-;@">
                  <c:v>25.213039564291666</c:v>
                </c:pt>
                <c:pt idx="6" formatCode="#,##0;\-#,##0;\-;@">
                  <c:v>-4.6370064599583349</c:v>
                </c:pt>
              </c:numCache>
            </c:numRef>
          </c:val>
        </c:ser>
        <c:dLbls>
          <c:showLegendKey val="0"/>
          <c:showVal val="0"/>
          <c:showCatName val="0"/>
          <c:showSerName val="0"/>
          <c:showPercent val="0"/>
          <c:showBubbleSize val="0"/>
        </c:dLbls>
        <c:gapWidth val="20"/>
        <c:overlap val="100"/>
        <c:axId val="102181888"/>
        <c:axId val="102191872"/>
      </c:barChart>
      <c:scatterChart>
        <c:scatterStyle val="lineMarker"/>
        <c:varyColors val="0"/>
        <c:ser>
          <c:idx val="1"/>
          <c:order val="3"/>
          <c:tx>
            <c:strRef>
              <c:f>'Slide 7 Ind'!$B$41</c:f>
              <c:strCache>
                <c:ptCount val="1"/>
                <c:pt idx="0">
                  <c:v>Industrial</c:v>
                </c:pt>
              </c:strCache>
            </c:strRef>
          </c:tx>
          <c:spPr>
            <a:ln w="28575">
              <a:noFill/>
            </a:ln>
          </c:spPr>
          <c:marker>
            <c:symbol val="none"/>
          </c:marker>
          <c:dLbls>
            <c:dLbl>
              <c:idx val="0"/>
              <c:layout>
                <c:manualLayout>
                  <c:x val="-4.9545940170940168E-2"/>
                  <c:y val="-3.5480865817698742E-2"/>
                </c:manualLayout>
              </c:layout>
              <c:dLblPos val="r"/>
              <c:showLegendKey val="0"/>
              <c:showVal val="1"/>
              <c:showCatName val="0"/>
              <c:showSerName val="0"/>
              <c:showPercent val="0"/>
              <c:showBubbleSize val="0"/>
            </c:dLbl>
            <c:dLbl>
              <c:idx val="2"/>
              <c:layout>
                <c:manualLayout>
                  <c:x val="-4.9545940170940168E-2"/>
                  <c:y val="-5.6056997504941593E-2"/>
                </c:manualLayout>
              </c:layout>
              <c:dLblPos val="r"/>
              <c:showLegendKey val="0"/>
              <c:showVal val="1"/>
              <c:showCatName val="0"/>
              <c:showSerName val="0"/>
              <c:showPercent val="0"/>
              <c:showBubbleSize val="0"/>
            </c:dLbl>
            <c:dLbl>
              <c:idx val="5"/>
              <c:layout>
                <c:manualLayout>
                  <c:x val="-4.9545940170940168E-2"/>
                  <c:y val="-6.1201030426752165E-2"/>
                </c:manualLayout>
              </c:layout>
              <c:dLblPos val="r"/>
              <c:showLegendKey val="0"/>
              <c:showVal val="1"/>
              <c:showCatName val="0"/>
              <c:showSerName val="0"/>
              <c:showPercent val="0"/>
              <c:showBubbleSize val="0"/>
            </c:dLbl>
            <c:txPr>
              <a:bodyPr/>
              <a:lstStyle/>
              <a:p>
                <a:pPr>
                  <a:defRPr b="1"/>
                </a:pPr>
                <a:endParaRPr lang="en-US"/>
              </a:p>
            </c:txPr>
            <c:dLblPos val="b"/>
            <c:showLegendKey val="0"/>
            <c:showVal val="1"/>
            <c:showCatName val="0"/>
            <c:showSerName val="0"/>
            <c:showPercent val="0"/>
            <c:showBubbleSize val="0"/>
            <c:showLeaderLines val="0"/>
          </c:dLbls>
          <c:xVal>
            <c:multiLvlStrRef>
              <c:f>'[Presentation Charts 10-30.xlsx]Slide 7 Ind'!$L$4:$R$5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'Slide 7 Ind'!$L$41:$R$41</c:f>
              <c:numCache>
                <c:formatCode>General</c:formatCode>
                <c:ptCount val="7"/>
                <c:pt idx="0" formatCode="0.0%">
                  <c:v>4.8988218355392382E-2</c:v>
                </c:pt>
                <c:pt idx="2" formatCode="0.0%">
                  <c:v>2.2061855550956959E-2</c:v>
                </c:pt>
                <c:pt idx="3" formatCode="0.0%">
                  <c:v>0</c:v>
                </c:pt>
                <c:pt idx="5" formatCode="0.0%">
                  <c:v>2.4614727439112912E-2</c:v>
                </c:pt>
                <c:pt idx="6" formatCode="0.00%">
                  <c:v>-4.6950639991818392E-4</c:v>
                </c:pt>
              </c:numCache>
            </c:numRef>
          </c:yVal>
          <c:smooth val="0"/>
        </c:ser>
        <c:dLbls>
          <c:showLegendKey val="0"/>
          <c:showVal val="0"/>
          <c:showCatName val="0"/>
          <c:showSerName val="0"/>
          <c:showPercent val="0"/>
          <c:showBubbleSize val="0"/>
        </c:dLbls>
        <c:axId val="102195968"/>
        <c:axId val="102193792"/>
      </c:scatterChart>
      <c:catAx>
        <c:axId val="102181888"/>
        <c:scaling>
          <c:orientation val="minMax"/>
        </c:scaling>
        <c:delete val="0"/>
        <c:axPos val="b"/>
        <c:majorTickMark val="none"/>
        <c:minorTickMark val="none"/>
        <c:tickLblPos val="low"/>
        <c:spPr>
          <a:ln>
            <a:solidFill>
              <a:schemeClr val="bg1">
                <a:lumMod val="85000"/>
              </a:schemeClr>
            </a:solidFill>
          </a:ln>
        </c:spPr>
        <c:crossAx val="102191872"/>
        <c:crosses val="autoZero"/>
        <c:auto val="1"/>
        <c:lblAlgn val="ctr"/>
        <c:lblOffset val="100"/>
        <c:noMultiLvlLbl val="0"/>
      </c:catAx>
      <c:valAx>
        <c:axId val="102191872"/>
        <c:scaling>
          <c:orientation val="minMax"/>
          <c:max val="600"/>
          <c:min val="-1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2181888"/>
        <c:crosses val="autoZero"/>
        <c:crossBetween val="between"/>
      </c:valAx>
      <c:valAx>
        <c:axId val="102193792"/>
        <c:scaling>
          <c:orientation val="minMax"/>
          <c:max val="6.0000000000000032E-2"/>
          <c:min val="-1.0000000000000005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chemeClr val="bg1">
                <a:lumMod val="85000"/>
              </a:schemeClr>
            </a:solidFill>
          </a:ln>
        </c:spPr>
        <c:crossAx val="102195968"/>
        <c:crosses val="max"/>
        <c:crossBetween val="midCat"/>
      </c:valAx>
      <c:valAx>
        <c:axId val="102195968"/>
        <c:scaling>
          <c:orientation val="minMax"/>
        </c:scaling>
        <c:delete val="1"/>
        <c:axPos val="t"/>
        <c:majorTickMark val="out"/>
        <c:minorTickMark val="none"/>
        <c:tickLblPos val="none"/>
        <c:crossAx val="102193792"/>
        <c:crosses val="max"/>
        <c:crossBetween val="midCat"/>
      </c:valAx>
    </c:plotArea>
    <c:legend>
      <c:legendPos val="r"/>
      <c:legendEntry>
        <c:idx val="3"/>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'Slide 7 Ind'!$B$6</c:f>
              <c:strCache>
                <c:ptCount val="1"/>
                <c:pt idx="0">
                  <c:v>Ag Pumping</c:v>
                </c:pt>
              </c:strCache>
            </c:strRef>
          </c:tx>
          <c:spPr>
            <a:solidFill>
              <a:schemeClr val="bg2">
                <a:lumMod val="50000"/>
              </a:schemeClr>
            </a:solidFill>
            <a:ln>
              <a:noFill/>
            </a:ln>
            <a:effectLst>
              <a:outerShdw blurRad="40005" dist="20320" dir="5400000" algn="ctr" rotWithShape="0">
                <a:srgbClr val="000000">
                  <a:alpha val="38000"/>
                </a:srgbClr>
              </a:outerShdw>
            </a:effectLst>
          </c:spPr>
          <c:invertIfNegative val="0"/>
          <c:cat>
            <c:multiLvlStrRef>
              <c:f>'Slide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Ind'!$U$6:$AA$6</c:f>
              <c:numCache>
                <c:formatCode>General</c:formatCode>
                <c:ptCount val="7"/>
                <c:pt idx="0" formatCode="#,##0;\-#,##0;\-;@">
                  <c:v>273.40835047931216</c:v>
                </c:pt>
                <c:pt idx="2" formatCode="#,##0;\-#,##0;\-;@">
                  <c:v>0</c:v>
                </c:pt>
                <c:pt idx="3" formatCode="#,##0;\-#,##0;\-;@">
                  <c:v>0</c:v>
                </c:pt>
                <c:pt idx="5" formatCode="#,##0;\-#,##0;\-;@">
                  <c:v>0</c:v>
                </c:pt>
                <c:pt idx="6" formatCode="#,##0;\-#,##0;\-;@">
                  <c:v>0</c:v>
                </c:pt>
              </c:numCache>
            </c:numRef>
          </c:val>
        </c:ser>
        <c:ser>
          <c:idx val="2"/>
          <c:order val="1"/>
          <c:tx>
            <c:strRef>
              <c:f>'Slide 7 Ind'!$B$7</c:f>
              <c:strCache>
                <c:ptCount val="1"/>
                <c:pt idx="0">
                  <c:v>Data Centers</c:v>
                </c:pt>
              </c:strCache>
            </c:strRef>
          </c:tx>
          <c:spPr>
            <a:solidFill>
              <a:schemeClr val="accent1">
                <a:lumMod val="75000"/>
              </a:schemeClr>
            </a:solidFill>
            <a:ln>
              <a:noFill/>
            </a:ln>
            <a:effectLst>
              <a:outerShdw blurRad="40005" dist="20320" dir="5400000" algn="ctr" rotWithShape="0">
                <a:srgbClr val="000000">
                  <a:alpha val="38000"/>
                </a:srgbClr>
              </a:outerShdw>
            </a:effectLst>
          </c:spPr>
          <c:invertIfNegative val="0"/>
          <c:cat>
            <c:multiLvlStrRef>
              <c:f>'Slide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Ind'!$U$7:$AA$7</c:f>
              <c:numCache>
                <c:formatCode>General</c:formatCode>
                <c:ptCount val="7"/>
                <c:pt idx="0" formatCode="#,##0;\-#,##0;\-;@">
                  <c:v>217.89046267800003</c:v>
                </c:pt>
                <c:pt idx="2" formatCode="#,##0;\-#,##0;\-;@">
                  <c:v>217.89046267800003</c:v>
                </c:pt>
                <c:pt idx="3" formatCode="#,##0;\-#,##0;\-;@">
                  <c:v>0</c:v>
                </c:pt>
                <c:pt idx="5" formatCode="#,##0;\-#,##0;\-;@">
                  <c:v>217.89046267800003</c:v>
                </c:pt>
                <c:pt idx="6" formatCode="#,##0;\-#,##0;\-;@">
                  <c:v>0</c:v>
                </c:pt>
              </c:numCache>
            </c:numRef>
          </c:val>
        </c:ser>
        <c:ser>
          <c:idx val="4"/>
          <c:order val="2"/>
          <c:tx>
            <c:strRef>
              <c:f>'Slide 7 Ind'!$B$8</c:f>
              <c:strCache>
                <c:ptCount val="1"/>
                <c:pt idx="0">
                  <c:v>Water Wastewater</c:v>
                </c:pt>
              </c:strCache>
            </c:strRef>
          </c:tx>
          <c:spPr>
            <a:solidFill>
              <a:schemeClr val="accent6">
                <a:lumMod val="50000"/>
              </a:schemeClr>
            </a:solidFill>
            <a:ln>
              <a:noFill/>
            </a:ln>
            <a:effectLst>
              <a:outerShdw blurRad="40005" dist="20320" dir="5400000" algn="ctr" rotWithShape="0">
                <a:srgbClr val="000000">
                  <a:alpha val="38000"/>
                </a:srgbClr>
              </a:outerShdw>
            </a:effectLst>
          </c:spPr>
          <c:invertIfNegative val="0"/>
          <c:cat>
            <c:multiLvlStrRef>
              <c:f>'Slide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Ind'!$U$8:$AA$8</c:f>
              <c:numCache>
                <c:formatCode>General</c:formatCode>
                <c:ptCount val="7"/>
                <c:pt idx="0" formatCode="#,##0;\-#,##0;\-;@">
                  <c:v>25.213039564291666</c:v>
                </c:pt>
                <c:pt idx="2" formatCode="#,##0;\-#,##0;\-;@">
                  <c:v>0</c:v>
                </c:pt>
                <c:pt idx="3" formatCode="#,##0;\-#,##0;\-;@">
                  <c:v>0</c:v>
                </c:pt>
                <c:pt idx="5" formatCode="#,##0;\-#,##0;\-;@">
                  <c:v>25.213039564291666</c:v>
                </c:pt>
                <c:pt idx="6" formatCode="#,##0;\-#,##0;\-;@">
                  <c:v>-4.6370064599583349</c:v>
                </c:pt>
              </c:numCache>
            </c:numRef>
          </c:val>
        </c:ser>
        <c:dLbls>
          <c:showLegendKey val="0"/>
          <c:showVal val="0"/>
          <c:showCatName val="0"/>
          <c:showSerName val="0"/>
          <c:showPercent val="0"/>
          <c:showBubbleSize val="0"/>
        </c:dLbls>
        <c:gapWidth val="20"/>
        <c:overlap val="100"/>
        <c:axId val="102228736"/>
        <c:axId val="102230272"/>
      </c:barChart>
      <c:scatterChart>
        <c:scatterStyle val="lineMarker"/>
        <c:varyColors val="0"/>
        <c:ser>
          <c:idx val="1"/>
          <c:order val="3"/>
          <c:tx>
            <c:strRef>
              <c:f>'Slide 7 Ind'!$B$41</c:f>
              <c:strCache>
                <c:ptCount val="1"/>
                <c:pt idx="0">
                  <c:v>Industrial</c:v>
                </c:pt>
              </c:strCache>
            </c:strRef>
          </c:tx>
          <c:spPr>
            <a:ln w="28575">
              <a:noFill/>
            </a:ln>
          </c:spPr>
          <c:marker>
            <c:symbol val="none"/>
          </c:marker>
          <c:dLbls>
            <c:dLbl>
              <c:idx val="0"/>
              <c:layout>
                <c:manualLayout>
                  <c:x val="-4.9545940170940168E-2"/>
                  <c:y val="-3.6008230452674928E-2"/>
                </c:manualLayout>
              </c:layout>
              <c:dLblPos val="r"/>
              <c:showLegendKey val="0"/>
              <c:showVal val="1"/>
              <c:showCatName val="0"/>
              <c:showSerName val="0"/>
              <c:showPercent val="0"/>
              <c:showBubbleSize val="0"/>
            </c:dLbl>
            <c:dLbl>
              <c:idx val="2"/>
              <c:layout>
                <c:manualLayout>
                  <c:x val="-4.6874999999999986E-2"/>
                  <c:y val="-4.6296701338258681E-2"/>
                </c:manualLayout>
              </c:layout>
              <c:dLblPos val="r"/>
              <c:showLegendKey val="0"/>
              <c:showVal val="1"/>
              <c:showCatName val="0"/>
              <c:showSerName val="0"/>
              <c:showPercent val="0"/>
              <c:showBubbleSize val="0"/>
            </c:dLbl>
            <c:dLbl>
              <c:idx val="3"/>
              <c:layout>
                <c:manualLayout>
                  <c:x val="-4.9545940170940168E-2"/>
                  <c:y val="3.6008230452674928E-2"/>
                </c:manualLayout>
              </c:layout>
              <c:dLblPos val="r"/>
              <c:showLegendKey val="0"/>
              <c:showVal val="1"/>
              <c:showCatName val="0"/>
              <c:showSerName val="0"/>
              <c:showPercent val="0"/>
              <c:showBubbleSize val="0"/>
            </c:dLbl>
            <c:dLbl>
              <c:idx val="5"/>
              <c:layout>
                <c:manualLayout>
                  <c:x val="-4.9545940170940168E-2"/>
                  <c:y val="-3.0864197530864206E-2"/>
                </c:manualLayout>
              </c:layout>
              <c:dLblPos val="r"/>
              <c:showLegendKey val="0"/>
              <c:showVal val="1"/>
              <c:showCatName val="0"/>
              <c:showSerName val="0"/>
              <c:showPercent val="0"/>
              <c:showBubbleSize val="0"/>
            </c:dLbl>
            <c:dLbl>
              <c:idx val="6"/>
              <c:layout>
                <c:manualLayout>
                  <c:x val="-6.3074357291876978E-2"/>
                  <c:y val="4.6296296296296315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7 Ind'!$U$4:$AA$5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'Slide 7 Ind'!$U$41:$AA$41</c:f>
              <c:numCache>
                <c:formatCode>General</c:formatCode>
                <c:ptCount val="7"/>
                <c:pt idx="0" formatCode="0.0%">
                  <c:v>5.1168870863842454E-2</c:v>
                </c:pt>
                <c:pt idx="2" formatCode="0.0%">
                  <c:v>2.1585581992912738E-2</c:v>
                </c:pt>
                <c:pt idx="3" formatCode="0.0%">
                  <c:v>0</c:v>
                </c:pt>
                <c:pt idx="5" formatCode="0.0%">
                  <c:v>2.4083342225814104E-2</c:v>
                </c:pt>
                <c:pt idx="6" formatCode="0.00%">
                  <c:v>-4.5937064850339206E-4</c:v>
                </c:pt>
              </c:numCache>
            </c:numRef>
          </c:yVal>
          <c:smooth val="0"/>
        </c:ser>
        <c:dLbls>
          <c:showLegendKey val="0"/>
          <c:showVal val="0"/>
          <c:showCatName val="0"/>
          <c:showSerName val="0"/>
          <c:showPercent val="0"/>
          <c:showBubbleSize val="0"/>
        </c:dLbls>
        <c:axId val="102242560"/>
        <c:axId val="102240640"/>
      </c:scatterChart>
      <c:catAx>
        <c:axId val="102228736"/>
        <c:scaling>
          <c:orientation val="minMax"/>
        </c:scaling>
        <c:delete val="0"/>
        <c:axPos val="b"/>
        <c:majorTickMark val="none"/>
        <c:minorTickMark val="none"/>
        <c:tickLblPos val="low"/>
        <c:spPr>
          <a:ln>
            <a:solidFill>
              <a:schemeClr val="bg1">
                <a:lumMod val="85000"/>
              </a:schemeClr>
            </a:solidFill>
          </a:ln>
        </c:spPr>
        <c:crossAx val="102230272"/>
        <c:crosses val="autoZero"/>
        <c:auto val="1"/>
        <c:lblAlgn val="ctr"/>
        <c:lblOffset val="100"/>
        <c:noMultiLvlLbl val="0"/>
      </c:catAx>
      <c:valAx>
        <c:axId val="102230272"/>
        <c:scaling>
          <c:orientation val="minMax"/>
          <c:max val="600"/>
          <c:min val="-1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2228736"/>
        <c:crosses val="autoZero"/>
        <c:crossBetween val="between"/>
      </c:valAx>
      <c:valAx>
        <c:axId val="102240640"/>
        <c:scaling>
          <c:orientation val="minMax"/>
          <c:max val="6.0000000000000032E-2"/>
          <c:min val="-1.0000000000000005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chemeClr val="bg1">
                <a:lumMod val="85000"/>
              </a:schemeClr>
            </a:solidFill>
          </a:ln>
        </c:spPr>
        <c:crossAx val="102242560"/>
        <c:crosses val="max"/>
        <c:crossBetween val="midCat"/>
      </c:valAx>
      <c:valAx>
        <c:axId val="102242560"/>
        <c:scaling>
          <c:orientation val="minMax"/>
        </c:scaling>
        <c:delete val="1"/>
        <c:axPos val="t"/>
        <c:majorTickMark val="out"/>
        <c:minorTickMark val="none"/>
        <c:tickLblPos val="none"/>
        <c:crossAx val="102240640"/>
        <c:crosses val="max"/>
        <c:crossBetween val="midCat"/>
      </c:valAx>
    </c:plotArea>
    <c:legend>
      <c:legendPos val="r"/>
      <c:legendEntry>
        <c:idx val="3"/>
        <c:delete val="1"/>
      </c:legendEntry>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'Slide 7 Ind'!$B$6</c:f>
              <c:strCache>
                <c:ptCount val="1"/>
                <c:pt idx="0">
                  <c:v>Ag Pumping</c:v>
                </c:pt>
              </c:strCache>
            </c:strRef>
          </c:tx>
          <c:spPr>
            <a:solidFill>
              <a:schemeClr val="bg2">
                <a:lumMod val="50000"/>
              </a:schemeClr>
            </a:solidFill>
            <a:ln>
              <a:noFill/>
            </a:ln>
            <a:effectLst>
              <a:outerShdw blurRad="40005" dist="20320" dir="5400000" algn="ctr" rotWithShape="0">
                <a:srgbClr val="000000">
                  <a:alpha val="38000"/>
                </a:srgbClr>
              </a:outerShdw>
            </a:effectLst>
          </c:spPr>
          <c:invertIfNegative val="0"/>
          <c:cat>
            <c:multiLvlStrRef>
              <c:f>'Slide 7 Ind'!$AD$4:$AJ$5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Ind'!$AD$6:$AJ$6</c:f>
              <c:numCache>
                <c:formatCode>General</c:formatCode>
                <c:ptCount val="7"/>
                <c:pt idx="0" formatCode="#,##0;\-#,##0;\-;@">
                  <c:v>91.178965187749867</c:v>
                </c:pt>
                <c:pt idx="2" formatCode="#,##0;\-#,##0;\-;@">
                  <c:v>0</c:v>
                </c:pt>
                <c:pt idx="3" formatCode="#,##0;\-#,##0;\-;@">
                  <c:v>0</c:v>
                </c:pt>
                <c:pt idx="5" formatCode="#,##0;\-#,##0;\-;@">
                  <c:v>0</c:v>
                </c:pt>
                <c:pt idx="6" formatCode="#,##0;\-#,##0;\-;@">
                  <c:v>0</c:v>
                </c:pt>
              </c:numCache>
            </c:numRef>
          </c:val>
        </c:ser>
        <c:ser>
          <c:idx val="2"/>
          <c:order val="1"/>
          <c:tx>
            <c:strRef>
              <c:f>'Slide 7 Ind'!$B$7</c:f>
              <c:strCache>
                <c:ptCount val="1"/>
                <c:pt idx="0">
                  <c:v>Data Centers</c:v>
                </c:pt>
              </c:strCache>
            </c:strRef>
          </c:tx>
          <c:spPr>
            <a:solidFill>
              <a:schemeClr val="accent1">
                <a:lumMod val="75000"/>
              </a:schemeClr>
            </a:solidFill>
            <a:ln>
              <a:noFill/>
            </a:ln>
            <a:effectLst>
              <a:outerShdw blurRad="40005" dist="20320" dir="5400000" algn="ctr" rotWithShape="0">
                <a:srgbClr val="000000">
                  <a:alpha val="38000"/>
                </a:srgbClr>
              </a:outerShdw>
            </a:effectLst>
          </c:spPr>
          <c:invertIfNegative val="0"/>
          <c:cat>
            <c:multiLvlStrRef>
              <c:f>'Slide 7 Ind'!$AD$4:$AJ$5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Ind'!$AD$7:$AJ$7</c:f>
              <c:numCache>
                <c:formatCode>General</c:formatCode>
                <c:ptCount val="7"/>
                <c:pt idx="0" formatCode="#,##0;\-#,##0;\-;@">
                  <c:v>217.89046267800003</c:v>
                </c:pt>
                <c:pt idx="2" formatCode="#,##0;\-#,##0;\-;@">
                  <c:v>217.89046267800003</c:v>
                </c:pt>
                <c:pt idx="3" formatCode="#,##0;\-#,##0;\-;@">
                  <c:v>0</c:v>
                </c:pt>
                <c:pt idx="5" formatCode="#,##0;\-#,##0;\-;@">
                  <c:v>217.89046267800003</c:v>
                </c:pt>
                <c:pt idx="6" formatCode="#,##0;\-#,##0;\-;@">
                  <c:v>0</c:v>
                </c:pt>
              </c:numCache>
            </c:numRef>
          </c:val>
        </c:ser>
        <c:ser>
          <c:idx val="4"/>
          <c:order val="2"/>
          <c:tx>
            <c:strRef>
              <c:f>'Slide 7 Ind'!$B$8</c:f>
              <c:strCache>
                <c:ptCount val="1"/>
                <c:pt idx="0">
                  <c:v>Water Wastewater</c:v>
                </c:pt>
              </c:strCache>
            </c:strRef>
          </c:tx>
          <c:spPr>
            <a:solidFill>
              <a:schemeClr val="accent6">
                <a:lumMod val="50000"/>
              </a:schemeClr>
            </a:solidFill>
            <a:ln>
              <a:noFill/>
            </a:ln>
            <a:effectLst>
              <a:outerShdw blurRad="40005" dist="20320" dir="5400000" algn="ctr" rotWithShape="0">
                <a:srgbClr val="000000">
                  <a:alpha val="38000"/>
                </a:srgbClr>
              </a:outerShdw>
            </a:effectLst>
          </c:spPr>
          <c:invertIfNegative val="0"/>
          <c:cat>
            <c:multiLvlStrRef>
              <c:f>'Slide 7 Ind'!$AD$4:$AJ$5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'Slide 7 Ind'!$AD$8:$AJ$8</c:f>
              <c:numCache>
                <c:formatCode>General</c:formatCode>
                <c:ptCount val="7"/>
                <c:pt idx="0" formatCode="#,##0;\-#,##0;\-;@">
                  <c:v>25.213039564291666</c:v>
                </c:pt>
                <c:pt idx="2" formatCode="#,##0;\-#,##0;\-;@">
                  <c:v>0</c:v>
                </c:pt>
                <c:pt idx="3" formatCode="#,##0;\-#,##0;\-;@">
                  <c:v>0</c:v>
                </c:pt>
                <c:pt idx="5" formatCode="#,##0;\-#,##0;\-;@">
                  <c:v>25.213039564291666</c:v>
                </c:pt>
                <c:pt idx="6" formatCode="#,##0;\-#,##0;\-;@">
                  <c:v>-4.6370064599583349</c:v>
                </c:pt>
              </c:numCache>
            </c:numRef>
          </c:val>
        </c:ser>
        <c:dLbls>
          <c:showLegendKey val="0"/>
          <c:showVal val="0"/>
          <c:showCatName val="0"/>
          <c:showSerName val="0"/>
          <c:showPercent val="0"/>
          <c:showBubbleSize val="0"/>
        </c:dLbls>
        <c:gapWidth val="20"/>
        <c:overlap val="100"/>
        <c:axId val="102283520"/>
        <c:axId val="102293504"/>
      </c:barChart>
      <c:scatterChart>
        <c:scatterStyle val="lineMarker"/>
        <c:varyColors val="0"/>
        <c:ser>
          <c:idx val="1"/>
          <c:order val="3"/>
          <c:tx>
            <c:strRef>
              <c:f>'Slide 7 Ind'!$B$41</c:f>
              <c:strCache>
                <c:ptCount val="1"/>
                <c:pt idx="0">
                  <c:v>Industrial</c:v>
                </c:pt>
              </c:strCache>
            </c:strRef>
          </c:tx>
          <c:spPr>
            <a:ln w="28575">
              <a:noFill/>
            </a:ln>
          </c:spPr>
          <c:marker>
            <c:symbol val="none"/>
          </c:marker>
          <c:dLbls>
            <c:dLbl>
              <c:idx val="0"/>
              <c:layout>
                <c:manualLayout>
                  <c:x val="-6.1342592592592587E-2"/>
                  <c:y val="5.2736463497618405E-4"/>
                </c:manualLayout>
              </c:layout>
              <c:dLblPos val="r"/>
              <c:showLegendKey val="0"/>
              <c:showVal val="1"/>
              <c:showCatName val="0"/>
              <c:showSerName val="0"/>
              <c:showPercent val="0"/>
              <c:showBubbleSize val="0"/>
            </c:dLbl>
            <c:dLbl>
              <c:idx val="2"/>
              <c:layout>
                <c:manualLayout>
                  <c:x val="-6.1342592592592587E-2"/>
                  <c:y val="-2.004876705226662E-2"/>
                </c:manualLayout>
              </c:layout>
              <c:dLblPos val="r"/>
              <c:showLegendKey val="0"/>
              <c:showVal val="1"/>
              <c:showCatName val="0"/>
              <c:showSerName val="0"/>
              <c:showPercent val="0"/>
              <c:showBubbleSize val="0"/>
            </c:dLbl>
            <c:dLbl>
              <c:idx val="5"/>
              <c:layout>
                <c:manualLayout>
                  <c:x val="-6.1342592592592587E-2"/>
                  <c:y val="-1.4904734130455918E-2"/>
                </c:manualLayout>
              </c:layout>
              <c:dLblPos val="r"/>
              <c:showLegendKey val="0"/>
              <c:showVal val="1"/>
              <c:showCatName val="0"/>
              <c:showSerName val="0"/>
              <c:showPercent val="0"/>
              <c:showBubbleSize val="0"/>
            </c:dLbl>
            <c:txPr>
              <a:bodyPr/>
              <a:lstStyle/>
              <a:p>
                <a:pPr>
                  <a:defRPr b="1"/>
                </a:pPr>
                <a:endParaRPr lang="en-US"/>
              </a:p>
            </c:txPr>
            <c:dLblPos val="b"/>
            <c:showLegendKey val="0"/>
            <c:showVal val="1"/>
            <c:showCatName val="0"/>
            <c:showSerName val="0"/>
            <c:showPercent val="0"/>
            <c:showBubbleSize val="0"/>
            <c:showLeaderLines val="0"/>
          </c:dLbls>
          <c:xVal>
            <c:multiLvlStrRef>
              <c:f>'[Presentation Charts 10-30.xlsx]Slide 7 Ind'!$AD$4:$AJ$5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'Slide 7 Ind'!$AD$41:$AJ$41</c:f>
              <c:numCache>
                <c:formatCode>General</c:formatCode>
                <c:ptCount val="7"/>
                <c:pt idx="0" formatCode="0.0%">
                  <c:v>3.7646979403276826E-2</c:v>
                </c:pt>
                <c:pt idx="2" formatCode="0.0%">
                  <c:v>2.4538881215257907E-2</c:v>
                </c:pt>
                <c:pt idx="3" formatCode="0.0%">
                  <c:v>0</c:v>
                </c:pt>
                <c:pt idx="5" formatCode="0.0%">
                  <c:v>2.7378380362396218E-2</c:v>
                </c:pt>
                <c:pt idx="6" formatCode="0.0%">
                  <c:v>-5.2222088712279406E-4</c:v>
                </c:pt>
              </c:numCache>
            </c:numRef>
          </c:yVal>
          <c:smooth val="0"/>
        </c:ser>
        <c:dLbls>
          <c:showLegendKey val="0"/>
          <c:showVal val="0"/>
          <c:showCatName val="0"/>
          <c:showSerName val="0"/>
          <c:showPercent val="0"/>
          <c:showBubbleSize val="0"/>
        </c:dLbls>
        <c:axId val="102309888"/>
        <c:axId val="102295424"/>
      </c:scatterChart>
      <c:catAx>
        <c:axId val="102283520"/>
        <c:scaling>
          <c:orientation val="minMax"/>
        </c:scaling>
        <c:delete val="0"/>
        <c:axPos val="b"/>
        <c:majorTickMark val="none"/>
        <c:minorTickMark val="none"/>
        <c:tickLblPos val="low"/>
        <c:spPr>
          <a:ln>
            <a:solidFill>
              <a:schemeClr val="bg1">
                <a:lumMod val="85000"/>
              </a:schemeClr>
            </a:solidFill>
          </a:ln>
        </c:spPr>
        <c:crossAx val="102293504"/>
        <c:crosses val="autoZero"/>
        <c:auto val="1"/>
        <c:lblAlgn val="ctr"/>
        <c:lblOffset val="100"/>
        <c:noMultiLvlLbl val="0"/>
      </c:catAx>
      <c:valAx>
        <c:axId val="102293504"/>
        <c:scaling>
          <c:orientation val="minMax"/>
          <c:max val="600"/>
          <c:min val="-1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overlay val="0"/>
        </c:title>
        <c:numFmt formatCode="#,##0;\-#,##0;\-;@" sourceLinked="1"/>
        <c:majorTickMark val="out"/>
        <c:minorTickMark val="none"/>
        <c:tickLblPos val="nextTo"/>
        <c:spPr>
          <a:ln>
            <a:solidFill>
              <a:sysClr val="window" lastClr="FFFFFF">
                <a:lumMod val="85000"/>
              </a:sysClr>
            </a:solidFill>
          </a:ln>
        </c:spPr>
        <c:crossAx val="102283520"/>
        <c:crosses val="autoZero"/>
        <c:crossBetween val="between"/>
      </c:valAx>
      <c:valAx>
        <c:axId val="102295424"/>
        <c:scaling>
          <c:orientation val="minMax"/>
          <c:max val="6.0000000000000032E-2"/>
          <c:min val="-1.0000000000000005E-2"/>
        </c:scaling>
        <c:delete val="0"/>
        <c:axPos val="r"/>
        <c:title>
          <c:tx>
            <c:rich>
              <a:bodyPr rot="-5400000" vert="horz"/>
              <a:lstStyle/>
              <a:p>
                <a:pPr>
                  <a:defRPr/>
                </a:pPr>
                <a:r>
                  <a:rPr lang="en-US"/>
                  <a:t>% of Available Load</a:t>
                </a:r>
              </a:p>
            </c:rich>
          </c:tx>
          <c:overlay val="0"/>
        </c:title>
        <c:numFmt formatCode="0%" sourceLinked="0"/>
        <c:majorTickMark val="out"/>
        <c:minorTickMark val="none"/>
        <c:tickLblPos val="nextTo"/>
        <c:spPr>
          <a:ln>
            <a:solidFill>
              <a:schemeClr val="bg1">
                <a:lumMod val="85000"/>
              </a:schemeClr>
            </a:solidFill>
          </a:ln>
        </c:spPr>
        <c:crossAx val="102309888"/>
        <c:crosses val="max"/>
        <c:crossBetween val="midCat"/>
      </c:valAx>
      <c:valAx>
        <c:axId val="102309888"/>
        <c:scaling>
          <c:orientation val="minMax"/>
        </c:scaling>
        <c:delete val="1"/>
        <c:axPos val="t"/>
        <c:majorTickMark val="out"/>
        <c:minorTickMark val="none"/>
        <c:tickLblPos val="none"/>
        <c:crossAx val="102295424"/>
        <c:crosses val="max"/>
        <c:crossBetween val="midCat"/>
      </c:valAx>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30536305048467E-2"/>
          <c:y val="8.1279134392668637E-2"/>
          <c:w val="0.82346580983703266"/>
          <c:h val="0.78344777147184697"/>
        </c:manualLayout>
      </c:layout>
      <c:barChart>
        <c:barDir val="col"/>
        <c:grouping val="stacked"/>
        <c:varyColors val="0"/>
        <c:ser>
          <c:idx val="3"/>
          <c:order val="0"/>
          <c:tx>
            <c:strRef>
              <c:f>Sheet1!$A$4</c:f>
              <c:strCache>
                <c:ptCount val="1"/>
                <c:pt idx="0">
                  <c:v>Residential</c:v>
                </c:pt>
              </c:strCache>
            </c:strRef>
          </c:tx>
          <c:spPr>
            <a:ln>
              <a:noFill/>
            </a:ln>
            <a:effectLst>
              <a:outerShdw blurRad="40005" dist="20320" dir="5400000" algn="ctr" rotWithShape="0">
                <a:srgbClr val="000000">
                  <a:alpha val="38000"/>
                </a:srgbClr>
              </a:outerShdw>
            </a:effectLst>
          </c:spPr>
          <c:invertIfNegative val="0"/>
          <c:cat>
            <c:multiLvlStrRef>
              <c:f>Sheet1!$B$2:$M$3</c:f>
              <c:multiLvlStrCache>
                <c:ptCount val="12"/>
                <c:lvl>
                  <c:pt idx="0">
                    <c:v>Base</c:v>
                  </c:pt>
                  <c:pt idx="1">
                    <c:v>High Part.</c:v>
                  </c:pt>
                  <c:pt idx="3">
                    <c:v>Base</c:v>
                  </c:pt>
                  <c:pt idx="4">
                    <c:v>High Part.</c:v>
                  </c:pt>
                  <c:pt idx="5">
                    <c:v>Base</c:v>
                  </c:pt>
                  <c:pt idx="6">
                    <c:v>High Part.</c:v>
                  </c:pt>
                  <c:pt idx="8">
                    <c:v>Base</c:v>
                  </c:pt>
                  <c:pt idx="9">
                    <c:v>High Part.</c:v>
                  </c:pt>
                  <c:pt idx="10">
                    <c:v>Base</c:v>
                  </c:pt>
                  <c:pt idx="11">
                    <c:v>High Part.</c:v>
                  </c:pt>
                </c:lvl>
                <c:lvl>
                  <c:pt idx="0">
                    <c:v>Contingency</c:v>
                  </c:pt>
                  <c:pt idx="2">
                    <c:v> </c:v>
                  </c:pt>
                  <c:pt idx="3">
                    <c:v>Regulation</c:v>
                  </c:pt>
                  <c:pt idx="7">
                    <c:v> </c:v>
                  </c:pt>
                  <c:pt idx="8">
                    <c:v>Load Following</c:v>
                  </c:pt>
                </c:lvl>
              </c:multiLvlStrCache>
            </c:multiLvlStrRef>
          </c:cat>
          <c:val>
            <c:numRef>
              <c:f>Sheet1!$B$4:$M$4</c:f>
              <c:numCache>
                <c:formatCode>#,##0;\-#,##0;\-;@</c:formatCode>
                <c:ptCount val="12"/>
                <c:pt idx="0">
                  <c:v>994.93789822578572</c:v>
                </c:pt>
                <c:pt idx="1">
                  <c:v>1954.1037192085528</c:v>
                </c:pt>
                <c:pt idx="3">
                  <c:v>994.93789822578572</c:v>
                </c:pt>
                <c:pt idx="4">
                  <c:v>1492.9792548056255</c:v>
                </c:pt>
                <c:pt idx="5">
                  <c:v>-34.622719454937659</c:v>
                </c:pt>
                <c:pt idx="6">
                  <c:v>-52.155883500094305</c:v>
                </c:pt>
                <c:pt idx="8">
                  <c:v>994.93789822578572</c:v>
                </c:pt>
                <c:pt idx="9">
                  <c:v>1511.4242333817431</c:v>
                </c:pt>
                <c:pt idx="10">
                  <c:v>-34.622719454937659</c:v>
                </c:pt>
                <c:pt idx="11">
                  <c:v>-52.155883500094305</c:v>
                </c:pt>
              </c:numCache>
            </c:numRef>
          </c:val>
        </c:ser>
        <c:ser>
          <c:idx val="2"/>
          <c:order val="1"/>
          <c:tx>
            <c:strRef>
              <c:f>Sheet1!$A$5</c:f>
              <c:strCache>
                <c:ptCount val="1"/>
                <c:pt idx="0">
                  <c:v>Commercial</c:v>
                </c:pt>
              </c:strCache>
            </c:strRef>
          </c:tx>
          <c:spPr>
            <a:ln>
              <a:noFill/>
            </a:ln>
            <a:effectLst>
              <a:outerShdw blurRad="40005" dist="20320" dir="5400000" algn="ctr" rotWithShape="0">
                <a:srgbClr val="000000">
                  <a:alpha val="38000"/>
                </a:srgbClr>
              </a:outerShdw>
            </a:effectLst>
          </c:spPr>
          <c:invertIfNegative val="0"/>
          <c:cat>
            <c:multiLvlStrRef>
              <c:f>Sheet1!$B$2:$M$3</c:f>
              <c:multiLvlStrCache>
                <c:ptCount val="12"/>
                <c:lvl>
                  <c:pt idx="0">
                    <c:v>Base</c:v>
                  </c:pt>
                  <c:pt idx="1">
                    <c:v>High Part.</c:v>
                  </c:pt>
                  <c:pt idx="3">
                    <c:v>Base</c:v>
                  </c:pt>
                  <c:pt idx="4">
                    <c:v>High Part.</c:v>
                  </c:pt>
                  <c:pt idx="5">
                    <c:v>Base</c:v>
                  </c:pt>
                  <c:pt idx="6">
                    <c:v>High Part.</c:v>
                  </c:pt>
                  <c:pt idx="8">
                    <c:v>Base</c:v>
                  </c:pt>
                  <c:pt idx="9">
                    <c:v>High Part.</c:v>
                  </c:pt>
                  <c:pt idx="10">
                    <c:v>Base</c:v>
                  </c:pt>
                  <c:pt idx="11">
                    <c:v>High Part.</c:v>
                  </c:pt>
                </c:lvl>
                <c:lvl>
                  <c:pt idx="0">
                    <c:v>Contingency</c:v>
                  </c:pt>
                  <c:pt idx="2">
                    <c:v> </c:v>
                  </c:pt>
                  <c:pt idx="3">
                    <c:v>Regulation</c:v>
                  </c:pt>
                  <c:pt idx="7">
                    <c:v> </c:v>
                  </c:pt>
                  <c:pt idx="8">
                    <c:v>Load Following</c:v>
                  </c:pt>
                </c:lvl>
              </c:multiLvlStrCache>
            </c:multiLvlStrRef>
          </c:cat>
          <c:val>
            <c:numRef>
              <c:f>Sheet1!$B$5:$M$5</c:f>
              <c:numCache>
                <c:formatCode>#,##0;\-#,##0;\-;@</c:formatCode>
                <c:ptCount val="12"/>
                <c:pt idx="0">
                  <c:v>1667.6599751172951</c:v>
                </c:pt>
                <c:pt idx="1">
                  <c:v>2235.4125726497214</c:v>
                </c:pt>
                <c:pt idx="3">
                  <c:v>474.12150712006627</c:v>
                </c:pt>
                <c:pt idx="4">
                  <c:v>899.47480230719736</c:v>
                </c:pt>
                <c:pt idx="5">
                  <c:v>-247.81657483248179</c:v>
                </c:pt>
                <c:pt idx="6">
                  <c:v>-469.97847759246349</c:v>
                </c:pt>
                <c:pt idx="8">
                  <c:v>1303.96562649256</c:v>
                </c:pt>
                <c:pt idx="9">
                  <c:v>1828.2781439479893</c:v>
                </c:pt>
                <c:pt idx="10">
                  <c:v>-717.60209517660621</c:v>
                </c:pt>
                <c:pt idx="11">
                  <c:v>-1051.2845764246279</c:v>
                </c:pt>
              </c:numCache>
            </c:numRef>
          </c:val>
        </c:ser>
        <c:ser>
          <c:idx val="4"/>
          <c:order val="2"/>
          <c:tx>
            <c:strRef>
              <c:f>Sheet1!$A$6</c:f>
              <c:strCache>
                <c:ptCount val="1"/>
                <c:pt idx="0">
                  <c:v>Industrial</c:v>
                </c:pt>
              </c:strCache>
            </c:strRef>
          </c:tx>
          <c:spPr>
            <a:ln>
              <a:noFill/>
            </a:ln>
            <a:effectLst>
              <a:outerShdw blurRad="40005" dist="20320" dir="5400000" algn="ctr" rotWithShape="0">
                <a:srgbClr val="000000">
                  <a:alpha val="38000"/>
                </a:srgbClr>
              </a:outerShdw>
            </a:effectLst>
          </c:spPr>
          <c:invertIfNegative val="0"/>
          <c:cat>
            <c:multiLvlStrRef>
              <c:f>Sheet1!$B$2:$M$3</c:f>
              <c:multiLvlStrCache>
                <c:ptCount val="12"/>
                <c:lvl>
                  <c:pt idx="0">
                    <c:v>Base</c:v>
                  </c:pt>
                  <c:pt idx="1">
                    <c:v>High Part.</c:v>
                  </c:pt>
                  <c:pt idx="3">
                    <c:v>Base</c:v>
                  </c:pt>
                  <c:pt idx="4">
                    <c:v>High Part.</c:v>
                  </c:pt>
                  <c:pt idx="5">
                    <c:v>Base</c:v>
                  </c:pt>
                  <c:pt idx="6">
                    <c:v>High Part.</c:v>
                  </c:pt>
                  <c:pt idx="8">
                    <c:v>Base</c:v>
                  </c:pt>
                  <c:pt idx="9">
                    <c:v>High Part.</c:v>
                  </c:pt>
                  <c:pt idx="10">
                    <c:v>Base</c:v>
                  </c:pt>
                  <c:pt idx="11">
                    <c:v>High Part.</c:v>
                  </c:pt>
                </c:lvl>
                <c:lvl>
                  <c:pt idx="0">
                    <c:v>Contingency</c:v>
                  </c:pt>
                  <c:pt idx="2">
                    <c:v> </c:v>
                  </c:pt>
                  <c:pt idx="3">
                    <c:v>Regulation</c:v>
                  </c:pt>
                  <c:pt idx="7">
                    <c:v> </c:v>
                  </c:pt>
                  <c:pt idx="8">
                    <c:v>Load Following</c:v>
                  </c:pt>
                </c:lvl>
              </c:multiLvlStrCache>
            </c:multiLvlStrRef>
          </c:cat>
          <c:val>
            <c:numRef>
              <c:f>Sheet1!$B$6:$M$6</c:f>
              <c:numCache>
                <c:formatCode>#,##0;\-#,##0;\-;@</c:formatCode>
                <c:ptCount val="12"/>
                <c:pt idx="0">
                  <c:v>516.51185272160399</c:v>
                </c:pt>
                <c:pt idx="1">
                  <c:v>665.82254774340606</c:v>
                </c:pt>
                <c:pt idx="3">
                  <c:v>217.89046267800003</c:v>
                </c:pt>
                <c:pt idx="4">
                  <c:v>217.89046267800003</c:v>
                </c:pt>
                <c:pt idx="5">
                  <c:v>0</c:v>
                </c:pt>
                <c:pt idx="6">
                  <c:v>0</c:v>
                </c:pt>
                <c:pt idx="8">
                  <c:v>243.10350224229151</c:v>
                </c:pt>
                <c:pt idx="9">
                  <c:v>255.71002202443742</c:v>
                </c:pt>
                <c:pt idx="10">
                  <c:v>-4.6370064599583349</c:v>
                </c:pt>
                <c:pt idx="11">
                  <c:v>-6.9555096899375028</c:v>
                </c:pt>
              </c:numCache>
            </c:numRef>
          </c:val>
        </c:ser>
        <c:dLbls>
          <c:showLegendKey val="0"/>
          <c:showVal val="0"/>
          <c:showCatName val="0"/>
          <c:showSerName val="0"/>
          <c:showPercent val="0"/>
          <c:showBubbleSize val="0"/>
        </c:dLbls>
        <c:gapWidth val="20"/>
        <c:overlap val="100"/>
        <c:axId val="102344192"/>
        <c:axId val="102345728"/>
      </c:barChart>
      <c:scatterChart>
        <c:scatterStyle val="lineMarker"/>
        <c:varyColors val="0"/>
        <c:ser>
          <c:idx val="1"/>
          <c:order val="3"/>
          <c:tx>
            <c:strRef>
              <c:f>Sheet1!$A$8</c:f>
              <c:strCache>
                <c:ptCount val="1"/>
              </c:strCache>
            </c:strRef>
          </c:tx>
          <c:spPr>
            <a:ln w="28575">
              <a:noFill/>
            </a:ln>
          </c:spPr>
          <c:marker>
            <c:symbol val="none"/>
          </c:marker>
          <c:dLbls>
            <c:dLbl>
              <c:idx val="5"/>
              <c:layout>
                <c:manualLayout>
                  <c:x val="-3.09532618078678E-2"/>
                  <c:y val="5.5997963169089025E-2"/>
                </c:manualLayout>
              </c:layout>
              <c:dLblPos val="r"/>
              <c:showLegendKey val="0"/>
              <c:showVal val="1"/>
              <c:showCatName val="0"/>
              <c:showSerName val="0"/>
              <c:showPercent val="0"/>
              <c:showBubbleSize val="0"/>
            </c:dLbl>
            <c:dLbl>
              <c:idx val="6"/>
              <c:layout>
                <c:manualLayout>
                  <c:x val="-2.9411764705882353E-2"/>
                  <c:y val="5.3574073310644302E-2"/>
                </c:manualLayout>
              </c:layout>
              <c:dLblPos val="r"/>
              <c:showLegendKey val="0"/>
              <c:showVal val="1"/>
              <c:showCatName val="0"/>
              <c:showSerName val="0"/>
              <c:showPercent val="0"/>
              <c:showBubbleSize val="0"/>
            </c:dLbl>
            <c:dLbl>
              <c:idx val="10"/>
              <c:layout>
                <c:manualLayout>
                  <c:x val="-3.09532618078678E-2"/>
                  <c:y val="5.5997963169089116E-2"/>
                </c:manualLayout>
              </c:layout>
              <c:dLblPos val="r"/>
              <c:showLegendKey val="0"/>
              <c:showVal val="1"/>
              <c:showCatName val="0"/>
              <c:showSerName val="0"/>
              <c:showPercent val="0"/>
              <c:showBubbleSize val="0"/>
            </c:dLbl>
            <c:dLbl>
              <c:idx val="11"/>
              <c:layout>
                <c:manualLayout>
                  <c:x val="-3.0953261807867689E-2"/>
                  <c:y val="5.842185302753395E-2"/>
                </c:manualLayout>
              </c:layout>
              <c:dLblPos val="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xVal>
            <c:multiLvlStrRef>
              <c:f>'[Sensitivity WIEB Slide file.xlsx]Sheet1'!$B$2:$M$3</c:f>
              <c:multiLvlStrCache>
                <c:ptCount val="12"/>
                <c:lvl>
                  <c:pt idx="0">
                    <c:v>Base</c:v>
                  </c:pt>
                  <c:pt idx="1">
                    <c:v>High Part.</c:v>
                  </c:pt>
                  <c:pt idx="3">
                    <c:v>Base</c:v>
                  </c:pt>
                  <c:pt idx="4">
                    <c:v>High Part.</c:v>
                  </c:pt>
                  <c:pt idx="5">
                    <c:v>Base</c:v>
                  </c:pt>
                  <c:pt idx="6">
                    <c:v>High Part.</c:v>
                  </c:pt>
                  <c:pt idx="8">
                    <c:v>Base</c:v>
                  </c:pt>
                  <c:pt idx="9">
                    <c:v>High Part.</c:v>
                  </c:pt>
                  <c:pt idx="10">
                    <c:v>Base</c:v>
                  </c:pt>
                  <c:pt idx="11">
                    <c:v>High Part.</c:v>
                  </c:pt>
                </c:lvl>
                <c:lvl>
                  <c:pt idx="0">
                    <c:v>Contingency</c:v>
                  </c:pt>
                  <c:pt idx="2">
                    <c:v> </c:v>
                  </c:pt>
                  <c:pt idx="3">
                    <c:v>Regulation</c:v>
                  </c:pt>
                  <c:pt idx="7">
                    <c:v> </c:v>
                  </c:pt>
                  <c:pt idx="8">
                    <c:v>Load Following</c:v>
                  </c:pt>
                </c:lvl>
              </c:multiLvlStrCache>
            </c:multiLvlStrRef>
          </c:xVal>
          <c:yVal>
            <c:numRef>
              <c:f>Sheet1!$B$8:$M$8</c:f>
              <c:numCache>
                <c:formatCode>0.0%</c:formatCode>
                <c:ptCount val="12"/>
                <c:pt idx="0">
                  <c:v>5.6040541445375555E-2</c:v>
                </c:pt>
                <c:pt idx="1">
                  <c:v>8.5588683913989397E-2</c:v>
                </c:pt>
                <c:pt idx="3">
                  <c:v>2.973712521470169E-2</c:v>
                </c:pt>
                <c:pt idx="4">
                  <c:v>4.6014492374608314E-2</c:v>
                </c:pt>
                <c:pt idx="5">
                  <c:v>-4.9787683789416712E-3</c:v>
                </c:pt>
                <c:pt idx="6">
                  <c:v>-9.2040523367159892E-3</c:v>
                </c:pt>
                <c:pt idx="8">
                  <c:v>4.4809856350936476E-2</c:v>
                </c:pt>
                <c:pt idx="9">
                  <c:v>6.3379019581258966E-2</c:v>
                </c:pt>
                <c:pt idx="10">
                  <c:v>-1.3341768579282357E-2</c:v>
                </c:pt>
                <c:pt idx="11">
                  <c:v>-1.9573779050714717E-2</c:v>
                </c:pt>
              </c:numCache>
            </c:numRef>
          </c:yVal>
          <c:smooth val="0"/>
        </c:ser>
        <c:dLbls>
          <c:showLegendKey val="0"/>
          <c:showVal val="0"/>
          <c:showCatName val="0"/>
          <c:showSerName val="0"/>
          <c:showPercent val="0"/>
          <c:showBubbleSize val="0"/>
        </c:dLbls>
        <c:axId val="102369920"/>
        <c:axId val="102368384"/>
      </c:scatterChart>
      <c:catAx>
        <c:axId val="102344192"/>
        <c:scaling>
          <c:orientation val="minMax"/>
        </c:scaling>
        <c:delete val="0"/>
        <c:axPos val="b"/>
        <c:majorTickMark val="none"/>
        <c:minorTickMark val="none"/>
        <c:tickLblPos val="low"/>
        <c:spPr>
          <a:ln>
            <a:solidFill>
              <a:schemeClr val="bg1">
                <a:lumMod val="85000"/>
              </a:schemeClr>
            </a:solidFill>
          </a:ln>
        </c:spPr>
        <c:crossAx val="102345728"/>
        <c:crosses val="autoZero"/>
        <c:auto val="1"/>
        <c:lblAlgn val="ctr"/>
        <c:lblOffset val="100"/>
        <c:noMultiLvlLbl val="0"/>
      </c:catAx>
      <c:valAx>
        <c:axId val="102345728"/>
        <c:scaling>
          <c:orientation val="minMax"/>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layout>
            <c:manualLayout>
              <c:xMode val="edge"/>
              <c:yMode val="edge"/>
              <c:x val="1.3873473917869052E-2"/>
              <c:y val="0.35622000674872012"/>
            </c:manualLayout>
          </c:layout>
          <c:overlay val="0"/>
        </c:title>
        <c:numFmt formatCode="#,##0;\-#,##0;\-;@" sourceLinked="1"/>
        <c:majorTickMark val="out"/>
        <c:minorTickMark val="none"/>
        <c:tickLblPos val="nextTo"/>
        <c:spPr>
          <a:ln>
            <a:solidFill>
              <a:sysClr val="window" lastClr="FFFFFF">
                <a:lumMod val="85000"/>
              </a:sysClr>
            </a:solidFill>
          </a:ln>
        </c:spPr>
        <c:crossAx val="102344192"/>
        <c:crosses val="autoZero"/>
        <c:crossBetween val="between"/>
      </c:valAx>
      <c:valAx>
        <c:axId val="102368384"/>
        <c:scaling>
          <c:orientation val="minMax"/>
        </c:scaling>
        <c:delete val="0"/>
        <c:axPos val="r"/>
        <c:numFmt formatCode="0%" sourceLinked="0"/>
        <c:majorTickMark val="out"/>
        <c:minorTickMark val="none"/>
        <c:tickLblPos val="nextTo"/>
        <c:spPr>
          <a:ln>
            <a:solidFill>
              <a:schemeClr val="bg1">
                <a:lumMod val="85000"/>
              </a:schemeClr>
            </a:solidFill>
          </a:ln>
        </c:spPr>
        <c:crossAx val="102369920"/>
        <c:crosses val="max"/>
        <c:crossBetween val="midCat"/>
      </c:valAx>
      <c:valAx>
        <c:axId val="102369920"/>
        <c:scaling>
          <c:orientation val="minMax"/>
        </c:scaling>
        <c:delete val="1"/>
        <c:axPos val="t"/>
        <c:majorTickMark val="out"/>
        <c:minorTickMark val="none"/>
        <c:tickLblPos val="none"/>
        <c:crossAx val="102368384"/>
        <c:crosses val="max"/>
        <c:crossBetween val="midCat"/>
      </c:valAx>
    </c:plotArea>
    <c:legend>
      <c:legendPos val="r"/>
      <c:layout>
        <c:manualLayout>
          <c:xMode val="edge"/>
          <c:yMode val="edge"/>
          <c:x val="0.40707928295866513"/>
          <c:y val="0.11714449742647789"/>
          <c:w val="0.17055051109732283"/>
          <c:h val="0.17532396146816726"/>
        </c:manualLayout>
      </c:layout>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77359648469458"/>
          <c:y val="3.3567708798304972E-2"/>
          <c:w val="0.75788720352829453"/>
          <c:h val="0.81009516667559789"/>
        </c:manualLayout>
      </c:layout>
      <c:lineChart>
        <c:grouping val="standard"/>
        <c:varyColors val="0"/>
        <c:ser>
          <c:idx val="0"/>
          <c:order val="0"/>
          <c:tx>
            <c:strRef>
              <c:f>'Sectoral LF-lOAD Inc Pot'!$A$65</c:f>
              <c:strCache>
                <c:ptCount val="1"/>
                <c:pt idx="0">
                  <c:v>Net load w/o DR</c:v>
                </c:pt>
              </c:strCache>
            </c:strRef>
          </c:tx>
          <c:cat>
            <c:numRef>
              <c:f>'Sectoral LF-lOAD Inc Pot'!$B$64:$Y$64</c:f>
              <c:numCache>
                <c:formatCode>h:mm</c:formatCode>
                <c:ptCount val="24"/>
                <c:pt idx="0">
                  <c:v>0</c:v>
                </c:pt>
                <c:pt idx="1">
                  <c:v>4.1666666666666699E-2</c:v>
                </c:pt>
                <c:pt idx="2">
                  <c:v>8.3333333333333343E-2</c:v>
                </c:pt>
                <c:pt idx="3">
                  <c:v>0.125</c:v>
                </c:pt>
                <c:pt idx="4">
                  <c:v>0.16666666666666688</c:v>
                </c:pt>
                <c:pt idx="5">
                  <c:v>0.20833333333333343</c:v>
                </c:pt>
                <c:pt idx="6">
                  <c:v>0.25</c:v>
                </c:pt>
                <c:pt idx="7">
                  <c:v>0.29166666666666785</c:v>
                </c:pt>
                <c:pt idx="8">
                  <c:v>0.33333333333333298</c:v>
                </c:pt>
                <c:pt idx="9">
                  <c:v>0.37500000000000061</c:v>
                </c:pt>
                <c:pt idx="10">
                  <c:v>0.41666666666666785</c:v>
                </c:pt>
                <c:pt idx="11">
                  <c:v>0.45833333333333293</c:v>
                </c:pt>
                <c:pt idx="12">
                  <c:v>0.5</c:v>
                </c:pt>
                <c:pt idx="13">
                  <c:v>0.54166666666666696</c:v>
                </c:pt>
                <c:pt idx="14">
                  <c:v>0.58333333333333259</c:v>
                </c:pt>
                <c:pt idx="15">
                  <c:v>0.62500000000000133</c:v>
                </c:pt>
                <c:pt idx="16">
                  <c:v>0.66666666666666763</c:v>
                </c:pt>
                <c:pt idx="17">
                  <c:v>0.70833333333333304</c:v>
                </c:pt>
                <c:pt idx="18">
                  <c:v>0.75000000000000133</c:v>
                </c:pt>
                <c:pt idx="19">
                  <c:v>0.79166666666666696</c:v>
                </c:pt>
                <c:pt idx="20">
                  <c:v>0.83333333333333304</c:v>
                </c:pt>
                <c:pt idx="21">
                  <c:v>0.87500000000000133</c:v>
                </c:pt>
                <c:pt idx="22">
                  <c:v>0.91666666666666696</c:v>
                </c:pt>
                <c:pt idx="23">
                  <c:v>0.95833333333333304</c:v>
                </c:pt>
              </c:numCache>
            </c:numRef>
          </c:cat>
          <c:val>
            <c:numRef>
              <c:f>'Sectoral LF-lOAD Inc Pot'!$B$65:$Y$65</c:f>
              <c:numCache>
                <c:formatCode>#,##0</c:formatCode>
                <c:ptCount val="24"/>
                <c:pt idx="0">
                  <c:v>21500</c:v>
                </c:pt>
                <c:pt idx="1">
                  <c:v>20000</c:v>
                </c:pt>
                <c:pt idx="2">
                  <c:v>18700</c:v>
                </c:pt>
                <c:pt idx="3">
                  <c:v>18200</c:v>
                </c:pt>
                <c:pt idx="4">
                  <c:v>18100</c:v>
                </c:pt>
                <c:pt idx="5">
                  <c:v>18300</c:v>
                </c:pt>
                <c:pt idx="6">
                  <c:v>18300</c:v>
                </c:pt>
                <c:pt idx="7">
                  <c:v>18050</c:v>
                </c:pt>
                <c:pt idx="8">
                  <c:v>17700</c:v>
                </c:pt>
                <c:pt idx="9">
                  <c:v>15300</c:v>
                </c:pt>
                <c:pt idx="10">
                  <c:v>13300</c:v>
                </c:pt>
                <c:pt idx="11">
                  <c:v>12500</c:v>
                </c:pt>
                <c:pt idx="12">
                  <c:v>12000</c:v>
                </c:pt>
                <c:pt idx="13">
                  <c:v>11650</c:v>
                </c:pt>
                <c:pt idx="14">
                  <c:v>11300</c:v>
                </c:pt>
                <c:pt idx="15">
                  <c:v>11250</c:v>
                </c:pt>
                <c:pt idx="16">
                  <c:v>11550</c:v>
                </c:pt>
                <c:pt idx="17">
                  <c:v>13500</c:v>
                </c:pt>
                <c:pt idx="18">
                  <c:v>18000</c:v>
                </c:pt>
                <c:pt idx="19" formatCode="General">
                  <c:v>23800</c:v>
                </c:pt>
                <c:pt idx="20">
                  <c:v>25100</c:v>
                </c:pt>
                <c:pt idx="21">
                  <c:v>23850</c:v>
                </c:pt>
                <c:pt idx="22">
                  <c:v>22200</c:v>
                </c:pt>
                <c:pt idx="23">
                  <c:v>21000</c:v>
                </c:pt>
              </c:numCache>
            </c:numRef>
          </c:val>
          <c:smooth val="0"/>
        </c:ser>
        <c:ser>
          <c:idx val="1"/>
          <c:order val="1"/>
          <c:tx>
            <c:strRef>
              <c:f>'Sectoral LF-lOAD Inc Pot'!$A$66</c:f>
              <c:strCache>
                <c:ptCount val="1"/>
                <c:pt idx="0">
                  <c:v>Net load with DR</c:v>
                </c:pt>
              </c:strCache>
            </c:strRef>
          </c:tx>
          <c:cat>
            <c:numRef>
              <c:f>'Sectoral LF-lOAD Inc Pot'!$B$64:$Y$64</c:f>
              <c:numCache>
                <c:formatCode>h:mm</c:formatCode>
                <c:ptCount val="24"/>
                <c:pt idx="0">
                  <c:v>0</c:v>
                </c:pt>
                <c:pt idx="1">
                  <c:v>4.1666666666666699E-2</c:v>
                </c:pt>
                <c:pt idx="2">
                  <c:v>8.3333333333333343E-2</c:v>
                </c:pt>
                <c:pt idx="3">
                  <c:v>0.125</c:v>
                </c:pt>
                <c:pt idx="4">
                  <c:v>0.16666666666666688</c:v>
                </c:pt>
                <c:pt idx="5">
                  <c:v>0.20833333333333343</c:v>
                </c:pt>
                <c:pt idx="6">
                  <c:v>0.25</c:v>
                </c:pt>
                <c:pt idx="7">
                  <c:v>0.29166666666666785</c:v>
                </c:pt>
                <c:pt idx="8">
                  <c:v>0.33333333333333298</c:v>
                </c:pt>
                <c:pt idx="9">
                  <c:v>0.37500000000000061</c:v>
                </c:pt>
                <c:pt idx="10">
                  <c:v>0.41666666666666785</c:v>
                </c:pt>
                <c:pt idx="11">
                  <c:v>0.45833333333333293</c:v>
                </c:pt>
                <c:pt idx="12">
                  <c:v>0.5</c:v>
                </c:pt>
                <c:pt idx="13">
                  <c:v>0.54166666666666696</c:v>
                </c:pt>
                <c:pt idx="14">
                  <c:v>0.58333333333333259</c:v>
                </c:pt>
                <c:pt idx="15">
                  <c:v>0.62500000000000133</c:v>
                </c:pt>
                <c:pt idx="16">
                  <c:v>0.66666666666666763</c:v>
                </c:pt>
                <c:pt idx="17">
                  <c:v>0.70833333333333304</c:v>
                </c:pt>
                <c:pt idx="18">
                  <c:v>0.75000000000000133</c:v>
                </c:pt>
                <c:pt idx="19">
                  <c:v>0.79166666666666696</c:v>
                </c:pt>
                <c:pt idx="20">
                  <c:v>0.83333333333333304</c:v>
                </c:pt>
                <c:pt idx="21">
                  <c:v>0.87500000000000133</c:v>
                </c:pt>
                <c:pt idx="22">
                  <c:v>0.91666666666666696</c:v>
                </c:pt>
                <c:pt idx="23">
                  <c:v>0.95833333333333304</c:v>
                </c:pt>
              </c:numCache>
            </c:numRef>
          </c:cat>
          <c:val>
            <c:numRef>
              <c:f>'Sectoral LF-lOAD Inc Pot'!$B$66:$Y$66</c:f>
              <c:numCache>
                <c:formatCode>#,##0</c:formatCode>
                <c:ptCount val="24"/>
                <c:pt idx="0">
                  <c:v>21500</c:v>
                </c:pt>
                <c:pt idx="1">
                  <c:v>20151.366374761321</c:v>
                </c:pt>
                <c:pt idx="2">
                  <c:v>18854.058297844786</c:v>
                </c:pt>
                <c:pt idx="3">
                  <c:v>18349.675140304826</c:v>
                </c:pt>
                <c:pt idx="4">
                  <c:v>18242.7798898617</c:v>
                </c:pt>
                <c:pt idx="5">
                  <c:v>18433.138799091514</c:v>
                </c:pt>
                <c:pt idx="6">
                  <c:v>18419.245240825046</c:v>
                </c:pt>
                <c:pt idx="7">
                  <c:v>18152.602260049072</c:v>
                </c:pt>
                <c:pt idx="8">
                  <c:v>17788.081274471497</c:v>
                </c:pt>
                <c:pt idx="9">
                  <c:v>15375.273476210017</c:v>
                </c:pt>
                <c:pt idx="10">
                  <c:v>13365.794728891104</c:v>
                </c:pt>
                <c:pt idx="11">
                  <c:v>12558.945208447609</c:v>
                </c:pt>
                <c:pt idx="12">
                  <c:v>12050.10526724082</c:v>
                </c:pt>
                <c:pt idx="13">
                  <c:v>11692.11866810538</c:v>
                </c:pt>
                <c:pt idx="14">
                  <c:v>11337.59319289007</c:v>
                </c:pt>
                <c:pt idx="15">
                  <c:v>11288.253356931798</c:v>
                </c:pt>
                <c:pt idx="16">
                  <c:v>11593.519128138994</c:v>
                </c:pt>
                <c:pt idx="17" formatCode="_(* #,##0_);_(* \(#,##0\);_(* &quot;-&quot;??_);_(@_)">
                  <c:v>12832.480640981103</c:v>
                </c:pt>
                <c:pt idx="18" formatCode="_(* #,##0_);_(* \(#,##0\);_(* &quot;-&quot;??_);_(@_)">
                  <c:v>17355.946812848673</c:v>
                </c:pt>
                <c:pt idx="19" formatCode="_(* #,##0_);_(* \(#,##0\);_(* &quot;-&quot;??_);_(@_)">
                  <c:v>23188.748705334121</c:v>
                </c:pt>
                <c:pt idx="20" formatCode="_(* #,##0_);_(* \(#,##0\);_(* &quot;-&quot;??_);_(@_)">
                  <c:v>24526.936644263325</c:v>
                </c:pt>
                <c:pt idx="21" formatCode="_(* #,##0_);_(* \(#,##0\);_(* &quot;-&quot;??_);_(@_)">
                  <c:v>23317.717454329031</c:v>
                </c:pt>
                <c:pt idx="22" formatCode="_(* #,##0_);_(* \(#,##0\);_(* &quot;-&quot;??_);_(@_)">
                  <c:v>21705.60637070805</c:v>
                </c:pt>
                <c:pt idx="23" formatCode="_(* #,##0_);_(* \(#,##0\);_(* &quot;-&quot;??_);_(@_)">
                  <c:v>20534.777857492081</c:v>
                </c:pt>
              </c:numCache>
            </c:numRef>
          </c:val>
          <c:smooth val="0"/>
        </c:ser>
        <c:dLbls>
          <c:showLegendKey val="0"/>
          <c:showVal val="0"/>
          <c:showCatName val="0"/>
          <c:showSerName val="0"/>
          <c:showPercent val="0"/>
          <c:showBubbleSize val="0"/>
        </c:dLbls>
        <c:marker val="1"/>
        <c:smooth val="0"/>
        <c:axId val="102426496"/>
        <c:axId val="102428032"/>
      </c:lineChart>
      <c:catAx>
        <c:axId val="102426496"/>
        <c:scaling>
          <c:orientation val="minMax"/>
        </c:scaling>
        <c:delete val="0"/>
        <c:axPos val="b"/>
        <c:numFmt formatCode="h:mm" sourceLinked="1"/>
        <c:majorTickMark val="out"/>
        <c:minorTickMark val="none"/>
        <c:tickLblPos val="nextTo"/>
        <c:txPr>
          <a:bodyPr/>
          <a:lstStyle/>
          <a:p>
            <a:pPr>
              <a:defRPr sz="1200"/>
            </a:pPr>
            <a:endParaRPr lang="en-US"/>
          </a:p>
        </c:txPr>
        <c:crossAx val="102428032"/>
        <c:crosses val="autoZero"/>
        <c:auto val="1"/>
        <c:lblAlgn val="ctr"/>
        <c:lblOffset val="100"/>
        <c:noMultiLvlLbl val="0"/>
      </c:catAx>
      <c:valAx>
        <c:axId val="102428032"/>
        <c:scaling>
          <c:orientation val="minMax"/>
          <c:max val="27000"/>
          <c:min val="11000"/>
        </c:scaling>
        <c:delete val="0"/>
        <c:axPos val="l"/>
        <c:majorGridlines/>
        <c:title>
          <c:tx>
            <c:rich>
              <a:bodyPr rot="-5400000" vert="horz"/>
              <a:lstStyle/>
              <a:p>
                <a:pPr>
                  <a:defRPr sz="1200"/>
                </a:pPr>
                <a:r>
                  <a:rPr lang="en-US" sz="1200"/>
                  <a:t>Net</a:t>
                </a:r>
                <a:r>
                  <a:rPr lang="en-US" sz="1200" baseline="0"/>
                  <a:t> Load (MW)</a:t>
                </a:r>
                <a:endParaRPr lang="en-US" sz="1200"/>
              </a:p>
            </c:rich>
          </c:tx>
          <c:overlay val="0"/>
        </c:title>
        <c:numFmt formatCode="#,##0" sourceLinked="1"/>
        <c:majorTickMark val="out"/>
        <c:minorTickMark val="none"/>
        <c:tickLblPos val="nextTo"/>
        <c:txPr>
          <a:bodyPr/>
          <a:lstStyle/>
          <a:p>
            <a:pPr>
              <a:defRPr sz="1200"/>
            </a:pPr>
            <a:endParaRPr lang="en-US"/>
          </a:p>
        </c:txPr>
        <c:crossAx val="102426496"/>
        <c:crosses val="autoZero"/>
        <c:crossBetween val="between"/>
      </c:valAx>
    </c:plotArea>
    <c:legend>
      <c:legendPos val="r"/>
      <c:layout>
        <c:manualLayout>
          <c:xMode val="edge"/>
          <c:yMode val="edge"/>
          <c:x val="0.13511056856820589"/>
          <c:y val="5.9758221103552493E-2"/>
          <c:w val="0.21361123308146035"/>
          <c:h val="0.15067386429885268"/>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1 graphs'!$B$6</c:f>
              <c:strCache>
                <c:ptCount val="1"/>
                <c:pt idx="0">
                  <c:v>Residential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graphs'!$AD$6:$AJ$6</c:f>
              <c:numCache>
                <c:formatCode>General</c:formatCode>
                <c:ptCount val="7"/>
                <c:pt idx="0" formatCode="#,##0;\-#,##0;\-;@">
                  <c:v>135.51562085831176</c:v>
                </c:pt>
                <c:pt idx="2" formatCode="#,##0;\-#,##0;\-;@">
                  <c:v>135.51562085831176</c:v>
                </c:pt>
                <c:pt idx="3" formatCode="#,##0;\-#,##0;\-;@">
                  <c:v>-65.906339413272903</c:v>
                </c:pt>
                <c:pt idx="5" formatCode="#,##0;\-#,##0;\-;@">
                  <c:v>135.51562085831176</c:v>
                </c:pt>
                <c:pt idx="6" formatCode="#,##0;\-#,##0;\-;@">
                  <c:v>-65.906339413272903</c:v>
                </c:pt>
              </c:numCache>
            </c:numRef>
          </c:val>
        </c:ser>
        <c:ser>
          <c:idx val="2"/>
          <c:order val="1"/>
          <c:tx>
            <c:strRef>
              <c:f>'[Presentation Charts 10-30.xlsx]Slide 1 graphs'!$B$7</c:f>
              <c:strCache>
                <c:ptCount val="1"/>
                <c:pt idx="0">
                  <c:v>Commercial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graphs'!$AD$7:$AJ$7</c:f>
              <c:numCache>
                <c:formatCode>General</c:formatCode>
                <c:ptCount val="7"/>
                <c:pt idx="0" formatCode="#,##0;\-#,##0;\-;@">
                  <c:v>1075.3537405730278</c:v>
                </c:pt>
                <c:pt idx="2" formatCode="#,##0;\-#,##0;\-;@">
                  <c:v>313.25826172877134</c:v>
                </c:pt>
                <c:pt idx="3" formatCode="#,##0;\-#,##0;\-;@">
                  <c:v>-91.999838803513995</c:v>
                </c:pt>
                <c:pt idx="5" formatCode="#,##0;\-#,##0;\-;@">
                  <c:v>807.18003499434144</c:v>
                </c:pt>
                <c:pt idx="6" formatCode="#,##0;\-#,##0;\-;@">
                  <c:v>-241.36079420882339</c:v>
                </c:pt>
              </c:numCache>
            </c:numRef>
          </c:val>
        </c:ser>
        <c:ser>
          <c:idx val="4"/>
          <c:order val="2"/>
          <c:tx>
            <c:strRef>
              <c:f>'[Presentation Charts 10-30.xlsx]Slide 1 graphs'!$B$8</c:f>
              <c:strCache>
                <c:ptCount val="1"/>
                <c:pt idx="0">
                  <c:v>Industrial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graphs'!$AD$8:$AJ$8</c:f>
              <c:numCache>
                <c:formatCode>General</c:formatCode>
                <c:ptCount val="7"/>
                <c:pt idx="0" formatCode="#,##0;\-#,##0;\-;@">
                  <c:v>334.28246743004172</c:v>
                </c:pt>
                <c:pt idx="2" formatCode="#,##0;\-#,##0;\-;@">
                  <c:v>217.89046267800003</c:v>
                </c:pt>
                <c:pt idx="3" formatCode="#,##0;\-#,##0;\-;@">
                  <c:v>0</c:v>
                </c:pt>
                <c:pt idx="5" formatCode="#,##0;\-#,##0;\-;@">
                  <c:v>243.10350224229143</c:v>
                </c:pt>
                <c:pt idx="6" formatCode="#,##0;\-#,##0;\-;@">
                  <c:v>-4.6370064599583349</c:v>
                </c:pt>
              </c:numCache>
            </c:numRef>
          </c:val>
        </c:ser>
        <c:dLbls>
          <c:showLegendKey val="0"/>
          <c:showVal val="0"/>
          <c:showCatName val="0"/>
          <c:showSerName val="0"/>
          <c:showPercent val="0"/>
          <c:showBubbleSize val="0"/>
        </c:dLbls>
        <c:gapWidth val="20"/>
        <c:overlap val="100"/>
        <c:axId val="79576064"/>
        <c:axId val="79581952"/>
      </c:barChart>
      <c:scatterChart>
        <c:scatterStyle val="lineMarker"/>
        <c:varyColors val="0"/>
        <c:ser>
          <c:idx val="6"/>
          <c:order val="3"/>
          <c:tx>
            <c:strRef>
              <c:f>'[Presentation Charts 10-30.xlsx]Slide 1 graphs'!$B$48</c:f>
              <c:strCache>
                <c:ptCount val="1"/>
                <c:pt idx="0">
                  <c:v>Total Potential (% of Load)</c:v>
                </c:pt>
              </c:strCache>
            </c:strRef>
          </c:tx>
          <c:spPr>
            <a:ln w="28575">
              <a:noFill/>
            </a:ln>
          </c:spPr>
          <c:marker>
            <c:symbol val="none"/>
          </c:marker>
          <c:dLbls>
            <c:dLbl>
              <c:idx val="0"/>
              <c:layout>
                <c:manualLayout>
                  <c:x val="-6.1342592592592587E-2"/>
                  <c:y val="3.0864197530864206E-2"/>
                </c:manualLayout>
              </c:layout>
              <c:dLblPos val="r"/>
              <c:showLegendKey val="0"/>
              <c:showVal val="1"/>
              <c:showCatName val="0"/>
              <c:showSerName val="0"/>
              <c:showPercent val="0"/>
              <c:showBubbleSize val="0"/>
            </c:dLbl>
            <c:dLbl>
              <c:idx val="3"/>
              <c:layout>
                <c:manualLayout>
                  <c:x val="-6.6402116402116421E-2"/>
                  <c:y val="6.1728395061728392E-2"/>
                </c:manualLayout>
              </c:layout>
              <c:dLblPos val="r"/>
              <c:showLegendKey val="0"/>
              <c:showVal val="1"/>
              <c:showCatName val="0"/>
              <c:showSerName val="0"/>
              <c:showPercent val="0"/>
              <c:showBubbleSize val="0"/>
            </c:dLbl>
            <c:dLbl>
              <c:idx val="5"/>
              <c:layout>
                <c:manualLayout>
                  <c:x val="-6.1342592592592587E-2"/>
                  <c:y val="2.0576131687242802E-2"/>
                </c:manualLayout>
              </c:layout>
              <c:dLblPos val="r"/>
              <c:showLegendKey val="0"/>
              <c:showVal val="1"/>
              <c:showCatName val="0"/>
              <c:showSerName val="0"/>
              <c:showPercent val="0"/>
              <c:showBubbleSize val="0"/>
            </c:dLbl>
            <c:dLbl>
              <c:idx val="6"/>
              <c:layout>
                <c:manualLayout>
                  <c:x val="-6.6402116402116421E-2"/>
                  <c:y val="6.1728395061728392E-2"/>
                </c:manualLayout>
              </c:layout>
              <c:dLblPos val="r"/>
              <c:showLegendKey val="0"/>
              <c:showVal val="1"/>
              <c:showCatName val="0"/>
              <c:showSerName val="0"/>
              <c:showPercent val="0"/>
              <c:showBubbleSize val="0"/>
            </c:dLbl>
            <c:spPr>
              <a:ln>
                <a:noFill/>
              </a:ln>
              <a:effectLst/>
            </c:spPr>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1 graphs'!$AD$4:$AJ$5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1 graphs'!$AD$48:$AJ$48</c:f>
              <c:numCache>
                <c:formatCode>General</c:formatCode>
                <c:ptCount val="7"/>
                <c:pt idx="0" formatCode="0.0%">
                  <c:v>3.5616040081415619E-2</c:v>
                </c:pt>
                <c:pt idx="2" formatCode="0.0%">
                  <c:v>1.5366738464341528E-2</c:v>
                </c:pt>
                <c:pt idx="3" formatCode="0.0%">
                  <c:v>-3.6397670878832293E-3</c:v>
                </c:pt>
                <c:pt idx="5" formatCode="0.0%">
                  <c:v>2.7332893476455417E-2</c:v>
                </c:pt>
                <c:pt idx="6" formatCode="0.0%">
                  <c:v>-7.1894490542770521E-3</c:v>
                </c:pt>
              </c:numCache>
            </c:numRef>
          </c:yVal>
          <c:smooth val="0"/>
        </c:ser>
        <c:dLbls>
          <c:showLegendKey val="0"/>
          <c:showVal val="0"/>
          <c:showCatName val="0"/>
          <c:showSerName val="0"/>
          <c:showPercent val="0"/>
          <c:showBubbleSize val="0"/>
        </c:dLbls>
        <c:axId val="79586048"/>
        <c:axId val="79583872"/>
      </c:scatterChart>
      <c:catAx>
        <c:axId val="79576064"/>
        <c:scaling>
          <c:orientation val="minMax"/>
        </c:scaling>
        <c:delete val="0"/>
        <c:axPos val="b"/>
        <c:majorTickMark val="none"/>
        <c:minorTickMark val="none"/>
        <c:tickLblPos val="low"/>
        <c:spPr>
          <a:ln>
            <a:solidFill>
              <a:schemeClr val="bg1">
                <a:lumMod val="85000"/>
              </a:schemeClr>
            </a:solidFill>
          </a:ln>
        </c:spPr>
        <c:crossAx val="79581952"/>
        <c:crosses val="autoZero"/>
        <c:auto val="1"/>
        <c:lblAlgn val="ctr"/>
        <c:lblOffset val="100"/>
        <c:noMultiLvlLbl val="0"/>
      </c:catAx>
      <c:valAx>
        <c:axId val="79581952"/>
        <c:scaling>
          <c:orientation val="minMax"/>
          <c:max val="35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layout/>
          <c:overlay val="0"/>
        </c:title>
        <c:numFmt formatCode="#,##0;\-#,##0;\-;@" sourceLinked="1"/>
        <c:majorTickMark val="out"/>
        <c:minorTickMark val="none"/>
        <c:tickLblPos val="nextTo"/>
        <c:spPr>
          <a:ln>
            <a:solidFill>
              <a:sysClr val="window" lastClr="FFFFFF">
                <a:lumMod val="85000"/>
              </a:sysClr>
            </a:solidFill>
          </a:ln>
        </c:spPr>
        <c:crossAx val="79576064"/>
        <c:crosses val="autoZero"/>
        <c:crossBetween val="between"/>
      </c:valAx>
      <c:valAx>
        <c:axId val="79583872"/>
        <c:scaling>
          <c:orientation val="minMax"/>
          <c:max val="6.0000000000000032E-2"/>
          <c:min val="-2.0000000000000011E-2"/>
        </c:scaling>
        <c:delete val="0"/>
        <c:axPos val="r"/>
        <c:title>
          <c:tx>
            <c:rich>
              <a:bodyPr rot="-5400000" vert="horz"/>
              <a:lstStyle/>
              <a:p>
                <a:pPr>
                  <a:defRPr/>
                </a:pPr>
                <a:r>
                  <a:rPr lang="en-US"/>
                  <a:t>% of Available Load</a:t>
                </a:r>
              </a:p>
            </c:rich>
          </c:tx>
          <c:layout/>
          <c:overlay val="0"/>
        </c:title>
        <c:numFmt formatCode="0%" sourceLinked="0"/>
        <c:majorTickMark val="out"/>
        <c:minorTickMark val="none"/>
        <c:tickLblPos val="nextTo"/>
        <c:spPr>
          <a:ln>
            <a:solidFill>
              <a:sysClr val="window" lastClr="FFFFFF">
                <a:lumMod val="85000"/>
              </a:sysClr>
            </a:solidFill>
          </a:ln>
        </c:spPr>
        <c:crossAx val="79586048"/>
        <c:crosses val="max"/>
        <c:crossBetween val="midCat"/>
      </c:valAx>
      <c:valAx>
        <c:axId val="79586048"/>
        <c:scaling>
          <c:orientation val="minMax"/>
        </c:scaling>
        <c:delete val="1"/>
        <c:axPos val="b"/>
        <c:majorTickMark val="out"/>
        <c:minorTickMark val="none"/>
        <c:tickLblPos val="none"/>
        <c:crossAx val="79583872"/>
        <c:crosses val="autoZero"/>
        <c:crossBetween val="midCat"/>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1 graphs'!$B$6</c:f>
              <c:strCache>
                <c:ptCount val="1"/>
                <c:pt idx="0">
                  <c:v>Residential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graphs'!$L$6:$R$6</c:f>
              <c:numCache>
                <c:formatCode>General</c:formatCode>
                <c:ptCount val="7"/>
                <c:pt idx="0" formatCode="#,##0;\-#,##0;\-;@">
                  <c:v>394.61696914479262</c:v>
                </c:pt>
                <c:pt idx="2" formatCode="#,##0;\-#,##0;\-;@">
                  <c:v>394.61696914479262</c:v>
                </c:pt>
                <c:pt idx="3" formatCode="#,##0;\-#,##0;\-;@">
                  <c:v>-58.518244083454704</c:v>
                </c:pt>
                <c:pt idx="5" formatCode="#,##0;\-#,##0;\-;@">
                  <c:v>394.61696914479262</c:v>
                </c:pt>
                <c:pt idx="6" formatCode="#,##0;\-#,##0;\-;@">
                  <c:v>-58.518244083454704</c:v>
                </c:pt>
              </c:numCache>
            </c:numRef>
          </c:val>
        </c:ser>
        <c:ser>
          <c:idx val="2"/>
          <c:order val="1"/>
          <c:tx>
            <c:strRef>
              <c:f>'[Presentation Charts 10-30.xlsx]Slide 1 graphs'!$B$7</c:f>
              <c:strCache>
                <c:ptCount val="1"/>
                <c:pt idx="0">
                  <c:v>Commercial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graphs'!$L$7:$R$7</c:f>
              <c:numCache>
                <c:formatCode>General</c:formatCode>
                <c:ptCount val="7"/>
                <c:pt idx="0" formatCode="#,##0;\-#,##0;\-;@">
                  <c:v>1373.5000330111768</c:v>
                </c:pt>
                <c:pt idx="2" formatCode="#,##0;\-#,##0;\-;@">
                  <c:v>382.6948684643794</c:v>
                </c:pt>
                <c:pt idx="3" formatCode="#,##0;\-#,##0;\-;@">
                  <c:v>-168.93682694705078</c:v>
                </c:pt>
                <c:pt idx="5" formatCode="#,##0;\-#,##0;\-;@">
                  <c:v>1021.1260535972665</c:v>
                </c:pt>
                <c:pt idx="6" formatCode="#,##0;\-#,##0;\-;@">
                  <c:v>-476.03946746558915</c:v>
                </c:pt>
              </c:numCache>
            </c:numRef>
          </c:val>
        </c:ser>
        <c:ser>
          <c:idx val="4"/>
          <c:order val="2"/>
          <c:tx>
            <c:strRef>
              <c:f>'[Presentation Charts 10-30.xlsx]Slide 1 graphs'!$B$8</c:f>
              <c:strCache>
                <c:ptCount val="1"/>
                <c:pt idx="0">
                  <c:v>Industrial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graphs'!$L$8:$R$8</c:f>
              <c:numCache>
                <c:formatCode>General</c:formatCode>
                <c:ptCount val="7"/>
                <c:pt idx="0" formatCode="#,##0;\-#,##0;\-;@">
                  <c:v>483.82446973116697</c:v>
                </c:pt>
                <c:pt idx="2" formatCode="#,##0;\-#,##0;\-;@">
                  <c:v>217.89046267800003</c:v>
                </c:pt>
                <c:pt idx="3" formatCode="#,##0;\-#,##0;\-;@">
                  <c:v>0</c:v>
                </c:pt>
                <c:pt idx="5" formatCode="#,##0;\-#,##0;\-;@">
                  <c:v>243.10350224229143</c:v>
                </c:pt>
                <c:pt idx="6" formatCode="#,##0;\-#,##0;\-;@">
                  <c:v>-4.6370064599583349</c:v>
                </c:pt>
              </c:numCache>
            </c:numRef>
          </c:val>
        </c:ser>
        <c:dLbls>
          <c:showLegendKey val="0"/>
          <c:showVal val="0"/>
          <c:showCatName val="0"/>
          <c:showSerName val="0"/>
          <c:showPercent val="0"/>
          <c:showBubbleSize val="0"/>
        </c:dLbls>
        <c:gapWidth val="20"/>
        <c:overlap val="100"/>
        <c:axId val="81096704"/>
        <c:axId val="81098240"/>
      </c:barChart>
      <c:scatterChart>
        <c:scatterStyle val="lineMarker"/>
        <c:varyColors val="0"/>
        <c:ser>
          <c:idx val="6"/>
          <c:order val="3"/>
          <c:tx>
            <c:strRef>
              <c:f>'[Presentation Charts 10-30.xlsx]Slide 1 graphs'!$B$48</c:f>
              <c:strCache>
                <c:ptCount val="1"/>
                <c:pt idx="0">
                  <c:v>Total Potential (% of Load)</c:v>
                </c:pt>
              </c:strCache>
            </c:strRef>
          </c:tx>
          <c:spPr>
            <a:ln w="28575">
              <a:noFill/>
            </a:ln>
          </c:spPr>
          <c:marker>
            <c:symbol val="none"/>
          </c:marker>
          <c:dLbls>
            <c:dLbl>
              <c:idx val="3"/>
              <c:layout>
                <c:manualLayout>
                  <c:x val="-5.0961538461538461E-2"/>
                  <c:y val="6.1728395061728392E-2"/>
                </c:manualLayout>
              </c:layout>
              <c:dLblPos val="r"/>
              <c:showLegendKey val="0"/>
              <c:showVal val="1"/>
              <c:showCatName val="0"/>
              <c:showSerName val="0"/>
              <c:showPercent val="0"/>
              <c:showBubbleSize val="0"/>
            </c:dLbl>
            <c:dLbl>
              <c:idx val="6"/>
              <c:layout>
                <c:manualLayout>
                  <c:x val="-5.3632478632478643E-2"/>
                  <c:y val="6.1728395061728392E-2"/>
                </c:manualLayout>
              </c:layout>
              <c:dLblPos val="r"/>
              <c:showLegendKey val="0"/>
              <c:showVal val="1"/>
              <c:showCatName val="0"/>
              <c:showSerName val="0"/>
              <c:showPercent val="0"/>
              <c:showBubbleSize val="0"/>
            </c:dLbl>
            <c:spPr>
              <a:ln>
                <a:noFill/>
              </a:ln>
              <a:effectLst/>
            </c:spPr>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1 graphs'!$L$4:$R$5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1 graphs'!$L$48:$R$48</c:f>
              <c:numCache>
                <c:formatCode>General</c:formatCode>
                <c:ptCount val="7"/>
                <c:pt idx="0" formatCode="0.0%">
                  <c:v>4.7385663702193832E-2</c:v>
                </c:pt>
                <c:pt idx="2" formatCode="0.0%">
                  <c:v>2.0941184353933828E-2</c:v>
                </c:pt>
                <c:pt idx="3" formatCode="0.0%">
                  <c:v>-4.7861410421906024E-3</c:v>
                </c:pt>
                <c:pt idx="5" formatCode="0.0%">
                  <c:v>3.4905677855201801E-2</c:v>
                </c:pt>
                <c:pt idx="6" formatCode="0.0%">
                  <c:v>-1.1345809780821149E-2</c:v>
                </c:pt>
              </c:numCache>
            </c:numRef>
          </c:yVal>
          <c:smooth val="0"/>
        </c:ser>
        <c:dLbls>
          <c:showLegendKey val="0"/>
          <c:showVal val="0"/>
          <c:showCatName val="0"/>
          <c:showSerName val="0"/>
          <c:showPercent val="0"/>
          <c:showBubbleSize val="0"/>
        </c:dLbls>
        <c:axId val="81118720"/>
        <c:axId val="81100160"/>
      </c:scatterChart>
      <c:catAx>
        <c:axId val="81096704"/>
        <c:scaling>
          <c:orientation val="minMax"/>
        </c:scaling>
        <c:delete val="0"/>
        <c:axPos val="b"/>
        <c:majorTickMark val="none"/>
        <c:minorTickMark val="none"/>
        <c:tickLblPos val="low"/>
        <c:spPr>
          <a:ln>
            <a:solidFill>
              <a:schemeClr val="bg1">
                <a:lumMod val="85000"/>
              </a:schemeClr>
            </a:solidFill>
          </a:ln>
        </c:spPr>
        <c:crossAx val="81098240"/>
        <c:crosses val="autoZero"/>
        <c:auto val="1"/>
        <c:lblAlgn val="ctr"/>
        <c:lblOffset val="100"/>
        <c:noMultiLvlLbl val="0"/>
      </c:catAx>
      <c:valAx>
        <c:axId val="81098240"/>
        <c:scaling>
          <c:orientation val="minMax"/>
          <c:max val="35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layout/>
          <c:overlay val="0"/>
        </c:title>
        <c:numFmt formatCode="#,##0;\-#,##0;\-;@" sourceLinked="1"/>
        <c:majorTickMark val="out"/>
        <c:minorTickMark val="none"/>
        <c:tickLblPos val="nextTo"/>
        <c:spPr>
          <a:ln>
            <a:solidFill>
              <a:sysClr val="window" lastClr="FFFFFF">
                <a:lumMod val="85000"/>
              </a:sysClr>
            </a:solidFill>
          </a:ln>
        </c:spPr>
        <c:crossAx val="81096704"/>
        <c:crosses val="autoZero"/>
        <c:crossBetween val="between"/>
      </c:valAx>
      <c:valAx>
        <c:axId val="81100160"/>
        <c:scaling>
          <c:orientation val="minMax"/>
          <c:max val="6.0000000000000032E-2"/>
          <c:min val="-2.0000000000000011E-2"/>
        </c:scaling>
        <c:delete val="0"/>
        <c:axPos val="r"/>
        <c:title>
          <c:tx>
            <c:rich>
              <a:bodyPr rot="-5400000" vert="horz"/>
              <a:lstStyle/>
              <a:p>
                <a:pPr>
                  <a:defRPr/>
                </a:pPr>
                <a:r>
                  <a:rPr lang="en-US"/>
                  <a:t>% of Available Load</a:t>
                </a:r>
              </a:p>
            </c:rich>
          </c:tx>
          <c:layout/>
          <c:overlay val="0"/>
        </c:title>
        <c:numFmt formatCode="0%" sourceLinked="0"/>
        <c:majorTickMark val="out"/>
        <c:minorTickMark val="none"/>
        <c:tickLblPos val="nextTo"/>
        <c:spPr>
          <a:ln>
            <a:solidFill>
              <a:sysClr val="window" lastClr="FFFFFF">
                <a:lumMod val="85000"/>
              </a:sysClr>
            </a:solidFill>
          </a:ln>
        </c:spPr>
        <c:crossAx val="81118720"/>
        <c:crosses val="max"/>
        <c:crossBetween val="midCat"/>
      </c:valAx>
      <c:valAx>
        <c:axId val="81118720"/>
        <c:scaling>
          <c:orientation val="minMax"/>
        </c:scaling>
        <c:delete val="1"/>
        <c:axPos val="b"/>
        <c:majorTickMark val="out"/>
        <c:minorTickMark val="none"/>
        <c:tickLblPos val="none"/>
        <c:crossAx val="81100160"/>
        <c:crosses val="autoZero"/>
        <c:crossBetween val="midCat"/>
      </c:valAx>
    </c:plotArea>
    <c:legend>
      <c:legendPos val="r"/>
      <c:legendEntry>
        <c:idx val="3"/>
        <c:delete val="1"/>
      </c:legendEntry>
      <c:layout/>
      <c:overlay val="0"/>
      <c:spPr>
        <a:solidFill>
          <a:sysClr val="window" lastClr="FFFFFF">
            <a:alpha val="60000"/>
          </a:sysClr>
        </a:solidFill>
        <a:ln>
          <a:noFill/>
        </a:ln>
      </c:spPr>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3"/>
          <c:order val="0"/>
          <c:tx>
            <c:strRef>
              <c:f>'[Presentation Charts 10-30.xlsx]Slide 1 graphs'!$B$6</c:f>
              <c:strCache>
                <c:ptCount val="1"/>
                <c:pt idx="0">
                  <c:v>Residential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graphs'!$C$6:$I$6</c:f>
              <c:numCache>
                <c:formatCode>General</c:formatCode>
                <c:ptCount val="7"/>
                <c:pt idx="0" formatCode="#,##0;\-#,##0;\-;@">
                  <c:v>148.91645880957071</c:v>
                </c:pt>
                <c:pt idx="2" formatCode="#,##0;\-#,##0;\-;@">
                  <c:v>148.91645880957071</c:v>
                </c:pt>
                <c:pt idx="3" formatCode="#,##0;\-#,##0;\-;@">
                  <c:v>-72.846144352709118</c:v>
                </c:pt>
                <c:pt idx="5" formatCode="#,##0;\-#,##0;\-;@">
                  <c:v>148.91645880957071</c:v>
                </c:pt>
                <c:pt idx="6" formatCode="#,##0;\-#,##0;\-;@">
                  <c:v>-72.846144352709118</c:v>
                </c:pt>
              </c:numCache>
            </c:numRef>
          </c:val>
        </c:ser>
        <c:ser>
          <c:idx val="2"/>
          <c:order val="1"/>
          <c:tx>
            <c:strRef>
              <c:f>'[Presentation Charts 10-30.xlsx]Slide 1 graphs'!$B$7</c:f>
              <c:strCache>
                <c:ptCount val="1"/>
                <c:pt idx="0">
                  <c:v>Commercial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graphs'!$C$7:$I$7</c:f>
              <c:numCache>
                <c:formatCode>General</c:formatCode>
                <c:ptCount val="7"/>
                <c:pt idx="0" formatCode="#,##0;\-#,##0;\-;@">
                  <c:v>1031.367969052008</c:v>
                </c:pt>
                <c:pt idx="2" formatCode="#,##0;\-#,##0;\-;@">
                  <c:v>299.66015958770743</c:v>
                </c:pt>
                <c:pt idx="3" formatCode="#,##0;\-#,##0;\-;@">
                  <c:v>-69.85203362700608</c:v>
                </c:pt>
                <c:pt idx="5" formatCode="#,##0;\-#,##0;\-;@">
                  <c:v>760.53614323131069</c:v>
                </c:pt>
                <c:pt idx="6" formatCode="#,##0;\-#,##0;\-;@">
                  <c:v>-171.81813393637088</c:v>
                </c:pt>
              </c:numCache>
            </c:numRef>
          </c:val>
        </c:ser>
        <c:ser>
          <c:idx val="4"/>
          <c:order val="2"/>
          <c:tx>
            <c:strRef>
              <c:f>'[Presentation Charts 10-30.xlsx]Slide 1 graphs'!$B$8</c:f>
              <c:strCache>
                <c:ptCount val="1"/>
                <c:pt idx="0">
                  <c:v>Industrial</c:v>
                </c:pt>
              </c:strCache>
            </c:strRef>
          </c:tx>
          <c:spPr>
            <a:ln>
              <a:noFill/>
            </a:ln>
            <a:effectLst>
              <a:outerShdw blurRad="40005" dist="20320" dir="5400000" algn="ctr" rotWithShape="0">
                <a:srgbClr val="000000">
                  <a:alpha val="38000"/>
                </a:srgbClr>
              </a:outerShdw>
            </a:effectLst>
          </c:spPr>
          <c:invertIfNegative val="0"/>
          <c:cat>
            <c:multiLvlStrRef>
              <c:f>'[Presentation Charts 10-30.xlsx]Slide 1 graphs'!$C$4:$I$5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cat>
          <c:val>
            <c:numRef>
              <c:f>'[Presentation Charts 10-30.xlsx]Slide 1 graphs'!$C$8:$I$8</c:f>
              <c:numCache>
                <c:formatCode>General</c:formatCode>
                <c:ptCount val="7"/>
                <c:pt idx="0" formatCode="#,##0;\-#,##0;\-;@">
                  <c:v>330.21221096435409</c:v>
                </c:pt>
                <c:pt idx="2" formatCode="#,##0;\-#,##0;\-;@">
                  <c:v>217.89046267800003</c:v>
                </c:pt>
                <c:pt idx="3" formatCode="#,##0;\-#,##0;\-;@">
                  <c:v>0</c:v>
                </c:pt>
                <c:pt idx="5" formatCode="#,##0;\-#,##0;\-;@">
                  <c:v>243.10350224229143</c:v>
                </c:pt>
                <c:pt idx="6" formatCode="#,##0;\-#,##0;\-;@">
                  <c:v>-4.6370064599583349</c:v>
                </c:pt>
              </c:numCache>
            </c:numRef>
          </c:val>
        </c:ser>
        <c:dLbls>
          <c:showLegendKey val="0"/>
          <c:showVal val="0"/>
          <c:showCatName val="0"/>
          <c:showSerName val="0"/>
          <c:showPercent val="0"/>
          <c:showBubbleSize val="0"/>
        </c:dLbls>
        <c:gapWidth val="20"/>
        <c:overlap val="100"/>
        <c:axId val="84809216"/>
        <c:axId val="84810752"/>
      </c:barChart>
      <c:scatterChart>
        <c:scatterStyle val="lineMarker"/>
        <c:varyColors val="0"/>
        <c:ser>
          <c:idx val="6"/>
          <c:order val="3"/>
          <c:tx>
            <c:strRef>
              <c:f>'[Presentation Charts 10-30.xlsx]Slide 1 graphs'!$B$48</c:f>
              <c:strCache>
                <c:ptCount val="1"/>
                <c:pt idx="0">
                  <c:v>Total Potential (% of Load)</c:v>
                </c:pt>
              </c:strCache>
            </c:strRef>
          </c:tx>
          <c:spPr>
            <a:ln w="28575">
              <a:noFill/>
            </a:ln>
          </c:spPr>
          <c:marker>
            <c:symbol val="none"/>
          </c:marker>
          <c:dLbls>
            <c:dLbl>
              <c:idx val="0"/>
              <c:layout>
                <c:manualLayout>
                  <c:x val="-6.1342592592592587E-2"/>
                  <c:y val="2.0576131687242802E-2"/>
                </c:manualLayout>
              </c:layout>
              <c:dLblPos val="r"/>
              <c:showLegendKey val="0"/>
              <c:showVal val="1"/>
              <c:showCatName val="0"/>
              <c:showSerName val="0"/>
              <c:showPercent val="0"/>
              <c:showBubbleSize val="0"/>
            </c:dLbl>
            <c:dLbl>
              <c:idx val="3"/>
              <c:layout>
                <c:manualLayout>
                  <c:x val="-6.6402116402116421E-2"/>
                  <c:y val="6.1728395061728392E-2"/>
                </c:manualLayout>
              </c:layout>
              <c:dLblPos val="r"/>
              <c:showLegendKey val="0"/>
              <c:showVal val="1"/>
              <c:showCatName val="0"/>
              <c:showSerName val="0"/>
              <c:showPercent val="0"/>
              <c:showBubbleSize val="0"/>
            </c:dLbl>
            <c:dLbl>
              <c:idx val="5"/>
              <c:layout>
                <c:manualLayout>
                  <c:x val="-5.8035714285714302E-2"/>
                  <c:y val="1.5432098765432105E-2"/>
                </c:manualLayout>
              </c:layout>
              <c:dLblPos val="r"/>
              <c:showLegendKey val="0"/>
              <c:showVal val="1"/>
              <c:showCatName val="0"/>
              <c:showSerName val="0"/>
              <c:showPercent val="0"/>
              <c:showBubbleSize val="0"/>
            </c:dLbl>
            <c:dLbl>
              <c:idx val="6"/>
              <c:layout>
                <c:manualLayout>
                  <c:x val="-7.301587301587302E-2"/>
                  <c:y val="7.2016460905349855E-2"/>
                </c:manualLayout>
              </c:layout>
              <c:dLblPos val="r"/>
              <c:showLegendKey val="0"/>
              <c:showVal val="1"/>
              <c:showCatName val="0"/>
              <c:showSerName val="0"/>
              <c:showPercent val="0"/>
              <c:showBubbleSize val="0"/>
            </c:dLbl>
            <c:spPr>
              <a:ln>
                <a:noFill/>
              </a:ln>
              <a:effectLst/>
            </c:spPr>
            <c:txPr>
              <a:bodyPr/>
              <a:lstStyle/>
              <a:p>
                <a:pPr>
                  <a:defRPr b="1"/>
                </a:pPr>
                <a:endParaRPr lang="en-US"/>
              </a:p>
            </c:txPr>
            <c:dLblPos val="ctr"/>
            <c:showLegendKey val="0"/>
            <c:showVal val="1"/>
            <c:showCatName val="0"/>
            <c:showSerName val="0"/>
            <c:showPercent val="0"/>
            <c:showBubbleSize val="0"/>
            <c:showLeaderLines val="0"/>
          </c:dLbls>
          <c:xVal>
            <c:multiLvlStrRef>
              <c:f>'[Presentation Charts 10-30.xlsx]Slide 1 graphs'!$C$4:$I$5</c:f>
              <c:multiLvlStrCache>
                <c:ptCount val="7"/>
                <c:lvl>
                  <c:pt idx="0">
                    <c:v>Load Dec.</c:v>
                  </c:pt>
                  <c:pt idx="2">
                    <c:v>Load Dec.</c:v>
                  </c:pt>
                  <c:pt idx="3">
                    <c:v>Load Inc.</c:v>
                  </c:pt>
                  <c:pt idx="5">
                    <c:v>Load Dec.</c:v>
                  </c:pt>
                  <c:pt idx="6">
                    <c:v>Load Inc.</c:v>
                  </c:pt>
                </c:lvl>
                <c:lvl>
                  <c:pt idx="0">
                    <c:v>Contingency</c:v>
                  </c:pt>
                  <c:pt idx="1">
                    <c:v> </c:v>
                  </c:pt>
                  <c:pt idx="2">
                    <c:v>Regulation</c:v>
                  </c:pt>
                  <c:pt idx="4">
                    <c:v> </c:v>
                  </c:pt>
                  <c:pt idx="5">
                    <c:v>Load Following</c:v>
                  </c:pt>
                </c:lvl>
              </c:multiLvlStrCache>
            </c:multiLvlStrRef>
          </c:xVal>
          <c:yVal>
            <c:numRef>
              <c:f>'[Presentation Charts 10-30.xlsx]Slide 1 graphs'!$C$48:$I$48</c:f>
              <c:numCache>
                <c:formatCode>General</c:formatCode>
                <c:ptCount val="7"/>
                <c:pt idx="0" formatCode="0.0%">
                  <c:v>3.3077320335490754E-2</c:v>
                </c:pt>
                <c:pt idx="2" formatCode="0.0%">
                  <c:v>1.4594501283313946E-2</c:v>
                </c:pt>
                <c:pt idx="3" formatCode="0.0%">
                  <c:v>-3.1248486246183873E-3</c:v>
                </c:pt>
                <c:pt idx="5" formatCode="0.0%">
                  <c:v>2.5239028334172346E-2</c:v>
                </c:pt>
                <c:pt idx="6" formatCode="0.0%">
                  <c:v>-5.4592762696267193E-3</c:v>
                </c:pt>
              </c:numCache>
            </c:numRef>
          </c:yVal>
          <c:smooth val="0"/>
        </c:ser>
        <c:dLbls>
          <c:showLegendKey val="0"/>
          <c:showVal val="0"/>
          <c:showCatName val="0"/>
          <c:showSerName val="0"/>
          <c:showPercent val="0"/>
          <c:showBubbleSize val="0"/>
        </c:dLbls>
        <c:axId val="100998144"/>
        <c:axId val="100996224"/>
      </c:scatterChart>
      <c:catAx>
        <c:axId val="84809216"/>
        <c:scaling>
          <c:orientation val="minMax"/>
        </c:scaling>
        <c:delete val="0"/>
        <c:axPos val="b"/>
        <c:majorTickMark val="none"/>
        <c:minorTickMark val="none"/>
        <c:tickLblPos val="low"/>
        <c:spPr>
          <a:ln>
            <a:solidFill>
              <a:schemeClr val="bg1">
                <a:lumMod val="85000"/>
              </a:schemeClr>
            </a:solidFill>
          </a:ln>
        </c:spPr>
        <c:crossAx val="84810752"/>
        <c:crosses val="autoZero"/>
        <c:auto val="1"/>
        <c:lblAlgn val="ctr"/>
        <c:lblOffset val="100"/>
        <c:noMultiLvlLbl val="0"/>
      </c:catAx>
      <c:valAx>
        <c:axId val="84810752"/>
        <c:scaling>
          <c:orientation val="minMax"/>
          <c:max val="3500"/>
          <c:min val="-1000"/>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DR Potential (MW)</a:t>
                </a:r>
              </a:p>
            </c:rich>
          </c:tx>
          <c:layout/>
          <c:overlay val="0"/>
        </c:title>
        <c:numFmt formatCode="#,##0;\-#,##0;\-;@" sourceLinked="1"/>
        <c:majorTickMark val="out"/>
        <c:minorTickMark val="none"/>
        <c:tickLblPos val="nextTo"/>
        <c:spPr>
          <a:ln>
            <a:solidFill>
              <a:sysClr val="window" lastClr="FFFFFF">
                <a:lumMod val="85000"/>
              </a:sysClr>
            </a:solidFill>
          </a:ln>
        </c:spPr>
        <c:crossAx val="84809216"/>
        <c:crosses val="autoZero"/>
        <c:crossBetween val="between"/>
      </c:valAx>
      <c:valAx>
        <c:axId val="100996224"/>
        <c:scaling>
          <c:orientation val="minMax"/>
          <c:max val="6.0000000000000032E-2"/>
          <c:min val="-2.0000000000000011E-2"/>
        </c:scaling>
        <c:delete val="0"/>
        <c:axPos val="r"/>
        <c:title>
          <c:tx>
            <c:rich>
              <a:bodyPr rot="-5400000" vert="horz"/>
              <a:lstStyle/>
              <a:p>
                <a:pPr>
                  <a:defRPr/>
                </a:pPr>
                <a:r>
                  <a:rPr lang="en-US"/>
                  <a:t>% of Available Load</a:t>
                </a:r>
              </a:p>
            </c:rich>
          </c:tx>
          <c:layout/>
          <c:overlay val="0"/>
        </c:title>
        <c:numFmt formatCode="0%" sourceLinked="0"/>
        <c:majorTickMark val="out"/>
        <c:minorTickMark val="none"/>
        <c:tickLblPos val="nextTo"/>
        <c:spPr>
          <a:ln>
            <a:solidFill>
              <a:sysClr val="window" lastClr="FFFFFF">
                <a:lumMod val="85000"/>
              </a:sysClr>
            </a:solidFill>
          </a:ln>
        </c:spPr>
        <c:crossAx val="100998144"/>
        <c:crosses val="max"/>
        <c:crossBetween val="midCat"/>
      </c:valAx>
      <c:valAx>
        <c:axId val="100998144"/>
        <c:scaling>
          <c:orientation val="minMax"/>
        </c:scaling>
        <c:delete val="1"/>
        <c:axPos val="b"/>
        <c:majorTickMark val="out"/>
        <c:minorTickMark val="none"/>
        <c:tickLblPos val="none"/>
        <c:crossAx val="100996224"/>
        <c:crosses val="autoZero"/>
        <c:crossBetween val="midCat"/>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'Sectoral Cont Load Shapes'!$B$26</c:f>
              <c:strCache>
                <c:ptCount val="1"/>
                <c:pt idx="0">
                  <c:v>Residential</c:v>
                </c:pt>
              </c:strCache>
            </c:strRef>
          </c:tx>
          <c:spPr>
            <a:solidFill>
              <a:schemeClr val="accent4"/>
            </a:solidFill>
          </c:spPr>
          <c:cat>
            <c:numRef>
              <c:f>'Sectoral Cont Load Shapes'!$C$25:$Z$25</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Shapes'!$C$26:$Z$26</c:f>
              <c:numCache>
                <c:formatCode>0.0</c:formatCode>
                <c:ptCount val="24"/>
                <c:pt idx="0">
                  <c:v>109.59884719608353</c:v>
                </c:pt>
                <c:pt idx="1">
                  <c:v>97.451405004809573</c:v>
                </c:pt>
                <c:pt idx="2">
                  <c:v>91.089946073016179</c:v>
                </c:pt>
                <c:pt idx="3">
                  <c:v>97.332039591348561</c:v>
                </c:pt>
                <c:pt idx="4">
                  <c:v>121.54982450692312</c:v>
                </c:pt>
                <c:pt idx="5">
                  <c:v>163.072771610053</c:v>
                </c:pt>
                <c:pt idx="6">
                  <c:v>199.50473843992683</c:v>
                </c:pt>
                <c:pt idx="7">
                  <c:v>218.77068452075707</c:v>
                </c:pt>
                <c:pt idx="8">
                  <c:v>216.65155165238818</c:v>
                </c:pt>
                <c:pt idx="9">
                  <c:v>192.30998526477603</c:v>
                </c:pt>
                <c:pt idx="10">
                  <c:v>167.26911737042721</c:v>
                </c:pt>
                <c:pt idx="11">
                  <c:v>150.50105781745489</c:v>
                </c:pt>
                <c:pt idx="12">
                  <c:v>136.68814111933764</c:v>
                </c:pt>
                <c:pt idx="13">
                  <c:v>129.54420067252158</c:v>
                </c:pt>
                <c:pt idx="14">
                  <c:v>126.73795123194179</c:v>
                </c:pt>
                <c:pt idx="15">
                  <c:v>127.39044224918634</c:v>
                </c:pt>
                <c:pt idx="16">
                  <c:v>135.5343720129944</c:v>
                </c:pt>
                <c:pt idx="17">
                  <c:v>148.00754395116388</c:v>
                </c:pt>
                <c:pt idx="18">
                  <c:v>161.57890188327141</c:v>
                </c:pt>
                <c:pt idx="19">
                  <c:v>172.24231598541661</c:v>
                </c:pt>
                <c:pt idx="20">
                  <c:v>174.06035334603754</c:v>
                </c:pt>
                <c:pt idx="21">
                  <c:v>164.62106805206352</c:v>
                </c:pt>
                <c:pt idx="22">
                  <c:v>145.93151729242234</c:v>
                </c:pt>
                <c:pt idx="23">
                  <c:v>126.55623458537605</c:v>
                </c:pt>
              </c:numCache>
            </c:numRef>
          </c:val>
        </c:ser>
        <c:ser>
          <c:idx val="1"/>
          <c:order val="1"/>
          <c:tx>
            <c:strRef>
              <c:f>'Sectoral Cont Load Shapes'!$B$27</c:f>
              <c:strCache>
                <c:ptCount val="1"/>
                <c:pt idx="0">
                  <c:v>Commercial</c:v>
                </c:pt>
              </c:strCache>
            </c:strRef>
          </c:tx>
          <c:spPr>
            <a:solidFill>
              <a:schemeClr val="accent3"/>
            </a:solidFill>
          </c:spPr>
          <c:cat>
            <c:numRef>
              <c:f>'Sectoral Cont Load Shapes'!$C$25:$Z$25</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Shapes'!$C$27:$Z$27</c:f>
              <c:numCache>
                <c:formatCode>0.0</c:formatCode>
                <c:ptCount val="24"/>
                <c:pt idx="0">
                  <c:v>730.86970351695743</c:v>
                </c:pt>
                <c:pt idx="1">
                  <c:v>705.66937420056752</c:v>
                </c:pt>
                <c:pt idx="2">
                  <c:v>707.10909476051654</c:v>
                </c:pt>
                <c:pt idx="3">
                  <c:v>731.46838087364551</c:v>
                </c:pt>
                <c:pt idx="4">
                  <c:v>764.2390841010041</c:v>
                </c:pt>
                <c:pt idx="5">
                  <c:v>816.2366150785997</c:v>
                </c:pt>
                <c:pt idx="6">
                  <c:v>900.99597472069581</c:v>
                </c:pt>
                <c:pt idx="7">
                  <c:v>1008.8285905526917</c:v>
                </c:pt>
                <c:pt idx="8">
                  <c:v>1114.0781945124481</c:v>
                </c:pt>
                <c:pt idx="9">
                  <c:v>1201.9276452206348</c:v>
                </c:pt>
                <c:pt idx="10">
                  <c:v>1251.0286022543778</c:v>
                </c:pt>
                <c:pt idx="11">
                  <c:v>1271.336531712398</c:v>
                </c:pt>
                <c:pt idx="12">
                  <c:v>1289.834005402857</c:v>
                </c:pt>
                <c:pt idx="13">
                  <c:v>1305.9582101550075</c:v>
                </c:pt>
                <c:pt idx="14">
                  <c:v>1314.3177853488962</c:v>
                </c:pt>
                <c:pt idx="15">
                  <c:v>1307.9829707307551</c:v>
                </c:pt>
                <c:pt idx="16">
                  <c:v>1283.2412749858818</c:v>
                </c:pt>
                <c:pt idx="17">
                  <c:v>1242.304342428243</c:v>
                </c:pt>
                <c:pt idx="18">
                  <c:v>1180.253142876785</c:v>
                </c:pt>
                <c:pt idx="19">
                  <c:v>1097.1302558565078</c:v>
                </c:pt>
                <c:pt idx="20">
                  <c:v>1005.582725274743</c:v>
                </c:pt>
                <c:pt idx="21">
                  <c:v>916.26888252911283</c:v>
                </c:pt>
                <c:pt idx="22">
                  <c:v>834.72333562433471</c:v>
                </c:pt>
                <c:pt idx="23">
                  <c:v>771.4465345305365</c:v>
                </c:pt>
              </c:numCache>
            </c:numRef>
          </c:val>
        </c:ser>
        <c:ser>
          <c:idx val="2"/>
          <c:order val="2"/>
          <c:tx>
            <c:strRef>
              <c:f>'Sectoral Cont Load Shapes'!$B$28</c:f>
              <c:strCache>
                <c:ptCount val="1"/>
                <c:pt idx="0">
                  <c:v>Industrial</c:v>
                </c:pt>
              </c:strCache>
            </c:strRef>
          </c:tx>
          <c:spPr>
            <a:solidFill>
              <a:schemeClr val="accent5"/>
            </a:solidFill>
          </c:spPr>
          <c:cat>
            <c:numRef>
              <c:f>'Sectoral Cont Load Shapes'!$C$25:$Z$25</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Shapes'!$C$28:$Z$28</c:f>
              <c:numCache>
                <c:formatCode>0.0</c:formatCode>
                <c:ptCount val="24"/>
                <c:pt idx="0">
                  <c:v>313.27349808674973</c:v>
                </c:pt>
                <c:pt idx="1">
                  <c:v>322.38420939450032</c:v>
                </c:pt>
                <c:pt idx="2">
                  <c:v>320.68836339825009</c:v>
                </c:pt>
                <c:pt idx="3">
                  <c:v>320.69268944525004</c:v>
                </c:pt>
                <c:pt idx="4">
                  <c:v>321.0173147792496</c:v>
                </c:pt>
                <c:pt idx="5">
                  <c:v>332.61852890874974</c:v>
                </c:pt>
                <c:pt idx="6">
                  <c:v>341.44144287425001</c:v>
                </c:pt>
                <c:pt idx="7">
                  <c:v>348.88371058524973</c:v>
                </c:pt>
                <c:pt idx="8">
                  <c:v>356.32843083575023</c:v>
                </c:pt>
                <c:pt idx="9">
                  <c:v>349.48923272499968</c:v>
                </c:pt>
                <c:pt idx="10">
                  <c:v>344.81328251299965</c:v>
                </c:pt>
                <c:pt idx="11">
                  <c:v>342.26540848099967</c:v>
                </c:pt>
                <c:pt idx="12">
                  <c:v>343.95735025524948</c:v>
                </c:pt>
                <c:pt idx="13">
                  <c:v>351.79690431949962</c:v>
                </c:pt>
                <c:pt idx="14">
                  <c:v>346.21242926450003</c:v>
                </c:pt>
                <c:pt idx="15">
                  <c:v>338.81344090000005</c:v>
                </c:pt>
                <c:pt idx="16">
                  <c:v>325.51243856499963</c:v>
                </c:pt>
                <c:pt idx="17">
                  <c:v>319.20600568050003</c:v>
                </c:pt>
                <c:pt idx="18">
                  <c:v>314.29887527549954</c:v>
                </c:pt>
                <c:pt idx="19">
                  <c:v>314.68756109325022</c:v>
                </c:pt>
                <c:pt idx="20">
                  <c:v>316.26006432575025</c:v>
                </c:pt>
                <c:pt idx="21">
                  <c:v>314.47592724049946</c:v>
                </c:pt>
                <c:pt idx="22">
                  <c:v>314.82787947649967</c:v>
                </c:pt>
                <c:pt idx="23">
                  <c:v>311.14807472124983</c:v>
                </c:pt>
              </c:numCache>
            </c:numRef>
          </c:val>
        </c:ser>
        <c:dLbls>
          <c:showLegendKey val="0"/>
          <c:showVal val="0"/>
          <c:showCatName val="0"/>
          <c:showSerName val="0"/>
          <c:showPercent val="0"/>
          <c:showBubbleSize val="0"/>
        </c:dLbls>
        <c:axId val="101038720"/>
        <c:axId val="101044608"/>
      </c:areaChart>
      <c:lineChart>
        <c:grouping val="standard"/>
        <c:varyColors val="0"/>
        <c:ser>
          <c:idx val="4"/>
          <c:order val="3"/>
          <c:tx>
            <c:strRef>
              <c:f>'Sectoral Cont Load Shapes'!$B$74</c:f>
              <c:strCache>
                <c:ptCount val="1"/>
                <c:pt idx="0">
                  <c:v>Total</c:v>
                </c:pt>
              </c:strCache>
            </c:strRef>
          </c:tx>
          <c:spPr>
            <a:ln>
              <a:noFill/>
            </a:ln>
          </c:spPr>
          <c:marker>
            <c:symbol val="none"/>
          </c:marker>
          <c:cat>
            <c:numRef>
              <c:f>'Sectoral Cont Load Shapes'!$C$25:$Z$25</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Shapes'!$C$74:$Z$74</c:f>
              <c:numCache>
                <c:formatCode>0.0</c:formatCode>
                <c:ptCount val="24"/>
                <c:pt idx="0">
                  <c:v>1979.4722350941506</c:v>
                </c:pt>
                <c:pt idx="1">
                  <c:v>1842.2298874572411</c:v>
                </c:pt>
                <c:pt idx="2">
                  <c:v>1749.8738846788515</c:v>
                </c:pt>
                <c:pt idx="3">
                  <c:v>1718.3432119655868</c:v>
                </c:pt>
                <c:pt idx="4">
                  <c:v>1765.5931191391799</c:v>
                </c:pt>
                <c:pt idx="5">
                  <c:v>1930.9496914280337</c:v>
                </c:pt>
                <c:pt idx="6">
                  <c:v>2220.5334132035819</c:v>
                </c:pt>
                <c:pt idx="7">
                  <c:v>2569.1005716413065</c:v>
                </c:pt>
                <c:pt idx="8">
                  <c:v>2926.5031404861952</c:v>
                </c:pt>
                <c:pt idx="9">
                  <c:v>3249.7626714931398</c:v>
                </c:pt>
                <c:pt idx="10">
                  <c:v>3558.2894255452406</c:v>
                </c:pt>
                <c:pt idx="11">
                  <c:v>3875.5162556363471</c:v>
                </c:pt>
                <c:pt idx="12">
                  <c:v>4187.7512772674045</c:v>
                </c:pt>
                <c:pt idx="13">
                  <c:v>4515.8252681110798</c:v>
                </c:pt>
                <c:pt idx="14">
                  <c:v>4766.3923706987134</c:v>
                </c:pt>
                <c:pt idx="15">
                  <c:v>4906.4616767558773</c:v>
                </c:pt>
                <c:pt idx="16">
                  <c:v>4880.45783685281</c:v>
                </c:pt>
                <c:pt idx="17">
                  <c:v>4657.4476052122209</c:v>
                </c:pt>
                <c:pt idx="18">
                  <c:v>4267.8963701187804</c:v>
                </c:pt>
                <c:pt idx="19">
                  <c:v>3796.7413943171514</c:v>
                </c:pt>
                <c:pt idx="20">
                  <c:v>3319.971592792157</c:v>
                </c:pt>
                <c:pt idx="21">
                  <c:v>2881.6786463796434</c:v>
                </c:pt>
                <c:pt idx="22">
                  <c:v>2518.2917089078778</c:v>
                </c:pt>
                <c:pt idx="23">
                  <c:v>2213.5501703698692</c:v>
                </c:pt>
              </c:numCache>
            </c:numRef>
          </c:val>
          <c:smooth val="0"/>
        </c:ser>
        <c:dLbls>
          <c:showLegendKey val="0"/>
          <c:showVal val="0"/>
          <c:showCatName val="0"/>
          <c:showSerName val="0"/>
          <c:showPercent val="0"/>
          <c:showBubbleSize val="0"/>
        </c:dLbls>
        <c:marker val="1"/>
        <c:smooth val="0"/>
        <c:axId val="101038720"/>
        <c:axId val="101044608"/>
      </c:lineChart>
      <c:catAx>
        <c:axId val="101038720"/>
        <c:scaling>
          <c:orientation val="minMax"/>
        </c:scaling>
        <c:delete val="0"/>
        <c:axPos val="b"/>
        <c:numFmt formatCode="h:mm" sourceLinked="1"/>
        <c:majorTickMark val="out"/>
        <c:minorTickMark val="none"/>
        <c:tickLblPos val="nextTo"/>
        <c:spPr>
          <a:ln>
            <a:solidFill>
              <a:sysClr val="window" lastClr="FFFFFF">
                <a:lumMod val="85000"/>
              </a:sysClr>
            </a:solidFill>
          </a:ln>
        </c:spPr>
        <c:crossAx val="101044608"/>
        <c:crosses val="autoZero"/>
        <c:auto val="1"/>
        <c:lblAlgn val="ctr"/>
        <c:lblOffset val="100"/>
        <c:noMultiLvlLbl val="0"/>
      </c:catAx>
      <c:valAx>
        <c:axId val="101044608"/>
        <c:scaling>
          <c:orientation val="minMax"/>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Load Reduction Potential (MW)</a:t>
                </a:r>
              </a:p>
            </c:rich>
          </c:tx>
          <c:layout/>
          <c:overlay val="0"/>
        </c:title>
        <c:numFmt formatCode="0" sourceLinked="0"/>
        <c:majorTickMark val="out"/>
        <c:minorTickMark val="none"/>
        <c:tickLblPos val="nextTo"/>
        <c:spPr>
          <a:ln>
            <a:solidFill>
              <a:sysClr val="window" lastClr="FFFFFF">
                <a:lumMod val="85000"/>
              </a:sysClr>
            </a:solidFill>
          </a:ln>
        </c:spPr>
        <c:crossAx val="101038720"/>
        <c:crosses val="autoZero"/>
        <c:crossBetween val="midCat"/>
      </c:valAx>
    </c:plotArea>
    <c:plotVisOnly val="1"/>
    <c:dispBlanksAs val="zero"/>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'Sectoral Cont Load Shapes'!$B$49</c:f>
              <c:strCache>
                <c:ptCount val="1"/>
                <c:pt idx="0">
                  <c:v>Residential</c:v>
                </c:pt>
              </c:strCache>
            </c:strRef>
          </c:tx>
          <c:spPr>
            <a:solidFill>
              <a:schemeClr val="accent4"/>
            </a:solidFill>
          </c:spPr>
          <c:cat>
            <c:numRef>
              <c:f>'Sectoral Cont Load Shapes'!$C$48:$Z$48</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Shapes'!$C$49:$Z$49</c:f>
              <c:numCache>
                <c:formatCode>0.0</c:formatCode>
                <c:ptCount val="24"/>
                <c:pt idx="0">
                  <c:v>258.87786161468313</c:v>
                </c:pt>
                <c:pt idx="1">
                  <c:v>217.69940084962207</c:v>
                </c:pt>
                <c:pt idx="2">
                  <c:v>181.83343263507714</c:v>
                </c:pt>
                <c:pt idx="3">
                  <c:v>168.27234286831984</c:v>
                </c:pt>
                <c:pt idx="4">
                  <c:v>178.42812808717443</c:v>
                </c:pt>
                <c:pt idx="5">
                  <c:v>211.59481485226297</c:v>
                </c:pt>
                <c:pt idx="6">
                  <c:v>245.69428208316933</c:v>
                </c:pt>
                <c:pt idx="7">
                  <c:v>270.05920548181172</c:v>
                </c:pt>
                <c:pt idx="8">
                  <c:v>284.90100584397464</c:v>
                </c:pt>
                <c:pt idx="9">
                  <c:v>292.14169387891678</c:v>
                </c:pt>
                <c:pt idx="10">
                  <c:v>316.17697079511964</c:v>
                </c:pt>
                <c:pt idx="11">
                  <c:v>366.08716953476977</c:v>
                </c:pt>
                <c:pt idx="12">
                  <c:v>430.14497413699388</c:v>
                </c:pt>
                <c:pt idx="13">
                  <c:v>505.69125726031325</c:v>
                </c:pt>
                <c:pt idx="14">
                  <c:v>583.01836770930925</c:v>
                </c:pt>
                <c:pt idx="15">
                  <c:v>645.09718007958304</c:v>
                </c:pt>
                <c:pt idx="16">
                  <c:v>681.68081811894115</c:v>
                </c:pt>
                <c:pt idx="17">
                  <c:v>682.49323280554347</c:v>
                </c:pt>
                <c:pt idx="18">
                  <c:v>648.33735946566799</c:v>
                </c:pt>
                <c:pt idx="19">
                  <c:v>595.1478717783898</c:v>
                </c:pt>
                <c:pt idx="20">
                  <c:v>530.99361420296611</c:v>
                </c:pt>
                <c:pt idx="21">
                  <c:v>461.93110724748351</c:v>
                </c:pt>
                <c:pt idx="22">
                  <c:v>392.59501274102513</c:v>
                </c:pt>
                <c:pt idx="23">
                  <c:v>321.9101554039039</c:v>
                </c:pt>
              </c:numCache>
            </c:numRef>
          </c:val>
        </c:ser>
        <c:ser>
          <c:idx val="1"/>
          <c:order val="1"/>
          <c:tx>
            <c:strRef>
              <c:f>'Sectoral Cont Load Shapes'!$B$50</c:f>
              <c:strCache>
                <c:ptCount val="1"/>
                <c:pt idx="0">
                  <c:v>Commercial</c:v>
                </c:pt>
              </c:strCache>
            </c:strRef>
          </c:tx>
          <c:spPr>
            <a:solidFill>
              <a:schemeClr val="accent3"/>
            </a:solidFill>
          </c:spPr>
          <c:cat>
            <c:numRef>
              <c:f>'Sectoral Cont Load Shapes'!$C$48:$Z$48</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Shapes'!$C$50:$Z$50</c:f>
              <c:numCache>
                <c:formatCode>0.0</c:formatCode>
                <c:ptCount val="24"/>
                <c:pt idx="0">
                  <c:v>791.4634372485807</c:v>
                </c:pt>
                <c:pt idx="1">
                  <c:v>783.84627982080985</c:v>
                </c:pt>
                <c:pt idx="2">
                  <c:v>802.34036365820339</c:v>
                </c:pt>
                <c:pt idx="3">
                  <c:v>833.99630950360051</c:v>
                </c:pt>
                <c:pt idx="4">
                  <c:v>893.04757278776378</c:v>
                </c:pt>
                <c:pt idx="5">
                  <c:v>1000.8901519286346</c:v>
                </c:pt>
                <c:pt idx="6">
                  <c:v>1157.711096511465</c:v>
                </c:pt>
                <c:pt idx="7">
                  <c:v>1338.6058760383728</c:v>
                </c:pt>
                <c:pt idx="8">
                  <c:v>1519.8255661385731</c:v>
                </c:pt>
                <c:pt idx="9">
                  <c:v>1667.9930397924566</c:v>
                </c:pt>
                <c:pt idx="10">
                  <c:v>1778.1043654848966</c:v>
                </c:pt>
                <c:pt idx="11">
                  <c:v>1867.7091647957798</c:v>
                </c:pt>
                <c:pt idx="12">
                  <c:v>1937.6984399171026</c:v>
                </c:pt>
                <c:pt idx="13">
                  <c:v>1983.4117663692916</c:v>
                </c:pt>
                <c:pt idx="14">
                  <c:v>1998.0537130908874</c:v>
                </c:pt>
                <c:pt idx="15">
                  <c:v>1974.2298067280819</c:v>
                </c:pt>
                <c:pt idx="16">
                  <c:v>1901.9400803442352</c:v>
                </c:pt>
                <c:pt idx="17">
                  <c:v>1771.8554566072551</c:v>
                </c:pt>
                <c:pt idx="18">
                  <c:v>1591.3991942726648</c:v>
                </c:pt>
                <c:pt idx="19">
                  <c:v>1388.5032179054847</c:v>
                </c:pt>
                <c:pt idx="20">
                  <c:v>1195.0988048974928</c:v>
                </c:pt>
                <c:pt idx="21">
                  <c:v>1032.5821012967945</c:v>
                </c:pt>
                <c:pt idx="22">
                  <c:v>914.07642778138609</c:v>
                </c:pt>
                <c:pt idx="23">
                  <c:v>839.61855934845903</c:v>
                </c:pt>
              </c:numCache>
            </c:numRef>
          </c:val>
        </c:ser>
        <c:ser>
          <c:idx val="2"/>
          <c:order val="2"/>
          <c:tx>
            <c:strRef>
              <c:f>'Sectoral Cont Load Shapes'!$B$51</c:f>
              <c:strCache>
                <c:ptCount val="1"/>
                <c:pt idx="0">
                  <c:v>Industrial</c:v>
                </c:pt>
              </c:strCache>
            </c:strRef>
          </c:tx>
          <c:spPr>
            <a:solidFill>
              <a:schemeClr val="accent5"/>
            </a:solidFill>
          </c:spPr>
          <c:cat>
            <c:numRef>
              <c:f>'Sectoral Cont Load Shapes'!$C$48:$Z$48</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Shapes'!$C$51:$Z$51</c:f>
              <c:numCache>
                <c:formatCode>0.0</c:formatCode>
                <c:ptCount val="24"/>
                <c:pt idx="0">
                  <c:v>425.27243979074984</c:v>
                </c:pt>
                <c:pt idx="1">
                  <c:v>433.5284864144997</c:v>
                </c:pt>
                <c:pt idx="2">
                  <c:v>429.96861167924999</c:v>
                </c:pt>
                <c:pt idx="3">
                  <c:v>424.9980789792495</c:v>
                </c:pt>
                <c:pt idx="4">
                  <c:v>425.18893773024973</c:v>
                </c:pt>
                <c:pt idx="5">
                  <c:v>431.79052210074997</c:v>
                </c:pt>
                <c:pt idx="6">
                  <c:v>466.60072720175032</c:v>
                </c:pt>
                <c:pt idx="7">
                  <c:v>518.26459696074994</c:v>
                </c:pt>
                <c:pt idx="8">
                  <c:v>537.38724097324996</c:v>
                </c:pt>
                <c:pt idx="9">
                  <c:v>547.60285771150006</c:v>
                </c:pt>
                <c:pt idx="10">
                  <c:v>548.6304398944992</c:v>
                </c:pt>
                <c:pt idx="11">
                  <c:v>547.20824883499949</c:v>
                </c:pt>
                <c:pt idx="12">
                  <c:v>540.26378094925099</c:v>
                </c:pt>
                <c:pt idx="13">
                  <c:v>556.37921935099996</c:v>
                </c:pt>
                <c:pt idx="14">
                  <c:v>543.65248335350009</c:v>
                </c:pt>
                <c:pt idx="15">
                  <c:v>528.20831464300056</c:v>
                </c:pt>
                <c:pt idx="16">
                  <c:v>509.36635842549947</c:v>
                </c:pt>
                <c:pt idx="17">
                  <c:v>483.45883161149993</c:v>
                </c:pt>
                <c:pt idx="18">
                  <c:v>460.24403551049994</c:v>
                </c:pt>
                <c:pt idx="19">
                  <c:v>454.91707748624924</c:v>
                </c:pt>
                <c:pt idx="20">
                  <c:v>459.46443275374992</c:v>
                </c:pt>
                <c:pt idx="21">
                  <c:v>453.50475158149993</c:v>
                </c:pt>
                <c:pt idx="22">
                  <c:v>444.39481836349995</c:v>
                </c:pt>
                <c:pt idx="23">
                  <c:v>441.49198124724921</c:v>
                </c:pt>
              </c:numCache>
            </c:numRef>
          </c:val>
        </c:ser>
        <c:dLbls>
          <c:showLegendKey val="0"/>
          <c:showVal val="0"/>
          <c:showCatName val="0"/>
          <c:showSerName val="0"/>
          <c:showPercent val="0"/>
          <c:showBubbleSize val="0"/>
        </c:dLbls>
        <c:axId val="101132928"/>
        <c:axId val="101138816"/>
      </c:areaChart>
      <c:lineChart>
        <c:grouping val="standard"/>
        <c:varyColors val="0"/>
        <c:ser>
          <c:idx val="4"/>
          <c:order val="3"/>
          <c:tx>
            <c:strRef>
              <c:f>'Sectoral Cont Load Shapes'!$B$74</c:f>
              <c:strCache>
                <c:ptCount val="1"/>
                <c:pt idx="0">
                  <c:v>Total</c:v>
                </c:pt>
              </c:strCache>
            </c:strRef>
          </c:tx>
          <c:spPr>
            <a:ln>
              <a:noFill/>
            </a:ln>
          </c:spPr>
          <c:marker>
            <c:symbol val="none"/>
          </c:marker>
          <c:cat>
            <c:numRef>
              <c:f>'Sectoral Cont Load Shapes'!$C$48:$Z$48</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Shapes'!$C$74:$Z$74</c:f>
              <c:numCache>
                <c:formatCode>0.0</c:formatCode>
                <c:ptCount val="24"/>
                <c:pt idx="0">
                  <c:v>1979.4722350941506</c:v>
                </c:pt>
                <c:pt idx="1">
                  <c:v>1842.2298874572411</c:v>
                </c:pt>
                <c:pt idx="2">
                  <c:v>1749.8738846788515</c:v>
                </c:pt>
                <c:pt idx="3">
                  <c:v>1718.3432119655868</c:v>
                </c:pt>
                <c:pt idx="4">
                  <c:v>1765.5931191391799</c:v>
                </c:pt>
                <c:pt idx="5">
                  <c:v>1930.9496914280337</c:v>
                </c:pt>
                <c:pt idx="6">
                  <c:v>2220.5334132035819</c:v>
                </c:pt>
                <c:pt idx="7">
                  <c:v>2569.1005716413065</c:v>
                </c:pt>
                <c:pt idx="8">
                  <c:v>2926.5031404861952</c:v>
                </c:pt>
                <c:pt idx="9">
                  <c:v>3249.7626714931398</c:v>
                </c:pt>
                <c:pt idx="10">
                  <c:v>3558.2894255452406</c:v>
                </c:pt>
                <c:pt idx="11">
                  <c:v>3875.5162556363471</c:v>
                </c:pt>
                <c:pt idx="12">
                  <c:v>4187.7512772674045</c:v>
                </c:pt>
                <c:pt idx="13">
                  <c:v>4515.8252681110798</c:v>
                </c:pt>
                <c:pt idx="14">
                  <c:v>4766.3923706987134</c:v>
                </c:pt>
                <c:pt idx="15">
                  <c:v>4906.4616767558773</c:v>
                </c:pt>
                <c:pt idx="16">
                  <c:v>4880.45783685281</c:v>
                </c:pt>
                <c:pt idx="17">
                  <c:v>4657.4476052122209</c:v>
                </c:pt>
                <c:pt idx="18">
                  <c:v>4267.8963701187804</c:v>
                </c:pt>
                <c:pt idx="19">
                  <c:v>3796.7413943171514</c:v>
                </c:pt>
                <c:pt idx="20">
                  <c:v>3319.971592792157</c:v>
                </c:pt>
                <c:pt idx="21">
                  <c:v>2881.6786463796434</c:v>
                </c:pt>
                <c:pt idx="22">
                  <c:v>2518.2917089078778</c:v>
                </c:pt>
                <c:pt idx="23">
                  <c:v>2213.5501703698692</c:v>
                </c:pt>
              </c:numCache>
            </c:numRef>
          </c:val>
          <c:smooth val="0"/>
        </c:ser>
        <c:dLbls>
          <c:showLegendKey val="0"/>
          <c:showVal val="0"/>
          <c:showCatName val="0"/>
          <c:showSerName val="0"/>
          <c:showPercent val="0"/>
          <c:showBubbleSize val="0"/>
        </c:dLbls>
        <c:marker val="1"/>
        <c:smooth val="0"/>
        <c:axId val="101132928"/>
        <c:axId val="101138816"/>
      </c:lineChart>
      <c:catAx>
        <c:axId val="101132928"/>
        <c:scaling>
          <c:orientation val="minMax"/>
        </c:scaling>
        <c:delete val="0"/>
        <c:axPos val="b"/>
        <c:numFmt formatCode="h:mm" sourceLinked="1"/>
        <c:majorTickMark val="out"/>
        <c:minorTickMark val="none"/>
        <c:tickLblPos val="nextTo"/>
        <c:spPr>
          <a:ln>
            <a:solidFill>
              <a:sysClr val="window" lastClr="FFFFFF">
                <a:lumMod val="85000"/>
              </a:sysClr>
            </a:solidFill>
          </a:ln>
        </c:spPr>
        <c:crossAx val="101138816"/>
        <c:crosses val="autoZero"/>
        <c:auto val="1"/>
        <c:lblAlgn val="ctr"/>
        <c:lblOffset val="100"/>
        <c:noMultiLvlLbl val="0"/>
      </c:catAx>
      <c:valAx>
        <c:axId val="101138816"/>
        <c:scaling>
          <c:orientation val="minMax"/>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Load Reduction Potential (MW)</a:t>
                </a:r>
              </a:p>
            </c:rich>
          </c:tx>
          <c:layout/>
          <c:overlay val="0"/>
        </c:title>
        <c:numFmt formatCode="0" sourceLinked="0"/>
        <c:majorTickMark val="out"/>
        <c:minorTickMark val="none"/>
        <c:tickLblPos val="nextTo"/>
        <c:spPr>
          <a:ln>
            <a:solidFill>
              <a:sysClr val="window" lastClr="FFFFFF">
                <a:lumMod val="85000"/>
              </a:sysClr>
            </a:solidFill>
          </a:ln>
        </c:spPr>
        <c:crossAx val="101132928"/>
        <c:crosses val="autoZero"/>
        <c:crossBetween val="midCat"/>
      </c:valAx>
    </c:plotArea>
    <c:legend>
      <c:legendPos val="r"/>
      <c:legendEntry>
        <c:idx val="3"/>
        <c:delete val="1"/>
      </c:legendEntry>
      <c:layout/>
      <c:overlay val="0"/>
    </c:legend>
    <c:plotVisOnly val="1"/>
    <c:dispBlanksAs val="zero"/>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'Sectoral Cont Load Shapes'!$B$71</c:f>
              <c:strCache>
                <c:ptCount val="1"/>
                <c:pt idx="0">
                  <c:v>Residential</c:v>
                </c:pt>
              </c:strCache>
            </c:strRef>
          </c:tx>
          <c:spPr>
            <a:solidFill>
              <a:schemeClr val="accent4"/>
            </a:solidFill>
          </c:spPr>
          <c:cat>
            <c:numRef>
              <c:f>'Sectoral Cont Load Shapes'!$C$70:$Z$70</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Shapes'!$C$71:$Z$71</c:f>
              <c:numCache>
                <c:formatCode>0.0</c:formatCode>
                <c:ptCount val="24"/>
                <c:pt idx="0">
                  <c:v>669.63453104309303</c:v>
                </c:pt>
                <c:pt idx="1">
                  <c:v>546.74454133545714</c:v>
                </c:pt>
                <c:pt idx="2">
                  <c:v>451.43574933604225</c:v>
                </c:pt>
                <c:pt idx="3">
                  <c:v>398.93870708413885</c:v>
                </c:pt>
                <c:pt idx="4">
                  <c:v>379.86185833482386</c:v>
                </c:pt>
                <c:pt idx="5">
                  <c:v>393.51298527649595</c:v>
                </c:pt>
                <c:pt idx="6">
                  <c:v>421.41800327938529</c:v>
                </c:pt>
                <c:pt idx="7">
                  <c:v>461.80923829531832</c:v>
                </c:pt>
                <c:pt idx="8">
                  <c:v>519.75082425632024</c:v>
                </c:pt>
                <c:pt idx="9">
                  <c:v>602.10051461943078</c:v>
                </c:pt>
                <c:pt idx="10">
                  <c:v>733.14650281997649</c:v>
                </c:pt>
                <c:pt idx="11">
                  <c:v>917.21273141981828</c:v>
                </c:pt>
                <c:pt idx="12">
                  <c:v>1136.7650408212285</c:v>
                </c:pt>
                <c:pt idx="13">
                  <c:v>1377.5905938483506</c:v>
                </c:pt>
                <c:pt idx="14">
                  <c:v>1613.2118547843463</c:v>
                </c:pt>
                <c:pt idx="15">
                  <c:v>1799.1606466404262</c:v>
                </c:pt>
                <c:pt idx="16">
                  <c:v>1898.0997814362358</c:v>
                </c:pt>
                <c:pt idx="17">
                  <c:v>1883.8304668345456</c:v>
                </c:pt>
                <c:pt idx="18">
                  <c:v>1760.6259281260843</c:v>
                </c:pt>
                <c:pt idx="19">
                  <c:v>1576.3125004337367</c:v>
                </c:pt>
                <c:pt idx="20">
                  <c:v>1370.8599073668026</c:v>
                </c:pt>
                <c:pt idx="21">
                  <c:v>1169.4627103226762</c:v>
                </c:pt>
                <c:pt idx="22">
                  <c:v>989.70853224942687</c:v>
                </c:pt>
                <c:pt idx="23">
                  <c:v>807.31540745470249</c:v>
                </c:pt>
              </c:numCache>
            </c:numRef>
          </c:val>
        </c:ser>
        <c:ser>
          <c:idx val="1"/>
          <c:order val="1"/>
          <c:tx>
            <c:strRef>
              <c:f>'Sectoral Cont Load Shapes'!$B$72</c:f>
              <c:strCache>
                <c:ptCount val="1"/>
                <c:pt idx="0">
                  <c:v>Commercial</c:v>
                </c:pt>
              </c:strCache>
            </c:strRef>
          </c:tx>
          <c:spPr>
            <a:solidFill>
              <a:schemeClr val="accent3"/>
            </a:solidFill>
          </c:spPr>
          <c:cat>
            <c:numRef>
              <c:f>'Sectoral Cont Load Shapes'!$C$70:$Z$70</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Shapes'!$C$72:$Z$72</c:f>
              <c:numCache>
                <c:formatCode>0.0</c:formatCode>
                <c:ptCount val="24"/>
                <c:pt idx="0">
                  <c:v>862.94290166030817</c:v>
                </c:pt>
                <c:pt idx="1">
                  <c:v>839.91510081978242</c:v>
                </c:pt>
                <c:pt idx="2">
                  <c:v>849.23178940856064</c:v>
                </c:pt>
                <c:pt idx="3">
                  <c:v>877.03364724819835</c:v>
                </c:pt>
                <c:pt idx="4">
                  <c:v>944.24052799210688</c:v>
                </c:pt>
                <c:pt idx="5">
                  <c:v>1085.4849134247863</c:v>
                </c:pt>
                <c:pt idx="6">
                  <c:v>1306.2586949969416</c:v>
                </c:pt>
                <c:pt idx="7">
                  <c:v>1571.0766179042391</c:v>
                </c:pt>
                <c:pt idx="8">
                  <c:v>1841.0677340121254</c:v>
                </c:pt>
                <c:pt idx="9">
                  <c:v>2065.7300038707122</c:v>
                </c:pt>
                <c:pt idx="10">
                  <c:v>2233.0714800012665</c:v>
                </c:pt>
                <c:pt idx="11">
                  <c:v>2365.4023232225313</c:v>
                </c:pt>
                <c:pt idx="12">
                  <c:v>2466.8248643929192</c:v>
                </c:pt>
                <c:pt idx="13">
                  <c:v>2534.1476806832197</c:v>
                </c:pt>
                <c:pt idx="14">
                  <c:v>2559.2074059023657</c:v>
                </c:pt>
                <c:pt idx="15">
                  <c:v>2529.0135940279411</c:v>
                </c:pt>
                <c:pt idx="16">
                  <c:v>2429.6239942685761</c:v>
                </c:pt>
                <c:pt idx="17">
                  <c:v>2249.8031140676812</c:v>
                </c:pt>
                <c:pt idx="18">
                  <c:v>2001.3163385266928</c:v>
                </c:pt>
                <c:pt idx="19">
                  <c:v>1723.4557196296662</c:v>
                </c:pt>
                <c:pt idx="20">
                  <c:v>1457.2672337861011</c:v>
                </c:pt>
                <c:pt idx="21">
                  <c:v>1229.9896371439681</c:v>
                </c:pt>
                <c:pt idx="22">
                  <c:v>1058.3804248069493</c:v>
                </c:pt>
                <c:pt idx="23">
                  <c:v>943.35366101741499</c:v>
                </c:pt>
              </c:numCache>
            </c:numRef>
          </c:val>
        </c:ser>
        <c:ser>
          <c:idx val="2"/>
          <c:order val="2"/>
          <c:tx>
            <c:strRef>
              <c:f>'Sectoral Cont Load Shapes'!$B$73</c:f>
              <c:strCache>
                <c:ptCount val="1"/>
                <c:pt idx="0">
                  <c:v>Industrial</c:v>
                </c:pt>
              </c:strCache>
            </c:strRef>
          </c:tx>
          <c:spPr>
            <a:solidFill>
              <a:schemeClr val="accent5"/>
            </a:solidFill>
          </c:spPr>
          <c:cat>
            <c:numRef>
              <c:f>'Sectoral Cont Load Shapes'!$C$70:$Z$70</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Shapes'!$C$73:$Z$73</c:f>
              <c:numCache>
                <c:formatCode>0.0</c:formatCode>
                <c:ptCount val="24"/>
                <c:pt idx="0">
                  <c:v>446.89480239075039</c:v>
                </c:pt>
                <c:pt idx="1">
                  <c:v>455.57024530200005</c:v>
                </c:pt>
                <c:pt idx="2">
                  <c:v>449.20634593424967</c:v>
                </c:pt>
                <c:pt idx="3">
                  <c:v>442.37085763325041</c:v>
                </c:pt>
                <c:pt idx="4">
                  <c:v>441.49073281224946</c:v>
                </c:pt>
                <c:pt idx="5">
                  <c:v>451.95179272675</c:v>
                </c:pt>
                <c:pt idx="6">
                  <c:v>492.85671492724958</c:v>
                </c:pt>
                <c:pt idx="7">
                  <c:v>536.21471544175051</c:v>
                </c:pt>
                <c:pt idx="8">
                  <c:v>565.68458221775074</c:v>
                </c:pt>
                <c:pt idx="9">
                  <c:v>581.93215300299914</c:v>
                </c:pt>
                <c:pt idx="10">
                  <c:v>592.07144272400001</c:v>
                </c:pt>
                <c:pt idx="11">
                  <c:v>592.90120099399928</c:v>
                </c:pt>
                <c:pt idx="12">
                  <c:v>584.16137205324981</c:v>
                </c:pt>
                <c:pt idx="13">
                  <c:v>604.08699357950059</c:v>
                </c:pt>
                <c:pt idx="14">
                  <c:v>593.97311001200012</c:v>
                </c:pt>
                <c:pt idx="15">
                  <c:v>578.28743608749994</c:v>
                </c:pt>
                <c:pt idx="16">
                  <c:v>552.7340611479998</c:v>
                </c:pt>
                <c:pt idx="17">
                  <c:v>523.81402430999947</c:v>
                </c:pt>
                <c:pt idx="18">
                  <c:v>505.95410346599954</c:v>
                </c:pt>
                <c:pt idx="19">
                  <c:v>496.97317425374956</c:v>
                </c:pt>
                <c:pt idx="20">
                  <c:v>491.84445163925062</c:v>
                </c:pt>
                <c:pt idx="21">
                  <c:v>482.22629891299943</c:v>
                </c:pt>
                <c:pt idx="22">
                  <c:v>470.20275185149967</c:v>
                </c:pt>
                <c:pt idx="23">
                  <c:v>462.88110189774983</c:v>
                </c:pt>
              </c:numCache>
            </c:numRef>
          </c:val>
        </c:ser>
        <c:dLbls>
          <c:showLegendKey val="0"/>
          <c:showVal val="0"/>
          <c:showCatName val="0"/>
          <c:showSerName val="0"/>
          <c:showPercent val="0"/>
          <c:showBubbleSize val="0"/>
        </c:dLbls>
        <c:axId val="101172736"/>
        <c:axId val="101174272"/>
      </c:areaChart>
      <c:catAx>
        <c:axId val="101172736"/>
        <c:scaling>
          <c:orientation val="minMax"/>
        </c:scaling>
        <c:delete val="0"/>
        <c:axPos val="b"/>
        <c:numFmt formatCode="h:mm" sourceLinked="1"/>
        <c:majorTickMark val="out"/>
        <c:minorTickMark val="none"/>
        <c:tickLblPos val="nextTo"/>
        <c:spPr>
          <a:ln>
            <a:solidFill>
              <a:sysClr val="window" lastClr="FFFFFF">
                <a:lumMod val="85000"/>
              </a:sysClr>
            </a:solidFill>
          </a:ln>
        </c:spPr>
        <c:crossAx val="101174272"/>
        <c:crosses val="autoZero"/>
        <c:auto val="1"/>
        <c:lblAlgn val="ctr"/>
        <c:lblOffset val="100"/>
        <c:noMultiLvlLbl val="0"/>
      </c:catAx>
      <c:valAx>
        <c:axId val="101174272"/>
        <c:scaling>
          <c:orientation val="minMax"/>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Load Reduction Potential (MW)</a:t>
                </a:r>
              </a:p>
            </c:rich>
          </c:tx>
          <c:layout/>
          <c:overlay val="0"/>
        </c:title>
        <c:numFmt formatCode="0" sourceLinked="0"/>
        <c:majorTickMark val="out"/>
        <c:minorTickMark val="none"/>
        <c:tickLblPos val="nextTo"/>
        <c:spPr>
          <a:ln>
            <a:solidFill>
              <a:sysClr val="window" lastClr="FFFFFF">
                <a:lumMod val="85000"/>
              </a:sysClr>
            </a:solidFill>
          </a:ln>
        </c:spPr>
        <c:crossAx val="101172736"/>
        <c:crosses val="autoZero"/>
        <c:crossBetween val="midCat"/>
      </c:valAx>
    </c:plotArea>
    <c:legend>
      <c:legendPos val="r"/>
      <c:layout/>
      <c:overlay val="0"/>
    </c:legend>
    <c:plotVisOnly val="1"/>
    <c:dispBlanksAs val="zero"/>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'Sectoral Cont Load Shapes'!$B$93</c:f>
              <c:strCache>
                <c:ptCount val="1"/>
                <c:pt idx="0">
                  <c:v>Residential</c:v>
                </c:pt>
              </c:strCache>
            </c:strRef>
          </c:tx>
          <c:spPr>
            <a:solidFill>
              <a:schemeClr val="accent4"/>
            </a:solidFill>
          </c:spPr>
          <c:cat>
            <c:numRef>
              <c:f>'Sectoral Cont Load Shapes'!$C$92:$Z$92</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Shapes'!$C$93:$Z$93</c:f>
              <c:numCache>
                <c:formatCode>0.0</c:formatCode>
                <c:ptCount val="24"/>
                <c:pt idx="0">
                  <c:v>92.704645250846497</c:v>
                </c:pt>
                <c:pt idx="1">
                  <c:v>82.944436799111912</c:v>
                </c:pt>
                <c:pt idx="2">
                  <c:v>75.88129287492751</c:v>
                </c:pt>
                <c:pt idx="3">
                  <c:v>80.261511025198587</c:v>
                </c:pt>
                <c:pt idx="4">
                  <c:v>100.03738686490925</c:v>
                </c:pt>
                <c:pt idx="5">
                  <c:v>135.76386010525326</c:v>
                </c:pt>
                <c:pt idx="6">
                  <c:v>169.89721913276355</c:v>
                </c:pt>
                <c:pt idx="7">
                  <c:v>190.18600416377095</c:v>
                </c:pt>
                <c:pt idx="8">
                  <c:v>191.36184448992213</c:v>
                </c:pt>
                <c:pt idx="9">
                  <c:v>173.68439451045961</c:v>
                </c:pt>
                <c:pt idx="10">
                  <c:v>154.70848175903757</c:v>
                </c:pt>
                <c:pt idx="11">
                  <c:v>142.31187731802734</c:v>
                </c:pt>
                <c:pt idx="12">
                  <c:v>133.24038949338978</c:v>
                </c:pt>
                <c:pt idx="13">
                  <c:v>128.39298402374695</c:v>
                </c:pt>
                <c:pt idx="14">
                  <c:v>127.48770493373105</c:v>
                </c:pt>
                <c:pt idx="15">
                  <c:v>130.91505311225652</c:v>
                </c:pt>
                <c:pt idx="16">
                  <c:v>139.56136711279552</c:v>
                </c:pt>
                <c:pt idx="17">
                  <c:v>149.4434909533006</c:v>
                </c:pt>
                <c:pt idx="18">
                  <c:v>156.73400481243164</c:v>
                </c:pt>
                <c:pt idx="19">
                  <c:v>159.14091755097363</c:v>
                </c:pt>
                <c:pt idx="20">
                  <c:v>154.90094661976445</c:v>
                </c:pt>
                <c:pt idx="21">
                  <c:v>144.20981771098417</c:v>
                </c:pt>
                <c:pt idx="22">
                  <c:v>127.38580577540891</c:v>
                </c:pt>
                <c:pt idx="23">
                  <c:v>111.21946420647184</c:v>
                </c:pt>
              </c:numCache>
            </c:numRef>
          </c:val>
        </c:ser>
        <c:ser>
          <c:idx val="1"/>
          <c:order val="1"/>
          <c:tx>
            <c:strRef>
              <c:f>'Sectoral Cont Load Shapes'!$B$94</c:f>
              <c:strCache>
                <c:ptCount val="1"/>
                <c:pt idx="0">
                  <c:v>Commercial</c:v>
                </c:pt>
              </c:strCache>
            </c:strRef>
          </c:tx>
          <c:spPr>
            <a:solidFill>
              <a:schemeClr val="accent3"/>
            </a:solidFill>
          </c:spPr>
          <c:cat>
            <c:numRef>
              <c:f>'Sectoral Cont Load Shapes'!$C$92:$Z$92</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Shapes'!$C$94:$Z$94</c:f>
              <c:numCache>
                <c:formatCode>0.0</c:formatCode>
                <c:ptCount val="24"/>
                <c:pt idx="0">
                  <c:v>722.46260456342509</c:v>
                </c:pt>
                <c:pt idx="1">
                  <c:v>703.88887811152324</c:v>
                </c:pt>
                <c:pt idx="2">
                  <c:v>711.00390359477285</c:v>
                </c:pt>
                <c:pt idx="3">
                  <c:v>736.85385411168556</c:v>
                </c:pt>
                <c:pt idx="4">
                  <c:v>774.81186539441285</c:v>
                </c:pt>
                <c:pt idx="5">
                  <c:v>837.73830600059341</c:v>
                </c:pt>
                <c:pt idx="6">
                  <c:v>934.6873133525595</c:v>
                </c:pt>
                <c:pt idx="7">
                  <c:v>1053.1682958696299</c:v>
                </c:pt>
                <c:pt idx="8">
                  <c:v>1170.9179443672881</c:v>
                </c:pt>
                <c:pt idx="9">
                  <c:v>1269.8911010659008</c:v>
                </c:pt>
                <c:pt idx="10">
                  <c:v>1334.7781030960939</c:v>
                </c:pt>
                <c:pt idx="11">
                  <c:v>1375.8358226710927</c:v>
                </c:pt>
                <c:pt idx="12">
                  <c:v>1409.4637749420681</c:v>
                </c:pt>
                <c:pt idx="13">
                  <c:v>1432.5134740794983</c:v>
                </c:pt>
                <c:pt idx="14">
                  <c:v>1437.0764813530459</c:v>
                </c:pt>
                <c:pt idx="15">
                  <c:v>1416.3694306491248</c:v>
                </c:pt>
                <c:pt idx="16">
                  <c:v>1370.5041518026017</c:v>
                </c:pt>
                <c:pt idx="17">
                  <c:v>1302.8269436350949</c:v>
                </c:pt>
                <c:pt idx="18">
                  <c:v>1213.653831381089</c:v>
                </c:pt>
                <c:pt idx="19">
                  <c:v>1110.075606852359</c:v>
                </c:pt>
                <c:pt idx="20">
                  <c:v>1004.3435333746555</c:v>
                </c:pt>
                <c:pt idx="21">
                  <c:v>905.22558717574486</c:v>
                </c:pt>
                <c:pt idx="22">
                  <c:v>820.74896630767671</c:v>
                </c:pt>
                <c:pt idx="23">
                  <c:v>759.65000000075793</c:v>
                </c:pt>
              </c:numCache>
            </c:numRef>
          </c:val>
        </c:ser>
        <c:ser>
          <c:idx val="2"/>
          <c:order val="2"/>
          <c:tx>
            <c:strRef>
              <c:f>'Sectoral Cont Load Shapes'!$B$95</c:f>
              <c:strCache>
                <c:ptCount val="1"/>
                <c:pt idx="0">
                  <c:v>Industrial</c:v>
                </c:pt>
              </c:strCache>
            </c:strRef>
          </c:tx>
          <c:spPr>
            <a:solidFill>
              <a:schemeClr val="accent5"/>
            </a:solidFill>
          </c:spPr>
          <c:cat>
            <c:numRef>
              <c:f>'Sectoral Cont Load Shapes'!$C$92:$Z$92</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Shapes'!$C$95:$Z$95</c:f>
              <c:numCache>
                <c:formatCode>0.0</c:formatCode>
                <c:ptCount val="24"/>
                <c:pt idx="0">
                  <c:v>319.52780097674992</c:v>
                </c:pt>
                <c:pt idx="1">
                  <c:v>326.86188219600035</c:v>
                </c:pt>
                <c:pt idx="2">
                  <c:v>325.16335801575002</c:v>
                </c:pt>
                <c:pt idx="3">
                  <c:v>324.27981611825004</c:v>
                </c:pt>
                <c:pt idx="4">
                  <c:v>325.33783452325002</c:v>
                </c:pt>
                <c:pt idx="5">
                  <c:v>340.14837566874996</c:v>
                </c:pt>
                <c:pt idx="6">
                  <c:v>347.56337764324968</c:v>
                </c:pt>
                <c:pt idx="7">
                  <c:v>352.75869432775028</c:v>
                </c:pt>
                <c:pt idx="8">
                  <c:v>356.72212823675005</c:v>
                </c:pt>
                <c:pt idx="9">
                  <c:v>351.195241732</c:v>
                </c:pt>
                <c:pt idx="10">
                  <c:v>347.10637593649943</c:v>
                </c:pt>
                <c:pt idx="11">
                  <c:v>345.99981463699999</c:v>
                </c:pt>
                <c:pt idx="12">
                  <c:v>348.68252893975034</c:v>
                </c:pt>
                <c:pt idx="13">
                  <c:v>356.09164604749947</c:v>
                </c:pt>
                <c:pt idx="14">
                  <c:v>349.43184203749973</c:v>
                </c:pt>
                <c:pt idx="15">
                  <c:v>339.92521434699938</c:v>
                </c:pt>
                <c:pt idx="16">
                  <c:v>330.74068520350022</c:v>
                </c:pt>
                <c:pt idx="17">
                  <c:v>325.41098905799953</c:v>
                </c:pt>
                <c:pt idx="18">
                  <c:v>318.32777400149962</c:v>
                </c:pt>
                <c:pt idx="19">
                  <c:v>318.70209167174988</c:v>
                </c:pt>
                <c:pt idx="20">
                  <c:v>318.24892997675005</c:v>
                </c:pt>
                <c:pt idx="21">
                  <c:v>318.7720593289996</c:v>
                </c:pt>
                <c:pt idx="22">
                  <c:v>319.06155177649947</c:v>
                </c:pt>
                <c:pt idx="23">
                  <c:v>316.71920592024969</c:v>
                </c:pt>
              </c:numCache>
            </c:numRef>
          </c:val>
        </c:ser>
        <c:dLbls>
          <c:showLegendKey val="0"/>
          <c:showVal val="0"/>
          <c:showCatName val="0"/>
          <c:showSerName val="0"/>
          <c:showPercent val="0"/>
          <c:showBubbleSize val="0"/>
        </c:dLbls>
        <c:axId val="101218944"/>
        <c:axId val="101224832"/>
      </c:areaChart>
      <c:lineChart>
        <c:grouping val="standard"/>
        <c:varyColors val="0"/>
        <c:ser>
          <c:idx val="4"/>
          <c:order val="3"/>
          <c:tx>
            <c:strRef>
              <c:f>'Sectoral Cont Load Shapes'!$B$74</c:f>
              <c:strCache>
                <c:ptCount val="1"/>
                <c:pt idx="0">
                  <c:v>Total</c:v>
                </c:pt>
              </c:strCache>
            </c:strRef>
          </c:tx>
          <c:spPr>
            <a:ln>
              <a:noFill/>
            </a:ln>
          </c:spPr>
          <c:marker>
            <c:symbol val="none"/>
          </c:marker>
          <c:cat>
            <c:numRef>
              <c:f>'Sectoral Cont Load Shapes'!$C$92:$Z$92</c:f>
              <c:numCache>
                <c:formatCode>h:mm</c:formatCode>
                <c:ptCount val="24"/>
                <c:pt idx="0">
                  <c:v>0</c:v>
                </c:pt>
                <c:pt idx="1">
                  <c:v>4.1666666666666699E-2</c:v>
                </c:pt>
                <c:pt idx="2">
                  <c:v>8.3333333333333343E-2</c:v>
                </c:pt>
                <c:pt idx="3">
                  <c:v>0.125</c:v>
                </c:pt>
                <c:pt idx="4">
                  <c:v>0.16666666666666688</c:v>
                </c:pt>
                <c:pt idx="5">
                  <c:v>0.20833333333333323</c:v>
                </c:pt>
                <c:pt idx="6">
                  <c:v>0.25</c:v>
                </c:pt>
                <c:pt idx="7">
                  <c:v>0.29166666666666741</c:v>
                </c:pt>
                <c:pt idx="8">
                  <c:v>0.33333333333333298</c:v>
                </c:pt>
                <c:pt idx="9">
                  <c:v>0.37500000000000028</c:v>
                </c:pt>
                <c:pt idx="10">
                  <c:v>0.41666666666666741</c:v>
                </c:pt>
                <c:pt idx="11">
                  <c:v>0.45833333333333293</c:v>
                </c:pt>
                <c:pt idx="12">
                  <c:v>0.5</c:v>
                </c:pt>
                <c:pt idx="13">
                  <c:v>0.54166666666666696</c:v>
                </c:pt>
                <c:pt idx="14">
                  <c:v>0.58333333333333259</c:v>
                </c:pt>
                <c:pt idx="15">
                  <c:v>0.62500000000000056</c:v>
                </c:pt>
                <c:pt idx="16">
                  <c:v>0.66666666666666752</c:v>
                </c:pt>
                <c:pt idx="17">
                  <c:v>0.70833333333333304</c:v>
                </c:pt>
                <c:pt idx="18">
                  <c:v>0.75000000000000056</c:v>
                </c:pt>
                <c:pt idx="19">
                  <c:v>0.79166666666666696</c:v>
                </c:pt>
                <c:pt idx="20">
                  <c:v>0.83333333333333304</c:v>
                </c:pt>
                <c:pt idx="21">
                  <c:v>0.87500000000000056</c:v>
                </c:pt>
                <c:pt idx="22">
                  <c:v>0.91666666666666696</c:v>
                </c:pt>
                <c:pt idx="23">
                  <c:v>0.95833333333333304</c:v>
                </c:pt>
              </c:numCache>
            </c:numRef>
          </c:cat>
          <c:val>
            <c:numRef>
              <c:f>'Sectoral Cont Load Shapes'!$C$74:$Z$74</c:f>
              <c:numCache>
                <c:formatCode>0.0</c:formatCode>
                <c:ptCount val="24"/>
                <c:pt idx="0">
                  <c:v>1979.4722350941506</c:v>
                </c:pt>
                <c:pt idx="1">
                  <c:v>1842.2298874572411</c:v>
                </c:pt>
                <c:pt idx="2">
                  <c:v>1749.8738846788515</c:v>
                </c:pt>
                <c:pt idx="3">
                  <c:v>1718.3432119655868</c:v>
                </c:pt>
                <c:pt idx="4">
                  <c:v>1765.5931191391799</c:v>
                </c:pt>
                <c:pt idx="5">
                  <c:v>1930.9496914280337</c:v>
                </c:pt>
                <c:pt idx="6">
                  <c:v>2220.5334132035819</c:v>
                </c:pt>
                <c:pt idx="7">
                  <c:v>2569.1005716413065</c:v>
                </c:pt>
                <c:pt idx="8">
                  <c:v>2926.5031404861952</c:v>
                </c:pt>
                <c:pt idx="9">
                  <c:v>3249.7626714931398</c:v>
                </c:pt>
                <c:pt idx="10">
                  <c:v>3558.2894255452406</c:v>
                </c:pt>
                <c:pt idx="11">
                  <c:v>3875.5162556363471</c:v>
                </c:pt>
                <c:pt idx="12">
                  <c:v>4187.7512772674045</c:v>
                </c:pt>
                <c:pt idx="13">
                  <c:v>4515.8252681110798</c:v>
                </c:pt>
                <c:pt idx="14">
                  <c:v>4766.3923706987134</c:v>
                </c:pt>
                <c:pt idx="15">
                  <c:v>4906.4616767558773</c:v>
                </c:pt>
                <c:pt idx="16">
                  <c:v>4880.45783685281</c:v>
                </c:pt>
                <c:pt idx="17">
                  <c:v>4657.4476052122209</c:v>
                </c:pt>
                <c:pt idx="18">
                  <c:v>4267.8963701187804</c:v>
                </c:pt>
                <c:pt idx="19">
                  <c:v>3796.7413943171514</c:v>
                </c:pt>
                <c:pt idx="20">
                  <c:v>3319.971592792157</c:v>
                </c:pt>
                <c:pt idx="21">
                  <c:v>2881.6786463796434</c:v>
                </c:pt>
                <c:pt idx="22">
                  <c:v>2518.2917089078778</c:v>
                </c:pt>
                <c:pt idx="23">
                  <c:v>2213.5501703698692</c:v>
                </c:pt>
              </c:numCache>
            </c:numRef>
          </c:val>
          <c:smooth val="0"/>
        </c:ser>
        <c:dLbls>
          <c:showLegendKey val="0"/>
          <c:showVal val="0"/>
          <c:showCatName val="0"/>
          <c:showSerName val="0"/>
          <c:showPercent val="0"/>
          <c:showBubbleSize val="0"/>
        </c:dLbls>
        <c:marker val="1"/>
        <c:smooth val="0"/>
        <c:axId val="101218944"/>
        <c:axId val="101224832"/>
      </c:lineChart>
      <c:catAx>
        <c:axId val="101218944"/>
        <c:scaling>
          <c:orientation val="minMax"/>
        </c:scaling>
        <c:delete val="0"/>
        <c:axPos val="b"/>
        <c:numFmt formatCode="h:mm" sourceLinked="1"/>
        <c:majorTickMark val="out"/>
        <c:minorTickMark val="none"/>
        <c:tickLblPos val="nextTo"/>
        <c:spPr>
          <a:ln>
            <a:solidFill>
              <a:sysClr val="window" lastClr="FFFFFF">
                <a:lumMod val="85000"/>
              </a:sysClr>
            </a:solidFill>
          </a:ln>
        </c:spPr>
        <c:crossAx val="101224832"/>
        <c:crosses val="autoZero"/>
        <c:auto val="1"/>
        <c:lblAlgn val="ctr"/>
        <c:lblOffset val="100"/>
        <c:noMultiLvlLbl val="0"/>
      </c:catAx>
      <c:valAx>
        <c:axId val="101224832"/>
        <c:scaling>
          <c:orientation val="minMax"/>
        </c:scaling>
        <c:delete val="0"/>
        <c:axPos val="l"/>
        <c:majorGridlines>
          <c:spPr>
            <a:ln>
              <a:solidFill>
                <a:sysClr val="window" lastClr="FFFFFF">
                  <a:lumMod val="85000"/>
                </a:sysClr>
              </a:solidFill>
              <a:prstDash val="sysDash"/>
            </a:ln>
          </c:spPr>
        </c:majorGridlines>
        <c:title>
          <c:tx>
            <c:rich>
              <a:bodyPr rot="-5400000" vert="horz"/>
              <a:lstStyle/>
              <a:p>
                <a:pPr>
                  <a:defRPr/>
                </a:pPr>
                <a:r>
                  <a:rPr lang="en-US"/>
                  <a:t>Load Reduction Potential (MW)</a:t>
                </a:r>
              </a:p>
            </c:rich>
          </c:tx>
          <c:layout/>
          <c:overlay val="0"/>
        </c:title>
        <c:numFmt formatCode="0" sourceLinked="0"/>
        <c:majorTickMark val="out"/>
        <c:minorTickMark val="none"/>
        <c:tickLblPos val="nextTo"/>
        <c:spPr>
          <a:ln>
            <a:solidFill>
              <a:sysClr val="window" lastClr="FFFFFF">
                <a:lumMod val="85000"/>
              </a:sysClr>
            </a:solidFill>
          </a:ln>
        </c:spPr>
        <c:crossAx val="101218944"/>
        <c:crosses val="autoZero"/>
        <c:crossBetween val="midCat"/>
      </c:valAx>
    </c:plotArea>
    <c:plotVisOnly val="1"/>
    <c:dispBlanksAs val="zero"/>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0.75532</cdr:x>
      <cdr:y>0.16986</cdr:y>
    </cdr:from>
    <cdr:to>
      <cdr:x>0.76823</cdr:x>
      <cdr:y>0.38461</cdr:y>
    </cdr:to>
    <cdr:sp macro="" textlink="">
      <cdr:nvSpPr>
        <cdr:cNvPr id="9" name="Straight Arrow Connector 8"/>
        <cdr:cNvSpPr/>
      </cdr:nvSpPr>
      <cdr:spPr>
        <a:xfrm xmlns:a="http://schemas.openxmlformats.org/drawingml/2006/main" flipH="1" flipV="1">
          <a:off x="5410200" y="707044"/>
          <a:ext cx="92467" cy="893852"/>
        </a:xfrm>
        <a:prstGeom xmlns:a="http://schemas.openxmlformats.org/drawingml/2006/main" prst="straightConnector1">
          <a:avLst/>
        </a:prstGeom>
        <a:ln xmlns:a="http://schemas.openxmlformats.org/drawingml/2006/main">
          <a:solidFill>
            <a:srgbClr val="0C3A72"/>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0.71289</cdr:x>
      <cdr:y>0.38259</cdr:y>
    </cdr:from>
    <cdr:to>
      <cdr:x>0.93892</cdr:x>
      <cdr:y>0.58962</cdr:y>
    </cdr:to>
    <cdr:sp macro="" textlink="">
      <cdr:nvSpPr>
        <cdr:cNvPr id="10" name="TextBox 11"/>
        <cdr:cNvSpPr txBox="1"/>
      </cdr:nvSpPr>
      <cdr:spPr>
        <a:xfrm xmlns:a="http://schemas.openxmlformats.org/drawingml/2006/main">
          <a:off x="6068831" y="1496915"/>
          <a:ext cx="1924193" cy="810022"/>
        </a:xfrm>
        <a:prstGeom xmlns:a="http://schemas.openxmlformats.org/drawingml/2006/main" prst="rect">
          <a:avLst/>
        </a:prstGeom>
        <a:solidFill xmlns:a="http://schemas.openxmlformats.org/drawingml/2006/main">
          <a:schemeClr val="accent2">
            <a:lumMod val="40000"/>
            <a:lumOff val="60000"/>
          </a:schemeClr>
        </a:solidFill>
        <a:ln xmlns:a="http://schemas.openxmlformats.org/drawingml/2006/main" w="25400">
          <a:solidFill>
            <a:srgbClr val="333333"/>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000" kern="1200">
              <a:solidFill>
                <a:srgbClr val="4F4F4F"/>
              </a:solidFill>
              <a:latin typeface="Arial" pitchFamily="34" charset="0"/>
            </a:defRPr>
          </a:lvl1pPr>
          <a:lvl2pPr marL="457200" algn="l" rtl="0" fontAlgn="base">
            <a:spcBef>
              <a:spcPct val="0"/>
            </a:spcBef>
            <a:spcAft>
              <a:spcPct val="0"/>
            </a:spcAft>
            <a:defRPr sz="1000" kern="1200">
              <a:solidFill>
                <a:srgbClr val="4F4F4F"/>
              </a:solidFill>
              <a:latin typeface="Arial" pitchFamily="34" charset="0"/>
            </a:defRPr>
          </a:lvl2pPr>
          <a:lvl3pPr marL="914400" algn="l" rtl="0" fontAlgn="base">
            <a:spcBef>
              <a:spcPct val="0"/>
            </a:spcBef>
            <a:spcAft>
              <a:spcPct val="0"/>
            </a:spcAft>
            <a:defRPr sz="1000" kern="1200">
              <a:solidFill>
                <a:srgbClr val="4F4F4F"/>
              </a:solidFill>
              <a:latin typeface="Arial" pitchFamily="34" charset="0"/>
            </a:defRPr>
          </a:lvl3pPr>
          <a:lvl4pPr marL="1371600" algn="l" rtl="0" fontAlgn="base">
            <a:spcBef>
              <a:spcPct val="0"/>
            </a:spcBef>
            <a:spcAft>
              <a:spcPct val="0"/>
            </a:spcAft>
            <a:defRPr sz="1000" kern="1200">
              <a:solidFill>
                <a:srgbClr val="4F4F4F"/>
              </a:solidFill>
              <a:latin typeface="Arial" pitchFamily="34" charset="0"/>
            </a:defRPr>
          </a:lvl4pPr>
          <a:lvl5pPr marL="1828800" algn="l" rtl="0" fontAlgn="base">
            <a:spcBef>
              <a:spcPct val="0"/>
            </a:spcBef>
            <a:spcAft>
              <a:spcPct val="0"/>
            </a:spcAft>
            <a:defRPr sz="1000" kern="1200">
              <a:solidFill>
                <a:srgbClr val="4F4F4F"/>
              </a:solidFill>
              <a:latin typeface="Arial" pitchFamily="34" charset="0"/>
            </a:defRPr>
          </a:lvl5pPr>
          <a:lvl6pPr marL="2286000" algn="l" defTabSz="914400" rtl="0" eaLnBrk="1" latinLnBrk="0" hangingPunct="1">
            <a:defRPr sz="1000" kern="1200">
              <a:solidFill>
                <a:srgbClr val="4F4F4F"/>
              </a:solidFill>
              <a:latin typeface="Arial" pitchFamily="34" charset="0"/>
            </a:defRPr>
          </a:lvl6pPr>
          <a:lvl7pPr marL="2743200" algn="l" defTabSz="914400" rtl="0" eaLnBrk="1" latinLnBrk="0" hangingPunct="1">
            <a:defRPr sz="1000" kern="1200">
              <a:solidFill>
                <a:srgbClr val="4F4F4F"/>
              </a:solidFill>
              <a:latin typeface="Arial" pitchFamily="34" charset="0"/>
            </a:defRPr>
          </a:lvl7pPr>
          <a:lvl8pPr marL="3200400" algn="l" defTabSz="914400" rtl="0" eaLnBrk="1" latinLnBrk="0" hangingPunct="1">
            <a:defRPr sz="1000" kern="1200">
              <a:solidFill>
                <a:srgbClr val="4F4F4F"/>
              </a:solidFill>
              <a:latin typeface="Arial" pitchFamily="34" charset="0"/>
            </a:defRPr>
          </a:lvl8pPr>
          <a:lvl9pPr marL="3657600" algn="l" defTabSz="914400" rtl="0" eaLnBrk="1" latinLnBrk="0" hangingPunct="1">
            <a:defRPr sz="1000" kern="1200">
              <a:solidFill>
                <a:srgbClr val="4F4F4F"/>
              </a:solidFill>
              <a:latin typeface="Arial" pitchFamily="34" charset="0"/>
            </a:defRPr>
          </a:lvl9pPr>
        </a:lstStyle>
        <a:p xmlns:a="http://schemas.openxmlformats.org/drawingml/2006/main">
          <a:r>
            <a:rPr lang="en-US" b="1" dirty="0" smtClean="0"/>
            <a:t>CAISO “Net Load Curve” with DR effect </a:t>
          </a:r>
          <a:r>
            <a:rPr lang="en-US" i="1" dirty="0" smtClean="0"/>
            <a:t>(assuming an average winter weekday profile for estimating DR potential)</a:t>
          </a:r>
          <a:endParaRPr lang="en-US"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7168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7168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7168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B8BEC2F4-71E2-4B2A-8DEF-C8AD9D6B9A3D}" type="slidenum">
              <a:rPr lang="en-US"/>
              <a:pPr>
                <a:defRPr/>
              </a:pPr>
              <a:t>‹#›</a:t>
            </a:fld>
            <a:endParaRPr lang="en-US"/>
          </a:p>
        </p:txBody>
      </p:sp>
    </p:spTree>
    <p:extLst>
      <p:ext uri="{BB962C8B-B14F-4D97-AF65-F5344CB8AC3E}">
        <p14:creationId xmlns:p14="http://schemas.microsoft.com/office/powerpoint/2010/main" val="169316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EC6DCDCF-3011-43F5-95CB-D48649744064}" type="slidenum">
              <a:rPr lang="en-US"/>
              <a:pPr>
                <a:defRPr/>
              </a:pPr>
              <a:t>‹#›</a:t>
            </a:fld>
            <a:endParaRPr lang="en-US"/>
          </a:p>
        </p:txBody>
      </p:sp>
    </p:spTree>
    <p:extLst>
      <p:ext uri="{BB962C8B-B14F-4D97-AF65-F5344CB8AC3E}">
        <p14:creationId xmlns:p14="http://schemas.microsoft.com/office/powerpoint/2010/main" val="4077884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39449"/>
            <a:ext cx="5543550" cy="197490"/>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bg1">
                    <a:lumMod val="75000"/>
                  </a:schemeClr>
                </a:solidFill>
              </a:defRPr>
            </a:lvl1pPr>
          </a:lstStyle>
          <a:p>
            <a:pPr lvl="0"/>
            <a:r>
              <a:rPr lang="en-US" dirty="0" smtClean="0"/>
              <a:t>Master Subtitle Style | August 12, 2012</a:t>
            </a:r>
          </a:p>
        </p:txBody>
      </p:sp>
      <p:sp>
        <p:nvSpPr>
          <p:cNvPr id="10" name="Rectangle 9"/>
          <p:cNvSpPr/>
          <p:nvPr userDrawn="1"/>
        </p:nvSpPr>
        <p:spPr>
          <a:xfrm>
            <a:off x="2171700" y="3162300"/>
            <a:ext cx="57150" cy="328612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m-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50801"/>
            <a:ext cx="4544183" cy="1168400"/>
          </a:xfrm>
          <a:prstGeom prst="rect">
            <a:avLst/>
          </a:prstGeom>
        </p:spPr>
      </p:pic>
    </p:spTree>
    <p:extLst>
      <p:ext uri="{BB962C8B-B14F-4D97-AF65-F5344CB8AC3E}">
        <p14:creationId xmlns:p14="http://schemas.microsoft.com/office/powerpoint/2010/main" val="56477283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2"/>
          <p:cNvSpPr>
            <a:spLocks noGrp="1"/>
          </p:cNvSpPr>
          <p:nvPr>
            <p:ph idx="1"/>
          </p:nvPr>
        </p:nvSpPr>
        <p:spPr>
          <a:xfrm>
            <a:off x="1651379" y="1227138"/>
            <a:ext cx="6922709" cy="4618037"/>
          </a:xfrm>
        </p:spPr>
        <p:txBody>
          <a:bodyPr/>
          <a:lstStyle>
            <a:lvl1pPr marL="174625" indent="-174625">
              <a:spcAft>
                <a:spcPts val="600"/>
              </a:spcAft>
              <a:buFont typeface="Arial" pitchFamily="34" charset="0"/>
              <a:buChar char="•"/>
              <a:defRPr b="0">
                <a:solidFill>
                  <a:srgbClr val="4F4F4F"/>
                </a:solidFill>
              </a:defRPr>
            </a:lvl1pPr>
            <a:lvl2pPr marL="347663" indent="-173038">
              <a:spcAft>
                <a:spcPts val="600"/>
              </a:spcAft>
              <a:defRPr>
                <a:solidFill>
                  <a:srgbClr val="4F4F4F"/>
                </a:solidFill>
              </a:defRPr>
            </a:lvl2pPr>
            <a:lvl3pPr marL="508000" indent="-160338">
              <a:spcAft>
                <a:spcPts val="600"/>
              </a:spcAft>
              <a:defRPr/>
            </a:lvl3pPr>
            <a:lvl4pPr marL="623888" indent="-158750">
              <a:spcAft>
                <a:spcPts val="600"/>
              </a:spcAft>
              <a:defRPr/>
            </a:lvl4pPr>
            <a:lvl5pPr marL="798513" indent="-1746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Tree>
    <p:extLst>
      <p:ext uri="{BB962C8B-B14F-4D97-AF65-F5344CB8AC3E}">
        <p14:creationId xmlns:p14="http://schemas.microsoft.com/office/powerpoint/2010/main" val="262764983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EE1BCF-C2E5-407B-B18B-DB0BFB4D331F}" type="datetimeFigureOut">
              <a:rPr lang="en-US" smtClean="0">
                <a:solidFill>
                  <a:srgbClr val="4F4F4F"/>
                </a:solidFill>
              </a:rPr>
              <a:pPr/>
              <a:t>1/22/2014</a:t>
            </a:fld>
            <a:endParaRPr lang="en-US">
              <a:solidFill>
                <a:srgbClr val="4F4F4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F4F4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FA394F-F0E6-4F41-A94F-E1C23FEEE792}" type="slidenum">
              <a:rPr lang="en-US" smtClean="0">
                <a:solidFill>
                  <a:srgbClr val="4F4F4F"/>
                </a:solidFill>
              </a:rPr>
              <a:pPr/>
              <a:t>‹#›</a:t>
            </a:fld>
            <a:endParaRPr lang="en-US">
              <a:solidFill>
                <a:srgbClr val="4F4F4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39449"/>
            <a:ext cx="5543550" cy="197490"/>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bg1">
                    <a:lumMod val="75000"/>
                  </a:schemeClr>
                </a:solidFill>
              </a:defRPr>
            </a:lvl1pPr>
          </a:lstStyle>
          <a:p>
            <a:pPr lvl="0"/>
            <a:r>
              <a:rPr lang="en-US" dirty="0" smtClean="0"/>
              <a:t>Master Subtitle Style | August 12, 2012</a:t>
            </a:r>
          </a:p>
        </p:txBody>
      </p:sp>
      <p:sp>
        <p:nvSpPr>
          <p:cNvPr id="10" name="Rectangle 9"/>
          <p:cNvSpPr/>
          <p:nvPr userDrawn="1"/>
        </p:nvSpPr>
        <p:spPr>
          <a:xfrm>
            <a:off x="2171700" y="3162300"/>
            <a:ext cx="57150" cy="328612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boom-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50801"/>
            <a:ext cx="4544183" cy="1168400"/>
          </a:xfrm>
          <a:prstGeom prst="rect">
            <a:avLst/>
          </a:prstGeom>
        </p:spPr>
      </p:pic>
    </p:spTree>
    <p:extLst>
      <p:ext uri="{BB962C8B-B14F-4D97-AF65-F5344CB8AC3E}">
        <p14:creationId xmlns:p14="http://schemas.microsoft.com/office/powerpoint/2010/main" val="56477283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inting Title Slide">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451" y="-111760"/>
            <a:ext cx="9416526" cy="7081520"/>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B3B3B"/>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0896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tx1">
                    <a:lumMod val="75000"/>
                  </a:schemeClr>
                </a:solidFill>
              </a:defRPr>
            </a:lvl1pPr>
          </a:lstStyle>
          <a:p>
            <a:pPr lvl="0"/>
            <a:r>
              <a:rPr lang="en-US" dirty="0" smtClean="0"/>
              <a:t>Master Subtitle Style | August 12, 2012</a:t>
            </a:r>
          </a:p>
        </p:txBody>
      </p:sp>
      <p:sp>
        <p:nvSpPr>
          <p:cNvPr id="10" name="Rectangle 9"/>
          <p:cNvSpPr/>
          <p:nvPr userDrawn="1"/>
        </p:nvSpPr>
        <p:spPr>
          <a:xfrm>
            <a:off x="2155152" y="4553046"/>
            <a:ext cx="123421" cy="680893"/>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descr="ima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961" y="277982"/>
            <a:ext cx="4258990" cy="829458"/>
          </a:xfrm>
          <a:prstGeom prst="rect">
            <a:avLst/>
          </a:prstGeom>
        </p:spPr>
      </p:pic>
    </p:spTree>
    <p:extLst>
      <p:ext uri="{BB962C8B-B14F-4D97-AF65-F5344CB8AC3E}">
        <p14:creationId xmlns:p14="http://schemas.microsoft.com/office/powerpoint/2010/main" val="217258549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Slide with Subtitle">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solidFill>
                <a:srgbClr val="4F4F4F"/>
              </a:solidFill>
            </a:endParaRPr>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solidFill>
                <a:srgbClr val="4F4F4F"/>
              </a:solidFill>
            </a:endParaRPr>
          </a:p>
        </p:txBody>
      </p:sp>
      <p:sp>
        <p:nvSpPr>
          <p:cNvPr id="8" name="Title 1"/>
          <p:cNvSpPr>
            <a:spLocks noGrp="1"/>
          </p:cNvSpPr>
          <p:nvPr>
            <p:ph type="title"/>
          </p:nvPr>
        </p:nvSpPr>
        <p:spPr>
          <a:xfrm>
            <a:off x="474663" y="425241"/>
            <a:ext cx="8099425" cy="362415"/>
          </a:xfrm>
        </p:spPr>
        <p:txBody>
          <a:bodyPr/>
          <a:lstStyle/>
          <a:p>
            <a:r>
              <a:rPr lang="en-US" smtClean="0"/>
              <a:t>Click to edit Master title style</a:t>
            </a:r>
            <a:endParaRPr lang="en-US" dirty="0"/>
          </a:p>
        </p:txBody>
      </p:sp>
      <p:sp>
        <p:nvSpPr>
          <p:cNvPr id="9" name="Text Placeholder 11"/>
          <p:cNvSpPr>
            <a:spLocks noGrp="1"/>
          </p:cNvSpPr>
          <p:nvPr>
            <p:ph type="body" sz="quarter" idx="13" hasCustomPrompt="1"/>
          </p:nvPr>
        </p:nvSpPr>
        <p:spPr>
          <a:xfrm>
            <a:off x="474662" y="814811"/>
            <a:ext cx="8104893"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sp>
        <p:nvSpPr>
          <p:cNvPr id="3" name="Text Placeholder 2"/>
          <p:cNvSpPr>
            <a:spLocks noGrp="1"/>
          </p:cNvSpPr>
          <p:nvPr>
            <p:ph type="body" sz="quarter" idx="14"/>
          </p:nvPr>
        </p:nvSpPr>
        <p:spPr>
          <a:xfrm>
            <a:off x="469900" y="1460500"/>
            <a:ext cx="8115300" cy="4699000"/>
          </a:xfrm>
        </p:spPr>
        <p:txBody>
          <a:bodyPr/>
          <a:lstStyle>
            <a:lvl5pPr marL="863600" indent="-1143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47601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solidFill>
                <a:srgbClr val="4F4F4F"/>
              </a:solidFill>
            </a:endParaRPr>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solidFill>
                <a:srgbClr val="4F4F4F"/>
              </a:solidFill>
            </a:endParaRPr>
          </a:p>
        </p:txBody>
      </p:sp>
      <p:sp>
        <p:nvSpPr>
          <p:cNvPr id="8" name="Title 1"/>
          <p:cNvSpPr>
            <a:spLocks noGrp="1"/>
          </p:cNvSpPr>
          <p:nvPr>
            <p:ph type="title"/>
          </p:nvPr>
        </p:nvSpPr>
        <p:spPr>
          <a:xfrm>
            <a:off x="474663" y="441088"/>
            <a:ext cx="8099425" cy="391468"/>
          </a:xfrm>
        </p:spPr>
        <p:txBody>
          <a:bodyPr/>
          <a:lstStyle/>
          <a:p>
            <a:r>
              <a:rPr lang="en-US" smtClean="0"/>
              <a:t>Click to edit Master title style</a:t>
            </a:r>
            <a:endParaRPr lang="en-US" dirty="0"/>
          </a:p>
        </p:txBody>
      </p:sp>
      <p:sp>
        <p:nvSpPr>
          <p:cNvPr id="12" name="Chart Placeholder 11"/>
          <p:cNvSpPr>
            <a:spLocks noGrp="1"/>
          </p:cNvSpPr>
          <p:nvPr>
            <p:ph type="chart" sz="quarter" idx="14"/>
          </p:nvPr>
        </p:nvSpPr>
        <p:spPr>
          <a:xfrm>
            <a:off x="490538" y="1560284"/>
            <a:ext cx="4081462" cy="4558447"/>
          </a:xfrm>
          <a:prstGeom prst="rect">
            <a:avLst/>
          </a:prstGeom>
        </p:spPr>
        <p:txBody>
          <a:bodyPr>
            <a:normAutofit/>
          </a:bodyPr>
          <a:lstStyle>
            <a:lvl1pPr>
              <a:buFont typeface="Arial" pitchFamily="34" charset="0"/>
              <a:buNone/>
              <a:defRPr sz="1600"/>
            </a:lvl1pPr>
          </a:lstStyle>
          <a:p>
            <a:r>
              <a:rPr lang="en-US" smtClean="0"/>
              <a:t>Click icon to add chart</a:t>
            </a:r>
            <a:endParaRPr lang="en-US" dirty="0"/>
          </a:p>
        </p:txBody>
      </p:sp>
      <p:sp>
        <p:nvSpPr>
          <p:cNvPr id="10" name="Text Placeholder 11"/>
          <p:cNvSpPr>
            <a:spLocks noGrp="1"/>
          </p:cNvSpPr>
          <p:nvPr>
            <p:ph type="body" sz="quarter" idx="13" hasCustomPrompt="1"/>
          </p:nvPr>
        </p:nvSpPr>
        <p:spPr>
          <a:xfrm>
            <a:off x="474663" y="845599"/>
            <a:ext cx="8104894"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cxnSp>
        <p:nvCxnSpPr>
          <p:cNvPr id="7" name="Straight Connector 6"/>
          <p:cNvCxnSpPr/>
          <p:nvPr userDrawn="1"/>
        </p:nvCxnSpPr>
        <p:spPr>
          <a:xfrm>
            <a:off x="4723243" y="1417391"/>
            <a:ext cx="43109" cy="48855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15"/>
          </p:nvPr>
        </p:nvSpPr>
        <p:spPr>
          <a:xfrm>
            <a:off x="4924777" y="1566862"/>
            <a:ext cx="3697111" cy="4585581"/>
          </a:xfrm>
          <a:prstGeom prst="rect">
            <a:avLst/>
          </a:prstGeom>
        </p:spPr>
        <p:txBody>
          <a:bodyPr/>
          <a:lstStyle>
            <a:lvl1pPr marL="0" indent="0">
              <a:buNone/>
              <a:defRPr sz="1400" b="1">
                <a:solidFill>
                  <a:schemeClr val="accent3"/>
                </a:solidFill>
              </a:defRPr>
            </a:lvl1pPr>
            <a:lvl2pPr marL="228600" indent="-228600">
              <a:spcAft>
                <a:spcPts val="400"/>
              </a:spcAft>
              <a:buFont typeface="+mj-lt"/>
              <a:buAutoNum type="arabicPeriod"/>
              <a:defRPr sz="1200"/>
            </a:lvl2pPr>
            <a:lvl3pPr marL="447675" indent="-228600">
              <a:spcAft>
                <a:spcPts val="400"/>
              </a:spcAft>
              <a:buFont typeface="+mj-lt"/>
              <a:buAutoNum type="arabicPeriod"/>
              <a:defRPr sz="1200"/>
            </a:lvl3pPr>
            <a:lvl4pPr marL="647700" indent="-228600">
              <a:spcAft>
                <a:spcPts val="400"/>
              </a:spcAft>
              <a:buFont typeface="+mj-lt"/>
              <a:buAutoNum type="arabicPeriod"/>
              <a:defRPr sz="1200"/>
            </a:lvl4pPr>
            <a:lvl5pPr marL="812800" indent="-228600">
              <a:spcAft>
                <a:spcPts val="400"/>
              </a:spcAft>
              <a:buFont typeface="+mj-lt"/>
              <a:buAutoNum type="arabicPeriod"/>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8538397"/>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solidFill>
                <a:srgbClr val="4F4F4F"/>
              </a:solidFill>
            </a:endParaRPr>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solidFill>
                <a:srgbClr val="4F4F4F"/>
              </a:solidFill>
            </a:endParaRPr>
          </a:p>
        </p:txBody>
      </p:sp>
      <p:sp>
        <p:nvSpPr>
          <p:cNvPr id="8" name="Title 1"/>
          <p:cNvSpPr>
            <a:spLocks noGrp="1"/>
          </p:cNvSpPr>
          <p:nvPr>
            <p:ph type="title"/>
          </p:nvPr>
        </p:nvSpPr>
        <p:spPr>
          <a:xfrm>
            <a:off x="474663" y="441088"/>
            <a:ext cx="8099425" cy="391468"/>
          </a:xfrm>
        </p:spPr>
        <p:txBody>
          <a:bodyPr/>
          <a:lstStyle/>
          <a:p>
            <a:r>
              <a:rPr lang="en-US" smtClean="0"/>
              <a:t>Click to edit Master title style</a:t>
            </a:r>
            <a:endParaRPr lang="en-US" dirty="0"/>
          </a:p>
        </p:txBody>
      </p:sp>
      <p:sp>
        <p:nvSpPr>
          <p:cNvPr id="10" name="Text Placeholder 11"/>
          <p:cNvSpPr>
            <a:spLocks noGrp="1"/>
          </p:cNvSpPr>
          <p:nvPr>
            <p:ph type="body" sz="quarter" idx="13" hasCustomPrompt="1"/>
          </p:nvPr>
        </p:nvSpPr>
        <p:spPr>
          <a:xfrm>
            <a:off x="474663" y="845599"/>
            <a:ext cx="8104894"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cxnSp>
        <p:nvCxnSpPr>
          <p:cNvPr id="7" name="Straight Connector 6"/>
          <p:cNvCxnSpPr/>
          <p:nvPr userDrawn="1"/>
        </p:nvCxnSpPr>
        <p:spPr>
          <a:xfrm>
            <a:off x="4723243" y="1417391"/>
            <a:ext cx="43109" cy="48855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15"/>
          </p:nvPr>
        </p:nvSpPr>
        <p:spPr>
          <a:xfrm>
            <a:off x="4924777" y="1566862"/>
            <a:ext cx="3697111" cy="4585581"/>
          </a:xfrm>
          <a:prstGeom prst="rect">
            <a:avLst/>
          </a:prstGeom>
        </p:spPr>
        <p:txBody>
          <a:bodyPr/>
          <a:lstStyle>
            <a:lvl1pPr marL="0" indent="0">
              <a:buNone/>
              <a:defRPr sz="1400" b="1">
                <a:solidFill>
                  <a:schemeClr val="accent3"/>
                </a:solidFill>
              </a:defRPr>
            </a:lvl1pPr>
            <a:lvl2pPr marL="228600" indent="-228600">
              <a:spcAft>
                <a:spcPts val="400"/>
              </a:spcAft>
              <a:buFont typeface="+mj-lt"/>
              <a:buAutoNum type="arabicPeriod"/>
              <a:defRPr sz="1200"/>
            </a:lvl2pPr>
            <a:lvl3pPr marL="447675" indent="-228600">
              <a:spcAft>
                <a:spcPts val="400"/>
              </a:spcAft>
              <a:buFont typeface="+mj-lt"/>
              <a:buAutoNum type="arabicPeriod"/>
              <a:defRPr sz="1200"/>
            </a:lvl3pPr>
            <a:lvl4pPr marL="647700" indent="-228600">
              <a:spcAft>
                <a:spcPts val="400"/>
              </a:spcAft>
              <a:buFont typeface="+mj-lt"/>
              <a:buAutoNum type="arabicPeriod"/>
              <a:defRPr sz="1200"/>
            </a:lvl4pPr>
            <a:lvl5pPr marL="812800" indent="-228600">
              <a:spcAft>
                <a:spcPts val="400"/>
              </a:spcAft>
              <a:buFont typeface="+mj-lt"/>
              <a:buAutoNum type="arabicPeriod"/>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6" hasCustomPrompt="1"/>
          </p:nvPr>
        </p:nvSpPr>
        <p:spPr>
          <a:xfrm>
            <a:off x="487363" y="1575118"/>
            <a:ext cx="4064000" cy="4592637"/>
          </a:xfrm>
        </p:spPr>
        <p:txBody>
          <a:bodyPr/>
          <a:lstStyle>
            <a:lvl1pPr marL="0" indent="0">
              <a:buNone/>
              <a:defRPr baseline="0"/>
            </a:lvl1pPr>
          </a:lstStyle>
          <a:p>
            <a:r>
              <a:rPr lang="en-US" dirty="0" smtClean="0"/>
              <a:t>Click to add picture</a:t>
            </a:r>
          </a:p>
          <a:p>
            <a:endParaRPr lang="en-US" dirty="0"/>
          </a:p>
        </p:txBody>
      </p:sp>
    </p:spTree>
    <p:extLst>
      <p:ext uri="{BB962C8B-B14F-4D97-AF65-F5344CB8AC3E}">
        <p14:creationId xmlns:p14="http://schemas.microsoft.com/office/powerpoint/2010/main" val="30202525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3176" y="1564816"/>
            <a:ext cx="8130491" cy="4505136"/>
          </a:xfrm>
          <a:prstGeom prst="rect">
            <a:avLst/>
          </a:prstGeom>
        </p:spPr>
        <p:txBody>
          <a:bodyPr lIns="274320" tIns="274320"/>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8" name="Title 7"/>
          <p:cNvSpPr>
            <a:spLocks noGrp="1"/>
          </p:cNvSpPr>
          <p:nvPr>
            <p:ph type="title"/>
          </p:nvPr>
        </p:nvSpPr>
        <p:spPr>
          <a:xfrm>
            <a:off x="474663" y="441087"/>
            <a:ext cx="8099425" cy="391469"/>
          </a:xfrm>
        </p:spPr>
        <p:txBody>
          <a:bodyPr/>
          <a:lstStyle/>
          <a:p>
            <a:r>
              <a:rPr lang="en-US" smtClean="0"/>
              <a:t>Click to edit Master title style</a:t>
            </a:r>
            <a:endParaRPr lang="en-US" dirty="0"/>
          </a:p>
        </p:txBody>
      </p:sp>
      <p:sp>
        <p:nvSpPr>
          <p:cNvPr id="9" name="Text Placeholder 11"/>
          <p:cNvSpPr>
            <a:spLocks noGrp="1"/>
          </p:cNvSpPr>
          <p:nvPr>
            <p:ph type="body" sz="quarter" idx="13" hasCustomPrompt="1"/>
          </p:nvPr>
        </p:nvSpPr>
        <p:spPr>
          <a:xfrm>
            <a:off x="474662" y="845599"/>
            <a:ext cx="8123427"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spTree>
    <p:extLst>
      <p:ext uri="{BB962C8B-B14F-4D97-AF65-F5344CB8AC3E}">
        <p14:creationId xmlns:p14="http://schemas.microsoft.com/office/powerpoint/2010/main" val="2674793851"/>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13"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14" name="Rectangle 3"/>
          <p:cNvSpPr>
            <a:spLocks noGrp="1" noChangeArrowheads="1"/>
          </p:cNvSpPr>
          <p:nvPr>
            <p:ph type="subTitle" idx="1" hasCustomPrompt="1"/>
          </p:nvPr>
        </p:nvSpPr>
        <p:spPr>
          <a:xfrm>
            <a:off x="2207661" y="5039449"/>
            <a:ext cx="5543550" cy="197490"/>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bg1">
                    <a:lumMod val="75000"/>
                  </a:schemeClr>
                </a:solidFill>
              </a:defRPr>
            </a:lvl1pPr>
          </a:lstStyle>
          <a:p>
            <a:pPr lvl="0"/>
            <a:r>
              <a:rPr lang="en-US" dirty="0" smtClean="0"/>
              <a:t>Master Subtitle Style | August 12, 2012</a:t>
            </a:r>
          </a:p>
        </p:txBody>
      </p:sp>
      <p:sp>
        <p:nvSpPr>
          <p:cNvPr id="15" name="Rectangle 14"/>
          <p:cNvSpPr/>
          <p:nvPr userDrawn="1"/>
        </p:nvSpPr>
        <p:spPr>
          <a:xfrm>
            <a:off x="2155152" y="4553046"/>
            <a:ext cx="123421" cy="6808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985902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Onl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13"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8" name="Rectangle 7"/>
          <p:cNvSpPr/>
          <p:nvPr userDrawn="1"/>
        </p:nvSpPr>
        <p:spPr>
          <a:xfrm>
            <a:off x="2155152" y="4553046"/>
            <a:ext cx="123421" cy="37306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6370740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inting Title Slide">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451" y="-111760"/>
            <a:ext cx="9416526" cy="7081520"/>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B3B3B"/>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0896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tx1">
                    <a:lumMod val="75000"/>
                  </a:schemeClr>
                </a:solidFill>
              </a:defRPr>
            </a:lvl1pPr>
          </a:lstStyle>
          <a:p>
            <a:pPr lvl="0"/>
            <a:r>
              <a:rPr lang="en-US" dirty="0" smtClean="0"/>
              <a:t>Master Subtitle Style | August 12, 2012</a:t>
            </a:r>
          </a:p>
        </p:txBody>
      </p:sp>
      <p:sp>
        <p:nvSpPr>
          <p:cNvPr id="10" name="Rectangle 9"/>
          <p:cNvSpPr/>
          <p:nvPr userDrawn="1"/>
        </p:nvSpPr>
        <p:spPr>
          <a:xfrm>
            <a:off x="2155152" y="4553046"/>
            <a:ext cx="123421" cy="680893"/>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ma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961" y="277982"/>
            <a:ext cx="4258990" cy="829458"/>
          </a:xfrm>
          <a:prstGeom prst="rect">
            <a:avLst/>
          </a:prstGeom>
        </p:spPr>
      </p:pic>
    </p:spTree>
    <p:extLst>
      <p:ext uri="{BB962C8B-B14F-4D97-AF65-F5344CB8AC3E}">
        <p14:creationId xmlns:p14="http://schemas.microsoft.com/office/powerpoint/2010/main" val="217258549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624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2"/>
          <p:cNvSpPr>
            <a:spLocks noGrp="1"/>
          </p:cNvSpPr>
          <p:nvPr>
            <p:ph idx="1"/>
          </p:nvPr>
        </p:nvSpPr>
        <p:spPr>
          <a:xfrm>
            <a:off x="1651379" y="1227138"/>
            <a:ext cx="6922709" cy="4618037"/>
          </a:xfrm>
        </p:spPr>
        <p:txBody>
          <a:bodyPr/>
          <a:lstStyle>
            <a:lvl1pPr marL="174625" indent="-174625">
              <a:spcAft>
                <a:spcPts val="600"/>
              </a:spcAft>
              <a:buFont typeface="Arial" pitchFamily="34" charset="0"/>
              <a:buChar char="•"/>
              <a:defRPr b="0">
                <a:solidFill>
                  <a:srgbClr val="4F4F4F"/>
                </a:solidFill>
              </a:defRPr>
            </a:lvl1pPr>
            <a:lvl2pPr marL="347663" indent="-173038">
              <a:spcAft>
                <a:spcPts val="600"/>
              </a:spcAft>
              <a:defRPr>
                <a:solidFill>
                  <a:srgbClr val="4F4F4F"/>
                </a:solidFill>
              </a:defRPr>
            </a:lvl2pPr>
            <a:lvl3pPr marL="508000" indent="-160338">
              <a:spcAft>
                <a:spcPts val="600"/>
              </a:spcAft>
              <a:defRPr/>
            </a:lvl3pPr>
            <a:lvl4pPr marL="623888" indent="-158750">
              <a:spcAft>
                <a:spcPts val="600"/>
              </a:spcAft>
              <a:defRPr/>
            </a:lvl4pPr>
            <a:lvl5pPr marL="798513" indent="-1746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Tree>
    <p:extLst>
      <p:ext uri="{BB962C8B-B14F-4D97-AF65-F5344CB8AC3E}">
        <p14:creationId xmlns:p14="http://schemas.microsoft.com/office/powerpoint/2010/main" val="262764983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EE1BCF-C2E5-407B-B18B-DB0BFB4D331F}" type="datetimeFigureOut">
              <a:rPr lang="en-US" smtClean="0">
                <a:solidFill>
                  <a:srgbClr val="4F4F4F"/>
                </a:solidFill>
              </a:rPr>
              <a:pPr/>
              <a:t>1/22/2014</a:t>
            </a:fld>
            <a:endParaRPr lang="en-US">
              <a:solidFill>
                <a:srgbClr val="4F4F4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F4F4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FA394F-F0E6-4F41-A94F-E1C23FEEE792}" type="slidenum">
              <a:rPr lang="en-US" smtClean="0">
                <a:solidFill>
                  <a:srgbClr val="4F4F4F"/>
                </a:solidFill>
              </a:rPr>
              <a:pPr/>
              <a:t>‹#›</a:t>
            </a:fld>
            <a:endParaRPr lang="en-US">
              <a:solidFill>
                <a:srgbClr val="4F4F4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lide with Subtitle">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p>
        </p:txBody>
      </p:sp>
      <p:sp>
        <p:nvSpPr>
          <p:cNvPr id="8" name="Title 1"/>
          <p:cNvSpPr>
            <a:spLocks noGrp="1"/>
          </p:cNvSpPr>
          <p:nvPr>
            <p:ph type="title"/>
          </p:nvPr>
        </p:nvSpPr>
        <p:spPr>
          <a:xfrm>
            <a:off x="474663" y="425241"/>
            <a:ext cx="8099425" cy="362415"/>
          </a:xfrm>
        </p:spPr>
        <p:txBody>
          <a:bodyPr/>
          <a:lstStyle/>
          <a:p>
            <a:r>
              <a:rPr lang="en-US" smtClean="0"/>
              <a:t>Click to edit Master title style</a:t>
            </a:r>
            <a:endParaRPr lang="en-US" dirty="0"/>
          </a:p>
        </p:txBody>
      </p:sp>
      <p:sp>
        <p:nvSpPr>
          <p:cNvPr id="9" name="Text Placeholder 11"/>
          <p:cNvSpPr>
            <a:spLocks noGrp="1"/>
          </p:cNvSpPr>
          <p:nvPr>
            <p:ph type="body" sz="quarter" idx="13" hasCustomPrompt="1"/>
          </p:nvPr>
        </p:nvSpPr>
        <p:spPr>
          <a:xfrm>
            <a:off x="474662" y="814811"/>
            <a:ext cx="8104893"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sp>
        <p:nvSpPr>
          <p:cNvPr id="3" name="Text Placeholder 2"/>
          <p:cNvSpPr>
            <a:spLocks noGrp="1"/>
          </p:cNvSpPr>
          <p:nvPr>
            <p:ph type="body" sz="quarter" idx="14"/>
          </p:nvPr>
        </p:nvSpPr>
        <p:spPr>
          <a:xfrm>
            <a:off x="469900" y="1460500"/>
            <a:ext cx="8115300" cy="4699000"/>
          </a:xfrm>
        </p:spPr>
        <p:txBody>
          <a:bodyPr/>
          <a:lstStyle>
            <a:lvl5pPr marL="863600" indent="-1143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4760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p>
        </p:txBody>
      </p:sp>
      <p:sp>
        <p:nvSpPr>
          <p:cNvPr id="8" name="Title 1"/>
          <p:cNvSpPr>
            <a:spLocks noGrp="1"/>
          </p:cNvSpPr>
          <p:nvPr>
            <p:ph type="title"/>
          </p:nvPr>
        </p:nvSpPr>
        <p:spPr>
          <a:xfrm>
            <a:off x="474663" y="441088"/>
            <a:ext cx="8099425" cy="391468"/>
          </a:xfrm>
        </p:spPr>
        <p:txBody>
          <a:bodyPr/>
          <a:lstStyle/>
          <a:p>
            <a:r>
              <a:rPr lang="en-US" smtClean="0"/>
              <a:t>Click to edit Master title style</a:t>
            </a:r>
            <a:endParaRPr lang="en-US" dirty="0"/>
          </a:p>
        </p:txBody>
      </p:sp>
      <p:sp>
        <p:nvSpPr>
          <p:cNvPr id="12" name="Chart Placeholder 11"/>
          <p:cNvSpPr>
            <a:spLocks noGrp="1"/>
          </p:cNvSpPr>
          <p:nvPr>
            <p:ph type="chart" sz="quarter" idx="14"/>
          </p:nvPr>
        </p:nvSpPr>
        <p:spPr>
          <a:xfrm>
            <a:off x="490538" y="1560284"/>
            <a:ext cx="4081462" cy="4558447"/>
          </a:xfrm>
          <a:prstGeom prst="rect">
            <a:avLst/>
          </a:prstGeom>
        </p:spPr>
        <p:txBody>
          <a:bodyPr>
            <a:normAutofit/>
          </a:bodyPr>
          <a:lstStyle>
            <a:lvl1pPr>
              <a:buFont typeface="Arial" pitchFamily="34" charset="0"/>
              <a:buNone/>
              <a:defRPr sz="1600"/>
            </a:lvl1pPr>
          </a:lstStyle>
          <a:p>
            <a:r>
              <a:rPr lang="en-US" smtClean="0"/>
              <a:t>Click icon to add chart</a:t>
            </a:r>
            <a:endParaRPr lang="en-US" dirty="0"/>
          </a:p>
        </p:txBody>
      </p:sp>
      <p:sp>
        <p:nvSpPr>
          <p:cNvPr id="10" name="Text Placeholder 11"/>
          <p:cNvSpPr>
            <a:spLocks noGrp="1"/>
          </p:cNvSpPr>
          <p:nvPr>
            <p:ph type="body" sz="quarter" idx="13" hasCustomPrompt="1"/>
          </p:nvPr>
        </p:nvSpPr>
        <p:spPr>
          <a:xfrm>
            <a:off x="474663" y="845599"/>
            <a:ext cx="8104894"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cxnSp>
        <p:nvCxnSpPr>
          <p:cNvPr id="7" name="Straight Connector 6"/>
          <p:cNvCxnSpPr/>
          <p:nvPr userDrawn="1"/>
        </p:nvCxnSpPr>
        <p:spPr>
          <a:xfrm>
            <a:off x="4723243" y="1417391"/>
            <a:ext cx="43109" cy="48855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15"/>
          </p:nvPr>
        </p:nvSpPr>
        <p:spPr>
          <a:xfrm>
            <a:off x="4924777" y="1566862"/>
            <a:ext cx="3697111" cy="4585581"/>
          </a:xfrm>
          <a:prstGeom prst="rect">
            <a:avLst/>
          </a:prstGeom>
        </p:spPr>
        <p:txBody>
          <a:bodyPr/>
          <a:lstStyle>
            <a:lvl1pPr marL="0" indent="0">
              <a:buNone/>
              <a:defRPr sz="1400" b="1">
                <a:solidFill>
                  <a:schemeClr val="accent3"/>
                </a:solidFill>
              </a:defRPr>
            </a:lvl1pPr>
            <a:lvl2pPr marL="228600" indent="-228600">
              <a:spcAft>
                <a:spcPts val="400"/>
              </a:spcAft>
              <a:buFont typeface="+mj-lt"/>
              <a:buAutoNum type="arabicPeriod"/>
              <a:defRPr sz="1200"/>
            </a:lvl2pPr>
            <a:lvl3pPr marL="447675" indent="-228600">
              <a:spcAft>
                <a:spcPts val="400"/>
              </a:spcAft>
              <a:buFont typeface="+mj-lt"/>
              <a:buAutoNum type="arabicPeriod"/>
              <a:defRPr sz="1200"/>
            </a:lvl3pPr>
            <a:lvl4pPr marL="647700" indent="-228600">
              <a:spcAft>
                <a:spcPts val="400"/>
              </a:spcAft>
              <a:buFont typeface="+mj-lt"/>
              <a:buAutoNum type="arabicPeriod"/>
              <a:defRPr sz="1200"/>
            </a:lvl4pPr>
            <a:lvl5pPr marL="812800" indent="-228600">
              <a:spcAft>
                <a:spcPts val="400"/>
              </a:spcAft>
              <a:buFont typeface="+mj-lt"/>
              <a:buAutoNum type="arabicPeriod"/>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853839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p>
        </p:txBody>
      </p:sp>
      <p:sp>
        <p:nvSpPr>
          <p:cNvPr id="8" name="Title 1"/>
          <p:cNvSpPr>
            <a:spLocks noGrp="1"/>
          </p:cNvSpPr>
          <p:nvPr>
            <p:ph type="title"/>
          </p:nvPr>
        </p:nvSpPr>
        <p:spPr>
          <a:xfrm>
            <a:off x="474663" y="441088"/>
            <a:ext cx="8099425" cy="391468"/>
          </a:xfrm>
        </p:spPr>
        <p:txBody>
          <a:bodyPr/>
          <a:lstStyle/>
          <a:p>
            <a:r>
              <a:rPr lang="en-US" smtClean="0"/>
              <a:t>Click to edit Master title style</a:t>
            </a:r>
            <a:endParaRPr lang="en-US" dirty="0"/>
          </a:p>
        </p:txBody>
      </p:sp>
      <p:sp>
        <p:nvSpPr>
          <p:cNvPr id="10" name="Text Placeholder 11"/>
          <p:cNvSpPr>
            <a:spLocks noGrp="1"/>
          </p:cNvSpPr>
          <p:nvPr>
            <p:ph type="body" sz="quarter" idx="13" hasCustomPrompt="1"/>
          </p:nvPr>
        </p:nvSpPr>
        <p:spPr>
          <a:xfrm>
            <a:off x="474663" y="845599"/>
            <a:ext cx="8104894"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cxnSp>
        <p:nvCxnSpPr>
          <p:cNvPr id="7" name="Straight Connector 6"/>
          <p:cNvCxnSpPr/>
          <p:nvPr userDrawn="1"/>
        </p:nvCxnSpPr>
        <p:spPr>
          <a:xfrm>
            <a:off x="4723243" y="1417391"/>
            <a:ext cx="43109" cy="48855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15"/>
          </p:nvPr>
        </p:nvSpPr>
        <p:spPr>
          <a:xfrm>
            <a:off x="4924777" y="1566862"/>
            <a:ext cx="3697111" cy="4585581"/>
          </a:xfrm>
          <a:prstGeom prst="rect">
            <a:avLst/>
          </a:prstGeom>
        </p:spPr>
        <p:txBody>
          <a:bodyPr/>
          <a:lstStyle>
            <a:lvl1pPr marL="0" indent="0">
              <a:buNone/>
              <a:defRPr sz="1400" b="1">
                <a:solidFill>
                  <a:schemeClr val="accent3"/>
                </a:solidFill>
              </a:defRPr>
            </a:lvl1pPr>
            <a:lvl2pPr marL="228600" indent="-228600">
              <a:spcAft>
                <a:spcPts val="400"/>
              </a:spcAft>
              <a:buFont typeface="+mj-lt"/>
              <a:buAutoNum type="arabicPeriod"/>
              <a:defRPr sz="1200"/>
            </a:lvl2pPr>
            <a:lvl3pPr marL="447675" indent="-228600">
              <a:spcAft>
                <a:spcPts val="400"/>
              </a:spcAft>
              <a:buFont typeface="+mj-lt"/>
              <a:buAutoNum type="arabicPeriod"/>
              <a:defRPr sz="1200"/>
            </a:lvl3pPr>
            <a:lvl4pPr marL="647700" indent="-228600">
              <a:spcAft>
                <a:spcPts val="400"/>
              </a:spcAft>
              <a:buFont typeface="+mj-lt"/>
              <a:buAutoNum type="arabicPeriod"/>
              <a:defRPr sz="1200"/>
            </a:lvl4pPr>
            <a:lvl5pPr marL="812800" indent="-228600">
              <a:spcAft>
                <a:spcPts val="400"/>
              </a:spcAft>
              <a:buFont typeface="+mj-lt"/>
              <a:buAutoNum type="arabicPeriod"/>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6" hasCustomPrompt="1"/>
          </p:nvPr>
        </p:nvSpPr>
        <p:spPr>
          <a:xfrm>
            <a:off x="487363" y="1575118"/>
            <a:ext cx="4064000" cy="4592637"/>
          </a:xfrm>
        </p:spPr>
        <p:txBody>
          <a:bodyPr/>
          <a:lstStyle>
            <a:lvl1pPr marL="0" indent="0">
              <a:buNone/>
              <a:defRPr baseline="0"/>
            </a:lvl1pPr>
          </a:lstStyle>
          <a:p>
            <a:r>
              <a:rPr lang="en-US" dirty="0" smtClean="0"/>
              <a:t>Click to add picture</a:t>
            </a:r>
          </a:p>
          <a:p>
            <a:endParaRPr lang="en-US" dirty="0"/>
          </a:p>
        </p:txBody>
      </p:sp>
    </p:spTree>
    <p:extLst>
      <p:ext uri="{BB962C8B-B14F-4D97-AF65-F5344CB8AC3E}">
        <p14:creationId xmlns:p14="http://schemas.microsoft.com/office/powerpoint/2010/main" val="30202525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3176" y="1564816"/>
            <a:ext cx="8130491" cy="4505136"/>
          </a:xfrm>
          <a:prstGeom prst="rect">
            <a:avLst/>
          </a:prstGeom>
        </p:spPr>
        <p:txBody>
          <a:bodyPr lIns="274320" tIns="274320"/>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8" name="Title 7"/>
          <p:cNvSpPr>
            <a:spLocks noGrp="1"/>
          </p:cNvSpPr>
          <p:nvPr>
            <p:ph type="title"/>
          </p:nvPr>
        </p:nvSpPr>
        <p:spPr>
          <a:xfrm>
            <a:off x="474663" y="441087"/>
            <a:ext cx="8099425" cy="391469"/>
          </a:xfrm>
        </p:spPr>
        <p:txBody>
          <a:bodyPr/>
          <a:lstStyle/>
          <a:p>
            <a:r>
              <a:rPr lang="en-US" smtClean="0"/>
              <a:t>Click to edit Master title style</a:t>
            </a:r>
            <a:endParaRPr lang="en-US" dirty="0"/>
          </a:p>
        </p:txBody>
      </p:sp>
      <p:sp>
        <p:nvSpPr>
          <p:cNvPr id="9" name="Text Placeholder 11"/>
          <p:cNvSpPr>
            <a:spLocks noGrp="1"/>
          </p:cNvSpPr>
          <p:nvPr>
            <p:ph type="body" sz="quarter" idx="13" hasCustomPrompt="1"/>
          </p:nvPr>
        </p:nvSpPr>
        <p:spPr>
          <a:xfrm>
            <a:off x="474662" y="845599"/>
            <a:ext cx="8123427"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6C6C6C"/>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spTree>
    <p:extLst>
      <p:ext uri="{BB962C8B-B14F-4D97-AF65-F5344CB8AC3E}">
        <p14:creationId xmlns:p14="http://schemas.microsoft.com/office/powerpoint/2010/main" val="267479385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13"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14" name="Rectangle 3"/>
          <p:cNvSpPr>
            <a:spLocks noGrp="1" noChangeArrowheads="1"/>
          </p:cNvSpPr>
          <p:nvPr>
            <p:ph type="subTitle" idx="1" hasCustomPrompt="1"/>
          </p:nvPr>
        </p:nvSpPr>
        <p:spPr>
          <a:xfrm>
            <a:off x="2207661" y="5039449"/>
            <a:ext cx="5543550" cy="197490"/>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bg1">
                    <a:lumMod val="75000"/>
                  </a:schemeClr>
                </a:solidFill>
              </a:defRPr>
            </a:lvl1pPr>
          </a:lstStyle>
          <a:p>
            <a:pPr lvl="0"/>
            <a:r>
              <a:rPr lang="en-US" dirty="0" smtClean="0"/>
              <a:t>Master Subtitle Style | August 12, 2012</a:t>
            </a:r>
          </a:p>
        </p:txBody>
      </p:sp>
      <p:sp>
        <p:nvSpPr>
          <p:cNvPr id="15" name="Rectangle 14"/>
          <p:cNvSpPr/>
          <p:nvPr userDrawn="1"/>
        </p:nvSpPr>
        <p:spPr>
          <a:xfrm>
            <a:off x="2155152" y="4553046"/>
            <a:ext cx="123421" cy="6808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5902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nl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13"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8" name="Rectangle 7"/>
          <p:cNvSpPr/>
          <p:nvPr userDrawn="1"/>
        </p:nvSpPr>
        <p:spPr>
          <a:xfrm>
            <a:off x="2155152" y="4553046"/>
            <a:ext cx="123421" cy="37306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0740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62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21461"/>
            <a:ext cx="8099425" cy="4641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 name="Rectangle 12"/>
          <p:cNvSpPr/>
          <p:nvPr/>
        </p:nvSpPr>
        <p:spPr>
          <a:xfrm rot="5400000">
            <a:off x="-433747" y="713102"/>
            <a:ext cx="1159976"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rot="5400000">
            <a:off x="-23094" y="6557817"/>
            <a:ext cx="338667"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p:cNvSpPr>
            <a:spLocks noGrp="1"/>
          </p:cNvSpPr>
          <p:nvPr>
            <p:ph type="body" idx="1"/>
          </p:nvPr>
        </p:nvSpPr>
        <p:spPr>
          <a:xfrm>
            <a:off x="457200" y="1600200"/>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38100" y="6570962"/>
            <a:ext cx="205560" cy="233733"/>
          </a:xfrm>
          <a:prstGeom prst="rect">
            <a:avLst/>
          </a:prstGeom>
          <a:noFill/>
        </p:spPr>
        <p:txBody>
          <a:bodyPr wrap="square" lIns="0" tIns="0" rIns="0" bIns="0" rtlCol="0" anchor="ctr" anchorCtr="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7273EE1-5E38-49C9-BE71-B12C386003E3}"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mn-cs"/>
            </a:endParaRPr>
          </a:p>
        </p:txBody>
      </p:sp>
      <p:pic>
        <p:nvPicPr>
          <p:cNvPr id="10" name="Picture 9" descr="logo-02.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338666" y="5818385"/>
            <a:ext cx="1003935" cy="200266"/>
          </a:xfrm>
          <a:prstGeom prst="rect">
            <a:avLst/>
          </a:prstGeom>
        </p:spPr>
      </p:pic>
    </p:spTree>
    <p:extLst>
      <p:ext uri="{BB962C8B-B14F-4D97-AF65-F5344CB8AC3E}">
        <p14:creationId xmlns:p14="http://schemas.microsoft.com/office/powerpoint/2010/main" val="1151898493"/>
      </p:ext>
    </p:extLst>
  </p:cSld>
  <p:clrMap bg1="lt1" tx1="dk1" bg2="lt2" tx2="dk2" accent1="accent1" accent2="accent2" accent3="accent3" accent4="accent4" accent5="accent5" accent6="accent6" hlink="hlink" folHlink="folHlink"/>
  <p:sldLayoutIdLst>
    <p:sldLayoutId id="2147483895" r:id="rId1"/>
    <p:sldLayoutId id="2147483908" r:id="rId2"/>
    <p:sldLayoutId id="2147483896" r:id="rId3"/>
    <p:sldLayoutId id="2147483898" r:id="rId4"/>
    <p:sldLayoutId id="2147483907" r:id="rId5"/>
    <p:sldLayoutId id="2147483904" r:id="rId6"/>
    <p:sldLayoutId id="2147483899" r:id="rId7"/>
    <p:sldLayoutId id="2147483900" r:id="rId8"/>
    <p:sldLayoutId id="2147483905" r:id="rId9"/>
    <p:sldLayoutId id="2147483909" r:id="rId10"/>
    <p:sldLayoutId id="2147483923" r:id="rId11"/>
  </p:sldLayoutIdLst>
  <p:transition/>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2400" b="1" i="0" cap="none">
          <a:solidFill>
            <a:schemeClr val="bg2"/>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Arial" pitchFamily="34" charset="0"/>
        </a:defRPr>
      </a:lvl2pPr>
      <a:lvl3pPr algn="l" rtl="0" eaLnBrk="1" fontAlgn="base" hangingPunct="1">
        <a:lnSpc>
          <a:spcPct val="90000"/>
        </a:lnSpc>
        <a:spcBef>
          <a:spcPct val="0"/>
        </a:spcBef>
        <a:spcAft>
          <a:spcPct val="0"/>
        </a:spcAft>
        <a:defRPr sz="3000">
          <a:solidFill>
            <a:schemeClr val="tx1"/>
          </a:solidFill>
          <a:latin typeface="Arial" pitchFamily="34" charset="0"/>
        </a:defRPr>
      </a:lvl3pPr>
      <a:lvl4pPr algn="l" rtl="0" eaLnBrk="1" fontAlgn="base" hangingPunct="1">
        <a:lnSpc>
          <a:spcPct val="90000"/>
        </a:lnSpc>
        <a:spcBef>
          <a:spcPct val="0"/>
        </a:spcBef>
        <a:spcAft>
          <a:spcPct val="0"/>
        </a:spcAft>
        <a:defRPr sz="3000">
          <a:solidFill>
            <a:schemeClr val="tx1"/>
          </a:solidFill>
          <a:latin typeface="Arial" pitchFamily="34" charset="0"/>
        </a:defRPr>
      </a:lvl4pPr>
      <a:lvl5pPr algn="l" rtl="0" eaLnBrk="1" fontAlgn="base" hangingPunct="1">
        <a:lnSpc>
          <a:spcPct val="90000"/>
        </a:lnSpc>
        <a:spcBef>
          <a:spcPct val="0"/>
        </a:spcBef>
        <a:spcAft>
          <a:spcPct val="0"/>
        </a:spcAft>
        <a:defRPr sz="3000">
          <a:solidFill>
            <a:schemeClr val="tx1"/>
          </a:solidFill>
          <a:latin typeface="Arial" pitchFamily="34" charset="0"/>
        </a:defRPr>
      </a:lvl5pPr>
      <a:lvl6pPr marL="457200" algn="l" rtl="0" eaLnBrk="1" fontAlgn="base" hangingPunct="1">
        <a:lnSpc>
          <a:spcPct val="90000"/>
        </a:lnSpc>
        <a:spcBef>
          <a:spcPct val="0"/>
        </a:spcBef>
        <a:spcAft>
          <a:spcPct val="0"/>
        </a:spcAft>
        <a:defRPr sz="3000">
          <a:solidFill>
            <a:schemeClr val="tx1"/>
          </a:solidFill>
          <a:latin typeface="Arial" pitchFamily="34" charset="0"/>
        </a:defRPr>
      </a:lvl6pPr>
      <a:lvl7pPr marL="914400" algn="l" rtl="0" eaLnBrk="1" fontAlgn="base" hangingPunct="1">
        <a:lnSpc>
          <a:spcPct val="90000"/>
        </a:lnSpc>
        <a:spcBef>
          <a:spcPct val="0"/>
        </a:spcBef>
        <a:spcAft>
          <a:spcPct val="0"/>
        </a:spcAft>
        <a:defRPr sz="3000">
          <a:solidFill>
            <a:schemeClr val="tx1"/>
          </a:solidFill>
          <a:latin typeface="Arial" pitchFamily="34" charset="0"/>
        </a:defRPr>
      </a:lvl7pPr>
      <a:lvl8pPr marL="1371600" algn="l" rtl="0" eaLnBrk="1" fontAlgn="base" hangingPunct="1">
        <a:lnSpc>
          <a:spcPct val="90000"/>
        </a:lnSpc>
        <a:spcBef>
          <a:spcPct val="0"/>
        </a:spcBef>
        <a:spcAft>
          <a:spcPct val="0"/>
        </a:spcAft>
        <a:defRPr sz="3000">
          <a:solidFill>
            <a:schemeClr val="tx1"/>
          </a:solidFill>
          <a:latin typeface="Arial" pitchFamily="34" charset="0"/>
        </a:defRPr>
      </a:lvl8pPr>
      <a:lvl9pPr marL="1828800" algn="l" rtl="0" eaLnBrk="1" fontAlgn="base" hangingPunct="1">
        <a:lnSpc>
          <a:spcPct val="90000"/>
        </a:lnSpc>
        <a:spcBef>
          <a:spcPct val="0"/>
        </a:spcBef>
        <a:spcAft>
          <a:spcPct val="0"/>
        </a:spcAft>
        <a:defRPr sz="3000">
          <a:solidFill>
            <a:schemeClr val="tx1"/>
          </a:solidFill>
          <a:latin typeface="Arial" pitchFamily="34" charset="0"/>
        </a:defRPr>
      </a:lvl9pPr>
    </p:titleStyle>
    <p:bodyStyle>
      <a:lvl1pPr marL="177800" marR="0" indent="-177800" algn="l" defTabSz="914400" rtl="0" eaLnBrk="1" fontAlgn="base" latinLnBrk="0" hangingPunct="1">
        <a:lnSpc>
          <a:spcPts val="1800"/>
        </a:lnSpc>
        <a:spcBef>
          <a:spcPts val="0"/>
        </a:spcBef>
        <a:spcAft>
          <a:spcPts val="0"/>
        </a:spcAft>
        <a:buClrTx/>
        <a:buSzTx/>
        <a:buFont typeface="Arial"/>
        <a:buChar char="•"/>
        <a:tabLst/>
        <a:defRPr sz="1400" b="0" i="0">
          <a:ln>
            <a:noFill/>
          </a:ln>
          <a:solidFill>
            <a:schemeClr val="tx1">
              <a:lumMod val="75000"/>
            </a:schemeClr>
          </a:solidFill>
          <a:latin typeface="+mn-lt"/>
          <a:ea typeface="+mn-ea"/>
          <a:cs typeface="+mn-cs"/>
        </a:defRPr>
      </a:lvl1pPr>
      <a:lvl2pPr marL="336550" marR="0" indent="-107950" algn="l" defTabSz="914400" rtl="0" eaLnBrk="1" fontAlgn="base" latinLnBrk="0" hangingPunct="1">
        <a:lnSpc>
          <a:spcPts val="1800"/>
        </a:lnSpc>
        <a:spcBef>
          <a:spcPts val="0"/>
        </a:spcBef>
        <a:spcAft>
          <a:spcPts val="300"/>
        </a:spcAft>
        <a:buClr>
          <a:srgbClr val="6C6C6C"/>
        </a:buClr>
        <a:buSzTx/>
        <a:buFont typeface="Arial"/>
        <a:buChar char="•"/>
        <a:tabLst/>
        <a:defRPr sz="1400" b="0">
          <a:solidFill>
            <a:schemeClr val="tx1"/>
          </a:solidFill>
          <a:latin typeface="+mn-lt"/>
        </a:defRPr>
      </a:lvl2pPr>
      <a:lvl3pPr marL="576263" marR="0" indent="-182563" algn="l" defTabSz="914400" rtl="0" eaLnBrk="1" fontAlgn="base" latinLnBrk="0" hangingPunct="1">
        <a:lnSpc>
          <a:spcPts val="1600"/>
        </a:lnSpc>
        <a:spcBef>
          <a:spcPts val="0"/>
        </a:spcBef>
        <a:spcAft>
          <a:spcPts val="0"/>
        </a:spcAft>
        <a:buClrTx/>
        <a:buSzTx/>
        <a:buFont typeface="Arial"/>
        <a:buChar char="•"/>
        <a:tabLst/>
        <a:defRPr sz="1400" baseline="0">
          <a:solidFill>
            <a:srgbClr val="6C6C6C"/>
          </a:solidFill>
          <a:latin typeface="+mn-lt"/>
        </a:defRPr>
      </a:lvl3pPr>
      <a:lvl4pPr marL="749300" marR="0" indent="-177800" algn="l" defTabSz="914400" rtl="0" eaLnBrk="1" fontAlgn="base" latinLnBrk="0" hangingPunct="1">
        <a:lnSpc>
          <a:spcPts val="1800"/>
        </a:lnSpc>
        <a:spcBef>
          <a:spcPts val="0"/>
        </a:spcBef>
        <a:spcAft>
          <a:spcPts val="0"/>
        </a:spcAft>
        <a:buClrTx/>
        <a:buSzTx/>
        <a:buFont typeface="Arial"/>
        <a:buChar char="•"/>
        <a:tabLst/>
        <a:defRPr sz="1200" baseline="0">
          <a:solidFill>
            <a:srgbClr val="6C6C6C"/>
          </a:solidFill>
          <a:latin typeface="+mn-lt"/>
        </a:defRPr>
      </a:lvl4pPr>
      <a:lvl5pPr marL="908050" marR="0" indent="-158750" algn="l" defTabSz="914400" rtl="0" eaLnBrk="1" fontAlgn="base" latinLnBrk="0" hangingPunct="1">
        <a:lnSpc>
          <a:spcPts val="1800"/>
        </a:lnSpc>
        <a:spcBef>
          <a:spcPts val="0"/>
        </a:spcBef>
        <a:spcAft>
          <a:spcPts val="0"/>
        </a:spcAft>
        <a:buClrTx/>
        <a:buSzTx/>
        <a:buFont typeface="Arial"/>
        <a:buChar char="•"/>
        <a:tabLst/>
        <a:defRPr sz="1200">
          <a:solidFill>
            <a:srgbClr val="6C6C6C"/>
          </a:solidFill>
          <a:latin typeface="+mn-lt"/>
        </a:defRPr>
      </a:lvl5pPr>
      <a:lvl6pPr marL="2405063" indent="-233363" algn="l" rtl="0" eaLnBrk="1" fontAlgn="base" hangingPunct="1">
        <a:spcBef>
          <a:spcPct val="30000"/>
        </a:spcBef>
        <a:spcAft>
          <a:spcPct val="0"/>
        </a:spcAft>
        <a:buChar char="»"/>
        <a:defRPr sz="1200">
          <a:solidFill>
            <a:schemeClr val="tx1"/>
          </a:solidFill>
          <a:latin typeface="+mn-lt"/>
        </a:defRPr>
      </a:lvl6pPr>
      <a:lvl7pPr marL="2862263" indent="-233363" algn="l" rtl="0" eaLnBrk="1" fontAlgn="base" hangingPunct="1">
        <a:spcBef>
          <a:spcPct val="30000"/>
        </a:spcBef>
        <a:spcAft>
          <a:spcPct val="0"/>
        </a:spcAft>
        <a:buChar char="»"/>
        <a:defRPr sz="1200">
          <a:solidFill>
            <a:schemeClr val="tx1"/>
          </a:solidFill>
          <a:latin typeface="+mn-lt"/>
        </a:defRPr>
      </a:lvl7pPr>
      <a:lvl8pPr marL="3319463" indent="-233363" algn="l" rtl="0" eaLnBrk="1" fontAlgn="base" hangingPunct="1">
        <a:spcBef>
          <a:spcPct val="30000"/>
        </a:spcBef>
        <a:spcAft>
          <a:spcPct val="0"/>
        </a:spcAft>
        <a:buChar char="»"/>
        <a:defRPr sz="1200">
          <a:solidFill>
            <a:schemeClr val="tx1"/>
          </a:solidFill>
          <a:latin typeface="+mn-lt"/>
        </a:defRPr>
      </a:lvl8pPr>
      <a:lvl9pPr marL="3776663" indent="-233363" algn="l" rtl="0" eaLnBrk="1" fontAlgn="base" hangingPunct="1">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21461"/>
            <a:ext cx="8099425" cy="4641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 name="Rectangle 12"/>
          <p:cNvSpPr/>
          <p:nvPr/>
        </p:nvSpPr>
        <p:spPr>
          <a:xfrm rot="5400000">
            <a:off x="-433747" y="713102"/>
            <a:ext cx="1159976"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4F4F4F"/>
              </a:solidFill>
            </a:endParaRPr>
          </a:p>
        </p:txBody>
      </p:sp>
      <p:sp>
        <p:nvSpPr>
          <p:cNvPr id="14" name="Rectangle 13"/>
          <p:cNvSpPr/>
          <p:nvPr/>
        </p:nvSpPr>
        <p:spPr>
          <a:xfrm rot="5400000">
            <a:off x="-23094" y="6557817"/>
            <a:ext cx="338667"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4F4F4F"/>
              </a:solidFill>
            </a:endParaRPr>
          </a:p>
        </p:txBody>
      </p:sp>
      <p:sp>
        <p:nvSpPr>
          <p:cNvPr id="2" name="Text Placeholder 1"/>
          <p:cNvSpPr>
            <a:spLocks noGrp="1"/>
          </p:cNvSpPr>
          <p:nvPr>
            <p:ph type="body" idx="1"/>
          </p:nvPr>
        </p:nvSpPr>
        <p:spPr>
          <a:xfrm>
            <a:off x="457200" y="1600200"/>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38100" y="6570962"/>
            <a:ext cx="205560" cy="233733"/>
          </a:xfrm>
          <a:prstGeom prst="rect">
            <a:avLst/>
          </a:prstGeom>
          <a:noFill/>
        </p:spPr>
        <p:txBody>
          <a:bodyPr wrap="square" lIns="0" tIns="0" rIns="0" bIns="0" rtlCol="0" anchor="ctr" anchorCtr="0">
            <a:normAutofit/>
          </a:bodyPr>
          <a:lstStyle/>
          <a:p>
            <a:pPr algn="ctr">
              <a:defRPr/>
            </a:pPr>
            <a:fld id="{77273EE1-5E38-49C9-BE71-B12C386003E3}" type="slidenum">
              <a:rPr lang="en-US" smtClean="0">
                <a:solidFill>
                  <a:srgbClr val="FFFFFF"/>
                </a:solidFill>
              </a:rPr>
              <a:pPr algn="ctr">
                <a:defRPr/>
              </a:pPr>
              <a:t>‹#›</a:t>
            </a:fld>
            <a:endParaRPr lang="en-US" dirty="0">
              <a:solidFill>
                <a:srgbClr val="FFFFFF"/>
              </a:solidFill>
            </a:endParaRPr>
          </a:p>
        </p:txBody>
      </p:sp>
      <p:pic>
        <p:nvPicPr>
          <p:cNvPr id="10" name="Picture 9" descr="logo-02.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338666" y="5818385"/>
            <a:ext cx="1003935" cy="200266"/>
          </a:xfrm>
          <a:prstGeom prst="rect">
            <a:avLst/>
          </a:prstGeom>
        </p:spPr>
      </p:pic>
    </p:spTree>
    <p:extLst>
      <p:ext uri="{BB962C8B-B14F-4D97-AF65-F5344CB8AC3E}">
        <p14:creationId xmlns:p14="http://schemas.microsoft.com/office/powerpoint/2010/main" val="115189849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2400" b="1" i="0" cap="none">
          <a:solidFill>
            <a:schemeClr val="bg2"/>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Arial" pitchFamily="34" charset="0"/>
        </a:defRPr>
      </a:lvl2pPr>
      <a:lvl3pPr algn="l" rtl="0" eaLnBrk="1" fontAlgn="base" hangingPunct="1">
        <a:lnSpc>
          <a:spcPct val="90000"/>
        </a:lnSpc>
        <a:spcBef>
          <a:spcPct val="0"/>
        </a:spcBef>
        <a:spcAft>
          <a:spcPct val="0"/>
        </a:spcAft>
        <a:defRPr sz="3000">
          <a:solidFill>
            <a:schemeClr val="tx1"/>
          </a:solidFill>
          <a:latin typeface="Arial" pitchFamily="34" charset="0"/>
        </a:defRPr>
      </a:lvl3pPr>
      <a:lvl4pPr algn="l" rtl="0" eaLnBrk="1" fontAlgn="base" hangingPunct="1">
        <a:lnSpc>
          <a:spcPct val="90000"/>
        </a:lnSpc>
        <a:spcBef>
          <a:spcPct val="0"/>
        </a:spcBef>
        <a:spcAft>
          <a:spcPct val="0"/>
        </a:spcAft>
        <a:defRPr sz="3000">
          <a:solidFill>
            <a:schemeClr val="tx1"/>
          </a:solidFill>
          <a:latin typeface="Arial" pitchFamily="34" charset="0"/>
        </a:defRPr>
      </a:lvl4pPr>
      <a:lvl5pPr algn="l" rtl="0" eaLnBrk="1" fontAlgn="base" hangingPunct="1">
        <a:lnSpc>
          <a:spcPct val="90000"/>
        </a:lnSpc>
        <a:spcBef>
          <a:spcPct val="0"/>
        </a:spcBef>
        <a:spcAft>
          <a:spcPct val="0"/>
        </a:spcAft>
        <a:defRPr sz="3000">
          <a:solidFill>
            <a:schemeClr val="tx1"/>
          </a:solidFill>
          <a:latin typeface="Arial" pitchFamily="34" charset="0"/>
        </a:defRPr>
      </a:lvl5pPr>
      <a:lvl6pPr marL="457200" algn="l" rtl="0" eaLnBrk="1" fontAlgn="base" hangingPunct="1">
        <a:lnSpc>
          <a:spcPct val="90000"/>
        </a:lnSpc>
        <a:spcBef>
          <a:spcPct val="0"/>
        </a:spcBef>
        <a:spcAft>
          <a:spcPct val="0"/>
        </a:spcAft>
        <a:defRPr sz="3000">
          <a:solidFill>
            <a:schemeClr val="tx1"/>
          </a:solidFill>
          <a:latin typeface="Arial" pitchFamily="34" charset="0"/>
        </a:defRPr>
      </a:lvl6pPr>
      <a:lvl7pPr marL="914400" algn="l" rtl="0" eaLnBrk="1" fontAlgn="base" hangingPunct="1">
        <a:lnSpc>
          <a:spcPct val="90000"/>
        </a:lnSpc>
        <a:spcBef>
          <a:spcPct val="0"/>
        </a:spcBef>
        <a:spcAft>
          <a:spcPct val="0"/>
        </a:spcAft>
        <a:defRPr sz="3000">
          <a:solidFill>
            <a:schemeClr val="tx1"/>
          </a:solidFill>
          <a:latin typeface="Arial" pitchFamily="34" charset="0"/>
        </a:defRPr>
      </a:lvl7pPr>
      <a:lvl8pPr marL="1371600" algn="l" rtl="0" eaLnBrk="1" fontAlgn="base" hangingPunct="1">
        <a:lnSpc>
          <a:spcPct val="90000"/>
        </a:lnSpc>
        <a:spcBef>
          <a:spcPct val="0"/>
        </a:spcBef>
        <a:spcAft>
          <a:spcPct val="0"/>
        </a:spcAft>
        <a:defRPr sz="3000">
          <a:solidFill>
            <a:schemeClr val="tx1"/>
          </a:solidFill>
          <a:latin typeface="Arial" pitchFamily="34" charset="0"/>
        </a:defRPr>
      </a:lvl8pPr>
      <a:lvl9pPr marL="1828800" algn="l" rtl="0" eaLnBrk="1" fontAlgn="base" hangingPunct="1">
        <a:lnSpc>
          <a:spcPct val="90000"/>
        </a:lnSpc>
        <a:spcBef>
          <a:spcPct val="0"/>
        </a:spcBef>
        <a:spcAft>
          <a:spcPct val="0"/>
        </a:spcAft>
        <a:defRPr sz="3000">
          <a:solidFill>
            <a:schemeClr val="tx1"/>
          </a:solidFill>
          <a:latin typeface="Arial" pitchFamily="34" charset="0"/>
        </a:defRPr>
      </a:lvl9pPr>
    </p:titleStyle>
    <p:bodyStyle>
      <a:lvl1pPr marL="177800" marR="0" indent="-177800" algn="l" defTabSz="914400" rtl="0" eaLnBrk="1" fontAlgn="base" latinLnBrk="0" hangingPunct="1">
        <a:lnSpc>
          <a:spcPts val="1800"/>
        </a:lnSpc>
        <a:spcBef>
          <a:spcPts val="0"/>
        </a:spcBef>
        <a:spcAft>
          <a:spcPts val="0"/>
        </a:spcAft>
        <a:buClrTx/>
        <a:buSzTx/>
        <a:buFont typeface="Arial"/>
        <a:buChar char="•"/>
        <a:tabLst/>
        <a:defRPr sz="1400" b="0" i="0">
          <a:ln>
            <a:noFill/>
          </a:ln>
          <a:solidFill>
            <a:schemeClr val="tx1">
              <a:lumMod val="75000"/>
            </a:schemeClr>
          </a:solidFill>
          <a:latin typeface="+mn-lt"/>
          <a:ea typeface="+mn-ea"/>
          <a:cs typeface="+mn-cs"/>
        </a:defRPr>
      </a:lvl1pPr>
      <a:lvl2pPr marL="336550" marR="0" indent="-107950" algn="l" defTabSz="914400" rtl="0" eaLnBrk="1" fontAlgn="base" latinLnBrk="0" hangingPunct="1">
        <a:lnSpc>
          <a:spcPts val="1800"/>
        </a:lnSpc>
        <a:spcBef>
          <a:spcPts val="0"/>
        </a:spcBef>
        <a:spcAft>
          <a:spcPts val="300"/>
        </a:spcAft>
        <a:buClr>
          <a:srgbClr val="6C6C6C"/>
        </a:buClr>
        <a:buSzTx/>
        <a:buFont typeface="Arial"/>
        <a:buChar char="•"/>
        <a:tabLst/>
        <a:defRPr sz="1400" b="0">
          <a:solidFill>
            <a:schemeClr val="tx1"/>
          </a:solidFill>
          <a:latin typeface="+mn-lt"/>
        </a:defRPr>
      </a:lvl2pPr>
      <a:lvl3pPr marL="576263" marR="0" indent="-182563" algn="l" defTabSz="914400" rtl="0" eaLnBrk="1" fontAlgn="base" latinLnBrk="0" hangingPunct="1">
        <a:lnSpc>
          <a:spcPts val="1600"/>
        </a:lnSpc>
        <a:spcBef>
          <a:spcPts val="0"/>
        </a:spcBef>
        <a:spcAft>
          <a:spcPts val="0"/>
        </a:spcAft>
        <a:buClrTx/>
        <a:buSzTx/>
        <a:buFont typeface="Arial"/>
        <a:buChar char="•"/>
        <a:tabLst/>
        <a:defRPr sz="1400" baseline="0">
          <a:solidFill>
            <a:srgbClr val="6C6C6C"/>
          </a:solidFill>
          <a:latin typeface="+mn-lt"/>
        </a:defRPr>
      </a:lvl3pPr>
      <a:lvl4pPr marL="749300" marR="0" indent="-177800" algn="l" defTabSz="914400" rtl="0" eaLnBrk="1" fontAlgn="base" latinLnBrk="0" hangingPunct="1">
        <a:lnSpc>
          <a:spcPts val="1800"/>
        </a:lnSpc>
        <a:spcBef>
          <a:spcPts val="0"/>
        </a:spcBef>
        <a:spcAft>
          <a:spcPts val="0"/>
        </a:spcAft>
        <a:buClrTx/>
        <a:buSzTx/>
        <a:buFont typeface="Arial"/>
        <a:buChar char="•"/>
        <a:tabLst/>
        <a:defRPr sz="1200" baseline="0">
          <a:solidFill>
            <a:srgbClr val="6C6C6C"/>
          </a:solidFill>
          <a:latin typeface="+mn-lt"/>
        </a:defRPr>
      </a:lvl4pPr>
      <a:lvl5pPr marL="908050" marR="0" indent="-158750" algn="l" defTabSz="914400" rtl="0" eaLnBrk="1" fontAlgn="base" latinLnBrk="0" hangingPunct="1">
        <a:lnSpc>
          <a:spcPts val="1800"/>
        </a:lnSpc>
        <a:spcBef>
          <a:spcPts val="0"/>
        </a:spcBef>
        <a:spcAft>
          <a:spcPts val="0"/>
        </a:spcAft>
        <a:buClrTx/>
        <a:buSzTx/>
        <a:buFont typeface="Arial"/>
        <a:buChar char="•"/>
        <a:tabLst/>
        <a:defRPr sz="1200">
          <a:solidFill>
            <a:srgbClr val="6C6C6C"/>
          </a:solidFill>
          <a:latin typeface="+mn-lt"/>
        </a:defRPr>
      </a:lvl5pPr>
      <a:lvl6pPr marL="2405063" indent="-233363" algn="l" rtl="0" eaLnBrk="1" fontAlgn="base" hangingPunct="1">
        <a:spcBef>
          <a:spcPct val="30000"/>
        </a:spcBef>
        <a:spcAft>
          <a:spcPct val="0"/>
        </a:spcAft>
        <a:buChar char="»"/>
        <a:defRPr sz="1200">
          <a:solidFill>
            <a:schemeClr val="tx1"/>
          </a:solidFill>
          <a:latin typeface="+mn-lt"/>
        </a:defRPr>
      </a:lvl6pPr>
      <a:lvl7pPr marL="2862263" indent="-233363" algn="l" rtl="0" eaLnBrk="1" fontAlgn="base" hangingPunct="1">
        <a:spcBef>
          <a:spcPct val="30000"/>
        </a:spcBef>
        <a:spcAft>
          <a:spcPct val="0"/>
        </a:spcAft>
        <a:buChar char="»"/>
        <a:defRPr sz="1200">
          <a:solidFill>
            <a:schemeClr val="tx1"/>
          </a:solidFill>
          <a:latin typeface="+mn-lt"/>
        </a:defRPr>
      </a:lvl7pPr>
      <a:lvl8pPr marL="3319463" indent="-233363" algn="l" rtl="0" eaLnBrk="1" fontAlgn="base" hangingPunct="1">
        <a:spcBef>
          <a:spcPct val="30000"/>
        </a:spcBef>
        <a:spcAft>
          <a:spcPct val="0"/>
        </a:spcAft>
        <a:buChar char="»"/>
        <a:defRPr sz="1200">
          <a:solidFill>
            <a:schemeClr val="tx1"/>
          </a:solidFill>
          <a:latin typeface="+mn-lt"/>
        </a:defRPr>
      </a:lvl8pPr>
      <a:lvl9pPr marL="3776663" indent="-233363" algn="l" rtl="0" eaLnBrk="1" fontAlgn="base" hangingPunct="1">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jpeg"/><Relationship Id="rId1" Type="http://schemas.openxmlformats.org/officeDocument/2006/relationships/slideLayout" Target="../slideLayouts/slideLayout2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chart" Target="../charts/chart13.xml"/><Relationship Id="rId2" Type="http://schemas.openxmlformats.org/officeDocument/2006/relationships/image" Target="../media/image24.jpeg"/><Relationship Id="rId16" Type="http://schemas.openxmlformats.org/officeDocument/2006/relationships/chart" Target="../charts/chart12.xml"/><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1.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24.jpeg"/><Relationship Id="rId16" Type="http://schemas.openxmlformats.org/officeDocument/2006/relationships/image" Target="../media/image49.png"/><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hyperlink" Target="http://www.google.com/url?sa=i&amp;source=images&amp;cd=&amp;cad=rja&amp;docid=-RKh2rzIowxGDM&amp;tbnid=VQDGc4EozIbf3M:&amp;ved=0CAgQjRwwAA&amp;url=http://en.wikipedia.org/wiki/Power_station&amp;ei=OlBoUvfECoHfkQe_vIHoAQ&amp;psig=AFQjCNGCHtx-udcue6UWHL07Zr6zmX__Bw&amp;ust=1382654394428472" TargetMode="External"/><Relationship Id="rId18" Type="http://schemas.openxmlformats.org/officeDocument/2006/relationships/image" Target="../media/image21.jpeg"/><Relationship Id="rId3" Type="http://schemas.openxmlformats.org/officeDocument/2006/relationships/hyperlink" Target="http://www.google.com/url?sa=i&amp;rct=j&amp;q=&amp;esrc=s&amp;frm=1&amp;source=images&amp;cd=&amp;cad=rja&amp;docid=xwhSp5-a4v7pyM&amp;tbnid=GFhdMcUL8fhwmM:&amp;ved=0CAUQjRw&amp;url=http://www.jgc.co.jp/en/02bisdmn/05cleanenergy_power/exp_gasturbine.html&amp;ei=JE1oUp1h0vqRB9rygKgC&amp;bvm=bv.55123115,d.eW0&amp;psig=AFQjCNFOqfUcwkuPfafHIif8rGVLQlmDyA&amp;ust=1382653574067457" TargetMode="External"/><Relationship Id="rId21" Type="http://schemas.openxmlformats.org/officeDocument/2006/relationships/hyperlink" Target="http://www.google.com/url?sa=i&amp;source=images&amp;cd=&amp;cad=rja&amp;docid=CF4gdJECwPF42M&amp;tbnid=G1vjjxeO0bA_6M:&amp;ved=0CAgQjRwwAA&amp;url=http://www.tsmhouston.com/food-processing-plant-relocation.html&amp;ei=6lFoUvzXF9OlkQeVu4DIAQ&amp;psig=AFQjCNHae-zfsM4Yw20Byb6mT6TclQoLGg&amp;ust=1382654826599980" TargetMode="External"/><Relationship Id="rId7" Type="http://schemas.openxmlformats.org/officeDocument/2006/relationships/hyperlink" Target="http://www.google.com/url?sa=i&amp;source=images&amp;cd=&amp;docid=-vV8GlWbNq3k2M&amp;tbnid=q4y4ZWqNJgZeYM:&amp;ved=0CAgQjRwwAA&amp;url=http://www.bbc.co.uk/bitesize/standard/physics/energy_matters/generation_of_electricity/revision/3/&amp;ei=Wk5oUrqTOYaTkQeP7IGYAQ&amp;psig=AFQjCNGdNUzUgXRdhY8746WdSybh2BlweA&amp;ust=1382653915129836" TargetMode="External"/><Relationship Id="rId12" Type="http://schemas.openxmlformats.org/officeDocument/2006/relationships/image" Target="../media/image18.jpeg"/><Relationship Id="rId17" Type="http://schemas.openxmlformats.org/officeDocument/2006/relationships/hyperlink" Target="http://www.google.com/url?sa=i&amp;source=images&amp;cd=&amp;cad=rja&amp;docid=TC-Q3O1K8YrBMM&amp;tbnid=sbrSy2EaikGJKM:&amp;ved=0CAgQjRwwAA&amp;url=http://www.berg-group.com/icerinkchillersystem.htm&amp;ei=GFFoUsLxEYfLkQfZvIGYAQ&amp;psig=AFQjCNH1k5ZYUEHPeLwNhuoAb_ZUfbh0Pw&amp;ust=1382654616455148" TargetMode="External"/><Relationship Id="rId2" Type="http://schemas.openxmlformats.org/officeDocument/2006/relationships/image" Target="../media/image11.png"/><Relationship Id="rId16" Type="http://schemas.openxmlformats.org/officeDocument/2006/relationships/image" Target="../media/image20.jpeg"/><Relationship Id="rId20"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15.jpeg"/><Relationship Id="rId11" Type="http://schemas.openxmlformats.org/officeDocument/2006/relationships/hyperlink" Target="http://www.google.com/url?sa=i&amp;source=images&amp;cd=&amp;cad=rja&amp;docid=SAebSARtEx7FPM&amp;tbnid=yy9tvqo-nRiQtM:&amp;ved=0CAgQjRwwAA&amp;url=http://a123energy.com/grid-storage-technology.htm&amp;ei=7k5oUqyHHc-jkQf1m4E4&amp;psig=AFQjCNEtlRzbIwK1pxTNBCnKNyQv0MabIg&amp;ust=1382654062591270" TargetMode="External"/><Relationship Id="rId5" Type="http://schemas.openxmlformats.org/officeDocument/2006/relationships/hyperlink" Target="http://www.google.com/url?sa=i&amp;source=images&amp;cd=&amp;cad=rja&amp;docid=f2fjW5EKaoJmtM&amp;tbnid=0g_LtVXOZHYpAM:&amp;ved=0CAgQjRwwAA&amp;url=http://interestingenergyfacts.blogspot.com/2010/08/coal-introduction-and-facts.html&amp;ei=fU1oUtjUI9TqkQfkk4CYAQ&amp;psig=AFQjCNF4wJQVUiiyqStdukVpeb60aOPPlA&amp;ust=1382653693768193" TargetMode="External"/><Relationship Id="rId15" Type="http://schemas.openxmlformats.org/officeDocument/2006/relationships/hyperlink" Target="http://www.google.com/url?sa=i&amp;source=images&amp;cd=&amp;cad=rja&amp;docid=TuVTIyhkJh8SvM&amp;tbnid=nfh7QpDgtqjB8M:&amp;ved=0CAgQjRwwAA&amp;url=http://www.waterheatersnj.com/rheem-water-heaters/&amp;ei=yFBoUpy5MNPmkAensYBo&amp;psig=AFQjCNGWjNt3j7baYTw0zwAQbwb0phKwuQ&amp;ust=1382654536912395" TargetMode="External"/><Relationship Id="rId10" Type="http://schemas.openxmlformats.org/officeDocument/2006/relationships/image" Target="../media/image17.jpeg"/><Relationship Id="rId19" Type="http://schemas.openxmlformats.org/officeDocument/2006/relationships/hyperlink" Target="http://www.google.com/url?sa=i&amp;source=images&amp;cd=&amp;cad=rja&amp;docid=LRMmIbcOEGStWM&amp;tbnid=kWu8O43fmaU4KM:&amp;ved=0CAgQjRwwAA&amp;url=http://news.thomasnet.com/green_clean/2012/06/21/book-hybrid-electric-vehicles-are-no-better-than-regular-cars/&amp;ei=TFFoUtSlHITSkQew4oHgAQ&amp;psig=AFQjCNH2jgIZUi8tBZMWt-0b_iSzZmml-Q&amp;ust=1382654668632502" TargetMode="External"/><Relationship Id="rId4" Type="http://schemas.openxmlformats.org/officeDocument/2006/relationships/image" Target="../media/image14.jpeg"/><Relationship Id="rId9" Type="http://schemas.openxmlformats.org/officeDocument/2006/relationships/hyperlink" Target="http://www.google.com/url?sa=i&amp;source=images&amp;cd=&amp;cad=rja&amp;docid=yWsmxjwmXxiNkM&amp;tbnid=axNnrOa8CWLiYM:&amp;ved=0CAgQjRwwAA&amp;url=http://www.wired.com/wiredscience/2010/03/compressed-air-plants/&amp;ei=kU5oUsKcO4PfkQeB2YGAAQ&amp;psig=AFQjCNEs9FeAF1nr2fzrKu4sPvczGGOiNQ&amp;ust=1382653970074864" TargetMode="External"/><Relationship Id="rId14" Type="http://schemas.openxmlformats.org/officeDocument/2006/relationships/image" Target="../media/image19.jpeg"/><Relationship Id="rId22"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701" y="3243332"/>
            <a:ext cx="5805399" cy="385680"/>
          </a:xfrm>
        </p:spPr>
        <p:txBody>
          <a:bodyPr/>
          <a:lstStyle/>
          <a:p>
            <a:pPr>
              <a:spcAft>
                <a:spcPts val="600"/>
              </a:spcAft>
            </a:pPr>
            <a:r>
              <a:rPr lang="en-US" dirty="0" smtClean="0"/>
              <a:t>The Potential for Demand Response to Integrate Variable Energy Resources with the Grid</a:t>
            </a:r>
            <a:endParaRPr lang="en-US" dirty="0"/>
          </a:p>
        </p:txBody>
      </p:sp>
      <p:sp>
        <p:nvSpPr>
          <p:cNvPr id="3" name="Subtitle 2"/>
          <p:cNvSpPr>
            <a:spLocks noGrp="1"/>
          </p:cNvSpPr>
          <p:nvPr>
            <p:ph type="subTitle" idx="1"/>
          </p:nvPr>
        </p:nvSpPr>
        <p:spPr>
          <a:xfrm>
            <a:off x="2217186" y="5783575"/>
            <a:ext cx="5543550" cy="574003"/>
          </a:xfrm>
        </p:spPr>
        <p:txBody>
          <a:bodyPr/>
          <a:lstStyle/>
          <a:p>
            <a:pPr>
              <a:spcAft>
                <a:spcPts val="300"/>
              </a:spcAft>
            </a:pPr>
            <a:r>
              <a:rPr lang="en-US" sz="1600" dirty="0" smtClean="0">
                <a:solidFill>
                  <a:schemeClr val="bg1"/>
                </a:solidFill>
              </a:rPr>
              <a:t>Pacific Northwest Demand Response Project</a:t>
            </a:r>
          </a:p>
          <a:p>
            <a:r>
              <a:rPr lang="en-US" sz="1600" smtClean="0">
                <a:solidFill>
                  <a:schemeClr val="bg1"/>
                </a:solidFill>
              </a:rPr>
              <a:t>January </a:t>
            </a:r>
            <a:r>
              <a:rPr lang="en-US" sz="1600" smtClean="0">
                <a:solidFill>
                  <a:schemeClr val="bg1"/>
                </a:solidFill>
              </a:rPr>
              <a:t>23</a:t>
            </a:r>
            <a:r>
              <a:rPr lang="en-US" sz="1600" baseline="30000" smtClean="0">
                <a:solidFill>
                  <a:schemeClr val="bg1"/>
                </a:solidFill>
              </a:rPr>
              <a:t>rd</a:t>
            </a:r>
            <a:r>
              <a:rPr lang="en-US" sz="1600" smtClean="0">
                <a:solidFill>
                  <a:schemeClr val="bg1"/>
                </a:solidFill>
              </a:rPr>
              <a:t> </a:t>
            </a:r>
            <a:r>
              <a:rPr lang="en-US" sz="1600" dirty="0" smtClean="0">
                <a:solidFill>
                  <a:schemeClr val="bg1"/>
                </a:solidFill>
              </a:rPr>
              <a:t>2014</a:t>
            </a:r>
          </a:p>
        </p:txBody>
      </p:sp>
      <p:sp>
        <p:nvSpPr>
          <p:cNvPr id="5" name="TextBox 4"/>
          <p:cNvSpPr txBox="1"/>
          <p:nvPr/>
        </p:nvSpPr>
        <p:spPr>
          <a:xfrm>
            <a:off x="3939225" y="4444619"/>
            <a:ext cx="184666" cy="246221"/>
          </a:xfrm>
          <a:prstGeom prst="rect">
            <a:avLst/>
          </a:prstGeom>
          <a:noFill/>
        </p:spPr>
        <p:txBody>
          <a:bodyPr wrap="none" rtlCol="0">
            <a:spAutoFit/>
          </a:bodyPr>
          <a:lstStyle/>
          <a:p>
            <a:endParaRPr lang="en-US" dirty="0"/>
          </a:p>
        </p:txBody>
      </p:sp>
      <p:sp>
        <p:nvSpPr>
          <p:cNvPr id="6" name="Title 1"/>
          <p:cNvSpPr txBox="1">
            <a:spLocks/>
          </p:cNvSpPr>
          <p:nvPr/>
        </p:nvSpPr>
        <p:spPr bwMode="auto">
          <a:xfrm>
            <a:off x="2233701" y="4643997"/>
            <a:ext cx="5542207" cy="385680"/>
          </a:xfrm>
          <a:prstGeom prst="rect">
            <a:avLst/>
          </a:prstGeom>
          <a:noFill/>
          <a:ln w="9525">
            <a:noFill/>
            <a:miter lim="800000"/>
            <a:headEnd/>
            <a:tailEnd/>
          </a:ln>
        </p:spPr>
        <p:txBody>
          <a:bodyPr vert="horz" wrap="square" lIns="18288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lang="en-US" sz="2000" kern="0" dirty="0" smtClean="0">
                <a:solidFill>
                  <a:schemeClr val="bg1"/>
                </a:solidFill>
                <a:latin typeface="+mj-lt"/>
                <a:ea typeface="+mj-ea"/>
                <a:cs typeface="+mj-cs"/>
              </a:rPr>
              <a:t>Greg Wikler – Navigant Consulting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000" kern="0" dirty="0" smtClean="0">
                <a:solidFill>
                  <a:schemeClr val="bg1"/>
                </a:solidFill>
                <a:latin typeface="+mj-lt"/>
                <a:ea typeface="+mj-ea"/>
                <a:cs typeface="+mj-cs"/>
              </a:rPr>
              <a:t>Ahmad Faruqui – The Brattle Group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000" kern="0" dirty="0" smtClean="0">
                <a:solidFill>
                  <a:schemeClr val="bg1"/>
                </a:solidFill>
                <a:latin typeface="+mj-lt"/>
                <a:ea typeface="+mj-ea"/>
                <a:cs typeface="+mj-cs"/>
              </a:rPr>
              <a:t>Ingrid </a:t>
            </a:r>
            <a:r>
              <a:rPr lang="en-US" sz="2000" kern="0" dirty="0" err="1" smtClean="0">
                <a:solidFill>
                  <a:schemeClr val="bg1"/>
                </a:solidFill>
                <a:latin typeface="+mj-lt"/>
                <a:ea typeface="+mj-ea"/>
                <a:cs typeface="+mj-cs"/>
              </a:rPr>
              <a:t>Rohmund</a:t>
            </a:r>
            <a:r>
              <a:rPr lang="en-US" sz="2000" kern="0" dirty="0" smtClean="0">
                <a:solidFill>
                  <a:schemeClr val="bg1"/>
                </a:solidFill>
                <a:latin typeface="+mj-lt"/>
                <a:ea typeface="+mj-ea"/>
                <a:cs typeface="+mj-cs"/>
              </a:rPr>
              <a:t> – </a:t>
            </a:r>
            <a:r>
              <a:rPr lang="en-US" sz="2000" kern="0" dirty="0" err="1" smtClean="0">
                <a:solidFill>
                  <a:schemeClr val="bg1"/>
                </a:solidFill>
                <a:latin typeface="+mj-lt"/>
                <a:ea typeface="+mj-ea"/>
                <a:cs typeface="+mj-cs"/>
              </a:rPr>
              <a:t>EnerNOC</a:t>
            </a:r>
            <a:endParaRPr lang="en-US" sz="2000" kern="0" dirty="0" smtClean="0">
              <a:solidFill>
                <a:schemeClr val="bg1"/>
              </a:solidFill>
              <a:latin typeface="+mj-lt"/>
              <a:ea typeface="+mj-ea"/>
              <a:cs typeface="+mj-cs"/>
            </a:endParaRPr>
          </a:p>
          <a:p>
            <a:pPr marL="0" marR="0" lvl="0" indent="0" algn="l" defTabSz="914400" rtl="0" eaLnBrk="1" fontAlgn="base" latinLnBrk="0" hangingPunct="1">
              <a:lnSpc>
                <a:spcPct val="100000"/>
              </a:lnSpc>
              <a:spcBef>
                <a:spcPts val="600"/>
              </a:spcBef>
              <a:spcAft>
                <a:spcPts val="600"/>
              </a:spcAft>
              <a:buClrTx/>
              <a:buSzTx/>
              <a:buFontTx/>
              <a:buNone/>
              <a:tabLst/>
              <a:defRPr/>
            </a:pPr>
            <a:endParaRPr kumimoji="0" lang="en-US" sz="2000" b="0" u="none" strike="noStrike" kern="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2033573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82" y="422884"/>
            <a:ext cx="8001000" cy="411162"/>
          </a:xfrm>
        </p:spPr>
        <p:txBody>
          <a:bodyPr>
            <a:noAutofit/>
          </a:bodyPr>
          <a:lstStyle/>
          <a:p>
            <a:r>
              <a:rPr lang="en-US" dirty="0" smtClean="0"/>
              <a:t>DR Potential Analysis Framework</a:t>
            </a:r>
            <a:endParaRPr lang="en-US" dirty="0"/>
          </a:p>
        </p:txBody>
      </p:sp>
      <p:grpSp>
        <p:nvGrpSpPr>
          <p:cNvPr id="3" name="Group 4"/>
          <p:cNvGrpSpPr/>
          <p:nvPr/>
        </p:nvGrpSpPr>
        <p:grpSpPr>
          <a:xfrm>
            <a:off x="1685581" y="1233884"/>
            <a:ext cx="6692747" cy="5166911"/>
            <a:chOff x="1600200" y="1066800"/>
            <a:chExt cx="6172200" cy="5334000"/>
          </a:xfrm>
        </p:grpSpPr>
        <p:sp>
          <p:nvSpPr>
            <p:cNvPr id="6" name="Rectangle 5"/>
            <p:cNvSpPr/>
            <p:nvPr/>
          </p:nvSpPr>
          <p:spPr>
            <a:xfrm>
              <a:off x="4191000" y="54864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Estimate total potential MW by day-type, state/province, sector, segment, and end-use</a:t>
              </a:r>
            </a:p>
          </p:txBody>
        </p:sp>
        <p:sp>
          <p:nvSpPr>
            <p:cNvPr id="7" name="Rectangle 6"/>
            <p:cNvSpPr/>
            <p:nvPr/>
          </p:nvSpPr>
          <p:spPr>
            <a:xfrm>
              <a:off x="4191000" y="1066800"/>
              <a:ext cx="3581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Develop 8760 (weather normal) End-Use Load shapes by segment, building-type, end-use, and census region</a:t>
              </a:r>
              <a:endParaRPr lang="en-US" sz="1200" b="1" dirty="0">
                <a:solidFill>
                  <a:srgbClr val="FFFFFF"/>
                </a:solidFill>
              </a:endParaRPr>
            </a:p>
          </p:txBody>
        </p:sp>
        <p:sp>
          <p:nvSpPr>
            <p:cNvPr id="8" name="Rectangle 7"/>
            <p:cNvSpPr/>
            <p:nvPr/>
          </p:nvSpPr>
          <p:spPr>
            <a:xfrm>
              <a:off x="4191000" y="32766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Unitize  all 8760 shapes by state/province, sector, segment and end use; scale appropriately using control totals over the forecast horizon</a:t>
              </a:r>
            </a:p>
          </p:txBody>
        </p:sp>
        <p:sp>
          <p:nvSpPr>
            <p:cNvPr id="9" name="Rectangle 8"/>
            <p:cNvSpPr/>
            <p:nvPr/>
          </p:nvSpPr>
          <p:spPr>
            <a:xfrm>
              <a:off x="4191000" y="4343400"/>
              <a:ext cx="3581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Apply multiple factors (technical &amp; achievable) to estimate the portion of load available for DR by end-use and segment. </a:t>
              </a:r>
              <a:r>
                <a:rPr lang="en-US" b="1" i="1" dirty="0" smtClean="0">
                  <a:solidFill>
                    <a:srgbClr val="FFFFFF"/>
                  </a:solidFill>
                </a:rPr>
                <a:t>These factors are based on available literature on the topic</a:t>
              </a:r>
              <a:endParaRPr lang="en-US" b="1" i="1" dirty="0">
                <a:solidFill>
                  <a:srgbClr val="FFFFFF"/>
                </a:solidFill>
              </a:endParaRPr>
            </a:p>
          </p:txBody>
        </p:sp>
        <p:sp>
          <p:nvSpPr>
            <p:cNvPr id="10" name="Rectangle 9"/>
            <p:cNvSpPr/>
            <p:nvPr/>
          </p:nvSpPr>
          <p:spPr>
            <a:xfrm>
              <a:off x="4191000" y="21336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FFFFFF"/>
                </a:solidFill>
              </a:endParaRPr>
            </a:p>
            <a:p>
              <a:pPr algn="ctr"/>
              <a:r>
                <a:rPr lang="en-US" sz="1200" b="1" dirty="0" smtClean="0">
                  <a:solidFill>
                    <a:srgbClr val="FFFFFF"/>
                  </a:solidFill>
                </a:rPr>
                <a:t>Create state/province level  segment and end-use level shapes based on mix of building-types in that state/province</a:t>
              </a:r>
            </a:p>
            <a:p>
              <a:pPr algn="ctr"/>
              <a:endParaRPr lang="en-US" sz="1200" b="1" dirty="0">
                <a:solidFill>
                  <a:srgbClr val="FFFFFF"/>
                </a:solidFill>
              </a:endParaRPr>
            </a:p>
          </p:txBody>
        </p:sp>
        <p:sp>
          <p:nvSpPr>
            <p:cNvPr id="11" name="Rounded Rectangle 10"/>
            <p:cNvSpPr/>
            <p:nvPr/>
          </p:nvSpPr>
          <p:spPr>
            <a:xfrm>
              <a:off x="1600200" y="5486400"/>
              <a:ext cx="1981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4F4F"/>
                  </a:solidFill>
                </a:rPr>
                <a:t>Step 4: </a:t>
              </a:r>
            </a:p>
            <a:p>
              <a:pPr algn="ctr"/>
              <a:r>
                <a:rPr lang="en-US" sz="1400" b="1" dirty="0" smtClean="0">
                  <a:solidFill>
                    <a:srgbClr val="4F4F4F"/>
                  </a:solidFill>
                </a:rPr>
                <a:t>Estimate Technical and Achievable Potentials</a:t>
              </a:r>
            </a:p>
          </p:txBody>
        </p:sp>
        <p:sp>
          <p:nvSpPr>
            <p:cNvPr id="12" name="Rounded Rectangle 11"/>
            <p:cNvSpPr/>
            <p:nvPr/>
          </p:nvSpPr>
          <p:spPr>
            <a:xfrm>
              <a:off x="1600200" y="4343400"/>
              <a:ext cx="1981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4F4F"/>
                  </a:solidFill>
                </a:rPr>
                <a:t>Step 3: </a:t>
              </a:r>
            </a:p>
            <a:p>
              <a:pPr algn="ctr"/>
              <a:r>
                <a:rPr lang="en-US" sz="1400" b="1" dirty="0" smtClean="0">
                  <a:solidFill>
                    <a:srgbClr val="4F4F4F"/>
                  </a:solidFill>
                </a:rPr>
                <a:t>Apply Factors </a:t>
              </a:r>
            </a:p>
          </p:txBody>
        </p:sp>
        <p:sp>
          <p:nvSpPr>
            <p:cNvPr id="13" name="Rounded Rectangle 12"/>
            <p:cNvSpPr/>
            <p:nvPr/>
          </p:nvSpPr>
          <p:spPr>
            <a:xfrm>
              <a:off x="1600200" y="3276600"/>
              <a:ext cx="1981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4F4F"/>
                  </a:solidFill>
                </a:rPr>
                <a:t>Step 2: </a:t>
              </a:r>
            </a:p>
            <a:p>
              <a:pPr algn="ctr"/>
              <a:r>
                <a:rPr lang="en-US" sz="1400" b="1" dirty="0" smtClean="0">
                  <a:solidFill>
                    <a:srgbClr val="4F4F4F"/>
                  </a:solidFill>
                </a:rPr>
                <a:t>Develop Baseline Forecast</a:t>
              </a:r>
            </a:p>
          </p:txBody>
        </p:sp>
        <p:sp>
          <p:nvSpPr>
            <p:cNvPr id="14" name="Rounded Rectangle 13"/>
            <p:cNvSpPr/>
            <p:nvPr/>
          </p:nvSpPr>
          <p:spPr>
            <a:xfrm>
              <a:off x="1600200" y="2133600"/>
              <a:ext cx="1981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4F4F"/>
                  </a:solidFill>
                </a:rPr>
                <a:t>Step 1: </a:t>
              </a:r>
            </a:p>
            <a:p>
              <a:pPr algn="ctr"/>
              <a:r>
                <a:rPr lang="en-US" sz="1400" b="1" dirty="0" smtClean="0">
                  <a:solidFill>
                    <a:srgbClr val="4F4F4F"/>
                  </a:solidFill>
                </a:rPr>
                <a:t>Customize Load Shapes  </a:t>
              </a:r>
            </a:p>
          </p:txBody>
        </p:sp>
        <p:sp>
          <p:nvSpPr>
            <p:cNvPr id="15" name="Rounded Rectangle 14"/>
            <p:cNvSpPr/>
            <p:nvPr/>
          </p:nvSpPr>
          <p:spPr>
            <a:xfrm>
              <a:off x="1600200" y="1066800"/>
              <a:ext cx="1981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4F4F"/>
                  </a:solidFill>
                </a:rPr>
                <a:t>Foundation: </a:t>
              </a:r>
            </a:p>
            <a:p>
              <a:pPr algn="ctr"/>
              <a:r>
                <a:rPr lang="en-US" sz="1400" b="1" dirty="0" smtClean="0">
                  <a:solidFill>
                    <a:srgbClr val="4F4F4F"/>
                  </a:solidFill>
                </a:rPr>
                <a:t>End-Use Data </a:t>
              </a:r>
            </a:p>
          </p:txBody>
        </p:sp>
      </p:grpSp>
      <p:sp>
        <p:nvSpPr>
          <p:cNvPr id="16" name="Down Arrow 15"/>
          <p:cNvSpPr/>
          <p:nvPr/>
        </p:nvSpPr>
        <p:spPr>
          <a:xfrm>
            <a:off x="826264" y="1844220"/>
            <a:ext cx="473725" cy="394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75" y="183630"/>
            <a:ext cx="8438453" cy="411162"/>
          </a:xfrm>
        </p:spPr>
        <p:txBody>
          <a:bodyPr>
            <a:noAutofit/>
          </a:bodyPr>
          <a:lstStyle/>
          <a:p>
            <a:r>
              <a:rPr lang="en-US" dirty="0" smtClean="0"/>
              <a:t>Commercial and Residential Sectors Dominate in Potential DR Resource Availability</a:t>
            </a:r>
            <a:endParaRPr lang="en-US" dirty="0"/>
          </a:p>
        </p:txBody>
      </p:sp>
      <p:sp>
        <p:nvSpPr>
          <p:cNvPr id="6" name="TextBox 5"/>
          <p:cNvSpPr txBox="1"/>
          <p:nvPr/>
        </p:nvSpPr>
        <p:spPr>
          <a:xfrm>
            <a:off x="1839952" y="1052022"/>
            <a:ext cx="5620214" cy="307777"/>
          </a:xfrm>
          <a:prstGeom prst="rect">
            <a:avLst/>
          </a:prstGeom>
          <a:noFill/>
        </p:spPr>
        <p:txBody>
          <a:bodyPr wrap="square" rtlCol="0">
            <a:spAutoFit/>
          </a:bodyPr>
          <a:lstStyle/>
          <a:p>
            <a:r>
              <a:rPr lang="en-US" sz="1400" b="1" dirty="0" smtClean="0">
                <a:solidFill>
                  <a:srgbClr val="4F4F4F"/>
                </a:solidFill>
              </a:rPr>
              <a:t>Aggregate DR Potential on a Typical Summer Weekday in 2020</a:t>
            </a:r>
            <a:endParaRPr lang="en-US" sz="1400"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aphicFrame>
        <p:nvGraphicFramePr>
          <p:cNvPr id="8" name="Chart 7"/>
          <p:cNvGraphicFramePr>
            <a:graphicFrameLocks/>
          </p:cNvGraphicFramePr>
          <p:nvPr/>
        </p:nvGraphicFramePr>
        <p:xfrm>
          <a:off x="517585" y="1302589"/>
          <a:ext cx="8238225" cy="52362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77" y="194782"/>
            <a:ext cx="8001000" cy="411162"/>
          </a:xfrm>
        </p:spPr>
        <p:txBody>
          <a:bodyPr>
            <a:noAutofit/>
          </a:bodyPr>
          <a:lstStyle/>
          <a:p>
            <a:r>
              <a:rPr lang="en-US" dirty="0" smtClean="0"/>
              <a:t>Seasonal Variations in DR Potential Availability</a:t>
            </a:r>
            <a:endParaRPr lang="en-US"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
        <p:nvSpPr>
          <p:cNvPr id="24" name="TextBox 23"/>
          <p:cNvSpPr txBox="1"/>
          <p:nvPr/>
        </p:nvSpPr>
        <p:spPr>
          <a:xfrm>
            <a:off x="1108687" y="1049042"/>
            <a:ext cx="3042731" cy="246221"/>
          </a:xfrm>
          <a:prstGeom prst="rect">
            <a:avLst/>
          </a:prstGeom>
          <a:noFill/>
        </p:spPr>
        <p:txBody>
          <a:bodyPr wrap="square" rtlCol="0">
            <a:spAutoFit/>
          </a:bodyPr>
          <a:lstStyle/>
          <a:p>
            <a:r>
              <a:rPr lang="en-US" b="1" dirty="0" smtClean="0">
                <a:solidFill>
                  <a:srgbClr val="4F4F4F"/>
                </a:solidFill>
              </a:rPr>
              <a:t>Typical Summer Weekday in 2020</a:t>
            </a:r>
            <a:endParaRPr lang="en-US" b="1" dirty="0">
              <a:solidFill>
                <a:srgbClr val="4F4F4F"/>
              </a:solidFill>
            </a:endParaRPr>
          </a:p>
        </p:txBody>
      </p:sp>
      <p:sp>
        <p:nvSpPr>
          <p:cNvPr id="25" name="TextBox 24"/>
          <p:cNvSpPr txBox="1"/>
          <p:nvPr/>
        </p:nvSpPr>
        <p:spPr>
          <a:xfrm>
            <a:off x="5523625" y="1049042"/>
            <a:ext cx="2850078" cy="246221"/>
          </a:xfrm>
          <a:prstGeom prst="rect">
            <a:avLst/>
          </a:prstGeom>
          <a:noFill/>
        </p:spPr>
        <p:txBody>
          <a:bodyPr wrap="square" rtlCol="0">
            <a:spAutoFit/>
          </a:bodyPr>
          <a:lstStyle/>
          <a:p>
            <a:r>
              <a:rPr lang="en-US" b="1" dirty="0" smtClean="0">
                <a:solidFill>
                  <a:srgbClr val="4F4F4F"/>
                </a:solidFill>
              </a:rPr>
              <a:t>Typical Winter Weekday in 2020</a:t>
            </a:r>
            <a:endParaRPr lang="en-US" b="1" dirty="0">
              <a:solidFill>
                <a:srgbClr val="4F4F4F"/>
              </a:solidFill>
            </a:endParaRPr>
          </a:p>
        </p:txBody>
      </p:sp>
      <p:sp>
        <p:nvSpPr>
          <p:cNvPr id="27" name="TextBox 26"/>
          <p:cNvSpPr txBox="1"/>
          <p:nvPr/>
        </p:nvSpPr>
        <p:spPr>
          <a:xfrm>
            <a:off x="1108687" y="3646724"/>
            <a:ext cx="2907908" cy="246221"/>
          </a:xfrm>
          <a:prstGeom prst="rect">
            <a:avLst/>
          </a:prstGeom>
          <a:noFill/>
        </p:spPr>
        <p:txBody>
          <a:bodyPr wrap="square" rtlCol="0">
            <a:spAutoFit/>
          </a:bodyPr>
          <a:lstStyle/>
          <a:p>
            <a:r>
              <a:rPr lang="en-US" b="1" dirty="0" smtClean="0">
                <a:solidFill>
                  <a:srgbClr val="4F4F4F"/>
                </a:solidFill>
              </a:rPr>
              <a:t>Typical Spring Weekday in 2020</a:t>
            </a:r>
            <a:endParaRPr lang="en-US" b="1" dirty="0">
              <a:solidFill>
                <a:srgbClr val="4F4F4F"/>
              </a:solidFill>
            </a:endParaRPr>
          </a:p>
        </p:txBody>
      </p:sp>
      <p:sp>
        <p:nvSpPr>
          <p:cNvPr id="28" name="TextBox 27"/>
          <p:cNvSpPr txBox="1"/>
          <p:nvPr/>
        </p:nvSpPr>
        <p:spPr>
          <a:xfrm>
            <a:off x="5523625" y="3646724"/>
            <a:ext cx="2850078" cy="246221"/>
          </a:xfrm>
          <a:prstGeom prst="rect">
            <a:avLst/>
          </a:prstGeom>
          <a:noFill/>
        </p:spPr>
        <p:txBody>
          <a:bodyPr wrap="square" rtlCol="0">
            <a:spAutoFit/>
          </a:bodyPr>
          <a:lstStyle/>
          <a:p>
            <a:r>
              <a:rPr lang="en-US" b="1" dirty="0" smtClean="0">
                <a:solidFill>
                  <a:srgbClr val="4F4F4F"/>
                </a:solidFill>
              </a:rPr>
              <a:t>Typical Fall Weekday in 2020</a:t>
            </a:r>
            <a:endParaRPr lang="en-US" b="1" dirty="0">
              <a:solidFill>
                <a:srgbClr val="4F4F4F"/>
              </a:solidFill>
            </a:endParaRPr>
          </a:p>
        </p:txBody>
      </p:sp>
      <p:graphicFrame>
        <p:nvGraphicFramePr>
          <p:cNvPr id="13" name="Chart 12"/>
          <p:cNvGraphicFramePr>
            <a:graphicFrameLocks/>
          </p:cNvGraphicFramePr>
          <p:nvPr/>
        </p:nvGraphicFramePr>
        <p:xfrm>
          <a:off x="293284" y="1262902"/>
          <a:ext cx="47548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nvGraphicFramePr>
        <p:xfrm>
          <a:off x="4992969" y="3880186"/>
          <a:ext cx="38404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nvGraphicFramePr>
        <p:xfrm>
          <a:off x="293284" y="3880186"/>
          <a:ext cx="4754880"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nvGraphicFramePr>
        <p:xfrm>
          <a:off x="4992969" y="1262902"/>
          <a:ext cx="3840480" cy="24688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07" y="164386"/>
            <a:ext cx="8742093" cy="361129"/>
          </a:xfrm>
        </p:spPr>
        <p:txBody>
          <a:bodyPr>
            <a:noAutofit/>
          </a:bodyPr>
          <a:lstStyle/>
          <a:p>
            <a:r>
              <a:rPr lang="en-US" dirty="0" smtClean="0"/>
              <a:t>Average Hourly Load Reduction Profiles for Contingency Services</a:t>
            </a:r>
            <a:endParaRPr lang="en-US" sz="2000" b="0" i="1"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
        <p:nvSpPr>
          <p:cNvPr id="6" name="TextBox 5"/>
          <p:cNvSpPr txBox="1"/>
          <p:nvPr/>
        </p:nvSpPr>
        <p:spPr>
          <a:xfrm>
            <a:off x="1108687" y="1049042"/>
            <a:ext cx="3042731" cy="246221"/>
          </a:xfrm>
          <a:prstGeom prst="rect">
            <a:avLst/>
          </a:prstGeom>
          <a:noFill/>
        </p:spPr>
        <p:txBody>
          <a:bodyPr wrap="square" rtlCol="0">
            <a:spAutoFit/>
          </a:bodyPr>
          <a:lstStyle/>
          <a:p>
            <a:r>
              <a:rPr lang="en-US" b="1" dirty="0" smtClean="0">
                <a:solidFill>
                  <a:srgbClr val="4F4F4F"/>
                </a:solidFill>
              </a:rPr>
              <a:t>Typical Summer Weekday in 2020</a:t>
            </a:r>
            <a:endParaRPr lang="en-US" b="1" dirty="0">
              <a:solidFill>
                <a:srgbClr val="4F4F4F"/>
              </a:solidFill>
            </a:endParaRPr>
          </a:p>
        </p:txBody>
      </p:sp>
      <p:sp>
        <p:nvSpPr>
          <p:cNvPr id="8" name="TextBox 7"/>
          <p:cNvSpPr txBox="1"/>
          <p:nvPr/>
        </p:nvSpPr>
        <p:spPr>
          <a:xfrm>
            <a:off x="5808283" y="1049042"/>
            <a:ext cx="2850078" cy="246221"/>
          </a:xfrm>
          <a:prstGeom prst="rect">
            <a:avLst/>
          </a:prstGeom>
          <a:noFill/>
        </p:spPr>
        <p:txBody>
          <a:bodyPr wrap="square" rtlCol="0">
            <a:spAutoFit/>
          </a:bodyPr>
          <a:lstStyle/>
          <a:p>
            <a:r>
              <a:rPr lang="en-US" b="1" dirty="0" smtClean="0">
                <a:solidFill>
                  <a:srgbClr val="4F4F4F"/>
                </a:solidFill>
              </a:rPr>
              <a:t>Typical Winter Weekday in 2020</a:t>
            </a:r>
            <a:endParaRPr lang="en-US" b="1" dirty="0">
              <a:solidFill>
                <a:srgbClr val="4F4F4F"/>
              </a:solidFill>
            </a:endParaRPr>
          </a:p>
        </p:txBody>
      </p:sp>
      <p:sp>
        <p:nvSpPr>
          <p:cNvPr id="10" name="TextBox 9"/>
          <p:cNvSpPr txBox="1"/>
          <p:nvPr/>
        </p:nvSpPr>
        <p:spPr>
          <a:xfrm>
            <a:off x="1108687" y="3629472"/>
            <a:ext cx="2907908" cy="246221"/>
          </a:xfrm>
          <a:prstGeom prst="rect">
            <a:avLst/>
          </a:prstGeom>
          <a:noFill/>
        </p:spPr>
        <p:txBody>
          <a:bodyPr wrap="square" rtlCol="0">
            <a:spAutoFit/>
          </a:bodyPr>
          <a:lstStyle/>
          <a:p>
            <a:r>
              <a:rPr lang="en-US" b="1" dirty="0" smtClean="0">
                <a:solidFill>
                  <a:srgbClr val="4F4F4F"/>
                </a:solidFill>
              </a:rPr>
              <a:t>Typical Spring Weekday in 2020</a:t>
            </a:r>
            <a:endParaRPr lang="en-US" b="1" dirty="0">
              <a:solidFill>
                <a:srgbClr val="4F4F4F"/>
              </a:solidFill>
            </a:endParaRPr>
          </a:p>
        </p:txBody>
      </p:sp>
      <p:sp>
        <p:nvSpPr>
          <p:cNvPr id="12" name="TextBox 11"/>
          <p:cNvSpPr txBox="1"/>
          <p:nvPr/>
        </p:nvSpPr>
        <p:spPr>
          <a:xfrm>
            <a:off x="5808283" y="3629472"/>
            <a:ext cx="2850078" cy="246221"/>
          </a:xfrm>
          <a:prstGeom prst="rect">
            <a:avLst/>
          </a:prstGeom>
          <a:noFill/>
        </p:spPr>
        <p:txBody>
          <a:bodyPr wrap="square" rtlCol="0">
            <a:spAutoFit/>
          </a:bodyPr>
          <a:lstStyle/>
          <a:p>
            <a:r>
              <a:rPr lang="en-US" b="1" dirty="0" smtClean="0">
                <a:solidFill>
                  <a:srgbClr val="4F4F4F"/>
                </a:solidFill>
              </a:rPr>
              <a:t>Typical Fall Weekday in 2020</a:t>
            </a:r>
            <a:endParaRPr lang="en-US" b="1" dirty="0">
              <a:solidFill>
                <a:srgbClr val="4F4F4F"/>
              </a:solidFill>
            </a:endParaRPr>
          </a:p>
        </p:txBody>
      </p:sp>
      <p:graphicFrame>
        <p:nvGraphicFramePr>
          <p:cNvPr id="31" name="Chart 30"/>
          <p:cNvGraphicFramePr/>
          <p:nvPr/>
        </p:nvGraphicFramePr>
        <p:xfrm>
          <a:off x="5036114" y="1185269"/>
          <a:ext cx="38404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p:nvPr/>
        </p:nvGraphicFramePr>
        <p:xfrm>
          <a:off x="327788" y="3819804"/>
          <a:ext cx="47548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nvGraphicFramePr>
        <p:xfrm>
          <a:off x="327788" y="1185269"/>
          <a:ext cx="4754880"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p:cNvGraphicFramePr/>
          <p:nvPr/>
        </p:nvGraphicFramePr>
        <p:xfrm>
          <a:off x="5036114" y="3819804"/>
          <a:ext cx="3840480" cy="24688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28596"/>
            <a:ext cx="8297652" cy="411162"/>
          </a:xfrm>
        </p:spPr>
        <p:txBody>
          <a:bodyPr>
            <a:noAutofit/>
          </a:bodyPr>
          <a:lstStyle/>
          <a:p>
            <a:r>
              <a:rPr lang="en-US" dirty="0" smtClean="0"/>
              <a:t>Aggregate DR Potential by State/Province in 2020</a:t>
            </a:r>
            <a:endParaRPr lang="en-US" dirty="0"/>
          </a:p>
        </p:txBody>
      </p:sp>
      <p:sp>
        <p:nvSpPr>
          <p:cNvPr id="6" name="TextBox 5"/>
          <p:cNvSpPr txBox="1"/>
          <p:nvPr/>
        </p:nvSpPr>
        <p:spPr>
          <a:xfrm>
            <a:off x="1534000" y="1118471"/>
            <a:ext cx="6632153" cy="369332"/>
          </a:xfrm>
          <a:prstGeom prst="rect">
            <a:avLst/>
          </a:prstGeom>
          <a:noFill/>
        </p:spPr>
        <p:txBody>
          <a:bodyPr wrap="square" rtlCol="0">
            <a:spAutoFit/>
          </a:bodyPr>
          <a:lstStyle/>
          <a:p>
            <a:r>
              <a:rPr lang="en-US" sz="1800" b="1" dirty="0" smtClean="0">
                <a:solidFill>
                  <a:schemeClr val="bg2"/>
                </a:solidFill>
              </a:rPr>
              <a:t>Typical Summer Weekday ‘Load Following’ Potential</a:t>
            </a:r>
            <a:endParaRPr lang="en-US" sz="1800" b="1" dirty="0">
              <a:solidFill>
                <a:schemeClr val="bg2"/>
              </a:solidFill>
            </a:endParaRPr>
          </a:p>
        </p:txBody>
      </p:sp>
      <p:sp>
        <p:nvSpPr>
          <p:cNvPr id="10" name="TextBox 9"/>
          <p:cNvSpPr txBox="1"/>
          <p:nvPr/>
        </p:nvSpPr>
        <p:spPr>
          <a:xfrm>
            <a:off x="528810" y="4908424"/>
            <a:ext cx="4274544" cy="338554"/>
          </a:xfrm>
          <a:prstGeom prst="rect">
            <a:avLst/>
          </a:prstGeom>
          <a:noFill/>
        </p:spPr>
        <p:txBody>
          <a:bodyPr wrap="square" rtlCol="0">
            <a:spAutoFit/>
          </a:bodyPr>
          <a:lstStyle/>
          <a:p>
            <a:r>
              <a:rPr lang="en-US" sz="1600" b="1" dirty="0" smtClean="0">
                <a:solidFill>
                  <a:schemeClr val="bg2"/>
                </a:solidFill>
              </a:rPr>
              <a:t>Total Load Decrease Potential- 2,542 MW</a:t>
            </a:r>
            <a:endParaRPr lang="en-US" sz="1600" b="1" dirty="0">
              <a:solidFill>
                <a:schemeClr val="bg2"/>
              </a:solidFill>
            </a:endParaRPr>
          </a:p>
        </p:txBody>
      </p:sp>
      <p:sp>
        <p:nvSpPr>
          <p:cNvPr id="17" name="TextBox 16"/>
          <p:cNvSpPr txBox="1"/>
          <p:nvPr/>
        </p:nvSpPr>
        <p:spPr>
          <a:xfrm>
            <a:off x="4869456" y="4905096"/>
            <a:ext cx="4274544" cy="338554"/>
          </a:xfrm>
          <a:prstGeom prst="rect">
            <a:avLst/>
          </a:prstGeom>
          <a:noFill/>
        </p:spPr>
        <p:txBody>
          <a:bodyPr wrap="square" rtlCol="0">
            <a:spAutoFit/>
          </a:bodyPr>
          <a:lstStyle/>
          <a:p>
            <a:r>
              <a:rPr lang="en-US" sz="1600" b="1" dirty="0" smtClean="0">
                <a:solidFill>
                  <a:schemeClr val="bg2"/>
                </a:solidFill>
              </a:rPr>
              <a:t>Total Load Increase Potential- 757 MW</a:t>
            </a:r>
            <a:endParaRPr lang="en-US" sz="1600" b="1" dirty="0">
              <a:solidFill>
                <a:schemeClr val="bg2"/>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aphicFrame>
        <p:nvGraphicFramePr>
          <p:cNvPr id="12" name="Chart 11"/>
          <p:cNvGraphicFramePr/>
          <p:nvPr/>
        </p:nvGraphicFramePr>
        <p:xfrm>
          <a:off x="534537" y="1708813"/>
          <a:ext cx="4577686" cy="3440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4287672" y="1978926"/>
          <a:ext cx="4321791" cy="30423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21446" t="2528" r="22900" b="10077"/>
          <a:stretch/>
        </p:blipFill>
        <p:spPr>
          <a:xfrm>
            <a:off x="3859481" y="523505"/>
            <a:ext cx="4643252" cy="5958305"/>
          </a:xfrm>
          <a:prstGeom prst="rect">
            <a:avLst/>
          </a:prstGeom>
          <a:scene3d>
            <a:camera prst="perspectiveFront">
              <a:rot lat="0" lon="0" rev="600000"/>
            </a:camera>
            <a:lightRig rig="threePt" dir="t"/>
          </a:scene3d>
          <a:sp3d/>
        </p:spPr>
      </p:pic>
      <p:sp>
        <p:nvSpPr>
          <p:cNvPr id="10" name="Rectangle 9"/>
          <p:cNvSpPr/>
          <p:nvPr/>
        </p:nvSpPr>
        <p:spPr>
          <a:xfrm>
            <a:off x="7905751" y="1257300"/>
            <a:ext cx="438150" cy="27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8153401" y="1790700"/>
            <a:ext cx="438150" cy="27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322779" y="1347151"/>
            <a:ext cx="3453573" cy="584775"/>
          </a:xfrm>
          <a:prstGeom prst="rect">
            <a:avLst/>
          </a:prstGeom>
          <a:noFill/>
        </p:spPr>
        <p:txBody>
          <a:bodyPr wrap="square" rtlCol="0">
            <a:spAutoFit/>
          </a:bodyPr>
          <a:lstStyle/>
          <a:p>
            <a:r>
              <a:rPr lang="en-US" sz="1600" b="1" dirty="0" smtClean="0">
                <a:solidFill>
                  <a:schemeClr val="bg2"/>
                </a:solidFill>
              </a:rPr>
              <a:t>“Load Following” Potential for a Typical Summer Weekday in 2020</a:t>
            </a:r>
            <a:endParaRPr lang="en-US" sz="1600" b="1" dirty="0">
              <a:solidFill>
                <a:schemeClr val="bg2"/>
              </a:solidFill>
            </a:endParaRPr>
          </a:p>
        </p:txBody>
      </p:sp>
      <p:sp>
        <p:nvSpPr>
          <p:cNvPr id="2" name="Title 1"/>
          <p:cNvSpPr>
            <a:spLocks noGrp="1"/>
          </p:cNvSpPr>
          <p:nvPr>
            <p:ph type="title"/>
          </p:nvPr>
        </p:nvSpPr>
        <p:spPr>
          <a:xfrm>
            <a:off x="504449" y="243171"/>
            <a:ext cx="8331326" cy="464186"/>
          </a:xfrm>
        </p:spPr>
        <p:txBody>
          <a:bodyPr/>
          <a:lstStyle/>
          <a:p>
            <a:r>
              <a:rPr lang="en-US" dirty="0" smtClean="0"/>
              <a:t>DR Potential Load Decrease by State/Province</a:t>
            </a:r>
            <a:br>
              <a:rPr lang="en-US" dirty="0" smtClean="0"/>
            </a:br>
            <a:r>
              <a:rPr lang="en-US" sz="1800" dirty="0" smtClean="0"/>
              <a:t>Shares in the Western Interconnection Potential</a:t>
            </a:r>
            <a:endParaRPr lang="en-US" sz="1800" dirty="0"/>
          </a:p>
        </p:txBody>
      </p:sp>
      <p:sp>
        <p:nvSpPr>
          <p:cNvPr id="14" name="Content Placeholder 2"/>
          <p:cNvSpPr>
            <a:spLocks noGrp="1"/>
          </p:cNvSpPr>
          <p:nvPr>
            <p:ph idx="1"/>
          </p:nvPr>
        </p:nvSpPr>
        <p:spPr>
          <a:xfrm>
            <a:off x="249617" y="2118930"/>
            <a:ext cx="3609577" cy="2300670"/>
          </a:xfrm>
        </p:spPr>
        <p:txBody>
          <a:bodyPr>
            <a:normAutofit/>
          </a:bodyPr>
          <a:lstStyle/>
          <a:p>
            <a:pPr marL="579438" lvl="1" indent="-347663">
              <a:lnSpc>
                <a:spcPct val="100000"/>
              </a:lnSpc>
              <a:spcBef>
                <a:spcPts val="600"/>
              </a:spcBef>
              <a:spcAft>
                <a:spcPts val="0"/>
              </a:spcAft>
              <a:buClrTx/>
              <a:buBlip>
                <a:blip r:embed="rId3"/>
              </a:buBlip>
            </a:pPr>
            <a:r>
              <a:rPr lang="en-US" sz="1800" dirty="0" smtClean="0">
                <a:solidFill>
                  <a:schemeClr val="bg2"/>
                </a:solidFill>
              </a:rPr>
              <a:t>Total Load Decrease Potential- 2,542 MW</a:t>
            </a:r>
          </a:p>
          <a:p>
            <a:pPr marL="739775" lvl="2" indent="-347663">
              <a:lnSpc>
                <a:spcPct val="100000"/>
              </a:lnSpc>
              <a:spcBef>
                <a:spcPts val="600"/>
              </a:spcBef>
              <a:spcAft>
                <a:spcPts val="0"/>
              </a:spcAft>
              <a:buFont typeface="Wingdings" pitchFamily="2" charset="2"/>
              <a:buChar char="§"/>
            </a:pPr>
            <a:r>
              <a:rPr lang="en-US" sz="1800" dirty="0" smtClean="0">
                <a:solidFill>
                  <a:schemeClr val="bg2"/>
                </a:solidFill>
              </a:rPr>
              <a:t>Residential: 995 MW</a:t>
            </a:r>
          </a:p>
          <a:p>
            <a:pPr marL="739775" lvl="2" indent="-347663">
              <a:lnSpc>
                <a:spcPct val="100000"/>
              </a:lnSpc>
              <a:spcBef>
                <a:spcPts val="600"/>
              </a:spcBef>
              <a:spcAft>
                <a:spcPts val="0"/>
              </a:spcAft>
              <a:buFont typeface="Wingdings" pitchFamily="2" charset="2"/>
              <a:buChar char="§"/>
            </a:pPr>
            <a:r>
              <a:rPr lang="en-US" sz="1800" dirty="0" smtClean="0">
                <a:solidFill>
                  <a:schemeClr val="bg2"/>
                </a:solidFill>
              </a:rPr>
              <a:t>Commercial: 1,304 MW</a:t>
            </a:r>
          </a:p>
          <a:p>
            <a:pPr marL="739775" lvl="2" indent="-347663">
              <a:lnSpc>
                <a:spcPct val="100000"/>
              </a:lnSpc>
              <a:spcBef>
                <a:spcPts val="600"/>
              </a:spcBef>
              <a:spcAft>
                <a:spcPts val="0"/>
              </a:spcAft>
              <a:buFont typeface="Wingdings" pitchFamily="2" charset="2"/>
              <a:buChar char="§"/>
            </a:pPr>
            <a:r>
              <a:rPr lang="en-US" sz="1800" dirty="0" smtClean="0">
                <a:solidFill>
                  <a:schemeClr val="bg2"/>
                </a:solidFill>
              </a:rPr>
              <a:t>Industrial: 243 MW</a:t>
            </a:r>
          </a:p>
        </p:txBody>
      </p:sp>
      <p:pic>
        <p:nvPicPr>
          <p:cNvPr id="104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4341" y="1613366"/>
            <a:ext cx="1146225" cy="134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708746" y="1849332"/>
            <a:ext cx="677581" cy="307777"/>
          </a:xfrm>
          <a:prstGeom prst="rect">
            <a:avLst/>
          </a:prstGeom>
          <a:noFill/>
        </p:spPr>
        <p:txBody>
          <a:bodyPr wrap="square" rtlCol="0">
            <a:spAutoFit/>
          </a:bodyPr>
          <a:lstStyle/>
          <a:p>
            <a:r>
              <a:rPr lang="en-US" sz="1400" b="1" dirty="0" smtClean="0"/>
              <a:t>4.7%</a:t>
            </a:r>
            <a:endParaRPr lang="en-US" sz="1400" b="1" dirty="0"/>
          </a:p>
        </p:txBody>
      </p:sp>
      <p:sp>
        <p:nvSpPr>
          <p:cNvPr id="51" name="TextBox 50"/>
          <p:cNvSpPr txBox="1"/>
          <p:nvPr/>
        </p:nvSpPr>
        <p:spPr>
          <a:xfrm>
            <a:off x="5558761" y="4552400"/>
            <a:ext cx="789337" cy="307777"/>
          </a:xfrm>
          <a:prstGeom prst="rect">
            <a:avLst/>
          </a:prstGeom>
          <a:noFill/>
        </p:spPr>
        <p:txBody>
          <a:bodyPr wrap="square" rtlCol="0">
            <a:spAutoFit/>
          </a:bodyPr>
          <a:lstStyle/>
          <a:p>
            <a:r>
              <a:rPr lang="en-US" sz="1400" b="1" dirty="0" smtClean="0"/>
              <a:t>5.5%</a:t>
            </a:r>
            <a:endParaRPr lang="en-US" sz="1400" b="1" dirty="0"/>
          </a:p>
        </p:txBody>
      </p:sp>
      <p:sp>
        <p:nvSpPr>
          <p:cNvPr id="52" name="TextBox 51"/>
          <p:cNvSpPr txBox="1"/>
          <p:nvPr/>
        </p:nvSpPr>
        <p:spPr>
          <a:xfrm>
            <a:off x="6673129" y="3238222"/>
            <a:ext cx="718348" cy="307777"/>
          </a:xfrm>
          <a:prstGeom prst="rect">
            <a:avLst/>
          </a:prstGeom>
          <a:noFill/>
        </p:spPr>
        <p:txBody>
          <a:bodyPr wrap="square" rtlCol="0">
            <a:spAutoFit/>
          </a:bodyPr>
          <a:lstStyle/>
          <a:p>
            <a:r>
              <a:rPr lang="en-US" sz="1400" b="1" dirty="0" smtClean="0"/>
              <a:t>1.4%</a:t>
            </a:r>
            <a:endParaRPr lang="en-US" sz="1400" b="1" dirty="0"/>
          </a:p>
        </p:txBody>
      </p:sp>
      <p:sp>
        <p:nvSpPr>
          <p:cNvPr id="53" name="TextBox 52"/>
          <p:cNvSpPr txBox="1"/>
          <p:nvPr/>
        </p:nvSpPr>
        <p:spPr>
          <a:xfrm>
            <a:off x="7123877" y="3974865"/>
            <a:ext cx="866167" cy="307777"/>
          </a:xfrm>
          <a:prstGeom prst="rect">
            <a:avLst/>
          </a:prstGeom>
          <a:noFill/>
        </p:spPr>
        <p:txBody>
          <a:bodyPr wrap="square" rtlCol="0">
            <a:spAutoFit/>
          </a:bodyPr>
          <a:lstStyle/>
          <a:p>
            <a:r>
              <a:rPr lang="en-US" sz="1400" b="1" dirty="0" smtClean="0"/>
              <a:t>1.2%</a:t>
            </a:r>
            <a:endParaRPr lang="en-US" sz="1400" b="1" dirty="0"/>
          </a:p>
        </p:txBody>
      </p:sp>
      <p:sp>
        <p:nvSpPr>
          <p:cNvPr id="54" name="TextBox 53"/>
          <p:cNvSpPr txBox="1"/>
          <p:nvPr/>
        </p:nvSpPr>
        <p:spPr>
          <a:xfrm>
            <a:off x="5670517" y="3710480"/>
            <a:ext cx="694655" cy="307777"/>
          </a:xfrm>
          <a:prstGeom prst="rect">
            <a:avLst/>
          </a:prstGeom>
          <a:noFill/>
        </p:spPr>
        <p:txBody>
          <a:bodyPr wrap="square" rtlCol="0">
            <a:spAutoFit/>
          </a:bodyPr>
          <a:lstStyle/>
          <a:p>
            <a:r>
              <a:rPr lang="en-US" sz="1400" b="1" dirty="0" smtClean="0"/>
              <a:t>2.0%</a:t>
            </a:r>
            <a:endParaRPr lang="en-US" sz="1400" b="1" dirty="0"/>
          </a:p>
        </p:txBody>
      </p:sp>
      <p:sp>
        <p:nvSpPr>
          <p:cNvPr id="55" name="TextBox 54"/>
          <p:cNvSpPr txBox="1"/>
          <p:nvPr/>
        </p:nvSpPr>
        <p:spPr>
          <a:xfrm>
            <a:off x="7143614" y="4614959"/>
            <a:ext cx="654406" cy="307777"/>
          </a:xfrm>
          <a:prstGeom prst="rect">
            <a:avLst/>
          </a:prstGeom>
          <a:noFill/>
        </p:spPr>
        <p:txBody>
          <a:bodyPr wrap="square" rtlCol="0">
            <a:spAutoFit/>
          </a:bodyPr>
          <a:lstStyle/>
          <a:p>
            <a:r>
              <a:rPr lang="en-US" sz="1400" b="1" dirty="0" smtClean="0"/>
              <a:t>5.7%</a:t>
            </a:r>
            <a:endParaRPr lang="en-US" sz="1400" b="1" dirty="0"/>
          </a:p>
        </p:txBody>
      </p:sp>
      <p:sp>
        <p:nvSpPr>
          <p:cNvPr id="56" name="TextBox 55"/>
          <p:cNvSpPr txBox="1"/>
          <p:nvPr/>
        </p:nvSpPr>
        <p:spPr>
          <a:xfrm>
            <a:off x="5163104" y="3284900"/>
            <a:ext cx="690614" cy="307777"/>
          </a:xfrm>
          <a:prstGeom prst="rect">
            <a:avLst/>
          </a:prstGeom>
          <a:noFill/>
        </p:spPr>
        <p:txBody>
          <a:bodyPr wrap="square" rtlCol="0">
            <a:spAutoFit/>
          </a:bodyPr>
          <a:lstStyle/>
          <a:p>
            <a:r>
              <a:rPr lang="en-US" sz="1400" b="1" dirty="0" smtClean="0"/>
              <a:t>8.3%</a:t>
            </a:r>
            <a:endParaRPr lang="en-US" sz="1400" b="1" dirty="0"/>
          </a:p>
        </p:txBody>
      </p:sp>
      <p:sp>
        <p:nvSpPr>
          <p:cNvPr id="57" name="TextBox 56"/>
          <p:cNvSpPr txBox="1"/>
          <p:nvPr/>
        </p:nvSpPr>
        <p:spPr>
          <a:xfrm>
            <a:off x="4915047" y="3865722"/>
            <a:ext cx="643713" cy="307777"/>
          </a:xfrm>
          <a:prstGeom prst="rect">
            <a:avLst/>
          </a:prstGeom>
          <a:noFill/>
        </p:spPr>
        <p:txBody>
          <a:bodyPr wrap="square" rtlCol="0">
            <a:spAutoFit/>
          </a:bodyPr>
          <a:lstStyle/>
          <a:p>
            <a:r>
              <a:rPr lang="en-US" sz="1400" b="1" dirty="0" smtClean="0"/>
              <a:t>4.2%</a:t>
            </a:r>
            <a:endParaRPr lang="en-US" sz="1400" b="1" dirty="0"/>
          </a:p>
        </p:txBody>
      </p:sp>
      <p:sp>
        <p:nvSpPr>
          <p:cNvPr id="58" name="TextBox 57"/>
          <p:cNvSpPr txBox="1"/>
          <p:nvPr/>
        </p:nvSpPr>
        <p:spPr>
          <a:xfrm>
            <a:off x="6138404" y="4658351"/>
            <a:ext cx="702919" cy="307777"/>
          </a:xfrm>
          <a:prstGeom prst="rect">
            <a:avLst/>
          </a:prstGeom>
          <a:noFill/>
        </p:spPr>
        <p:txBody>
          <a:bodyPr wrap="square" rtlCol="0">
            <a:spAutoFit/>
          </a:bodyPr>
          <a:lstStyle/>
          <a:p>
            <a:r>
              <a:rPr lang="en-US" sz="1400" b="1" dirty="0" smtClean="0"/>
              <a:t>3.0%</a:t>
            </a:r>
            <a:endParaRPr lang="en-US" sz="1400" b="1" dirty="0"/>
          </a:p>
        </p:txBody>
      </p:sp>
      <p:sp>
        <p:nvSpPr>
          <p:cNvPr id="59" name="TextBox 58"/>
          <p:cNvSpPr txBox="1"/>
          <p:nvPr/>
        </p:nvSpPr>
        <p:spPr>
          <a:xfrm>
            <a:off x="7030197" y="5304036"/>
            <a:ext cx="847359" cy="307777"/>
          </a:xfrm>
          <a:prstGeom prst="rect">
            <a:avLst/>
          </a:prstGeom>
          <a:noFill/>
        </p:spPr>
        <p:txBody>
          <a:bodyPr wrap="square" rtlCol="0">
            <a:spAutoFit/>
          </a:bodyPr>
          <a:lstStyle/>
          <a:p>
            <a:r>
              <a:rPr lang="en-US" sz="1400" b="1" dirty="0" smtClean="0"/>
              <a:t>3.9%</a:t>
            </a:r>
            <a:endParaRPr lang="en-US" sz="1400" b="1" dirty="0"/>
          </a:p>
        </p:txBody>
      </p:sp>
      <p:sp>
        <p:nvSpPr>
          <p:cNvPr id="60" name="TextBox 59"/>
          <p:cNvSpPr txBox="1"/>
          <p:nvPr/>
        </p:nvSpPr>
        <p:spPr>
          <a:xfrm>
            <a:off x="6435547" y="5326963"/>
            <a:ext cx="704991" cy="307777"/>
          </a:xfrm>
          <a:prstGeom prst="rect">
            <a:avLst/>
          </a:prstGeom>
          <a:noFill/>
        </p:spPr>
        <p:txBody>
          <a:bodyPr wrap="square" rtlCol="0">
            <a:spAutoFit/>
          </a:bodyPr>
          <a:lstStyle/>
          <a:p>
            <a:r>
              <a:rPr lang="en-US" sz="1400" b="1" dirty="0" smtClean="0"/>
              <a:t>21.1%</a:t>
            </a:r>
            <a:endParaRPr lang="en-US" sz="1400" b="1" dirty="0"/>
          </a:p>
        </p:txBody>
      </p:sp>
      <p:sp>
        <p:nvSpPr>
          <p:cNvPr id="61" name="TextBox 60"/>
          <p:cNvSpPr txBox="1"/>
          <p:nvPr/>
        </p:nvSpPr>
        <p:spPr>
          <a:xfrm>
            <a:off x="4379850" y="5000492"/>
            <a:ext cx="721848" cy="307777"/>
          </a:xfrm>
          <a:prstGeom prst="rect">
            <a:avLst/>
          </a:prstGeom>
          <a:noFill/>
        </p:spPr>
        <p:txBody>
          <a:bodyPr wrap="square" rtlCol="0">
            <a:spAutoFit/>
          </a:bodyPr>
          <a:lstStyle/>
          <a:p>
            <a:r>
              <a:rPr lang="en-US" sz="1400" b="1" dirty="0" smtClean="0"/>
              <a:t>34%</a:t>
            </a:r>
            <a:endParaRPr lang="en-US" sz="1400" b="1" dirty="0"/>
          </a:p>
        </p:txBody>
      </p:sp>
      <p:sp>
        <p:nvSpPr>
          <p:cNvPr id="62" name="TextBox 61"/>
          <p:cNvSpPr txBox="1"/>
          <p:nvPr/>
        </p:nvSpPr>
        <p:spPr>
          <a:xfrm>
            <a:off x="5670518" y="2035258"/>
            <a:ext cx="677581" cy="307777"/>
          </a:xfrm>
          <a:prstGeom prst="rect">
            <a:avLst/>
          </a:prstGeom>
          <a:noFill/>
        </p:spPr>
        <p:txBody>
          <a:bodyPr wrap="square" rtlCol="0">
            <a:spAutoFit/>
          </a:bodyPr>
          <a:lstStyle/>
          <a:p>
            <a:r>
              <a:rPr lang="en-US" sz="1400" b="1" dirty="0" smtClean="0"/>
              <a:t>4.5%</a:t>
            </a:r>
            <a:endParaRPr lang="en-US" sz="1400" b="1" dirty="0"/>
          </a:p>
        </p:txBody>
      </p:sp>
      <p:pic>
        <p:nvPicPr>
          <p:cNvPr id="4" name="Picture 4"/>
          <p:cNvPicPr>
            <a:picLocks noChangeAspect="1" noChangeArrowheads="1"/>
          </p:cNvPicPr>
          <p:nvPr/>
        </p:nvPicPr>
        <p:blipFill>
          <a:blip r:embed="rId5" cstate="print"/>
          <a:srcRect/>
          <a:stretch>
            <a:fillRect/>
          </a:stretch>
        </p:blipFill>
        <p:spPr bwMode="auto">
          <a:xfrm>
            <a:off x="6345886" y="3423425"/>
            <a:ext cx="451518" cy="340848"/>
          </a:xfrm>
          <a:prstGeom prst="rect">
            <a:avLst/>
          </a:prstGeom>
          <a:noFill/>
          <a:ln w="9525">
            <a:noFill/>
            <a:miter lim="800000"/>
            <a:headEnd/>
            <a:tailEnd/>
          </a:ln>
          <a:effectLst/>
        </p:spPr>
      </p:pic>
      <p:pic>
        <p:nvPicPr>
          <p:cNvPr id="5" name="Picture 5"/>
          <p:cNvPicPr>
            <a:picLocks noChangeAspect="1" noChangeArrowheads="1"/>
          </p:cNvPicPr>
          <p:nvPr/>
        </p:nvPicPr>
        <p:blipFill>
          <a:blip r:embed="rId6" cstate="print"/>
          <a:srcRect/>
          <a:stretch>
            <a:fillRect/>
          </a:stretch>
        </p:blipFill>
        <p:spPr bwMode="auto">
          <a:xfrm>
            <a:off x="4957627" y="4627755"/>
            <a:ext cx="886315" cy="669074"/>
          </a:xfrm>
          <a:prstGeom prst="rect">
            <a:avLst/>
          </a:prstGeom>
          <a:noFill/>
          <a:ln w="9525">
            <a:noFill/>
            <a:miter lim="800000"/>
            <a:headEnd/>
            <a:tailEnd/>
          </a:ln>
          <a:effectLst/>
        </p:spPr>
      </p:pic>
      <p:pic>
        <p:nvPicPr>
          <p:cNvPr id="6" name="Picture 6"/>
          <p:cNvPicPr>
            <a:picLocks noChangeAspect="1" noChangeArrowheads="1"/>
          </p:cNvPicPr>
          <p:nvPr/>
        </p:nvPicPr>
        <p:blipFill>
          <a:blip r:embed="rId7" cstate="print"/>
          <a:srcRect/>
          <a:stretch>
            <a:fillRect/>
          </a:stretch>
        </p:blipFill>
        <p:spPr bwMode="auto">
          <a:xfrm>
            <a:off x="6848149" y="4036820"/>
            <a:ext cx="455771" cy="345610"/>
          </a:xfrm>
          <a:prstGeom prst="rect">
            <a:avLst/>
          </a:prstGeom>
          <a:noFill/>
          <a:ln w="9525">
            <a:noFill/>
            <a:miter lim="800000"/>
            <a:headEnd/>
            <a:tailEnd/>
          </a:ln>
          <a:effectLst/>
        </p:spPr>
      </p:pic>
      <p:pic>
        <p:nvPicPr>
          <p:cNvPr id="7" name="Picture 7"/>
          <p:cNvPicPr>
            <a:picLocks noChangeAspect="1" noChangeArrowheads="1"/>
          </p:cNvPicPr>
          <p:nvPr/>
        </p:nvPicPr>
        <p:blipFill>
          <a:blip r:embed="rId8" cstate="print"/>
          <a:srcRect/>
          <a:stretch>
            <a:fillRect/>
          </a:stretch>
        </p:blipFill>
        <p:spPr bwMode="auto">
          <a:xfrm>
            <a:off x="4195438" y="3858322"/>
            <a:ext cx="867216" cy="654656"/>
          </a:xfrm>
          <a:prstGeom prst="rect">
            <a:avLst/>
          </a:prstGeom>
          <a:noFill/>
          <a:ln w="9525">
            <a:noFill/>
            <a:miter lim="800000"/>
            <a:headEnd/>
            <a:tailEnd/>
          </a:ln>
          <a:effectLst/>
        </p:spPr>
      </p:pic>
      <p:pic>
        <p:nvPicPr>
          <p:cNvPr id="8" name="Picture 8"/>
          <p:cNvPicPr>
            <a:picLocks noChangeAspect="1" noChangeArrowheads="1"/>
          </p:cNvPicPr>
          <p:nvPr/>
        </p:nvPicPr>
        <p:blipFill>
          <a:blip r:embed="rId9" cstate="print"/>
          <a:srcRect/>
          <a:stretch>
            <a:fillRect/>
          </a:stretch>
        </p:blipFill>
        <p:spPr bwMode="auto">
          <a:xfrm>
            <a:off x="4224463" y="2979506"/>
            <a:ext cx="1156736" cy="877151"/>
          </a:xfrm>
          <a:prstGeom prst="rect">
            <a:avLst/>
          </a:prstGeom>
          <a:noFill/>
          <a:ln w="9525">
            <a:noFill/>
            <a:miter lim="800000"/>
            <a:headEnd/>
            <a:tailEnd/>
          </a:ln>
          <a:effectLst/>
        </p:spPr>
      </p:pic>
      <p:pic>
        <p:nvPicPr>
          <p:cNvPr id="9" name="Picture 9"/>
          <p:cNvPicPr>
            <a:picLocks noChangeAspect="1" noChangeArrowheads="1"/>
          </p:cNvPicPr>
          <p:nvPr/>
        </p:nvPicPr>
        <p:blipFill>
          <a:blip r:embed="rId10" cstate="print"/>
          <a:srcRect/>
          <a:stretch>
            <a:fillRect/>
          </a:stretch>
        </p:blipFill>
        <p:spPr bwMode="auto">
          <a:xfrm>
            <a:off x="5718664" y="3992136"/>
            <a:ext cx="599238" cy="452361"/>
          </a:xfrm>
          <a:prstGeom prst="rect">
            <a:avLst/>
          </a:prstGeom>
          <a:noFill/>
          <a:ln w="9525">
            <a:noFill/>
            <a:miter lim="800000"/>
            <a:headEnd/>
            <a:tailEnd/>
          </a:ln>
          <a:effectLst/>
        </p:spPr>
      </p:pic>
      <p:pic>
        <p:nvPicPr>
          <p:cNvPr id="12" name="Picture 10"/>
          <p:cNvPicPr>
            <a:picLocks noChangeAspect="1" noChangeArrowheads="1"/>
          </p:cNvPicPr>
          <p:nvPr/>
        </p:nvPicPr>
        <p:blipFill>
          <a:blip r:embed="rId11" cstate="print"/>
          <a:srcRect/>
          <a:stretch>
            <a:fillRect/>
          </a:stretch>
        </p:blipFill>
        <p:spPr bwMode="auto">
          <a:xfrm>
            <a:off x="7504771" y="4541195"/>
            <a:ext cx="920712" cy="695039"/>
          </a:xfrm>
          <a:prstGeom prst="rect">
            <a:avLst/>
          </a:prstGeom>
          <a:noFill/>
          <a:ln w="9525">
            <a:noFill/>
            <a:miter lim="800000"/>
            <a:headEnd/>
            <a:tailEnd/>
          </a:ln>
          <a:effectLst/>
        </p:spPr>
      </p:pic>
      <p:pic>
        <p:nvPicPr>
          <p:cNvPr id="13" name="Picture 11"/>
          <p:cNvPicPr>
            <a:picLocks noChangeAspect="1" noChangeArrowheads="1"/>
          </p:cNvPicPr>
          <p:nvPr/>
        </p:nvPicPr>
        <p:blipFill>
          <a:blip r:embed="rId12" cstate="print"/>
          <a:srcRect/>
          <a:stretch>
            <a:fillRect/>
          </a:stretch>
        </p:blipFill>
        <p:spPr bwMode="auto">
          <a:xfrm>
            <a:off x="6255834" y="4826532"/>
            <a:ext cx="719989" cy="543516"/>
          </a:xfrm>
          <a:prstGeom prst="rect">
            <a:avLst/>
          </a:prstGeom>
          <a:noFill/>
          <a:ln w="9525">
            <a:noFill/>
            <a:miter lim="800000"/>
            <a:headEnd/>
            <a:tailEnd/>
          </a:ln>
          <a:effectLst/>
        </p:spPr>
      </p:pic>
      <p:pic>
        <p:nvPicPr>
          <p:cNvPr id="15" name="Picture 12"/>
          <p:cNvPicPr>
            <a:picLocks noChangeAspect="1" noChangeArrowheads="1"/>
          </p:cNvPicPr>
          <p:nvPr/>
        </p:nvPicPr>
        <p:blipFill>
          <a:blip r:embed="rId13" cstate="print"/>
          <a:srcRect/>
          <a:stretch>
            <a:fillRect/>
          </a:stretch>
        </p:blipFill>
        <p:spPr bwMode="auto">
          <a:xfrm>
            <a:off x="5954751" y="5461039"/>
            <a:ext cx="1255249" cy="947580"/>
          </a:xfrm>
          <a:prstGeom prst="rect">
            <a:avLst/>
          </a:prstGeom>
          <a:noFill/>
          <a:ln w="9525">
            <a:noFill/>
            <a:miter lim="800000"/>
            <a:headEnd/>
            <a:tailEnd/>
          </a:ln>
          <a:effectLst/>
        </p:spPr>
      </p:pic>
      <p:pic>
        <p:nvPicPr>
          <p:cNvPr id="16" name="Picture 13"/>
          <p:cNvPicPr>
            <a:picLocks noChangeAspect="1" noChangeArrowheads="1"/>
          </p:cNvPicPr>
          <p:nvPr/>
        </p:nvPicPr>
        <p:blipFill>
          <a:blip r:embed="rId14" cstate="print"/>
          <a:srcRect/>
          <a:stretch>
            <a:fillRect/>
          </a:stretch>
        </p:blipFill>
        <p:spPr bwMode="auto">
          <a:xfrm>
            <a:off x="7234862" y="5478502"/>
            <a:ext cx="867235" cy="654670"/>
          </a:xfrm>
          <a:prstGeom prst="rect">
            <a:avLst/>
          </a:prstGeom>
          <a:noFill/>
          <a:ln w="9525">
            <a:noFill/>
            <a:miter lim="800000"/>
            <a:headEnd/>
            <a:tailEnd/>
          </a:ln>
          <a:effectLst/>
        </p:spPr>
      </p:pic>
      <p:pic>
        <p:nvPicPr>
          <p:cNvPr id="17" name="Picture 14"/>
          <p:cNvPicPr>
            <a:picLocks noChangeAspect="1" noChangeArrowheads="1"/>
          </p:cNvPicPr>
          <p:nvPr/>
        </p:nvPicPr>
        <p:blipFill>
          <a:blip r:embed="rId15" cstate="print"/>
          <a:srcRect/>
          <a:stretch>
            <a:fillRect/>
          </a:stretch>
        </p:blipFill>
        <p:spPr bwMode="auto">
          <a:xfrm>
            <a:off x="4150892" y="5155117"/>
            <a:ext cx="1620601" cy="1223381"/>
          </a:xfrm>
          <a:prstGeom prst="rect">
            <a:avLst/>
          </a:prstGeom>
          <a:noFill/>
          <a:ln w="9525">
            <a:noFill/>
            <a:miter lim="800000"/>
            <a:headEnd/>
            <a:tailEnd/>
          </a:ln>
          <a:effectLst/>
        </p:spPr>
      </p:pic>
      <p:graphicFrame>
        <p:nvGraphicFramePr>
          <p:cNvPr id="42" name="Chart 41"/>
          <p:cNvGraphicFramePr>
            <a:graphicFrameLocks/>
          </p:cNvGraphicFramePr>
          <p:nvPr/>
        </p:nvGraphicFramePr>
        <p:xfrm>
          <a:off x="5907044" y="2134542"/>
          <a:ext cx="1057930" cy="79843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4" name="Chart 43"/>
          <p:cNvGraphicFramePr>
            <a:graphicFrameLocks/>
          </p:cNvGraphicFramePr>
          <p:nvPr/>
        </p:nvGraphicFramePr>
        <p:xfrm>
          <a:off x="4515604" y="2065533"/>
          <a:ext cx="1103649" cy="832944"/>
        </p:xfrm>
        <a:graphic>
          <a:graphicData uri="http://schemas.openxmlformats.org/drawingml/2006/chart">
            <c:chart xmlns:c="http://schemas.openxmlformats.org/drawingml/2006/chart" xmlns:r="http://schemas.openxmlformats.org/officeDocument/2006/relationships" r:id="rId17"/>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21446" t="2528" r="22900" b="10077"/>
          <a:stretch/>
        </p:blipFill>
        <p:spPr>
          <a:xfrm>
            <a:off x="3859481" y="523505"/>
            <a:ext cx="4643252" cy="5958305"/>
          </a:xfrm>
          <a:prstGeom prst="rect">
            <a:avLst/>
          </a:prstGeom>
          <a:scene3d>
            <a:camera prst="perspectiveFront">
              <a:rot lat="0" lon="0" rev="600000"/>
            </a:camera>
            <a:lightRig rig="threePt" dir="t"/>
          </a:scene3d>
          <a:sp3d/>
        </p:spPr>
      </p:pic>
      <p:sp>
        <p:nvSpPr>
          <p:cNvPr id="10" name="Rectangle 9"/>
          <p:cNvSpPr/>
          <p:nvPr/>
        </p:nvSpPr>
        <p:spPr>
          <a:xfrm>
            <a:off x="7905751" y="1257300"/>
            <a:ext cx="438150" cy="27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8153401" y="1790700"/>
            <a:ext cx="438150" cy="27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323714" y="1169287"/>
            <a:ext cx="3467450" cy="584775"/>
          </a:xfrm>
          <a:prstGeom prst="rect">
            <a:avLst/>
          </a:prstGeom>
          <a:noFill/>
        </p:spPr>
        <p:txBody>
          <a:bodyPr wrap="square" rtlCol="0">
            <a:spAutoFit/>
          </a:bodyPr>
          <a:lstStyle/>
          <a:p>
            <a:r>
              <a:rPr lang="en-US" sz="1600" b="1" dirty="0" smtClean="0">
                <a:solidFill>
                  <a:schemeClr val="bg2"/>
                </a:solidFill>
              </a:rPr>
              <a:t>“Load Following” Potential for a Typical Summer Weekday in 2020</a:t>
            </a:r>
            <a:endParaRPr lang="en-US" sz="1600" b="1" dirty="0">
              <a:solidFill>
                <a:schemeClr val="bg2"/>
              </a:solidFill>
            </a:endParaRPr>
          </a:p>
        </p:txBody>
      </p:sp>
      <p:sp>
        <p:nvSpPr>
          <p:cNvPr id="2" name="Title 1"/>
          <p:cNvSpPr>
            <a:spLocks noGrp="1"/>
          </p:cNvSpPr>
          <p:nvPr>
            <p:ph type="title"/>
          </p:nvPr>
        </p:nvSpPr>
        <p:spPr>
          <a:xfrm>
            <a:off x="483901" y="202074"/>
            <a:ext cx="8454616" cy="464186"/>
          </a:xfrm>
        </p:spPr>
        <p:txBody>
          <a:bodyPr/>
          <a:lstStyle/>
          <a:p>
            <a:r>
              <a:rPr lang="en-US" dirty="0" smtClean="0"/>
              <a:t>DR Potential Load Increase by State/Province</a:t>
            </a:r>
            <a:br>
              <a:rPr lang="en-US" dirty="0" smtClean="0"/>
            </a:br>
            <a:r>
              <a:rPr lang="en-US" sz="1800" dirty="0" smtClean="0"/>
              <a:t>Shares in the Western Interconnection Potential</a:t>
            </a:r>
            <a:endParaRPr lang="en-US" sz="1800" dirty="0"/>
          </a:p>
        </p:txBody>
      </p:sp>
      <p:sp>
        <p:nvSpPr>
          <p:cNvPr id="14" name="Content Placeholder 2"/>
          <p:cNvSpPr>
            <a:spLocks noGrp="1"/>
          </p:cNvSpPr>
          <p:nvPr>
            <p:ph idx="1"/>
          </p:nvPr>
        </p:nvSpPr>
        <p:spPr>
          <a:xfrm>
            <a:off x="318599" y="1931728"/>
            <a:ext cx="3609577" cy="1802215"/>
          </a:xfrm>
        </p:spPr>
        <p:txBody>
          <a:bodyPr>
            <a:normAutofit/>
          </a:bodyPr>
          <a:lstStyle/>
          <a:p>
            <a:pPr marL="579438" lvl="1" indent="-347663">
              <a:lnSpc>
                <a:spcPct val="100000"/>
              </a:lnSpc>
              <a:spcBef>
                <a:spcPts val="600"/>
              </a:spcBef>
              <a:spcAft>
                <a:spcPts val="0"/>
              </a:spcAft>
              <a:buClrTx/>
              <a:buBlip>
                <a:blip r:embed="rId3"/>
              </a:buBlip>
            </a:pPr>
            <a:r>
              <a:rPr lang="en-US" sz="1800" dirty="0" smtClean="0">
                <a:solidFill>
                  <a:schemeClr val="bg2"/>
                </a:solidFill>
              </a:rPr>
              <a:t>Total Load Increase Potential- 757 </a:t>
            </a:r>
            <a:r>
              <a:rPr lang="en-US" sz="1800" dirty="0">
                <a:solidFill>
                  <a:schemeClr val="bg2"/>
                </a:solidFill>
              </a:rPr>
              <a:t>MW</a:t>
            </a:r>
          </a:p>
          <a:p>
            <a:pPr marL="739775" lvl="2" indent="-347663">
              <a:lnSpc>
                <a:spcPct val="100000"/>
              </a:lnSpc>
              <a:spcBef>
                <a:spcPts val="600"/>
              </a:spcBef>
              <a:spcAft>
                <a:spcPts val="0"/>
              </a:spcAft>
              <a:buFont typeface="Wingdings" pitchFamily="2" charset="2"/>
              <a:buChar char="§"/>
            </a:pPr>
            <a:r>
              <a:rPr lang="en-US" sz="1800" dirty="0">
                <a:solidFill>
                  <a:schemeClr val="bg2"/>
                </a:solidFill>
              </a:rPr>
              <a:t>Residential: </a:t>
            </a:r>
            <a:r>
              <a:rPr lang="en-US" sz="1800" dirty="0" smtClean="0">
                <a:solidFill>
                  <a:schemeClr val="bg2"/>
                </a:solidFill>
              </a:rPr>
              <a:t>35 </a:t>
            </a:r>
            <a:r>
              <a:rPr lang="en-US" sz="1800" dirty="0">
                <a:solidFill>
                  <a:schemeClr val="bg2"/>
                </a:solidFill>
              </a:rPr>
              <a:t>MW</a:t>
            </a:r>
          </a:p>
          <a:p>
            <a:pPr marL="739775" lvl="2" indent="-347663">
              <a:lnSpc>
                <a:spcPct val="100000"/>
              </a:lnSpc>
              <a:spcBef>
                <a:spcPts val="600"/>
              </a:spcBef>
              <a:spcAft>
                <a:spcPts val="0"/>
              </a:spcAft>
              <a:buFont typeface="Wingdings" pitchFamily="2" charset="2"/>
              <a:buChar char="§"/>
            </a:pPr>
            <a:r>
              <a:rPr lang="en-US" sz="1800" dirty="0">
                <a:solidFill>
                  <a:schemeClr val="bg2"/>
                </a:solidFill>
              </a:rPr>
              <a:t>Commercial: </a:t>
            </a:r>
            <a:r>
              <a:rPr lang="en-US" sz="1800" dirty="0" smtClean="0">
                <a:solidFill>
                  <a:schemeClr val="bg2"/>
                </a:solidFill>
              </a:rPr>
              <a:t>718 </a:t>
            </a:r>
            <a:r>
              <a:rPr lang="en-US" sz="1800" dirty="0">
                <a:solidFill>
                  <a:schemeClr val="bg2"/>
                </a:solidFill>
              </a:rPr>
              <a:t>MW</a:t>
            </a:r>
          </a:p>
          <a:p>
            <a:pPr marL="739775" lvl="2" indent="-347663">
              <a:lnSpc>
                <a:spcPct val="100000"/>
              </a:lnSpc>
              <a:spcBef>
                <a:spcPts val="600"/>
              </a:spcBef>
              <a:spcAft>
                <a:spcPts val="0"/>
              </a:spcAft>
              <a:buFont typeface="Wingdings" pitchFamily="2" charset="2"/>
              <a:buChar char="§"/>
            </a:pPr>
            <a:r>
              <a:rPr lang="en-US" sz="1800" dirty="0">
                <a:solidFill>
                  <a:schemeClr val="bg2"/>
                </a:solidFill>
              </a:rPr>
              <a:t>Industrial: </a:t>
            </a:r>
            <a:r>
              <a:rPr lang="en-US" sz="1800" dirty="0" smtClean="0">
                <a:solidFill>
                  <a:schemeClr val="bg2"/>
                </a:solidFill>
              </a:rPr>
              <a:t>5 </a:t>
            </a:r>
            <a:r>
              <a:rPr lang="en-US" sz="1800" dirty="0">
                <a:solidFill>
                  <a:schemeClr val="bg2"/>
                </a:solidFill>
              </a:rPr>
              <a:t>MW</a:t>
            </a:r>
          </a:p>
        </p:txBody>
      </p:sp>
      <p:pic>
        <p:nvPicPr>
          <p:cNvPr id="104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8715" y="1520057"/>
            <a:ext cx="1079110" cy="127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617110" y="1810487"/>
            <a:ext cx="677581" cy="307777"/>
          </a:xfrm>
          <a:prstGeom prst="rect">
            <a:avLst/>
          </a:prstGeom>
          <a:noFill/>
        </p:spPr>
        <p:txBody>
          <a:bodyPr wrap="square" rtlCol="0">
            <a:spAutoFit/>
          </a:bodyPr>
          <a:lstStyle/>
          <a:p>
            <a:r>
              <a:rPr lang="en-US" sz="1400" b="1" dirty="0" smtClean="0"/>
              <a:t>6.7%</a:t>
            </a:r>
            <a:endParaRPr lang="en-US" sz="1400" b="1" dirty="0"/>
          </a:p>
        </p:txBody>
      </p:sp>
      <p:sp>
        <p:nvSpPr>
          <p:cNvPr id="51" name="TextBox 50"/>
          <p:cNvSpPr txBox="1"/>
          <p:nvPr/>
        </p:nvSpPr>
        <p:spPr>
          <a:xfrm>
            <a:off x="5558761" y="4552400"/>
            <a:ext cx="789337" cy="307777"/>
          </a:xfrm>
          <a:prstGeom prst="rect">
            <a:avLst/>
          </a:prstGeom>
          <a:noFill/>
        </p:spPr>
        <p:txBody>
          <a:bodyPr wrap="square" rtlCol="0">
            <a:spAutoFit/>
          </a:bodyPr>
          <a:lstStyle/>
          <a:p>
            <a:r>
              <a:rPr lang="en-US" sz="1400" b="1" dirty="0" smtClean="0"/>
              <a:t>3.0%</a:t>
            </a:r>
            <a:endParaRPr lang="en-US" sz="1400" b="1" dirty="0"/>
          </a:p>
        </p:txBody>
      </p:sp>
      <p:sp>
        <p:nvSpPr>
          <p:cNvPr id="52" name="TextBox 51"/>
          <p:cNvSpPr txBox="1"/>
          <p:nvPr/>
        </p:nvSpPr>
        <p:spPr>
          <a:xfrm>
            <a:off x="6673129" y="3238222"/>
            <a:ext cx="718348" cy="307777"/>
          </a:xfrm>
          <a:prstGeom prst="rect">
            <a:avLst/>
          </a:prstGeom>
          <a:noFill/>
        </p:spPr>
        <p:txBody>
          <a:bodyPr wrap="square" rtlCol="0">
            <a:spAutoFit/>
          </a:bodyPr>
          <a:lstStyle/>
          <a:p>
            <a:r>
              <a:rPr lang="en-US" sz="1400" b="1" dirty="0" smtClean="0"/>
              <a:t>2.2%</a:t>
            </a:r>
            <a:endParaRPr lang="en-US" sz="1400" b="1" dirty="0"/>
          </a:p>
        </p:txBody>
      </p:sp>
      <p:sp>
        <p:nvSpPr>
          <p:cNvPr id="53" name="TextBox 52"/>
          <p:cNvSpPr txBox="1"/>
          <p:nvPr/>
        </p:nvSpPr>
        <p:spPr>
          <a:xfrm>
            <a:off x="7214070" y="3974864"/>
            <a:ext cx="866167" cy="307777"/>
          </a:xfrm>
          <a:prstGeom prst="rect">
            <a:avLst/>
          </a:prstGeom>
          <a:noFill/>
        </p:spPr>
        <p:txBody>
          <a:bodyPr wrap="square" rtlCol="0">
            <a:spAutoFit/>
          </a:bodyPr>
          <a:lstStyle/>
          <a:p>
            <a:r>
              <a:rPr lang="en-US" sz="1400" b="1" dirty="0" smtClean="0"/>
              <a:t>1.9%</a:t>
            </a:r>
            <a:endParaRPr lang="en-US" sz="1400" b="1" dirty="0"/>
          </a:p>
        </p:txBody>
      </p:sp>
      <p:sp>
        <p:nvSpPr>
          <p:cNvPr id="54" name="TextBox 53"/>
          <p:cNvSpPr txBox="1"/>
          <p:nvPr/>
        </p:nvSpPr>
        <p:spPr>
          <a:xfrm>
            <a:off x="5670517" y="3710480"/>
            <a:ext cx="694655" cy="307777"/>
          </a:xfrm>
          <a:prstGeom prst="rect">
            <a:avLst/>
          </a:prstGeom>
          <a:noFill/>
        </p:spPr>
        <p:txBody>
          <a:bodyPr wrap="square" rtlCol="0">
            <a:spAutoFit/>
          </a:bodyPr>
          <a:lstStyle/>
          <a:p>
            <a:r>
              <a:rPr lang="en-US" sz="1400" b="1" dirty="0" smtClean="0"/>
              <a:t>2.7%</a:t>
            </a:r>
            <a:endParaRPr lang="en-US" sz="1400" b="1" dirty="0"/>
          </a:p>
        </p:txBody>
      </p:sp>
      <p:sp>
        <p:nvSpPr>
          <p:cNvPr id="55" name="TextBox 54"/>
          <p:cNvSpPr txBox="1"/>
          <p:nvPr/>
        </p:nvSpPr>
        <p:spPr>
          <a:xfrm>
            <a:off x="7143614" y="4614959"/>
            <a:ext cx="654406" cy="307777"/>
          </a:xfrm>
          <a:prstGeom prst="rect">
            <a:avLst/>
          </a:prstGeom>
          <a:noFill/>
        </p:spPr>
        <p:txBody>
          <a:bodyPr wrap="square" rtlCol="0">
            <a:spAutoFit/>
          </a:bodyPr>
          <a:lstStyle/>
          <a:p>
            <a:r>
              <a:rPr lang="en-US" sz="1400" b="1" dirty="0" smtClean="0"/>
              <a:t>8.8%</a:t>
            </a:r>
            <a:endParaRPr lang="en-US" sz="1400" b="1" dirty="0"/>
          </a:p>
        </p:txBody>
      </p:sp>
      <p:sp>
        <p:nvSpPr>
          <p:cNvPr id="56" name="TextBox 55"/>
          <p:cNvSpPr txBox="1"/>
          <p:nvPr/>
        </p:nvSpPr>
        <p:spPr>
          <a:xfrm>
            <a:off x="5163104" y="3284900"/>
            <a:ext cx="690614" cy="307777"/>
          </a:xfrm>
          <a:prstGeom prst="rect">
            <a:avLst/>
          </a:prstGeom>
          <a:noFill/>
        </p:spPr>
        <p:txBody>
          <a:bodyPr wrap="square" rtlCol="0">
            <a:spAutoFit/>
          </a:bodyPr>
          <a:lstStyle/>
          <a:p>
            <a:r>
              <a:rPr lang="en-US" sz="1400" b="1" dirty="0" smtClean="0"/>
              <a:t>11.8%</a:t>
            </a:r>
            <a:endParaRPr lang="en-US" sz="1400" b="1" dirty="0"/>
          </a:p>
        </p:txBody>
      </p:sp>
      <p:sp>
        <p:nvSpPr>
          <p:cNvPr id="57" name="TextBox 56"/>
          <p:cNvSpPr txBox="1"/>
          <p:nvPr/>
        </p:nvSpPr>
        <p:spPr>
          <a:xfrm>
            <a:off x="4915047" y="3865722"/>
            <a:ext cx="643713" cy="307777"/>
          </a:xfrm>
          <a:prstGeom prst="rect">
            <a:avLst/>
          </a:prstGeom>
          <a:noFill/>
        </p:spPr>
        <p:txBody>
          <a:bodyPr wrap="square" rtlCol="0">
            <a:spAutoFit/>
          </a:bodyPr>
          <a:lstStyle/>
          <a:p>
            <a:r>
              <a:rPr lang="en-US" sz="1400" b="1" dirty="0" smtClean="0"/>
              <a:t>6.3%</a:t>
            </a:r>
            <a:endParaRPr lang="en-US" sz="1400" b="1" dirty="0"/>
          </a:p>
        </p:txBody>
      </p:sp>
      <p:sp>
        <p:nvSpPr>
          <p:cNvPr id="58" name="TextBox 57"/>
          <p:cNvSpPr txBox="1"/>
          <p:nvPr/>
        </p:nvSpPr>
        <p:spPr>
          <a:xfrm>
            <a:off x="6138404" y="4658351"/>
            <a:ext cx="702919" cy="307777"/>
          </a:xfrm>
          <a:prstGeom prst="rect">
            <a:avLst/>
          </a:prstGeom>
          <a:noFill/>
        </p:spPr>
        <p:txBody>
          <a:bodyPr wrap="square" rtlCol="0">
            <a:spAutoFit/>
          </a:bodyPr>
          <a:lstStyle/>
          <a:p>
            <a:r>
              <a:rPr lang="en-US" sz="1400" b="1" dirty="0" smtClean="0"/>
              <a:t>3.5%</a:t>
            </a:r>
            <a:endParaRPr lang="en-US" sz="1400" b="1" dirty="0"/>
          </a:p>
        </p:txBody>
      </p:sp>
      <p:sp>
        <p:nvSpPr>
          <p:cNvPr id="59" name="TextBox 58"/>
          <p:cNvSpPr txBox="1"/>
          <p:nvPr/>
        </p:nvSpPr>
        <p:spPr>
          <a:xfrm>
            <a:off x="7167806" y="5620685"/>
            <a:ext cx="847359" cy="307777"/>
          </a:xfrm>
          <a:prstGeom prst="rect">
            <a:avLst/>
          </a:prstGeom>
          <a:noFill/>
        </p:spPr>
        <p:txBody>
          <a:bodyPr wrap="square" rtlCol="0">
            <a:spAutoFit/>
          </a:bodyPr>
          <a:lstStyle/>
          <a:p>
            <a:r>
              <a:rPr lang="en-US" sz="1400" b="1" dirty="0" smtClean="0"/>
              <a:t>3.0%</a:t>
            </a:r>
            <a:endParaRPr lang="en-US" sz="1400" b="1" dirty="0"/>
          </a:p>
        </p:txBody>
      </p:sp>
      <p:sp>
        <p:nvSpPr>
          <p:cNvPr id="60" name="TextBox 59"/>
          <p:cNvSpPr txBox="1"/>
          <p:nvPr/>
        </p:nvSpPr>
        <p:spPr>
          <a:xfrm>
            <a:off x="6297283" y="5326963"/>
            <a:ext cx="744785" cy="307777"/>
          </a:xfrm>
          <a:prstGeom prst="rect">
            <a:avLst/>
          </a:prstGeom>
          <a:noFill/>
        </p:spPr>
        <p:txBody>
          <a:bodyPr wrap="square" rtlCol="0">
            <a:spAutoFit/>
          </a:bodyPr>
          <a:lstStyle/>
          <a:p>
            <a:r>
              <a:rPr lang="en-US" sz="1400" b="1" dirty="0" smtClean="0"/>
              <a:t>9.8%</a:t>
            </a:r>
            <a:endParaRPr lang="en-US" sz="1400" b="1" dirty="0"/>
          </a:p>
        </p:txBody>
      </p:sp>
      <p:sp>
        <p:nvSpPr>
          <p:cNvPr id="61" name="TextBox 60"/>
          <p:cNvSpPr txBox="1"/>
          <p:nvPr/>
        </p:nvSpPr>
        <p:spPr>
          <a:xfrm>
            <a:off x="4379850" y="5000492"/>
            <a:ext cx="721848" cy="307777"/>
          </a:xfrm>
          <a:prstGeom prst="rect">
            <a:avLst/>
          </a:prstGeom>
          <a:noFill/>
        </p:spPr>
        <p:txBody>
          <a:bodyPr wrap="square" rtlCol="0">
            <a:spAutoFit/>
          </a:bodyPr>
          <a:lstStyle/>
          <a:p>
            <a:r>
              <a:rPr lang="en-US" sz="1400" b="1" dirty="0" smtClean="0"/>
              <a:t>33%</a:t>
            </a:r>
            <a:endParaRPr lang="en-US" sz="1400" b="1" dirty="0"/>
          </a:p>
        </p:txBody>
      </p:sp>
      <p:sp>
        <p:nvSpPr>
          <p:cNvPr id="62" name="TextBox 61"/>
          <p:cNvSpPr txBox="1"/>
          <p:nvPr/>
        </p:nvSpPr>
        <p:spPr>
          <a:xfrm>
            <a:off x="5670518" y="2035258"/>
            <a:ext cx="677581" cy="307777"/>
          </a:xfrm>
          <a:prstGeom prst="rect">
            <a:avLst/>
          </a:prstGeom>
          <a:noFill/>
        </p:spPr>
        <p:txBody>
          <a:bodyPr wrap="square" rtlCol="0">
            <a:spAutoFit/>
          </a:bodyPr>
          <a:lstStyle/>
          <a:p>
            <a:r>
              <a:rPr lang="en-US" sz="1400" b="1" dirty="0" smtClean="0"/>
              <a:t>7.2%</a:t>
            </a:r>
            <a:endParaRPr lang="en-US" sz="1400" b="1" dirty="0"/>
          </a:p>
        </p:txBody>
      </p:sp>
      <p:pic>
        <p:nvPicPr>
          <p:cNvPr id="1026" name="Picture 2"/>
          <p:cNvPicPr>
            <a:picLocks noChangeAspect="1" noChangeArrowheads="1"/>
          </p:cNvPicPr>
          <p:nvPr/>
        </p:nvPicPr>
        <p:blipFill>
          <a:blip r:embed="rId5" cstate="print"/>
          <a:srcRect/>
          <a:stretch>
            <a:fillRect/>
          </a:stretch>
        </p:blipFill>
        <p:spPr bwMode="auto">
          <a:xfrm>
            <a:off x="4521532" y="2085795"/>
            <a:ext cx="973704" cy="7350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5846833" y="2078966"/>
            <a:ext cx="1051313" cy="79363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cstate="print"/>
          <a:srcRect/>
          <a:stretch>
            <a:fillRect/>
          </a:stretch>
        </p:blipFill>
        <p:spPr bwMode="auto">
          <a:xfrm>
            <a:off x="5010150" y="4613334"/>
            <a:ext cx="657405" cy="496271"/>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cstate="print"/>
          <a:srcRect/>
          <a:stretch>
            <a:fillRect/>
          </a:stretch>
        </p:blipFill>
        <p:spPr bwMode="auto">
          <a:xfrm>
            <a:off x="6157465" y="3293494"/>
            <a:ext cx="550894" cy="415866"/>
          </a:xfrm>
          <a:prstGeom prst="rect">
            <a:avLst/>
          </a:prstGeom>
          <a:noFill/>
          <a:ln w="9525">
            <a:noFill/>
            <a:miter lim="800000"/>
            <a:headEnd/>
            <a:tailEnd/>
          </a:ln>
          <a:effectLst/>
        </p:spPr>
      </p:pic>
      <p:pic>
        <p:nvPicPr>
          <p:cNvPr id="1030" name="Picture 6"/>
          <p:cNvPicPr>
            <a:picLocks noChangeAspect="1" noChangeArrowheads="1"/>
          </p:cNvPicPr>
          <p:nvPr/>
        </p:nvPicPr>
        <p:blipFill>
          <a:blip r:embed="rId9" cstate="print"/>
          <a:srcRect/>
          <a:stretch>
            <a:fillRect/>
          </a:stretch>
        </p:blipFill>
        <p:spPr bwMode="auto">
          <a:xfrm>
            <a:off x="6744061" y="4075323"/>
            <a:ext cx="510755" cy="387304"/>
          </a:xfrm>
          <a:prstGeom prst="rect">
            <a:avLst/>
          </a:prstGeom>
          <a:noFill/>
          <a:ln w="9525">
            <a:noFill/>
            <a:miter lim="800000"/>
            <a:headEnd/>
            <a:tailEnd/>
          </a:ln>
          <a:effectLst/>
        </p:spPr>
      </p:pic>
      <p:pic>
        <p:nvPicPr>
          <p:cNvPr id="1031" name="Picture 7"/>
          <p:cNvPicPr>
            <a:picLocks noChangeAspect="1" noChangeArrowheads="1"/>
          </p:cNvPicPr>
          <p:nvPr/>
        </p:nvPicPr>
        <p:blipFill>
          <a:blip r:embed="rId10" cstate="print"/>
          <a:srcRect/>
          <a:stretch>
            <a:fillRect/>
          </a:stretch>
        </p:blipFill>
        <p:spPr bwMode="auto">
          <a:xfrm>
            <a:off x="4138882" y="3759320"/>
            <a:ext cx="967956" cy="730704"/>
          </a:xfrm>
          <a:prstGeom prst="rect">
            <a:avLst/>
          </a:prstGeom>
          <a:noFill/>
          <a:ln w="9525">
            <a:noFill/>
            <a:miter lim="800000"/>
            <a:headEnd/>
            <a:tailEnd/>
          </a:ln>
          <a:effectLst/>
        </p:spPr>
      </p:pic>
      <p:pic>
        <p:nvPicPr>
          <p:cNvPr id="1032" name="Picture 8"/>
          <p:cNvPicPr>
            <a:picLocks noChangeAspect="1" noChangeArrowheads="1"/>
          </p:cNvPicPr>
          <p:nvPr/>
        </p:nvPicPr>
        <p:blipFill>
          <a:blip r:embed="rId11" cstate="print"/>
          <a:srcRect/>
          <a:stretch>
            <a:fillRect/>
          </a:stretch>
        </p:blipFill>
        <p:spPr bwMode="auto">
          <a:xfrm>
            <a:off x="4345917" y="3008823"/>
            <a:ext cx="1087976" cy="821306"/>
          </a:xfrm>
          <a:prstGeom prst="rect">
            <a:avLst/>
          </a:prstGeom>
          <a:noFill/>
          <a:ln w="9525">
            <a:noFill/>
            <a:miter lim="800000"/>
            <a:headEnd/>
            <a:tailEnd/>
          </a:ln>
          <a:effectLst/>
        </p:spPr>
      </p:pic>
      <p:pic>
        <p:nvPicPr>
          <p:cNvPr id="1033" name="Picture 9"/>
          <p:cNvPicPr>
            <a:picLocks noChangeAspect="1" noChangeArrowheads="1"/>
          </p:cNvPicPr>
          <p:nvPr/>
        </p:nvPicPr>
        <p:blipFill>
          <a:blip r:embed="rId12" cstate="print"/>
          <a:srcRect/>
          <a:stretch>
            <a:fillRect/>
          </a:stretch>
        </p:blipFill>
        <p:spPr bwMode="auto">
          <a:xfrm>
            <a:off x="5484603" y="3957727"/>
            <a:ext cx="608029" cy="458997"/>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3" cstate="print"/>
          <a:srcRect/>
          <a:stretch>
            <a:fillRect/>
          </a:stretch>
        </p:blipFill>
        <p:spPr bwMode="auto">
          <a:xfrm>
            <a:off x="7520438" y="4509818"/>
            <a:ext cx="996558" cy="75229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4" cstate="print"/>
          <a:srcRect/>
          <a:stretch>
            <a:fillRect/>
          </a:stretch>
        </p:blipFill>
        <p:spPr bwMode="auto">
          <a:xfrm>
            <a:off x="6416256" y="4782688"/>
            <a:ext cx="734623" cy="557063"/>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5" cstate="print"/>
          <a:srcRect/>
          <a:stretch>
            <a:fillRect/>
          </a:stretch>
        </p:blipFill>
        <p:spPr bwMode="auto">
          <a:xfrm>
            <a:off x="5803781" y="5505031"/>
            <a:ext cx="1169034" cy="878517"/>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6" cstate="print"/>
          <a:srcRect/>
          <a:stretch>
            <a:fillRect/>
          </a:stretch>
        </p:blipFill>
        <p:spPr bwMode="auto">
          <a:xfrm>
            <a:off x="7451427" y="5191306"/>
            <a:ext cx="642309" cy="48487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7" cstate="print"/>
          <a:srcRect/>
          <a:stretch>
            <a:fillRect/>
          </a:stretch>
        </p:blipFill>
        <p:spPr bwMode="auto">
          <a:xfrm>
            <a:off x="4285532" y="5105042"/>
            <a:ext cx="1465078" cy="1105978"/>
          </a:xfrm>
          <a:prstGeom prst="rect">
            <a:avLst/>
          </a:prstGeom>
          <a:noFill/>
          <a:ln w="9525">
            <a:noFill/>
            <a:miter lim="800000"/>
            <a:headEnd/>
            <a:tailEnd/>
          </a:ln>
          <a:effectLst/>
        </p:spPr>
      </p:pic>
    </p:spTree>
    <p:extLst>
      <p:ext uri="{BB962C8B-B14F-4D97-AF65-F5344CB8AC3E}">
        <p14:creationId xmlns:p14="http://schemas.microsoft.com/office/powerpoint/2010/main" val="29347176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86" y="297774"/>
            <a:ext cx="8628901" cy="411162"/>
          </a:xfrm>
        </p:spPr>
        <p:txBody>
          <a:bodyPr>
            <a:noAutofit/>
          </a:bodyPr>
          <a:lstStyle/>
          <a:p>
            <a:r>
              <a:rPr lang="en-US" dirty="0" smtClean="0"/>
              <a:t>Residential Sector Potential is Dominated by Cooling Load</a:t>
            </a:r>
            <a:endParaRPr lang="en-US" dirty="0"/>
          </a:p>
        </p:txBody>
      </p:sp>
      <p:sp>
        <p:nvSpPr>
          <p:cNvPr id="6" name="TextBox 5"/>
          <p:cNvSpPr txBox="1"/>
          <p:nvPr/>
        </p:nvSpPr>
        <p:spPr>
          <a:xfrm>
            <a:off x="1582221" y="1132461"/>
            <a:ext cx="5897366" cy="307777"/>
          </a:xfrm>
          <a:prstGeom prst="rect">
            <a:avLst/>
          </a:prstGeom>
          <a:noFill/>
        </p:spPr>
        <p:txBody>
          <a:bodyPr wrap="square" rtlCol="0">
            <a:spAutoFit/>
          </a:bodyPr>
          <a:lstStyle/>
          <a:p>
            <a:r>
              <a:rPr lang="en-US" sz="1400" b="1" dirty="0" smtClean="0">
                <a:solidFill>
                  <a:srgbClr val="4F4F4F"/>
                </a:solidFill>
              </a:rPr>
              <a:t>Residential Sector Potential on a Typical Summer Weekday in 2020</a:t>
            </a:r>
            <a:endParaRPr lang="en-US" sz="1400"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aphicFrame>
        <p:nvGraphicFramePr>
          <p:cNvPr id="8" name="Chart 7"/>
          <p:cNvGraphicFramePr>
            <a:graphicFrameLocks/>
          </p:cNvGraphicFramePr>
          <p:nvPr/>
        </p:nvGraphicFramePr>
        <p:xfrm>
          <a:off x="370936" y="1388853"/>
          <a:ext cx="8557404" cy="52189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58" y="143662"/>
            <a:ext cx="8731642" cy="411162"/>
          </a:xfrm>
        </p:spPr>
        <p:txBody>
          <a:bodyPr>
            <a:noAutofit/>
          </a:bodyPr>
          <a:lstStyle/>
          <a:p>
            <a:r>
              <a:rPr lang="en-US" dirty="0" smtClean="0"/>
              <a:t>Residential DR Potential Varies by Available End-uses Across Seasons</a:t>
            </a:r>
            <a:endParaRPr lang="en-US"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pSp>
        <p:nvGrpSpPr>
          <p:cNvPr id="29" name="Group 28"/>
          <p:cNvGrpSpPr/>
          <p:nvPr/>
        </p:nvGrpSpPr>
        <p:grpSpPr>
          <a:xfrm>
            <a:off x="534812" y="766696"/>
            <a:ext cx="8445294" cy="5737638"/>
            <a:chOff x="534812" y="766696"/>
            <a:chExt cx="8445294" cy="5737638"/>
          </a:xfrm>
        </p:grpSpPr>
        <p:pic>
          <p:nvPicPr>
            <p:cNvPr id="1028" name="Picture 4"/>
            <p:cNvPicPr>
              <a:picLocks noChangeAspect="1" noChangeArrowheads="1"/>
            </p:cNvPicPr>
            <p:nvPr/>
          </p:nvPicPr>
          <p:blipFill>
            <a:blip r:embed="rId3" cstate="print"/>
            <a:srcRect/>
            <a:stretch>
              <a:fillRect/>
            </a:stretch>
          </p:blipFill>
          <p:spPr bwMode="auto">
            <a:xfrm>
              <a:off x="5127243" y="4023071"/>
              <a:ext cx="3852863" cy="2481263"/>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34812" y="1221417"/>
              <a:ext cx="4767263" cy="2481263"/>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34812" y="4023071"/>
              <a:ext cx="4767263" cy="2481263"/>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5127243" y="1230044"/>
              <a:ext cx="3852863" cy="2481263"/>
            </a:xfrm>
            <a:prstGeom prst="rect">
              <a:avLst/>
            </a:prstGeom>
            <a:noFill/>
            <a:ln w="9525">
              <a:noFill/>
              <a:miter lim="800000"/>
              <a:headEnd/>
              <a:tailEnd/>
            </a:ln>
            <a:effectLst/>
          </p:spPr>
        </p:pic>
        <p:grpSp>
          <p:nvGrpSpPr>
            <p:cNvPr id="13" name="Group 12"/>
            <p:cNvGrpSpPr/>
            <p:nvPr/>
          </p:nvGrpSpPr>
          <p:grpSpPr>
            <a:xfrm>
              <a:off x="893852" y="766696"/>
              <a:ext cx="7711259" cy="3347096"/>
              <a:chOff x="893852" y="766696"/>
              <a:chExt cx="7711259" cy="3347096"/>
            </a:xfrm>
          </p:grpSpPr>
          <p:sp>
            <p:nvSpPr>
              <p:cNvPr id="6" name="TextBox 5"/>
              <p:cNvSpPr txBox="1"/>
              <p:nvPr/>
            </p:nvSpPr>
            <p:spPr>
              <a:xfrm>
                <a:off x="893852" y="783139"/>
                <a:ext cx="3095666" cy="261610"/>
              </a:xfrm>
              <a:prstGeom prst="rect">
                <a:avLst/>
              </a:prstGeom>
              <a:noFill/>
            </p:spPr>
            <p:txBody>
              <a:bodyPr wrap="square" rtlCol="0">
                <a:spAutoFit/>
              </a:bodyPr>
              <a:lstStyle/>
              <a:p>
                <a:r>
                  <a:rPr lang="en-US" sz="1100" b="1" dirty="0" smtClean="0">
                    <a:solidFill>
                      <a:srgbClr val="4F4F4F"/>
                    </a:solidFill>
                  </a:rPr>
                  <a:t>Typical Summer Weekday Potential in 2020</a:t>
                </a:r>
                <a:endParaRPr lang="en-US" sz="1100" b="1" dirty="0">
                  <a:solidFill>
                    <a:srgbClr val="4F4F4F"/>
                  </a:solidFill>
                </a:endParaRPr>
              </a:p>
            </p:txBody>
          </p:sp>
          <p:sp>
            <p:nvSpPr>
              <p:cNvPr id="8" name="TextBox 7"/>
              <p:cNvSpPr txBox="1"/>
              <p:nvPr/>
            </p:nvSpPr>
            <p:spPr>
              <a:xfrm>
                <a:off x="5404207" y="766696"/>
                <a:ext cx="3200904" cy="261610"/>
              </a:xfrm>
              <a:prstGeom prst="rect">
                <a:avLst/>
              </a:prstGeom>
              <a:noFill/>
            </p:spPr>
            <p:txBody>
              <a:bodyPr wrap="square" rtlCol="0">
                <a:spAutoFit/>
              </a:bodyPr>
              <a:lstStyle/>
              <a:p>
                <a:r>
                  <a:rPr lang="en-US" sz="1100" b="1" dirty="0" smtClean="0">
                    <a:solidFill>
                      <a:srgbClr val="4F4F4F"/>
                    </a:solidFill>
                  </a:rPr>
                  <a:t>Typical Winter Weekday Potential in 2020</a:t>
                </a:r>
                <a:endParaRPr lang="en-US" sz="1100" b="1" dirty="0">
                  <a:solidFill>
                    <a:srgbClr val="4F4F4F"/>
                  </a:solidFill>
                </a:endParaRPr>
              </a:p>
            </p:txBody>
          </p:sp>
          <p:sp>
            <p:nvSpPr>
              <p:cNvPr id="10" name="TextBox 9"/>
              <p:cNvSpPr txBox="1"/>
              <p:nvPr/>
            </p:nvSpPr>
            <p:spPr>
              <a:xfrm>
                <a:off x="962715" y="3852182"/>
                <a:ext cx="3013383" cy="261610"/>
              </a:xfrm>
              <a:prstGeom prst="rect">
                <a:avLst/>
              </a:prstGeom>
              <a:noFill/>
            </p:spPr>
            <p:txBody>
              <a:bodyPr wrap="square" rtlCol="0">
                <a:spAutoFit/>
              </a:bodyPr>
              <a:lstStyle/>
              <a:p>
                <a:r>
                  <a:rPr lang="en-US" sz="1100" b="1" dirty="0" smtClean="0">
                    <a:solidFill>
                      <a:srgbClr val="4F4F4F"/>
                    </a:solidFill>
                  </a:rPr>
                  <a:t>Typical Spring Weekday Potential in 2020</a:t>
                </a:r>
                <a:endParaRPr lang="en-US" sz="1100" b="1" dirty="0">
                  <a:solidFill>
                    <a:srgbClr val="4F4F4F"/>
                  </a:solidFill>
                </a:endParaRPr>
              </a:p>
            </p:txBody>
          </p:sp>
          <p:sp>
            <p:nvSpPr>
              <p:cNvPr id="12" name="TextBox 11"/>
              <p:cNvSpPr txBox="1"/>
              <p:nvPr/>
            </p:nvSpPr>
            <p:spPr>
              <a:xfrm>
                <a:off x="5606903" y="3771866"/>
                <a:ext cx="2850078" cy="261610"/>
              </a:xfrm>
              <a:prstGeom prst="rect">
                <a:avLst/>
              </a:prstGeom>
              <a:noFill/>
            </p:spPr>
            <p:txBody>
              <a:bodyPr wrap="square" rtlCol="0">
                <a:spAutoFit/>
              </a:bodyPr>
              <a:lstStyle/>
              <a:p>
                <a:r>
                  <a:rPr lang="en-US" sz="1100" b="1" dirty="0" smtClean="0">
                    <a:solidFill>
                      <a:srgbClr val="4F4F4F"/>
                    </a:solidFill>
                  </a:rPr>
                  <a:t>Typical Fall Weekday Potential in 2020</a:t>
                </a:r>
                <a:endParaRPr lang="en-US" sz="1100" b="1" dirty="0">
                  <a:solidFill>
                    <a:srgbClr val="4F4F4F"/>
                  </a:solidFill>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07" y="57150"/>
            <a:ext cx="8742093" cy="361129"/>
          </a:xfrm>
        </p:spPr>
        <p:txBody>
          <a:bodyPr>
            <a:noAutofit/>
          </a:bodyPr>
          <a:lstStyle/>
          <a:p>
            <a:r>
              <a:rPr lang="en-US" dirty="0" smtClean="0"/>
              <a:t>Residential: Hourly Load Reduction Profiles for Contingency Services</a:t>
            </a:r>
            <a:endParaRPr lang="en-US" sz="2000" b="0" i="1" dirty="0"/>
          </a:p>
        </p:txBody>
      </p:sp>
      <p:sp>
        <p:nvSpPr>
          <p:cNvPr id="6" name="TextBox 5"/>
          <p:cNvSpPr txBox="1"/>
          <p:nvPr/>
        </p:nvSpPr>
        <p:spPr>
          <a:xfrm>
            <a:off x="779255" y="845247"/>
            <a:ext cx="3042731" cy="261610"/>
          </a:xfrm>
          <a:prstGeom prst="rect">
            <a:avLst/>
          </a:prstGeom>
          <a:noFill/>
        </p:spPr>
        <p:txBody>
          <a:bodyPr wrap="square" rtlCol="0">
            <a:spAutoFit/>
          </a:bodyPr>
          <a:lstStyle/>
          <a:p>
            <a:r>
              <a:rPr lang="en-US" sz="1100" b="1" dirty="0" smtClean="0">
                <a:solidFill>
                  <a:srgbClr val="4F4F4F"/>
                </a:solidFill>
              </a:rPr>
              <a:t>Typical Summer Weekday Profile in 2020</a:t>
            </a:r>
            <a:endParaRPr lang="en-US" sz="1100" b="1" dirty="0">
              <a:solidFill>
                <a:srgbClr val="4F4F4F"/>
              </a:solidFill>
            </a:endParaRPr>
          </a:p>
        </p:txBody>
      </p:sp>
      <p:sp>
        <p:nvSpPr>
          <p:cNvPr id="8" name="TextBox 7"/>
          <p:cNvSpPr txBox="1"/>
          <p:nvPr/>
        </p:nvSpPr>
        <p:spPr>
          <a:xfrm>
            <a:off x="5197485" y="836264"/>
            <a:ext cx="2850078" cy="261610"/>
          </a:xfrm>
          <a:prstGeom prst="rect">
            <a:avLst/>
          </a:prstGeom>
          <a:noFill/>
        </p:spPr>
        <p:txBody>
          <a:bodyPr wrap="square" rtlCol="0">
            <a:spAutoFit/>
          </a:bodyPr>
          <a:lstStyle/>
          <a:p>
            <a:r>
              <a:rPr lang="en-US" sz="1100" b="1" dirty="0" smtClean="0">
                <a:solidFill>
                  <a:srgbClr val="4F4F4F"/>
                </a:solidFill>
              </a:rPr>
              <a:t>Typical Winter Weekday Profile in 2020</a:t>
            </a:r>
            <a:endParaRPr lang="en-US" sz="1100" b="1" dirty="0">
              <a:solidFill>
                <a:srgbClr val="4F4F4F"/>
              </a:solidFill>
            </a:endParaRPr>
          </a:p>
        </p:txBody>
      </p:sp>
      <p:sp>
        <p:nvSpPr>
          <p:cNvPr id="10" name="TextBox 9"/>
          <p:cNvSpPr txBox="1"/>
          <p:nvPr/>
        </p:nvSpPr>
        <p:spPr>
          <a:xfrm>
            <a:off x="770240" y="3756825"/>
            <a:ext cx="2907908" cy="261610"/>
          </a:xfrm>
          <a:prstGeom prst="rect">
            <a:avLst/>
          </a:prstGeom>
          <a:noFill/>
        </p:spPr>
        <p:txBody>
          <a:bodyPr wrap="square" rtlCol="0">
            <a:spAutoFit/>
          </a:bodyPr>
          <a:lstStyle/>
          <a:p>
            <a:r>
              <a:rPr lang="en-US" sz="1100" b="1" dirty="0" smtClean="0">
                <a:solidFill>
                  <a:srgbClr val="4F4F4F"/>
                </a:solidFill>
              </a:rPr>
              <a:t>Typical Spring Weekday Profile in 2020</a:t>
            </a:r>
            <a:endParaRPr lang="en-US" sz="1100" b="1" dirty="0">
              <a:solidFill>
                <a:srgbClr val="4F4F4F"/>
              </a:solidFill>
            </a:endParaRPr>
          </a:p>
        </p:txBody>
      </p:sp>
      <p:sp>
        <p:nvSpPr>
          <p:cNvPr id="12" name="TextBox 11"/>
          <p:cNvSpPr txBox="1"/>
          <p:nvPr/>
        </p:nvSpPr>
        <p:spPr>
          <a:xfrm>
            <a:off x="5290375" y="3756825"/>
            <a:ext cx="2850078" cy="261610"/>
          </a:xfrm>
          <a:prstGeom prst="rect">
            <a:avLst/>
          </a:prstGeom>
          <a:noFill/>
        </p:spPr>
        <p:txBody>
          <a:bodyPr wrap="square" rtlCol="0">
            <a:spAutoFit/>
          </a:bodyPr>
          <a:lstStyle/>
          <a:p>
            <a:r>
              <a:rPr lang="en-US" sz="1100" b="1" dirty="0" smtClean="0">
                <a:solidFill>
                  <a:srgbClr val="4F4F4F"/>
                </a:solidFill>
              </a:rPr>
              <a:t>Typical Fall Weekday Potential in 2020</a:t>
            </a:r>
            <a:endParaRPr lang="en-US" sz="1100"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5006479" y="4126583"/>
            <a:ext cx="3852863" cy="24812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006479" y="1255922"/>
            <a:ext cx="3852863" cy="24812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79544" y="4135209"/>
            <a:ext cx="4767263" cy="2481263"/>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379544" y="1264548"/>
            <a:ext cx="4767263" cy="2481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573861"/>
            <a:ext cx="8099425" cy="464186"/>
          </a:xfrm>
        </p:spPr>
        <p:txBody>
          <a:bodyPr/>
          <a:lstStyle/>
          <a:p>
            <a:r>
              <a:rPr lang="en-US" dirty="0" smtClean="0"/>
              <a:t>Presentation Overview</a:t>
            </a:r>
            <a:endParaRPr lang="en-US" dirty="0"/>
          </a:p>
        </p:txBody>
      </p:sp>
      <p:sp>
        <p:nvSpPr>
          <p:cNvPr id="4" name="Content Placeholder 2"/>
          <p:cNvSpPr>
            <a:spLocks noGrp="1"/>
          </p:cNvSpPr>
          <p:nvPr>
            <p:ph idx="1"/>
          </p:nvPr>
        </p:nvSpPr>
        <p:spPr>
          <a:xfrm>
            <a:off x="333656" y="1172798"/>
            <a:ext cx="8413544" cy="5113702"/>
          </a:xfrm>
        </p:spPr>
        <p:txBody>
          <a:bodyPr>
            <a:normAutofit/>
          </a:bodyPr>
          <a:lstStyle/>
          <a:p>
            <a:pPr marL="579438" lvl="1" indent="-347663">
              <a:lnSpc>
                <a:spcPct val="100000"/>
              </a:lnSpc>
              <a:spcBef>
                <a:spcPct val="30000"/>
              </a:spcBef>
              <a:buClrTx/>
              <a:buBlip>
                <a:blip r:embed="rId2"/>
              </a:buBlip>
            </a:pPr>
            <a:r>
              <a:rPr lang="en-US" sz="2200" dirty="0" smtClean="0">
                <a:solidFill>
                  <a:schemeClr val="bg2"/>
                </a:solidFill>
              </a:rPr>
              <a:t>Demand response summary</a:t>
            </a:r>
          </a:p>
          <a:p>
            <a:pPr marL="579438" lvl="1" indent="-347663">
              <a:lnSpc>
                <a:spcPct val="100000"/>
              </a:lnSpc>
              <a:spcBef>
                <a:spcPct val="30000"/>
              </a:spcBef>
              <a:buClrTx/>
              <a:buBlip>
                <a:blip r:embed="rId2"/>
              </a:buBlip>
            </a:pPr>
            <a:r>
              <a:rPr lang="en-US" sz="2200" dirty="0" smtClean="0">
                <a:solidFill>
                  <a:schemeClr val="bg2"/>
                </a:solidFill>
              </a:rPr>
              <a:t>Discuss project objectives and task activities</a:t>
            </a:r>
          </a:p>
          <a:p>
            <a:pPr marL="579438" lvl="1" indent="-347663">
              <a:lnSpc>
                <a:spcPct val="100000"/>
              </a:lnSpc>
              <a:spcBef>
                <a:spcPct val="30000"/>
              </a:spcBef>
              <a:buClrTx/>
              <a:buBlip>
                <a:blip r:embed="rId2"/>
              </a:buBlip>
            </a:pPr>
            <a:r>
              <a:rPr lang="en-US" sz="2200" dirty="0" smtClean="0">
                <a:solidFill>
                  <a:schemeClr val="bg2"/>
                </a:solidFill>
              </a:rPr>
              <a:t>Identify variable energy resource (VER) growth in the West, highlight associated challenges, and introduce mitigation options (including demand response)</a:t>
            </a:r>
          </a:p>
          <a:p>
            <a:pPr marL="579438" lvl="1" indent="-347663">
              <a:lnSpc>
                <a:spcPct val="100000"/>
              </a:lnSpc>
              <a:spcBef>
                <a:spcPct val="30000"/>
              </a:spcBef>
              <a:spcAft>
                <a:spcPts val="0"/>
              </a:spcAft>
              <a:buClrTx/>
              <a:buBlip>
                <a:blip r:embed="rId2"/>
              </a:buBlip>
            </a:pPr>
            <a:r>
              <a:rPr lang="en-US" sz="2200" dirty="0" smtClean="0">
                <a:solidFill>
                  <a:schemeClr val="bg2"/>
                </a:solidFill>
              </a:rPr>
              <a:t>Demand response resource assessment</a:t>
            </a:r>
          </a:p>
          <a:p>
            <a:pPr marL="1025525" lvl="2" indent="-347663">
              <a:lnSpc>
                <a:spcPct val="100000"/>
              </a:lnSpc>
              <a:spcAft>
                <a:spcPts val="0"/>
              </a:spcAft>
              <a:buFont typeface="Wingdings" pitchFamily="2" charset="2"/>
              <a:buChar char="Ø"/>
            </a:pPr>
            <a:r>
              <a:rPr lang="en-US" sz="2200" dirty="0" smtClean="0">
                <a:solidFill>
                  <a:schemeClr val="bg2"/>
                </a:solidFill>
              </a:rPr>
              <a:t>Potential results</a:t>
            </a:r>
          </a:p>
          <a:p>
            <a:pPr marL="1025525" lvl="2" indent="-347663">
              <a:lnSpc>
                <a:spcPct val="100000"/>
              </a:lnSpc>
              <a:spcAft>
                <a:spcPts val="0"/>
              </a:spcAft>
              <a:buFont typeface="Wingdings" pitchFamily="2" charset="2"/>
              <a:buChar char="Ø"/>
            </a:pPr>
            <a:r>
              <a:rPr lang="en-US" sz="2200" dirty="0" smtClean="0">
                <a:solidFill>
                  <a:schemeClr val="bg2"/>
                </a:solidFill>
              </a:rPr>
              <a:t>Program options</a:t>
            </a:r>
          </a:p>
          <a:p>
            <a:pPr marL="1025525" lvl="2" indent="-347663">
              <a:lnSpc>
                <a:spcPct val="100000"/>
              </a:lnSpc>
              <a:spcAft>
                <a:spcPts val="0"/>
              </a:spcAft>
              <a:buFont typeface="Wingdings" pitchFamily="2" charset="2"/>
              <a:buChar char="Ø"/>
            </a:pPr>
            <a:r>
              <a:rPr lang="en-US" sz="2200" dirty="0" smtClean="0">
                <a:solidFill>
                  <a:schemeClr val="bg2"/>
                </a:solidFill>
              </a:rPr>
              <a:t>Economic assessment framework</a:t>
            </a:r>
          </a:p>
          <a:p>
            <a:pPr marL="579438" lvl="1" indent="-347663">
              <a:lnSpc>
                <a:spcPct val="100000"/>
              </a:lnSpc>
              <a:spcBef>
                <a:spcPct val="30000"/>
              </a:spcBef>
              <a:spcAft>
                <a:spcPts val="0"/>
              </a:spcAft>
              <a:buClrTx/>
              <a:buBlip>
                <a:blip r:embed="rId2"/>
              </a:buBlip>
            </a:pPr>
            <a:r>
              <a:rPr lang="en-US" sz="2200" dirty="0" smtClean="0">
                <a:solidFill>
                  <a:schemeClr val="bg2"/>
                </a:solidFill>
              </a:rPr>
              <a:t>Findings and recommendations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01" y="164209"/>
            <a:ext cx="8385787" cy="411162"/>
          </a:xfrm>
        </p:spPr>
        <p:txBody>
          <a:bodyPr>
            <a:noAutofit/>
          </a:bodyPr>
          <a:lstStyle/>
          <a:p>
            <a:r>
              <a:rPr lang="en-US" dirty="0" smtClean="0"/>
              <a:t>Commercial Sector Potential Availability is Dominated by Retail and Large Office Buildings</a:t>
            </a:r>
            <a:endParaRPr lang="en-US"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
        <p:nvSpPr>
          <p:cNvPr id="13" name="TextBox 12"/>
          <p:cNvSpPr txBox="1"/>
          <p:nvPr/>
        </p:nvSpPr>
        <p:spPr>
          <a:xfrm>
            <a:off x="1726058" y="1039994"/>
            <a:ext cx="5897366" cy="307777"/>
          </a:xfrm>
          <a:prstGeom prst="rect">
            <a:avLst/>
          </a:prstGeom>
          <a:noFill/>
        </p:spPr>
        <p:txBody>
          <a:bodyPr wrap="square" rtlCol="0">
            <a:spAutoFit/>
          </a:bodyPr>
          <a:lstStyle/>
          <a:p>
            <a:r>
              <a:rPr lang="en-US" sz="1400" b="1" dirty="0" smtClean="0">
                <a:solidFill>
                  <a:srgbClr val="4F4F4F"/>
                </a:solidFill>
              </a:rPr>
              <a:t>Commercial Sector Potential on a Typical Summer Weekday in 2020</a:t>
            </a:r>
            <a:endParaRPr lang="en-US" sz="1400" b="1" dirty="0">
              <a:solidFill>
                <a:srgbClr val="4F4F4F"/>
              </a:solidFill>
            </a:endParaRPr>
          </a:p>
        </p:txBody>
      </p:sp>
      <p:graphicFrame>
        <p:nvGraphicFramePr>
          <p:cNvPr id="8" name="Chart 7"/>
          <p:cNvGraphicFramePr>
            <a:graphicFrameLocks/>
          </p:cNvGraphicFramePr>
          <p:nvPr/>
        </p:nvGraphicFramePr>
        <p:xfrm>
          <a:off x="474453" y="1354347"/>
          <a:ext cx="8367621" cy="52276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4063" y="830074"/>
            <a:ext cx="2850078" cy="246221"/>
          </a:xfrm>
          <a:prstGeom prst="rect">
            <a:avLst/>
          </a:prstGeom>
          <a:noFill/>
        </p:spPr>
        <p:txBody>
          <a:bodyPr wrap="square" rtlCol="0">
            <a:spAutoFit/>
          </a:bodyPr>
          <a:lstStyle/>
          <a:p>
            <a:r>
              <a:rPr lang="en-US" b="1" dirty="0" smtClean="0">
                <a:solidFill>
                  <a:srgbClr val="4F4F4F"/>
                </a:solidFill>
              </a:rPr>
              <a:t>Typical Summer Weekday Potential in 2020</a:t>
            </a:r>
            <a:endParaRPr lang="en-US" b="1" dirty="0">
              <a:solidFill>
                <a:srgbClr val="4F4F4F"/>
              </a:solidFill>
            </a:endParaRPr>
          </a:p>
        </p:txBody>
      </p:sp>
      <p:sp>
        <p:nvSpPr>
          <p:cNvPr id="8" name="TextBox 7"/>
          <p:cNvSpPr txBox="1"/>
          <p:nvPr/>
        </p:nvSpPr>
        <p:spPr>
          <a:xfrm>
            <a:off x="5764564" y="817221"/>
            <a:ext cx="2850078" cy="246221"/>
          </a:xfrm>
          <a:prstGeom prst="rect">
            <a:avLst/>
          </a:prstGeom>
          <a:noFill/>
        </p:spPr>
        <p:txBody>
          <a:bodyPr wrap="square" rtlCol="0">
            <a:spAutoFit/>
          </a:bodyPr>
          <a:lstStyle/>
          <a:p>
            <a:r>
              <a:rPr lang="en-US" b="1" dirty="0" smtClean="0">
                <a:solidFill>
                  <a:srgbClr val="4F4F4F"/>
                </a:solidFill>
              </a:rPr>
              <a:t>Typical Winter Weekday Potential in 2020</a:t>
            </a:r>
            <a:endParaRPr lang="en-US" b="1" dirty="0">
              <a:solidFill>
                <a:srgbClr val="4F4F4F"/>
              </a:solidFill>
            </a:endParaRPr>
          </a:p>
        </p:txBody>
      </p:sp>
      <p:sp>
        <p:nvSpPr>
          <p:cNvPr id="10" name="TextBox 9"/>
          <p:cNvSpPr txBox="1"/>
          <p:nvPr/>
        </p:nvSpPr>
        <p:spPr>
          <a:xfrm>
            <a:off x="1071259" y="3753936"/>
            <a:ext cx="2850078" cy="246221"/>
          </a:xfrm>
          <a:prstGeom prst="rect">
            <a:avLst/>
          </a:prstGeom>
          <a:noFill/>
        </p:spPr>
        <p:txBody>
          <a:bodyPr wrap="square" rtlCol="0">
            <a:spAutoFit/>
          </a:bodyPr>
          <a:lstStyle/>
          <a:p>
            <a:r>
              <a:rPr lang="en-US" b="1" dirty="0" smtClean="0">
                <a:solidFill>
                  <a:srgbClr val="4F4F4F"/>
                </a:solidFill>
              </a:rPr>
              <a:t>Typical Spring Weekday Potential in 2020</a:t>
            </a:r>
            <a:endParaRPr lang="en-US" b="1" dirty="0">
              <a:solidFill>
                <a:srgbClr val="4F4F4F"/>
              </a:solidFill>
            </a:endParaRPr>
          </a:p>
        </p:txBody>
      </p:sp>
      <p:sp>
        <p:nvSpPr>
          <p:cNvPr id="12" name="TextBox 11"/>
          <p:cNvSpPr txBox="1"/>
          <p:nvPr/>
        </p:nvSpPr>
        <p:spPr>
          <a:xfrm>
            <a:off x="5663313" y="3794452"/>
            <a:ext cx="2850078" cy="246221"/>
          </a:xfrm>
          <a:prstGeom prst="rect">
            <a:avLst/>
          </a:prstGeom>
          <a:noFill/>
        </p:spPr>
        <p:txBody>
          <a:bodyPr wrap="square" rtlCol="0">
            <a:spAutoFit/>
          </a:bodyPr>
          <a:lstStyle/>
          <a:p>
            <a:r>
              <a:rPr lang="en-US" b="1" dirty="0" smtClean="0">
                <a:solidFill>
                  <a:srgbClr val="4F4F4F"/>
                </a:solidFill>
              </a:rPr>
              <a:t>Typical Fall Weekday Potential in 2020</a:t>
            </a:r>
            <a:endParaRPr lang="en-US"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
        <p:nvSpPr>
          <p:cNvPr id="14" name="Title 1"/>
          <p:cNvSpPr>
            <a:spLocks noGrp="1"/>
          </p:cNvSpPr>
          <p:nvPr>
            <p:ph type="title"/>
          </p:nvPr>
        </p:nvSpPr>
        <p:spPr>
          <a:xfrm>
            <a:off x="400693" y="267348"/>
            <a:ext cx="8743307" cy="464186"/>
          </a:xfrm>
        </p:spPr>
        <p:txBody>
          <a:bodyPr>
            <a:noAutofit/>
          </a:bodyPr>
          <a:lstStyle/>
          <a:p>
            <a:r>
              <a:rPr lang="en-US" dirty="0" smtClean="0"/>
              <a:t>Seasonal Variations in Commercial DR Potential Availability</a:t>
            </a:r>
            <a:endParaRPr lang="en-US" dirty="0"/>
          </a:p>
        </p:txBody>
      </p:sp>
      <p:graphicFrame>
        <p:nvGraphicFramePr>
          <p:cNvPr id="16" name="Chart 15"/>
          <p:cNvGraphicFramePr>
            <a:graphicFrameLocks/>
          </p:cNvGraphicFramePr>
          <p:nvPr/>
        </p:nvGraphicFramePr>
        <p:xfrm>
          <a:off x="241528" y="1099006"/>
          <a:ext cx="47548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nvGraphicFramePr>
        <p:xfrm>
          <a:off x="241528" y="4061332"/>
          <a:ext cx="47548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nvGraphicFramePr>
        <p:xfrm>
          <a:off x="4992940" y="1116258"/>
          <a:ext cx="3840480"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nvGraphicFramePr>
        <p:xfrm>
          <a:off x="4992940" y="4061332"/>
          <a:ext cx="3840480" cy="24688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3363"/>
            <a:ext cx="8724406" cy="385348"/>
          </a:xfrm>
        </p:spPr>
        <p:txBody>
          <a:bodyPr>
            <a:noAutofit/>
          </a:bodyPr>
          <a:lstStyle/>
          <a:p>
            <a:r>
              <a:rPr lang="en-US" dirty="0" smtClean="0"/>
              <a:t>Commercial: Hourly Load Reduction Profiles for Contingency Services</a:t>
            </a:r>
            <a:endParaRPr lang="en-US" sz="2000" b="0" i="1" dirty="0"/>
          </a:p>
        </p:txBody>
      </p:sp>
      <p:sp>
        <p:nvSpPr>
          <p:cNvPr id="6" name="TextBox 5"/>
          <p:cNvSpPr txBox="1"/>
          <p:nvPr/>
        </p:nvSpPr>
        <p:spPr>
          <a:xfrm>
            <a:off x="748433" y="989085"/>
            <a:ext cx="2850078" cy="246221"/>
          </a:xfrm>
          <a:prstGeom prst="rect">
            <a:avLst/>
          </a:prstGeom>
          <a:noFill/>
        </p:spPr>
        <p:txBody>
          <a:bodyPr wrap="square" rtlCol="0">
            <a:spAutoFit/>
          </a:bodyPr>
          <a:lstStyle/>
          <a:p>
            <a:r>
              <a:rPr lang="en-US" b="1" dirty="0" smtClean="0">
                <a:solidFill>
                  <a:srgbClr val="4F4F4F"/>
                </a:solidFill>
              </a:rPr>
              <a:t>Typical Summer Weekday Profile in 2020</a:t>
            </a:r>
            <a:endParaRPr lang="en-US" b="1" dirty="0">
              <a:solidFill>
                <a:srgbClr val="4F4F4F"/>
              </a:solidFill>
            </a:endParaRPr>
          </a:p>
        </p:txBody>
      </p:sp>
      <p:sp>
        <p:nvSpPr>
          <p:cNvPr id="8" name="TextBox 7"/>
          <p:cNvSpPr txBox="1"/>
          <p:nvPr/>
        </p:nvSpPr>
        <p:spPr>
          <a:xfrm>
            <a:off x="5063920" y="928732"/>
            <a:ext cx="2850078" cy="246221"/>
          </a:xfrm>
          <a:prstGeom prst="rect">
            <a:avLst/>
          </a:prstGeom>
          <a:noFill/>
        </p:spPr>
        <p:txBody>
          <a:bodyPr wrap="square" rtlCol="0">
            <a:spAutoFit/>
          </a:bodyPr>
          <a:lstStyle/>
          <a:p>
            <a:r>
              <a:rPr lang="en-US" b="1" dirty="0" smtClean="0">
                <a:solidFill>
                  <a:srgbClr val="4F4F4F"/>
                </a:solidFill>
              </a:rPr>
              <a:t>Typical Winter Weekday Profile in 2020</a:t>
            </a:r>
            <a:endParaRPr lang="en-US" b="1" dirty="0">
              <a:solidFill>
                <a:srgbClr val="4F4F4F"/>
              </a:solidFill>
            </a:endParaRPr>
          </a:p>
        </p:txBody>
      </p:sp>
      <p:sp>
        <p:nvSpPr>
          <p:cNvPr id="10" name="TextBox 9"/>
          <p:cNvSpPr txBox="1"/>
          <p:nvPr/>
        </p:nvSpPr>
        <p:spPr>
          <a:xfrm>
            <a:off x="821877" y="3794452"/>
            <a:ext cx="2850078" cy="246221"/>
          </a:xfrm>
          <a:prstGeom prst="rect">
            <a:avLst/>
          </a:prstGeom>
          <a:noFill/>
        </p:spPr>
        <p:txBody>
          <a:bodyPr wrap="square" rtlCol="0">
            <a:spAutoFit/>
          </a:bodyPr>
          <a:lstStyle/>
          <a:p>
            <a:r>
              <a:rPr lang="en-US" b="1" dirty="0" smtClean="0">
                <a:solidFill>
                  <a:srgbClr val="4F4F4F"/>
                </a:solidFill>
              </a:rPr>
              <a:t>Typical Spring Weekday Profile in 2020</a:t>
            </a:r>
            <a:endParaRPr lang="en-US" b="1" dirty="0">
              <a:solidFill>
                <a:srgbClr val="4F4F4F"/>
              </a:solidFill>
            </a:endParaRPr>
          </a:p>
        </p:txBody>
      </p:sp>
      <p:sp>
        <p:nvSpPr>
          <p:cNvPr id="12" name="TextBox 11"/>
          <p:cNvSpPr txBox="1"/>
          <p:nvPr/>
        </p:nvSpPr>
        <p:spPr>
          <a:xfrm>
            <a:off x="5063920" y="3794452"/>
            <a:ext cx="2850078" cy="246221"/>
          </a:xfrm>
          <a:prstGeom prst="rect">
            <a:avLst/>
          </a:prstGeom>
          <a:noFill/>
        </p:spPr>
        <p:txBody>
          <a:bodyPr wrap="square" rtlCol="0">
            <a:spAutoFit/>
          </a:bodyPr>
          <a:lstStyle/>
          <a:p>
            <a:r>
              <a:rPr lang="en-US" b="1" dirty="0" smtClean="0">
                <a:solidFill>
                  <a:srgbClr val="4F4F4F"/>
                </a:solidFill>
              </a:rPr>
              <a:t>Typical Fall Weekday Profile in 2020</a:t>
            </a:r>
            <a:endParaRPr lang="en-US"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pic>
        <p:nvPicPr>
          <p:cNvPr id="3079" name="Picture 7"/>
          <p:cNvPicPr>
            <a:picLocks noChangeAspect="1" noChangeArrowheads="1"/>
          </p:cNvPicPr>
          <p:nvPr/>
        </p:nvPicPr>
        <p:blipFill>
          <a:blip r:embed="rId3" cstate="print"/>
          <a:srcRect/>
          <a:stretch>
            <a:fillRect/>
          </a:stretch>
        </p:blipFill>
        <p:spPr bwMode="auto">
          <a:xfrm>
            <a:off x="4899104" y="1302229"/>
            <a:ext cx="3848100" cy="24765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4" cstate="print"/>
          <a:srcRect/>
          <a:stretch>
            <a:fillRect/>
          </a:stretch>
        </p:blipFill>
        <p:spPr bwMode="auto">
          <a:xfrm>
            <a:off x="353666" y="4074827"/>
            <a:ext cx="4767263" cy="2481263"/>
          </a:xfrm>
          <a:prstGeom prst="rect">
            <a:avLst/>
          </a:prstGeom>
          <a:noFill/>
          <a:ln w="9525">
            <a:noFill/>
            <a:miter lim="800000"/>
            <a:headEnd/>
            <a:tailEnd/>
          </a:ln>
          <a:effectLst/>
        </p:spPr>
      </p:pic>
      <p:pic>
        <p:nvPicPr>
          <p:cNvPr id="3081" name="Picture 9"/>
          <p:cNvPicPr>
            <a:picLocks noChangeAspect="1" noChangeArrowheads="1"/>
          </p:cNvPicPr>
          <p:nvPr/>
        </p:nvPicPr>
        <p:blipFill>
          <a:blip r:embed="rId5" cstate="print"/>
          <a:srcRect/>
          <a:stretch>
            <a:fillRect/>
          </a:stretch>
        </p:blipFill>
        <p:spPr bwMode="auto">
          <a:xfrm>
            <a:off x="353666" y="1290428"/>
            <a:ext cx="4767263" cy="2481263"/>
          </a:xfrm>
          <a:prstGeom prst="rect">
            <a:avLst/>
          </a:prstGeom>
          <a:noFill/>
          <a:ln w="9525">
            <a:noFill/>
            <a:miter lim="800000"/>
            <a:headEnd/>
            <a:tailEnd/>
          </a:ln>
          <a:effectLst/>
        </p:spPr>
      </p:pic>
      <p:pic>
        <p:nvPicPr>
          <p:cNvPr id="3082" name="Picture 10"/>
          <p:cNvPicPr>
            <a:picLocks noChangeAspect="1" noChangeArrowheads="1"/>
          </p:cNvPicPr>
          <p:nvPr/>
        </p:nvPicPr>
        <p:blipFill>
          <a:blip r:embed="rId6" cstate="print"/>
          <a:srcRect/>
          <a:stretch>
            <a:fillRect/>
          </a:stretch>
        </p:blipFill>
        <p:spPr bwMode="auto">
          <a:xfrm>
            <a:off x="4894341" y="4081177"/>
            <a:ext cx="3852863" cy="2474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47" y="133386"/>
            <a:ext cx="8385787" cy="411162"/>
          </a:xfrm>
        </p:spPr>
        <p:txBody>
          <a:bodyPr>
            <a:noAutofit/>
          </a:bodyPr>
          <a:lstStyle/>
          <a:p>
            <a:r>
              <a:rPr lang="en-US" dirty="0" smtClean="0"/>
              <a:t>Water/Wastewater Treatment Plants and Ag Pumping Dominate Industrial Potential Availability</a:t>
            </a:r>
            <a:endParaRPr lang="en-US"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
        <p:nvSpPr>
          <p:cNvPr id="13" name="TextBox 12"/>
          <p:cNvSpPr txBox="1"/>
          <p:nvPr/>
        </p:nvSpPr>
        <p:spPr>
          <a:xfrm>
            <a:off x="1726058" y="957801"/>
            <a:ext cx="5897366" cy="307777"/>
          </a:xfrm>
          <a:prstGeom prst="rect">
            <a:avLst/>
          </a:prstGeom>
          <a:noFill/>
        </p:spPr>
        <p:txBody>
          <a:bodyPr wrap="square" rtlCol="0">
            <a:spAutoFit/>
          </a:bodyPr>
          <a:lstStyle/>
          <a:p>
            <a:r>
              <a:rPr lang="en-US" sz="1400" b="1" dirty="0" smtClean="0">
                <a:solidFill>
                  <a:srgbClr val="4F4F4F"/>
                </a:solidFill>
              </a:rPr>
              <a:t>Industrial Sector Potential on a Typical Summer Weekday in 2020</a:t>
            </a:r>
            <a:endParaRPr lang="en-US" sz="1400" b="1" dirty="0">
              <a:solidFill>
                <a:srgbClr val="4F4F4F"/>
              </a:solidFill>
            </a:endParaRPr>
          </a:p>
        </p:txBody>
      </p:sp>
      <p:graphicFrame>
        <p:nvGraphicFramePr>
          <p:cNvPr id="7" name="Chart 6"/>
          <p:cNvGraphicFramePr>
            <a:graphicFrameLocks/>
          </p:cNvGraphicFramePr>
          <p:nvPr/>
        </p:nvGraphicFramePr>
        <p:xfrm>
          <a:off x="474453" y="1224951"/>
          <a:ext cx="8333117" cy="53483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91" y="195032"/>
            <a:ext cx="8385787" cy="411162"/>
          </a:xfrm>
        </p:spPr>
        <p:txBody>
          <a:bodyPr>
            <a:noAutofit/>
          </a:bodyPr>
          <a:lstStyle/>
          <a:p>
            <a:r>
              <a:rPr lang="en-US" dirty="0" smtClean="0"/>
              <a:t>Seasonal Variations in Industrial DR Potential</a:t>
            </a:r>
            <a:endParaRPr lang="en-US" dirty="0"/>
          </a:p>
        </p:txBody>
      </p:sp>
      <p:sp>
        <p:nvSpPr>
          <p:cNvPr id="6" name="TextBox 5"/>
          <p:cNvSpPr txBox="1"/>
          <p:nvPr/>
        </p:nvSpPr>
        <p:spPr>
          <a:xfrm>
            <a:off x="1148724" y="756649"/>
            <a:ext cx="2850078" cy="246221"/>
          </a:xfrm>
          <a:prstGeom prst="rect">
            <a:avLst/>
          </a:prstGeom>
          <a:noFill/>
        </p:spPr>
        <p:txBody>
          <a:bodyPr wrap="square" rtlCol="0">
            <a:spAutoFit/>
          </a:bodyPr>
          <a:lstStyle/>
          <a:p>
            <a:r>
              <a:rPr lang="en-US" b="1" dirty="0" smtClean="0">
                <a:solidFill>
                  <a:srgbClr val="4F4F4F"/>
                </a:solidFill>
              </a:rPr>
              <a:t>Typical Summer Weekday Potential in 2020</a:t>
            </a:r>
            <a:endParaRPr lang="en-US" b="1" dirty="0">
              <a:solidFill>
                <a:srgbClr val="4F4F4F"/>
              </a:solidFill>
            </a:endParaRPr>
          </a:p>
        </p:txBody>
      </p:sp>
      <p:sp>
        <p:nvSpPr>
          <p:cNvPr id="8" name="TextBox 7"/>
          <p:cNvSpPr txBox="1"/>
          <p:nvPr/>
        </p:nvSpPr>
        <p:spPr>
          <a:xfrm>
            <a:off x="5764564" y="733522"/>
            <a:ext cx="2850078" cy="246221"/>
          </a:xfrm>
          <a:prstGeom prst="rect">
            <a:avLst/>
          </a:prstGeom>
          <a:noFill/>
        </p:spPr>
        <p:txBody>
          <a:bodyPr wrap="square" rtlCol="0">
            <a:spAutoFit/>
          </a:bodyPr>
          <a:lstStyle/>
          <a:p>
            <a:r>
              <a:rPr lang="en-US" b="1" dirty="0" smtClean="0">
                <a:solidFill>
                  <a:srgbClr val="4F4F4F"/>
                </a:solidFill>
              </a:rPr>
              <a:t>Typical Winter Weekday Potential in 2020</a:t>
            </a:r>
            <a:endParaRPr lang="en-US" b="1" dirty="0">
              <a:solidFill>
                <a:srgbClr val="4F4F4F"/>
              </a:solidFill>
            </a:endParaRPr>
          </a:p>
        </p:txBody>
      </p:sp>
      <p:sp>
        <p:nvSpPr>
          <p:cNvPr id="10" name="TextBox 9"/>
          <p:cNvSpPr txBox="1"/>
          <p:nvPr/>
        </p:nvSpPr>
        <p:spPr>
          <a:xfrm>
            <a:off x="1112356" y="3682017"/>
            <a:ext cx="2850078" cy="246221"/>
          </a:xfrm>
          <a:prstGeom prst="rect">
            <a:avLst/>
          </a:prstGeom>
          <a:noFill/>
        </p:spPr>
        <p:txBody>
          <a:bodyPr wrap="square" rtlCol="0">
            <a:spAutoFit/>
          </a:bodyPr>
          <a:lstStyle/>
          <a:p>
            <a:r>
              <a:rPr lang="en-US" b="1" dirty="0" smtClean="0">
                <a:solidFill>
                  <a:srgbClr val="4F4F4F"/>
                </a:solidFill>
              </a:rPr>
              <a:t>Typical Spring Weekday Potential in 2020</a:t>
            </a:r>
            <a:endParaRPr lang="en-US" b="1" dirty="0">
              <a:solidFill>
                <a:srgbClr val="4F4F4F"/>
              </a:solidFill>
            </a:endParaRPr>
          </a:p>
        </p:txBody>
      </p:sp>
      <p:sp>
        <p:nvSpPr>
          <p:cNvPr id="12" name="TextBox 11"/>
          <p:cNvSpPr txBox="1"/>
          <p:nvPr/>
        </p:nvSpPr>
        <p:spPr>
          <a:xfrm>
            <a:off x="5807151" y="3671162"/>
            <a:ext cx="2850078" cy="246221"/>
          </a:xfrm>
          <a:prstGeom prst="rect">
            <a:avLst/>
          </a:prstGeom>
          <a:noFill/>
        </p:spPr>
        <p:txBody>
          <a:bodyPr wrap="square" rtlCol="0">
            <a:spAutoFit/>
          </a:bodyPr>
          <a:lstStyle/>
          <a:p>
            <a:r>
              <a:rPr lang="en-US" b="1" dirty="0" smtClean="0">
                <a:solidFill>
                  <a:srgbClr val="4F4F4F"/>
                </a:solidFill>
              </a:rPr>
              <a:t>Typical Fall Weekday Potential in 2020</a:t>
            </a:r>
            <a:endParaRPr lang="en-US"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aphicFrame>
        <p:nvGraphicFramePr>
          <p:cNvPr id="14" name="Chart 13"/>
          <p:cNvGraphicFramePr>
            <a:graphicFrameLocks/>
          </p:cNvGraphicFramePr>
          <p:nvPr/>
        </p:nvGraphicFramePr>
        <p:xfrm>
          <a:off x="5036101" y="1055873"/>
          <a:ext cx="38404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465827" y="3888812"/>
          <a:ext cx="47548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nvGraphicFramePr>
        <p:xfrm>
          <a:off x="465827" y="1202523"/>
          <a:ext cx="4754880"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nvGraphicFramePr>
        <p:xfrm>
          <a:off x="5036101" y="3888812"/>
          <a:ext cx="3840480" cy="24688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69" y="168708"/>
            <a:ext cx="8676781" cy="411162"/>
          </a:xfrm>
        </p:spPr>
        <p:txBody>
          <a:bodyPr>
            <a:noAutofit/>
          </a:bodyPr>
          <a:lstStyle/>
          <a:p>
            <a:r>
              <a:rPr lang="en-US" dirty="0" smtClean="0"/>
              <a:t>Industrial: Hourly Load Reduction Profiles for Contingency Services</a:t>
            </a:r>
            <a:endParaRPr lang="en-US" sz="2000" b="0" i="1" dirty="0"/>
          </a:p>
        </p:txBody>
      </p:sp>
      <p:sp>
        <p:nvSpPr>
          <p:cNvPr id="6" name="TextBox 5"/>
          <p:cNvSpPr txBox="1"/>
          <p:nvPr/>
        </p:nvSpPr>
        <p:spPr>
          <a:xfrm>
            <a:off x="972324" y="953347"/>
            <a:ext cx="2850078" cy="246221"/>
          </a:xfrm>
          <a:prstGeom prst="rect">
            <a:avLst/>
          </a:prstGeom>
          <a:noFill/>
        </p:spPr>
        <p:txBody>
          <a:bodyPr wrap="square" rtlCol="0">
            <a:spAutoFit/>
          </a:bodyPr>
          <a:lstStyle/>
          <a:p>
            <a:r>
              <a:rPr lang="en-US" b="1" dirty="0" smtClean="0">
                <a:solidFill>
                  <a:srgbClr val="4F4F4F"/>
                </a:solidFill>
              </a:rPr>
              <a:t>Typical Summer Weekday Profile in 2020</a:t>
            </a:r>
            <a:endParaRPr lang="en-US" b="1" dirty="0">
              <a:solidFill>
                <a:srgbClr val="4F4F4F"/>
              </a:solidFill>
            </a:endParaRPr>
          </a:p>
        </p:txBody>
      </p:sp>
      <p:sp>
        <p:nvSpPr>
          <p:cNvPr id="8" name="TextBox 7"/>
          <p:cNvSpPr txBox="1"/>
          <p:nvPr/>
        </p:nvSpPr>
        <p:spPr>
          <a:xfrm>
            <a:off x="5585761" y="953347"/>
            <a:ext cx="2850078" cy="246221"/>
          </a:xfrm>
          <a:prstGeom prst="rect">
            <a:avLst/>
          </a:prstGeom>
          <a:noFill/>
        </p:spPr>
        <p:txBody>
          <a:bodyPr wrap="square" rtlCol="0">
            <a:spAutoFit/>
          </a:bodyPr>
          <a:lstStyle/>
          <a:p>
            <a:r>
              <a:rPr lang="en-US" b="1" dirty="0" smtClean="0">
                <a:solidFill>
                  <a:srgbClr val="4F4F4F"/>
                </a:solidFill>
              </a:rPr>
              <a:t>Typical Winter Weekday Profile in 2020</a:t>
            </a:r>
            <a:endParaRPr lang="en-US" b="1" dirty="0">
              <a:solidFill>
                <a:srgbClr val="4F4F4F"/>
              </a:solidFill>
            </a:endParaRPr>
          </a:p>
        </p:txBody>
      </p:sp>
      <p:sp>
        <p:nvSpPr>
          <p:cNvPr id="10" name="TextBox 9"/>
          <p:cNvSpPr txBox="1"/>
          <p:nvPr/>
        </p:nvSpPr>
        <p:spPr>
          <a:xfrm>
            <a:off x="959893" y="3815000"/>
            <a:ext cx="2850078" cy="246221"/>
          </a:xfrm>
          <a:prstGeom prst="rect">
            <a:avLst/>
          </a:prstGeom>
          <a:noFill/>
        </p:spPr>
        <p:txBody>
          <a:bodyPr wrap="square" rtlCol="0">
            <a:spAutoFit/>
          </a:bodyPr>
          <a:lstStyle/>
          <a:p>
            <a:r>
              <a:rPr lang="en-US" b="1" dirty="0" smtClean="0">
                <a:solidFill>
                  <a:srgbClr val="4F4F4F"/>
                </a:solidFill>
              </a:rPr>
              <a:t>Typical Spring Weekday Profile in 2020</a:t>
            </a:r>
            <a:endParaRPr lang="en-US" b="1" dirty="0">
              <a:solidFill>
                <a:srgbClr val="4F4F4F"/>
              </a:solidFill>
            </a:endParaRPr>
          </a:p>
        </p:txBody>
      </p:sp>
      <p:sp>
        <p:nvSpPr>
          <p:cNvPr id="12" name="TextBox 11"/>
          <p:cNvSpPr txBox="1"/>
          <p:nvPr/>
        </p:nvSpPr>
        <p:spPr>
          <a:xfrm>
            <a:off x="5626668" y="3815000"/>
            <a:ext cx="2850078" cy="246221"/>
          </a:xfrm>
          <a:prstGeom prst="rect">
            <a:avLst/>
          </a:prstGeom>
          <a:noFill/>
        </p:spPr>
        <p:txBody>
          <a:bodyPr wrap="square" rtlCol="0">
            <a:spAutoFit/>
          </a:bodyPr>
          <a:lstStyle/>
          <a:p>
            <a:r>
              <a:rPr lang="en-US" b="1" dirty="0" smtClean="0">
                <a:solidFill>
                  <a:srgbClr val="4F4F4F"/>
                </a:solidFill>
              </a:rPr>
              <a:t>Typical Fall Weekday Profile in 2020</a:t>
            </a:r>
            <a:endParaRPr lang="en-US"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5062998" y="4131346"/>
            <a:ext cx="3848100" cy="24765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062998" y="1250471"/>
            <a:ext cx="3848100" cy="24765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431300" y="4131346"/>
            <a:ext cx="4762500" cy="24765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431300" y="1233217"/>
            <a:ext cx="4762500" cy="247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1184"/>
            <a:ext cx="8099425" cy="464186"/>
          </a:xfrm>
        </p:spPr>
        <p:txBody>
          <a:bodyPr/>
          <a:lstStyle/>
          <a:p>
            <a:r>
              <a:rPr lang="en-US" dirty="0" smtClean="0"/>
              <a:t>High Participation Scenario Analysis</a:t>
            </a:r>
            <a:endParaRPr lang="en-US" sz="1800" dirty="0"/>
          </a:p>
        </p:txBody>
      </p:sp>
      <p:sp>
        <p:nvSpPr>
          <p:cNvPr id="14" name="Content Placeholder 2"/>
          <p:cNvSpPr>
            <a:spLocks noGrp="1"/>
          </p:cNvSpPr>
          <p:nvPr>
            <p:ph idx="1"/>
          </p:nvPr>
        </p:nvSpPr>
        <p:spPr>
          <a:xfrm>
            <a:off x="439009" y="1067676"/>
            <a:ext cx="8092966" cy="5340855"/>
          </a:xfrm>
        </p:spPr>
        <p:txBody>
          <a:bodyPr>
            <a:normAutofit/>
          </a:bodyPr>
          <a:lstStyle/>
          <a:p>
            <a:pPr marL="579438" lvl="1" indent="-347663">
              <a:lnSpc>
                <a:spcPct val="100000"/>
              </a:lnSpc>
              <a:spcBef>
                <a:spcPts val="600"/>
              </a:spcBef>
              <a:spcAft>
                <a:spcPts val="0"/>
              </a:spcAft>
              <a:buClrTx/>
              <a:buBlip>
                <a:blip r:embed="rId2"/>
              </a:buBlip>
            </a:pPr>
            <a:r>
              <a:rPr lang="en-US" sz="2400" dirty="0" smtClean="0">
                <a:solidFill>
                  <a:schemeClr val="bg2"/>
                </a:solidFill>
              </a:rPr>
              <a:t>We ran a sensitivity analysis under higher participation level assumptions, as compared to the “base” scenario.</a:t>
            </a:r>
          </a:p>
          <a:p>
            <a:pPr marL="579438" lvl="1" indent="-347663">
              <a:lnSpc>
                <a:spcPct val="100000"/>
              </a:lnSpc>
              <a:spcBef>
                <a:spcPts val="600"/>
              </a:spcBef>
              <a:spcAft>
                <a:spcPts val="0"/>
              </a:spcAft>
              <a:buClrTx/>
              <a:buBlip>
                <a:blip r:embed="rId2"/>
              </a:buBlip>
            </a:pPr>
            <a:r>
              <a:rPr lang="en-US" sz="2400" dirty="0" smtClean="0">
                <a:solidFill>
                  <a:schemeClr val="bg2"/>
                </a:solidFill>
              </a:rPr>
              <a:t>Participation rates are assumed to be 1.5 to 2 times “base” scenario participation levels.</a:t>
            </a:r>
          </a:p>
          <a:p>
            <a:pPr marL="579438" lvl="1" indent="-347663">
              <a:lnSpc>
                <a:spcPct val="100000"/>
              </a:lnSpc>
              <a:spcBef>
                <a:spcPts val="600"/>
              </a:spcBef>
              <a:spcAft>
                <a:spcPts val="0"/>
              </a:spcAft>
              <a:buClrTx/>
              <a:buBlip>
                <a:blip r:embed="rId2"/>
              </a:buBlip>
            </a:pPr>
            <a:r>
              <a:rPr lang="en-US" sz="2400" dirty="0" smtClean="0">
                <a:solidFill>
                  <a:schemeClr val="bg2"/>
                </a:solidFill>
              </a:rPr>
              <a:t>Scenario assumed to be driven by aggressive efforts to market and deploy DR 2.0 programs to end-use customers. </a:t>
            </a:r>
          </a:p>
          <a:p>
            <a:pPr marL="579438" lvl="1" indent="-347663">
              <a:lnSpc>
                <a:spcPct val="100000"/>
              </a:lnSpc>
              <a:spcBef>
                <a:spcPts val="600"/>
              </a:spcBef>
              <a:spcAft>
                <a:spcPts val="0"/>
              </a:spcAft>
              <a:buClrTx/>
              <a:buBlip>
                <a:blip r:embed="rId2"/>
              </a:buBlip>
            </a:pPr>
            <a:r>
              <a:rPr lang="en-US" sz="2400" dirty="0" smtClean="0">
                <a:solidFill>
                  <a:schemeClr val="bg2"/>
                </a:solidFill>
              </a:rPr>
              <a:t>This scenario could also be spurred by rapid decline in technology enablement costs, thereby accelerating adoption by customers.</a:t>
            </a:r>
          </a:p>
          <a:p>
            <a:pPr marL="579438" lvl="1" indent="-347663">
              <a:lnSpc>
                <a:spcPct val="100000"/>
              </a:lnSpc>
              <a:spcBef>
                <a:spcPts val="600"/>
              </a:spcBef>
              <a:spcAft>
                <a:spcPts val="0"/>
              </a:spcAft>
              <a:buClrTx/>
              <a:buBlip>
                <a:blip r:embed="rId2"/>
              </a:buBlip>
            </a:pPr>
            <a:r>
              <a:rPr lang="en-US" sz="2400" dirty="0" smtClean="0">
                <a:solidFill>
                  <a:schemeClr val="bg2"/>
                </a:solidFill>
              </a:rPr>
              <a:t>Comparison of results shows that the overall load curtailment potential increase ranges from ~30-55%, as compared to the base scenario.</a:t>
            </a:r>
          </a:p>
          <a:p>
            <a:pPr marL="579438" lvl="1" indent="-347663">
              <a:lnSpc>
                <a:spcPct val="100000"/>
              </a:lnSpc>
              <a:spcBef>
                <a:spcPts val="600"/>
              </a:spcBef>
              <a:spcAft>
                <a:spcPts val="0"/>
              </a:spcAft>
              <a:buClrTx/>
              <a:buBlip>
                <a:blip r:embed="rId2"/>
              </a:buBlip>
            </a:pPr>
            <a:endParaRPr lang="en-US" sz="2400" b="1" dirty="0" smtClean="0">
              <a:solidFill>
                <a:schemeClr val="bg2"/>
              </a:solidFill>
            </a:endParaRPr>
          </a:p>
          <a:p>
            <a:pPr marL="579438" lvl="1" indent="-347663">
              <a:lnSpc>
                <a:spcPct val="100000"/>
              </a:lnSpc>
              <a:spcBef>
                <a:spcPts val="600"/>
              </a:spcBef>
              <a:spcAft>
                <a:spcPts val="0"/>
              </a:spcAft>
              <a:buClrTx/>
              <a:buBlip>
                <a:blip r:embed="rId2"/>
              </a:buBlip>
            </a:pPr>
            <a:endParaRPr lang="en-US" sz="2400" dirty="0" smtClean="0">
              <a:solidFill>
                <a:srgbClr val="333333"/>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75" y="183630"/>
            <a:ext cx="8438453" cy="411162"/>
          </a:xfrm>
        </p:spPr>
        <p:txBody>
          <a:bodyPr>
            <a:noAutofit/>
          </a:bodyPr>
          <a:lstStyle/>
          <a:p>
            <a:r>
              <a:rPr lang="en-US" dirty="0" smtClean="0"/>
              <a:t>Base and High Participation Level Potential Estimates Comparison </a:t>
            </a:r>
            <a:endParaRPr lang="en-US" dirty="0"/>
          </a:p>
        </p:txBody>
      </p:sp>
      <p:sp>
        <p:nvSpPr>
          <p:cNvPr id="6" name="TextBox 5"/>
          <p:cNvSpPr txBox="1"/>
          <p:nvPr/>
        </p:nvSpPr>
        <p:spPr>
          <a:xfrm>
            <a:off x="1839952" y="957131"/>
            <a:ext cx="5620214" cy="307777"/>
          </a:xfrm>
          <a:prstGeom prst="rect">
            <a:avLst/>
          </a:prstGeom>
          <a:noFill/>
        </p:spPr>
        <p:txBody>
          <a:bodyPr wrap="square" rtlCol="0">
            <a:spAutoFit/>
          </a:bodyPr>
          <a:lstStyle/>
          <a:p>
            <a:r>
              <a:rPr lang="en-US" sz="1400" b="1" dirty="0" smtClean="0">
                <a:solidFill>
                  <a:srgbClr val="4F4F4F"/>
                </a:solidFill>
              </a:rPr>
              <a:t>Aggregate DR Potential on a Typical Summer Weekday in 2020</a:t>
            </a:r>
            <a:endParaRPr lang="en-US" sz="1400" b="1" dirty="0">
              <a:solidFill>
                <a:srgbClr val="4F4F4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aphicFrame>
        <p:nvGraphicFramePr>
          <p:cNvPr id="8" name="Chart 7"/>
          <p:cNvGraphicFramePr>
            <a:graphicFrameLocks/>
          </p:cNvGraphicFramePr>
          <p:nvPr/>
        </p:nvGraphicFramePr>
        <p:xfrm>
          <a:off x="452628" y="1024904"/>
          <a:ext cx="8238744" cy="5239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1184"/>
            <a:ext cx="8099425" cy="464186"/>
          </a:xfrm>
        </p:spPr>
        <p:txBody>
          <a:bodyPr/>
          <a:lstStyle/>
          <a:p>
            <a:r>
              <a:rPr lang="en-US" dirty="0" smtClean="0"/>
              <a:t>DR 1.0 vs. DR 2.0 Potential Estimates</a:t>
            </a:r>
            <a:endParaRPr lang="en-US" sz="1800" dirty="0"/>
          </a:p>
        </p:txBody>
      </p:sp>
      <p:sp>
        <p:nvSpPr>
          <p:cNvPr id="14" name="Content Placeholder 2"/>
          <p:cNvSpPr>
            <a:spLocks noGrp="1"/>
          </p:cNvSpPr>
          <p:nvPr>
            <p:ph idx="1"/>
          </p:nvPr>
        </p:nvSpPr>
        <p:spPr>
          <a:xfrm>
            <a:off x="439009" y="903553"/>
            <a:ext cx="8092966" cy="5340855"/>
          </a:xfrm>
        </p:spPr>
        <p:txBody>
          <a:bodyPr>
            <a:normAutofit/>
          </a:bodyPr>
          <a:lstStyle/>
          <a:p>
            <a:pPr marL="579438" lvl="1" indent="-347663">
              <a:lnSpc>
                <a:spcPct val="100000"/>
              </a:lnSpc>
              <a:spcBef>
                <a:spcPts val="600"/>
              </a:spcBef>
              <a:spcAft>
                <a:spcPts val="0"/>
              </a:spcAft>
              <a:buClrTx/>
              <a:buBlip>
                <a:blip r:embed="rId2"/>
              </a:buBlip>
            </a:pPr>
            <a:r>
              <a:rPr lang="en-US" sz="2400" dirty="0" smtClean="0">
                <a:solidFill>
                  <a:schemeClr val="bg2"/>
                </a:solidFill>
              </a:rPr>
              <a:t>Estimated DR 1.0 Potential in 11 WECC states</a:t>
            </a:r>
          </a:p>
          <a:p>
            <a:pPr marL="579438" lvl="1" indent="-347663">
              <a:lnSpc>
                <a:spcPct val="100000"/>
              </a:lnSpc>
              <a:spcBef>
                <a:spcPts val="600"/>
              </a:spcBef>
              <a:spcAft>
                <a:spcPts val="0"/>
              </a:spcAft>
              <a:buClrTx/>
              <a:buNone/>
            </a:pPr>
            <a:r>
              <a:rPr lang="en-US" sz="2400" dirty="0" smtClean="0">
                <a:solidFill>
                  <a:schemeClr val="bg2"/>
                </a:solidFill>
              </a:rPr>
              <a:t>	</a:t>
            </a:r>
            <a:r>
              <a:rPr lang="en-US" sz="2400" b="1" dirty="0" smtClean="0">
                <a:solidFill>
                  <a:schemeClr val="bg2"/>
                </a:solidFill>
              </a:rPr>
              <a:t>13.6 GW in 2022</a:t>
            </a:r>
          </a:p>
          <a:p>
            <a:pPr marL="579438" lvl="1" indent="-347663">
              <a:lnSpc>
                <a:spcPct val="100000"/>
              </a:lnSpc>
              <a:spcBef>
                <a:spcPts val="600"/>
              </a:spcBef>
              <a:spcAft>
                <a:spcPts val="0"/>
              </a:spcAft>
              <a:buClrTx/>
              <a:buNone/>
            </a:pPr>
            <a:r>
              <a:rPr lang="en-US" sz="2000" dirty="0" smtClean="0">
                <a:solidFill>
                  <a:schemeClr val="bg2"/>
                </a:solidFill>
              </a:rPr>
              <a:t>	</a:t>
            </a:r>
            <a:r>
              <a:rPr lang="en-US" sz="2000" i="1" dirty="0" smtClean="0">
                <a:solidFill>
                  <a:schemeClr val="bg2"/>
                </a:solidFill>
              </a:rPr>
              <a:t>Ref: WECC 20-year Demand Response Forecast. Prepared by the Brattle Group for Lawrence Berkeley National Laboratory, June 2012</a:t>
            </a:r>
            <a:r>
              <a:rPr lang="en-US" sz="2400" dirty="0" smtClean="0">
                <a:solidFill>
                  <a:schemeClr val="bg2"/>
                </a:solidFill>
              </a:rPr>
              <a:t>	</a:t>
            </a:r>
            <a:endParaRPr lang="en-US" sz="2400" i="1" dirty="0" smtClean="0">
              <a:solidFill>
                <a:schemeClr val="bg2"/>
              </a:solidFill>
              <a:ea typeface="+mn-ea"/>
              <a:cs typeface="+mn-cs"/>
            </a:endParaRPr>
          </a:p>
          <a:p>
            <a:pPr marL="579438" lvl="1" indent="-347663">
              <a:lnSpc>
                <a:spcPct val="100000"/>
              </a:lnSpc>
              <a:spcBef>
                <a:spcPts val="600"/>
              </a:spcBef>
              <a:spcAft>
                <a:spcPts val="0"/>
              </a:spcAft>
              <a:buClrTx/>
              <a:buBlip>
                <a:blip r:embed="rId2"/>
              </a:buBlip>
            </a:pPr>
            <a:r>
              <a:rPr lang="en-US" sz="2400" dirty="0" smtClean="0">
                <a:solidFill>
                  <a:schemeClr val="bg2"/>
                </a:solidFill>
              </a:rPr>
              <a:t>Estimated DR 2.0 Potential in 11 WECC states </a:t>
            </a:r>
            <a:r>
              <a:rPr lang="en-US" sz="2000" i="1" dirty="0" smtClean="0">
                <a:solidFill>
                  <a:schemeClr val="bg2"/>
                </a:solidFill>
              </a:rPr>
              <a:t>(Potential Load Decrease in ‘Load Following Product’)</a:t>
            </a:r>
          </a:p>
          <a:p>
            <a:pPr marL="579438" lvl="1" indent="-347663">
              <a:lnSpc>
                <a:spcPct val="100000"/>
              </a:lnSpc>
              <a:spcBef>
                <a:spcPts val="600"/>
              </a:spcBef>
              <a:spcAft>
                <a:spcPts val="0"/>
              </a:spcAft>
              <a:buClrTx/>
              <a:buNone/>
            </a:pPr>
            <a:r>
              <a:rPr lang="en-US" sz="2400" dirty="0" smtClean="0">
                <a:solidFill>
                  <a:schemeClr val="bg2"/>
                </a:solidFill>
              </a:rPr>
              <a:t>	</a:t>
            </a:r>
            <a:r>
              <a:rPr lang="en-US" sz="2400" b="1" dirty="0" smtClean="0">
                <a:solidFill>
                  <a:schemeClr val="bg2"/>
                </a:solidFill>
              </a:rPr>
              <a:t>2.3 GW in 2022 </a:t>
            </a:r>
            <a:r>
              <a:rPr lang="en-US" sz="2000" dirty="0" smtClean="0">
                <a:solidFill>
                  <a:schemeClr val="bg2"/>
                </a:solidFill>
              </a:rPr>
              <a:t>(Base Scenario)</a:t>
            </a:r>
          </a:p>
          <a:p>
            <a:pPr marL="579438" lvl="1" indent="-347663">
              <a:lnSpc>
                <a:spcPct val="100000"/>
              </a:lnSpc>
              <a:spcBef>
                <a:spcPts val="600"/>
              </a:spcBef>
              <a:spcAft>
                <a:spcPts val="0"/>
              </a:spcAft>
              <a:buClrTx/>
              <a:buNone/>
            </a:pPr>
            <a:r>
              <a:rPr lang="en-US" sz="2000" dirty="0" smtClean="0">
                <a:solidFill>
                  <a:schemeClr val="bg2"/>
                </a:solidFill>
              </a:rPr>
              <a:t>	</a:t>
            </a:r>
            <a:r>
              <a:rPr lang="en-US" sz="2400" b="1" dirty="0" smtClean="0">
                <a:solidFill>
                  <a:schemeClr val="bg2"/>
                </a:solidFill>
              </a:rPr>
              <a:t>3.3 GW in 2022 </a:t>
            </a:r>
            <a:r>
              <a:rPr lang="en-US" sz="2000" dirty="0" smtClean="0">
                <a:solidFill>
                  <a:schemeClr val="bg2"/>
                </a:solidFill>
              </a:rPr>
              <a:t>(High Participation Scenario)	</a:t>
            </a:r>
          </a:p>
          <a:p>
            <a:pPr marL="579438" lvl="1" indent="-347663">
              <a:lnSpc>
                <a:spcPct val="100000"/>
              </a:lnSpc>
              <a:spcBef>
                <a:spcPts val="600"/>
              </a:spcBef>
              <a:spcAft>
                <a:spcPts val="0"/>
              </a:spcAft>
              <a:buClrTx/>
              <a:buBlip>
                <a:blip r:embed="rId2"/>
              </a:buBlip>
            </a:pPr>
            <a:r>
              <a:rPr lang="en-US" sz="2400" dirty="0" smtClean="0">
                <a:solidFill>
                  <a:schemeClr val="bg2"/>
                </a:solidFill>
              </a:rPr>
              <a:t>DR 2.0 Potential as a % of DR 1.0 Potential in 11 WECC states</a:t>
            </a:r>
          </a:p>
          <a:p>
            <a:pPr marL="579438" lvl="1" indent="-347663">
              <a:lnSpc>
                <a:spcPct val="100000"/>
              </a:lnSpc>
              <a:spcBef>
                <a:spcPts val="600"/>
              </a:spcBef>
              <a:spcAft>
                <a:spcPts val="0"/>
              </a:spcAft>
              <a:buClrTx/>
              <a:buNone/>
            </a:pPr>
            <a:r>
              <a:rPr lang="en-US" sz="2800" dirty="0" smtClean="0">
                <a:solidFill>
                  <a:schemeClr val="bg2"/>
                </a:solidFill>
              </a:rPr>
              <a:t>	</a:t>
            </a:r>
            <a:r>
              <a:rPr lang="en-US" sz="2400" b="1" dirty="0" smtClean="0">
                <a:solidFill>
                  <a:schemeClr val="bg2"/>
                </a:solidFill>
              </a:rPr>
              <a:t>~17%</a:t>
            </a:r>
            <a:r>
              <a:rPr lang="en-US" sz="2400" dirty="0" smtClean="0">
                <a:solidFill>
                  <a:schemeClr val="bg2"/>
                </a:solidFill>
              </a:rPr>
              <a:t> (Base Scenario)</a:t>
            </a:r>
            <a:endParaRPr lang="en-US" sz="2400" b="1" dirty="0" smtClean="0">
              <a:solidFill>
                <a:schemeClr val="bg2"/>
              </a:solidFill>
            </a:endParaRPr>
          </a:p>
          <a:p>
            <a:pPr marL="579438" lvl="1" indent="-347663">
              <a:lnSpc>
                <a:spcPct val="100000"/>
              </a:lnSpc>
              <a:spcBef>
                <a:spcPts val="600"/>
              </a:spcBef>
              <a:spcAft>
                <a:spcPts val="0"/>
              </a:spcAft>
              <a:buClrTx/>
              <a:buNone/>
            </a:pPr>
            <a:r>
              <a:rPr lang="en-US" sz="2400" b="1" dirty="0" smtClean="0">
                <a:solidFill>
                  <a:schemeClr val="bg2"/>
                </a:solidFill>
              </a:rPr>
              <a:t>	~24%</a:t>
            </a:r>
            <a:r>
              <a:rPr lang="en-US" sz="2400" dirty="0" smtClean="0">
                <a:solidFill>
                  <a:schemeClr val="bg2"/>
                </a:solidFill>
              </a:rPr>
              <a:t> (High Participation Scenario)</a:t>
            </a:r>
            <a:endParaRPr lang="en-US" sz="2400" dirty="0" smtClean="0">
              <a:solidFill>
                <a:srgbClr val="333333"/>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69" y="261176"/>
            <a:ext cx="8829181" cy="411162"/>
          </a:xfrm>
        </p:spPr>
        <p:txBody>
          <a:bodyPr>
            <a:noAutofit/>
          </a:bodyPr>
          <a:lstStyle/>
          <a:p>
            <a:r>
              <a:rPr lang="en-US" dirty="0" smtClean="0"/>
              <a:t>Reshaping the "Duck Chart” through DR?</a:t>
            </a:r>
            <a:endParaRPr lang="en-US" sz="2000" b="0" i="1" dirty="0">
              <a:solidFill>
                <a:srgbClr val="FF0000"/>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grpSp>
        <p:nvGrpSpPr>
          <p:cNvPr id="3" name="Group 12"/>
          <p:cNvGrpSpPr/>
          <p:nvPr/>
        </p:nvGrpSpPr>
        <p:grpSpPr>
          <a:xfrm>
            <a:off x="343326" y="1049835"/>
            <a:ext cx="8512998" cy="3912583"/>
            <a:chOff x="343326" y="1306689"/>
            <a:chExt cx="8512998" cy="3912583"/>
          </a:xfrm>
        </p:grpSpPr>
        <p:graphicFrame>
          <p:nvGraphicFramePr>
            <p:cNvPr id="5" name="Chart 4"/>
            <p:cNvGraphicFramePr/>
            <p:nvPr/>
          </p:nvGraphicFramePr>
          <p:xfrm>
            <a:off x="343326" y="1306689"/>
            <a:ext cx="8512998" cy="391258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6092576" y="1715785"/>
              <a:ext cx="503434" cy="246579"/>
            </a:xfrm>
            <a:prstGeom prst="straightConnector1">
              <a:avLst/>
            </a:prstGeom>
            <a:ln w="12700">
              <a:solidFill>
                <a:srgbClr val="0C3A72"/>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582274" y="1479479"/>
              <a:ext cx="1510301" cy="553998"/>
            </a:xfrm>
            <a:prstGeom prst="rect">
              <a:avLst/>
            </a:prstGeom>
            <a:solidFill>
              <a:schemeClr val="accent1">
                <a:lumMod val="60000"/>
                <a:lumOff val="40000"/>
              </a:schemeClr>
            </a:solidFill>
            <a:ln w="25400">
              <a:solidFill>
                <a:schemeClr val="accent3"/>
              </a:solidFill>
            </a:ln>
          </p:spPr>
          <p:txBody>
            <a:bodyPr wrap="square" rtlCol="0">
              <a:spAutoFit/>
            </a:bodyPr>
            <a:lstStyle/>
            <a:p>
              <a:r>
                <a:rPr lang="en-US" b="1" dirty="0" smtClean="0"/>
                <a:t>CAISO “Net Load Curve” for March 27, 2020</a:t>
              </a:r>
              <a:endParaRPr lang="en-US" b="1" dirty="0"/>
            </a:p>
          </p:txBody>
        </p:sp>
      </p:grpSp>
      <p:sp>
        <p:nvSpPr>
          <p:cNvPr id="14" name="TextBox 13"/>
          <p:cNvSpPr txBox="1"/>
          <p:nvPr/>
        </p:nvSpPr>
        <p:spPr>
          <a:xfrm>
            <a:off x="377734" y="557784"/>
            <a:ext cx="8366215" cy="338554"/>
          </a:xfrm>
          <a:prstGeom prst="rect">
            <a:avLst/>
          </a:prstGeom>
          <a:noFill/>
        </p:spPr>
        <p:txBody>
          <a:bodyPr wrap="square" rtlCol="0">
            <a:spAutoFit/>
          </a:bodyPr>
          <a:lstStyle/>
          <a:p>
            <a:r>
              <a:rPr lang="en-US" sz="1600" b="1" dirty="0" smtClean="0">
                <a:solidFill>
                  <a:schemeClr val="bg2"/>
                </a:solidFill>
              </a:rPr>
              <a:t>Illustration of the Potential Implications of DR Integration on Net Load (CA Example)</a:t>
            </a:r>
            <a:endParaRPr lang="en-US" sz="1600" b="1" dirty="0">
              <a:solidFill>
                <a:schemeClr val="bg2"/>
              </a:solidFill>
            </a:endParaRPr>
          </a:p>
        </p:txBody>
      </p:sp>
      <p:sp>
        <p:nvSpPr>
          <p:cNvPr id="15" name="Content Placeholder 2"/>
          <p:cNvSpPr>
            <a:spLocks noGrp="1"/>
          </p:cNvSpPr>
          <p:nvPr>
            <p:ph idx="1"/>
          </p:nvPr>
        </p:nvSpPr>
        <p:spPr>
          <a:xfrm>
            <a:off x="565177" y="4953043"/>
            <a:ext cx="7335649" cy="1190903"/>
          </a:xfrm>
        </p:spPr>
        <p:txBody>
          <a:bodyPr>
            <a:normAutofit/>
          </a:bodyPr>
          <a:lstStyle/>
          <a:p>
            <a:pPr marL="579438" lvl="1" indent="-347663">
              <a:lnSpc>
                <a:spcPct val="100000"/>
              </a:lnSpc>
              <a:spcBef>
                <a:spcPts val="600"/>
              </a:spcBef>
              <a:spcAft>
                <a:spcPts val="0"/>
              </a:spcAft>
              <a:buClrTx/>
              <a:buNone/>
            </a:pPr>
            <a:r>
              <a:rPr lang="en-US" sz="1600" dirty="0" smtClean="0">
                <a:solidFill>
                  <a:schemeClr val="bg2"/>
                </a:solidFill>
              </a:rPr>
              <a:t>Average DR Potential Impacts on Net Load for a Typical Winter Weekday</a:t>
            </a:r>
          </a:p>
          <a:p>
            <a:pPr marL="739775" lvl="2" indent="-347663">
              <a:lnSpc>
                <a:spcPct val="100000"/>
              </a:lnSpc>
              <a:spcBef>
                <a:spcPts val="600"/>
              </a:spcBef>
              <a:spcAft>
                <a:spcPts val="0"/>
              </a:spcAft>
              <a:buFont typeface="Wingdings" pitchFamily="2" charset="2"/>
              <a:buChar char="§"/>
            </a:pPr>
            <a:r>
              <a:rPr lang="en-US" sz="1600" dirty="0" smtClean="0">
                <a:solidFill>
                  <a:schemeClr val="bg2"/>
                </a:solidFill>
              </a:rPr>
              <a:t>Load Decrease Potential (% of “Net Load”)~4%</a:t>
            </a:r>
          </a:p>
          <a:p>
            <a:pPr marL="739775" lvl="2" indent="-347663">
              <a:lnSpc>
                <a:spcPct val="100000"/>
              </a:lnSpc>
              <a:spcBef>
                <a:spcPts val="600"/>
              </a:spcBef>
              <a:buFont typeface="Wingdings" pitchFamily="2" charset="2"/>
              <a:buChar char="§"/>
            </a:pPr>
            <a:r>
              <a:rPr lang="en-US" sz="1600" dirty="0" smtClean="0">
                <a:solidFill>
                  <a:schemeClr val="bg2"/>
                </a:solidFill>
              </a:rPr>
              <a:t>Load Increase Potential (% of “Net Load”)~0.5%</a:t>
            </a:r>
          </a:p>
        </p:txBody>
      </p:sp>
      <p:sp>
        <p:nvSpPr>
          <p:cNvPr id="16" name="TextBox 15"/>
          <p:cNvSpPr txBox="1"/>
          <p:nvPr/>
        </p:nvSpPr>
        <p:spPr>
          <a:xfrm>
            <a:off x="554803" y="6000109"/>
            <a:ext cx="8280971" cy="707886"/>
          </a:xfrm>
          <a:prstGeom prst="rect">
            <a:avLst/>
          </a:prstGeom>
          <a:noFill/>
        </p:spPr>
        <p:txBody>
          <a:bodyPr wrap="square" rtlCol="0">
            <a:spAutoFit/>
          </a:bodyPr>
          <a:lstStyle/>
          <a:p>
            <a:r>
              <a:rPr lang="en-US" i="1" dirty="0" smtClean="0">
                <a:solidFill>
                  <a:schemeClr val="bg2"/>
                </a:solidFill>
              </a:rPr>
              <a:t>Please note that the “net load” curve with DR is estimated using average winter weekday load profile for CA, and not specifically for the month of March and on the 27</a:t>
            </a:r>
            <a:r>
              <a:rPr lang="en-US" i="1" baseline="30000" dirty="0" smtClean="0">
                <a:solidFill>
                  <a:schemeClr val="bg2"/>
                </a:solidFill>
              </a:rPr>
              <a:t>th</a:t>
            </a:r>
            <a:r>
              <a:rPr lang="en-US" i="1" dirty="0" smtClean="0">
                <a:solidFill>
                  <a:schemeClr val="bg2"/>
                </a:solidFill>
              </a:rPr>
              <a:t> day of the month</a:t>
            </a:r>
          </a:p>
          <a:p>
            <a:r>
              <a:rPr lang="en-US" i="1" dirty="0" smtClean="0">
                <a:solidFill>
                  <a:schemeClr val="bg2"/>
                </a:solidFill>
              </a:rPr>
              <a:t>This chart is for illustration purposes only, and does not represent the actual CAISO load data. It is meant to illustrate the relative magnitude of the DR potential estimates vis-à-vis the “net load”.</a:t>
            </a:r>
            <a:endParaRPr lang="en-US" i="1"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218129" y="5271407"/>
            <a:ext cx="297905" cy="1109109"/>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47"/>
          <p:cNvSpPr txBox="1">
            <a:spLocks noChangeArrowheads="1"/>
          </p:cNvSpPr>
          <p:nvPr/>
        </p:nvSpPr>
        <p:spPr bwMode="auto">
          <a:xfrm>
            <a:off x="1834345" y="4757888"/>
            <a:ext cx="1152274" cy="804234"/>
          </a:xfrm>
          <a:prstGeom prst="rect">
            <a:avLst/>
          </a:prstGeom>
          <a:solidFill>
            <a:schemeClr val="bg1"/>
          </a:solidFill>
          <a:ln w="12700" algn="ctr">
            <a:solidFill>
              <a:schemeClr val="bg2"/>
            </a:solidFill>
            <a:miter lim="800000"/>
            <a:headEnd/>
            <a:tailEnd/>
          </a:ln>
          <a:effectLst/>
        </p:spPr>
        <p:txBody>
          <a:bodyPr wrap="none"/>
          <a:lstStyle/>
          <a:p>
            <a:r>
              <a:rPr lang="en-US" sz="1000" b="1" dirty="0"/>
              <a:t>Commercial Customer</a:t>
            </a:r>
          </a:p>
        </p:txBody>
      </p:sp>
      <p:sp>
        <p:nvSpPr>
          <p:cNvPr id="29" name="Rectangle 28"/>
          <p:cNvSpPr/>
          <p:nvPr/>
        </p:nvSpPr>
        <p:spPr>
          <a:xfrm>
            <a:off x="467024" y="5475514"/>
            <a:ext cx="192852" cy="905001"/>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433554" y="4860148"/>
            <a:ext cx="258644" cy="1520369"/>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57022" y="5638800"/>
            <a:ext cx="516018" cy="741716"/>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320727">
            <a:off x="2350525" y="4175014"/>
            <a:ext cx="1937277" cy="762563"/>
          </a:xfrm>
          <a:custGeom>
            <a:avLst/>
            <a:gdLst>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29318 w 5925671"/>
              <a:gd name="connsiteY3" fmla="*/ 775447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11389 w 5925671"/>
              <a:gd name="connsiteY3" fmla="*/ 703730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0753 h 2991224"/>
              <a:gd name="connsiteX1" fmla="*/ 1102659 w 5925671"/>
              <a:gd name="connsiteY1" fmla="*/ 2799977 h 2991224"/>
              <a:gd name="connsiteX2" fmla="*/ 2393577 w 5925671"/>
              <a:gd name="connsiteY2" fmla="*/ 693271 h 2991224"/>
              <a:gd name="connsiteX3" fmla="*/ 3711389 w 5925671"/>
              <a:gd name="connsiteY3" fmla="*/ 702236 h 2991224"/>
              <a:gd name="connsiteX4" fmla="*/ 4545106 w 5925671"/>
              <a:gd name="connsiteY4" fmla="*/ 505012 h 2991224"/>
              <a:gd name="connsiteX5" fmla="*/ 5360895 w 5925671"/>
              <a:gd name="connsiteY5" fmla="*/ 20918 h 2991224"/>
              <a:gd name="connsiteX6" fmla="*/ 5925671 w 5925671"/>
              <a:gd name="connsiteY6" fmla="*/ 630518 h 2991224"/>
              <a:gd name="connsiteX0" fmla="*/ 0 w 5925671"/>
              <a:gd name="connsiteY0" fmla="*/ 1840753 h 2596777"/>
              <a:gd name="connsiteX1" fmla="*/ 1057835 w 5925671"/>
              <a:gd name="connsiteY1" fmla="*/ 2405530 h 2596777"/>
              <a:gd name="connsiteX2" fmla="*/ 2393577 w 5925671"/>
              <a:gd name="connsiteY2" fmla="*/ 693271 h 2596777"/>
              <a:gd name="connsiteX3" fmla="*/ 3711389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 name="connsiteX0" fmla="*/ 0 w 5925671"/>
              <a:gd name="connsiteY0" fmla="*/ 1840753 h 2596777"/>
              <a:gd name="connsiteX1" fmla="*/ 1057835 w 5925671"/>
              <a:gd name="connsiteY1" fmla="*/ 2405530 h 2596777"/>
              <a:gd name="connsiteX2" fmla="*/ 2393577 w 5925671"/>
              <a:gd name="connsiteY2" fmla="*/ 693271 h 2596777"/>
              <a:gd name="connsiteX3" fmla="*/ 3810001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 name="connsiteX0" fmla="*/ 0 w 5925671"/>
              <a:gd name="connsiteY0" fmla="*/ 1840753 h 1840753"/>
              <a:gd name="connsiteX1" fmla="*/ 2393577 w 5925671"/>
              <a:gd name="connsiteY1" fmla="*/ 693271 h 1840753"/>
              <a:gd name="connsiteX2" fmla="*/ 3810001 w 5925671"/>
              <a:gd name="connsiteY2" fmla="*/ 702236 h 1840753"/>
              <a:gd name="connsiteX3" fmla="*/ 4545106 w 5925671"/>
              <a:gd name="connsiteY3" fmla="*/ 505012 h 1840753"/>
              <a:gd name="connsiteX4" fmla="*/ 5360895 w 5925671"/>
              <a:gd name="connsiteY4" fmla="*/ 20918 h 1840753"/>
              <a:gd name="connsiteX5" fmla="*/ 5925671 w 5925671"/>
              <a:gd name="connsiteY5" fmla="*/ 630518 h 1840753"/>
              <a:gd name="connsiteX0" fmla="*/ 0 w 5925671"/>
              <a:gd name="connsiteY0" fmla="*/ 1840753 h 1840753"/>
              <a:gd name="connsiteX1" fmla="*/ 3810001 w 5925671"/>
              <a:gd name="connsiteY1" fmla="*/ 702236 h 1840753"/>
              <a:gd name="connsiteX2" fmla="*/ 4545106 w 5925671"/>
              <a:gd name="connsiteY2" fmla="*/ 505012 h 1840753"/>
              <a:gd name="connsiteX3" fmla="*/ 5360895 w 5925671"/>
              <a:gd name="connsiteY3" fmla="*/ 20918 h 1840753"/>
              <a:gd name="connsiteX4" fmla="*/ 5925671 w 5925671"/>
              <a:gd name="connsiteY4" fmla="*/ 630518 h 1840753"/>
              <a:gd name="connsiteX0" fmla="*/ 0 w 2115670"/>
              <a:gd name="connsiteY0" fmla="*/ 702236 h 702236"/>
              <a:gd name="connsiteX1" fmla="*/ 735105 w 2115670"/>
              <a:gd name="connsiteY1" fmla="*/ 505012 h 702236"/>
              <a:gd name="connsiteX2" fmla="*/ 1550894 w 2115670"/>
              <a:gd name="connsiteY2" fmla="*/ 20918 h 702236"/>
              <a:gd name="connsiteX3" fmla="*/ 2115670 w 2115670"/>
              <a:gd name="connsiteY3" fmla="*/ 630518 h 702236"/>
            </a:gdLst>
            <a:ahLst/>
            <a:cxnLst>
              <a:cxn ang="0">
                <a:pos x="connsiteX0" y="connsiteY0"/>
              </a:cxn>
              <a:cxn ang="0">
                <a:pos x="connsiteX1" y="connsiteY1"/>
              </a:cxn>
              <a:cxn ang="0">
                <a:pos x="connsiteX2" y="connsiteY2"/>
              </a:cxn>
              <a:cxn ang="0">
                <a:pos x="connsiteX3" y="connsiteY3"/>
              </a:cxn>
            </a:cxnLst>
            <a:rect l="l" t="t" r="r" b="b"/>
            <a:pathLst>
              <a:path w="2115670" h="702236">
                <a:moveTo>
                  <a:pt x="0" y="702236"/>
                </a:moveTo>
                <a:cubicBezTo>
                  <a:pt x="757518" y="479613"/>
                  <a:pt x="476623" y="618565"/>
                  <a:pt x="735105" y="505012"/>
                </a:cubicBezTo>
                <a:cubicBezTo>
                  <a:pt x="993587" y="391459"/>
                  <a:pt x="1320800" y="0"/>
                  <a:pt x="1550894" y="20918"/>
                </a:cubicBezTo>
                <a:cubicBezTo>
                  <a:pt x="1780988" y="41836"/>
                  <a:pt x="1931893" y="336924"/>
                  <a:pt x="2115670" y="630518"/>
                </a:cubicBezTo>
              </a:path>
            </a:pathLst>
          </a:custGeom>
          <a:solidFill>
            <a:srgbClr val="C00000"/>
          </a:solid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ectangle 32"/>
          <p:cNvSpPr/>
          <p:nvPr/>
        </p:nvSpPr>
        <p:spPr>
          <a:xfrm>
            <a:off x="327999" y="5257800"/>
            <a:ext cx="150972" cy="1122716"/>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039505" y="5474056"/>
            <a:ext cx="398103" cy="901980"/>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645558" y="4597426"/>
            <a:ext cx="610879" cy="1783090"/>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920480" y="4457966"/>
            <a:ext cx="585312" cy="1922550"/>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00026" y="4542767"/>
            <a:ext cx="657242" cy="1837750"/>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3150968" y="4626288"/>
            <a:ext cx="217082" cy="1754229"/>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3412087" y="3646541"/>
            <a:ext cx="1116489" cy="421456"/>
          </a:xfrm>
          <a:prstGeom prst="rect">
            <a:avLst/>
          </a:prstGeom>
          <a:noFill/>
        </p:spPr>
        <p:txBody>
          <a:bodyPr wrap="square" rtlCol="0">
            <a:spAutoFit/>
          </a:bodyPr>
          <a:lstStyle/>
          <a:p>
            <a:pPr algn="ctr"/>
            <a:r>
              <a:rPr lang="en-US" b="1" dirty="0" smtClean="0">
                <a:solidFill>
                  <a:srgbClr val="C00000"/>
                </a:solidFill>
              </a:rPr>
              <a:t>Potential Shortfall</a:t>
            </a:r>
            <a:endParaRPr lang="en-US" b="1" dirty="0">
              <a:solidFill>
                <a:srgbClr val="C00000"/>
              </a:solidFill>
            </a:endParaRPr>
          </a:p>
        </p:txBody>
      </p:sp>
      <p:cxnSp>
        <p:nvCxnSpPr>
          <p:cNvPr id="40" name="Straight Arrow Connector 39"/>
          <p:cNvCxnSpPr/>
          <p:nvPr/>
        </p:nvCxnSpPr>
        <p:spPr>
          <a:xfrm>
            <a:off x="324719" y="6398275"/>
            <a:ext cx="4007909" cy="106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95808" y="4864363"/>
            <a:ext cx="1022424" cy="400110"/>
          </a:xfrm>
          <a:prstGeom prst="rect">
            <a:avLst/>
          </a:prstGeom>
          <a:noFill/>
        </p:spPr>
        <p:txBody>
          <a:bodyPr wrap="square" rtlCol="0">
            <a:spAutoFit/>
          </a:bodyPr>
          <a:lstStyle/>
          <a:p>
            <a:pPr algn="ctr"/>
            <a:r>
              <a:rPr lang="en-US" b="1" dirty="0" smtClean="0">
                <a:solidFill>
                  <a:schemeClr val="bg2"/>
                </a:solidFill>
              </a:rPr>
              <a:t>Potential Oversupply</a:t>
            </a:r>
            <a:endParaRPr lang="en-US" b="1" dirty="0">
              <a:solidFill>
                <a:schemeClr val="bg2"/>
              </a:solidFill>
            </a:endParaRPr>
          </a:p>
        </p:txBody>
      </p:sp>
      <p:sp>
        <p:nvSpPr>
          <p:cNvPr id="42" name="Freeform 41"/>
          <p:cNvSpPr/>
          <p:nvPr/>
        </p:nvSpPr>
        <p:spPr>
          <a:xfrm>
            <a:off x="333019" y="4204465"/>
            <a:ext cx="3781782" cy="1710241"/>
          </a:xfrm>
          <a:custGeom>
            <a:avLst/>
            <a:gdLst>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29318 w 5925671"/>
              <a:gd name="connsiteY3" fmla="*/ 775447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11389 w 5925671"/>
              <a:gd name="connsiteY3" fmla="*/ 703730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0753 h 2991224"/>
              <a:gd name="connsiteX1" fmla="*/ 1102659 w 5925671"/>
              <a:gd name="connsiteY1" fmla="*/ 2799977 h 2991224"/>
              <a:gd name="connsiteX2" fmla="*/ 2393577 w 5925671"/>
              <a:gd name="connsiteY2" fmla="*/ 693271 h 2991224"/>
              <a:gd name="connsiteX3" fmla="*/ 3711389 w 5925671"/>
              <a:gd name="connsiteY3" fmla="*/ 702236 h 2991224"/>
              <a:gd name="connsiteX4" fmla="*/ 4545106 w 5925671"/>
              <a:gd name="connsiteY4" fmla="*/ 505012 h 2991224"/>
              <a:gd name="connsiteX5" fmla="*/ 5360895 w 5925671"/>
              <a:gd name="connsiteY5" fmla="*/ 20918 h 2991224"/>
              <a:gd name="connsiteX6" fmla="*/ 5925671 w 5925671"/>
              <a:gd name="connsiteY6" fmla="*/ 630518 h 2991224"/>
              <a:gd name="connsiteX0" fmla="*/ 0 w 5925671"/>
              <a:gd name="connsiteY0" fmla="*/ 1840753 h 2596777"/>
              <a:gd name="connsiteX1" fmla="*/ 1057835 w 5925671"/>
              <a:gd name="connsiteY1" fmla="*/ 2405530 h 2596777"/>
              <a:gd name="connsiteX2" fmla="*/ 2393577 w 5925671"/>
              <a:gd name="connsiteY2" fmla="*/ 693271 h 2596777"/>
              <a:gd name="connsiteX3" fmla="*/ 3711389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 name="connsiteX0" fmla="*/ 0 w 5925671"/>
              <a:gd name="connsiteY0" fmla="*/ 1840753 h 2596777"/>
              <a:gd name="connsiteX1" fmla="*/ 1057835 w 5925671"/>
              <a:gd name="connsiteY1" fmla="*/ 2405530 h 2596777"/>
              <a:gd name="connsiteX2" fmla="*/ 2393577 w 5925671"/>
              <a:gd name="connsiteY2" fmla="*/ 693271 h 2596777"/>
              <a:gd name="connsiteX3" fmla="*/ 3810001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5671" h="2596777">
                <a:moveTo>
                  <a:pt x="0" y="1840753"/>
                </a:moveTo>
                <a:cubicBezTo>
                  <a:pt x="351865" y="2415988"/>
                  <a:pt x="658906" y="2596777"/>
                  <a:pt x="1057835" y="2405530"/>
                </a:cubicBezTo>
                <a:cubicBezTo>
                  <a:pt x="1456764" y="2214283"/>
                  <a:pt x="1934883" y="977153"/>
                  <a:pt x="2393577" y="693271"/>
                </a:cubicBezTo>
                <a:cubicBezTo>
                  <a:pt x="2852271" y="409389"/>
                  <a:pt x="3451413" y="733612"/>
                  <a:pt x="3810001" y="702236"/>
                </a:cubicBezTo>
                <a:cubicBezTo>
                  <a:pt x="4168589" y="670860"/>
                  <a:pt x="4286624" y="618565"/>
                  <a:pt x="4545106" y="505012"/>
                </a:cubicBezTo>
                <a:cubicBezTo>
                  <a:pt x="4803588" y="391459"/>
                  <a:pt x="5130801" y="0"/>
                  <a:pt x="5360895" y="20918"/>
                </a:cubicBezTo>
                <a:cubicBezTo>
                  <a:pt x="5590989" y="41836"/>
                  <a:pt x="5741894" y="336924"/>
                  <a:pt x="5925671" y="630518"/>
                </a:cubicBezTo>
              </a:path>
            </a:pathLst>
          </a:custGeom>
          <a:ln w="412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Rectangle 42"/>
          <p:cNvSpPr/>
          <p:nvPr/>
        </p:nvSpPr>
        <p:spPr>
          <a:xfrm>
            <a:off x="3319219" y="4619969"/>
            <a:ext cx="268014" cy="1760549"/>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501377" y="4626429"/>
            <a:ext cx="319509" cy="1754088"/>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789728" y="4626429"/>
            <a:ext cx="216215" cy="1754087"/>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984386" y="4626288"/>
            <a:ext cx="241607" cy="1754229"/>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225993" y="4734940"/>
            <a:ext cx="231707" cy="300389"/>
          </a:xfrm>
          <a:prstGeom prst="rect">
            <a:avLst/>
          </a:prstGeom>
          <a:solidFill>
            <a:schemeClr val="bg1"/>
          </a:solidFill>
          <a:effectLst>
            <a:outerShdw blurRad="50800" dist="50800" dir="5400000" algn="ctr" rotWithShape="0">
              <a:schemeClr val="bg1"/>
            </a:outerShdw>
          </a:effectLst>
        </p:spPr>
        <p:txBody>
          <a:bodyPr wrap="square" rtlCol="0" anchor="ctr">
            <a:noAutofit/>
          </a:bodyPr>
          <a:lstStyle/>
          <a:p>
            <a:pPr marL="228600" indent="-228600" algn="ctr">
              <a:buFont typeface="+mj-lt"/>
              <a:buAutoNum type="arabicPeriod"/>
            </a:pPr>
            <a:endParaRPr lang="en-US" sz="800" dirty="0" smtClean="0"/>
          </a:p>
        </p:txBody>
      </p:sp>
      <p:sp>
        <p:nvSpPr>
          <p:cNvPr id="2" name="Title 1"/>
          <p:cNvSpPr>
            <a:spLocks noGrp="1"/>
          </p:cNvSpPr>
          <p:nvPr>
            <p:ph type="title"/>
          </p:nvPr>
        </p:nvSpPr>
        <p:spPr>
          <a:xfrm>
            <a:off x="474663" y="573861"/>
            <a:ext cx="8099425" cy="464186"/>
          </a:xfrm>
        </p:spPr>
        <p:txBody>
          <a:bodyPr/>
          <a:lstStyle/>
          <a:p>
            <a:r>
              <a:rPr lang="en-US" dirty="0" smtClean="0"/>
              <a:t>Demand Response: It is a transforming resource</a:t>
            </a:r>
            <a:endParaRPr lang="en-US" dirty="0"/>
          </a:p>
        </p:txBody>
      </p:sp>
      <p:sp>
        <p:nvSpPr>
          <p:cNvPr id="4" name="Content Placeholder 2"/>
          <p:cNvSpPr>
            <a:spLocks noGrp="1"/>
          </p:cNvSpPr>
          <p:nvPr>
            <p:ph idx="1"/>
          </p:nvPr>
        </p:nvSpPr>
        <p:spPr>
          <a:xfrm>
            <a:off x="333656" y="1182323"/>
            <a:ext cx="8413544" cy="2694352"/>
          </a:xfrm>
        </p:spPr>
        <p:txBody>
          <a:bodyPr>
            <a:normAutofit/>
          </a:bodyPr>
          <a:lstStyle/>
          <a:p>
            <a:pPr marL="579438" lvl="1" indent="-347663">
              <a:lnSpc>
                <a:spcPct val="100000"/>
              </a:lnSpc>
              <a:spcBef>
                <a:spcPct val="30000"/>
              </a:spcBef>
              <a:spcAft>
                <a:spcPts val="0"/>
              </a:spcAft>
              <a:buClrTx/>
              <a:buBlip>
                <a:blip r:embed="rId2"/>
              </a:buBlip>
            </a:pPr>
            <a:r>
              <a:rPr lang="en-US" sz="2000" dirty="0" smtClean="0">
                <a:solidFill>
                  <a:schemeClr val="bg2"/>
                </a:solidFill>
              </a:rPr>
              <a:t>Historically, demand response (DR) was used to clip peaks in order to ensure system reliability and mitigate price spikes that occurred on an in-frequent and predictable basis</a:t>
            </a:r>
          </a:p>
          <a:p>
            <a:pPr marL="579438" lvl="1" indent="-347663">
              <a:lnSpc>
                <a:spcPct val="100000"/>
              </a:lnSpc>
              <a:spcBef>
                <a:spcPct val="30000"/>
              </a:spcBef>
              <a:spcAft>
                <a:spcPts val="0"/>
              </a:spcAft>
              <a:buClrTx/>
              <a:buBlip>
                <a:blip r:embed="rId2"/>
              </a:buBlip>
            </a:pPr>
            <a:r>
              <a:rPr lang="en-US" sz="2000" dirty="0" smtClean="0">
                <a:solidFill>
                  <a:schemeClr val="bg2"/>
                </a:solidFill>
              </a:rPr>
              <a:t>Now DR is being considered for a wide variety of applications to balance reliability as a result of grid conditions (shortfall, oversupply, frequency) that are increasingly occurring on a frequent and un-predictable basis</a:t>
            </a:r>
            <a:endParaRPr lang="en-US" sz="2200" dirty="0" smtClean="0">
              <a:solidFill>
                <a:schemeClr val="tx1"/>
              </a:solidFill>
            </a:endParaRPr>
          </a:p>
          <a:p>
            <a:pPr marL="579438" lvl="1" indent="-347663">
              <a:lnSpc>
                <a:spcPct val="100000"/>
              </a:lnSpc>
              <a:spcBef>
                <a:spcPct val="30000"/>
              </a:spcBef>
              <a:spcAft>
                <a:spcPts val="0"/>
              </a:spcAft>
              <a:buClrTx/>
              <a:buBlip>
                <a:blip r:embed="rId2"/>
              </a:buBlip>
            </a:pPr>
            <a:endParaRPr lang="en-US" sz="2200" dirty="0" smtClean="0">
              <a:solidFill>
                <a:schemeClr val="tx1"/>
              </a:solidFill>
            </a:endParaRPr>
          </a:p>
        </p:txBody>
      </p:sp>
      <p:sp>
        <p:nvSpPr>
          <p:cNvPr id="17" name="TextBox 16"/>
          <p:cNvSpPr txBox="1"/>
          <p:nvPr/>
        </p:nvSpPr>
        <p:spPr>
          <a:xfrm>
            <a:off x="7932403" y="3707797"/>
            <a:ext cx="1019688" cy="400110"/>
          </a:xfrm>
          <a:prstGeom prst="rect">
            <a:avLst/>
          </a:prstGeom>
          <a:noFill/>
        </p:spPr>
        <p:txBody>
          <a:bodyPr wrap="square" rtlCol="0">
            <a:spAutoFit/>
          </a:bodyPr>
          <a:lstStyle/>
          <a:p>
            <a:pPr algn="ctr"/>
            <a:r>
              <a:rPr lang="en-US" b="1" dirty="0" smtClean="0">
                <a:solidFill>
                  <a:srgbClr val="C00000"/>
                </a:solidFill>
              </a:rPr>
              <a:t>Potential Shortfall</a:t>
            </a:r>
            <a:endParaRPr lang="en-US" b="1" dirty="0">
              <a:solidFill>
                <a:srgbClr val="C00000"/>
              </a:solidFill>
            </a:endParaRPr>
          </a:p>
        </p:txBody>
      </p:sp>
      <p:grpSp>
        <p:nvGrpSpPr>
          <p:cNvPr id="25" name="Group 24"/>
          <p:cNvGrpSpPr/>
          <p:nvPr/>
        </p:nvGrpSpPr>
        <p:grpSpPr>
          <a:xfrm>
            <a:off x="5033550" y="4211289"/>
            <a:ext cx="3838308" cy="2484028"/>
            <a:chOff x="1905267" y="2697849"/>
            <a:chExt cx="6096000" cy="3714143"/>
          </a:xfrm>
        </p:grpSpPr>
        <p:sp>
          <p:nvSpPr>
            <p:cNvPr id="5" name="Rectangle 4"/>
            <p:cNvSpPr/>
            <p:nvPr/>
          </p:nvSpPr>
          <p:spPr>
            <a:xfrm>
              <a:off x="3407917" y="4171860"/>
              <a:ext cx="453112" cy="1785769"/>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47"/>
            <p:cNvSpPr txBox="1">
              <a:spLocks noChangeArrowheads="1"/>
            </p:cNvSpPr>
            <p:nvPr/>
          </p:nvSpPr>
          <p:spPr bwMode="auto">
            <a:xfrm>
              <a:off x="4201397" y="3539400"/>
              <a:ext cx="1752600" cy="1198563"/>
            </a:xfrm>
            <a:prstGeom prst="rect">
              <a:avLst/>
            </a:prstGeom>
            <a:solidFill>
              <a:schemeClr val="bg1"/>
            </a:solidFill>
            <a:ln w="12700" algn="ctr">
              <a:solidFill>
                <a:schemeClr val="bg2"/>
              </a:solidFill>
              <a:miter lim="800000"/>
              <a:headEnd/>
              <a:tailEnd/>
            </a:ln>
            <a:effectLst/>
          </p:spPr>
          <p:txBody>
            <a:bodyPr wrap="none"/>
            <a:lstStyle/>
            <a:p>
              <a:r>
                <a:rPr lang="en-US" sz="1000" b="1" dirty="0"/>
                <a:t>Commercial Customer</a:t>
              </a:r>
            </a:p>
          </p:txBody>
        </p:sp>
        <p:sp>
          <p:nvSpPr>
            <p:cNvPr id="7" name="Rectangle 6"/>
            <p:cNvSpPr/>
            <p:nvPr/>
          </p:nvSpPr>
          <p:spPr>
            <a:xfrm>
              <a:off x="2121712" y="4809214"/>
              <a:ext cx="342325" cy="1148414"/>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591797" y="3691800"/>
              <a:ext cx="393395" cy="2265830"/>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410697" y="4897780"/>
              <a:ext cx="784860" cy="1059850"/>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691831" y="2697849"/>
              <a:ext cx="2074060" cy="816038"/>
            </a:xfrm>
            <a:custGeom>
              <a:avLst/>
              <a:gdLst>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29318 w 5925671"/>
                <a:gd name="connsiteY3" fmla="*/ 775447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11389 w 5925671"/>
                <a:gd name="connsiteY3" fmla="*/ 703730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0753 h 2991224"/>
                <a:gd name="connsiteX1" fmla="*/ 1102659 w 5925671"/>
                <a:gd name="connsiteY1" fmla="*/ 2799977 h 2991224"/>
                <a:gd name="connsiteX2" fmla="*/ 2393577 w 5925671"/>
                <a:gd name="connsiteY2" fmla="*/ 693271 h 2991224"/>
                <a:gd name="connsiteX3" fmla="*/ 3711389 w 5925671"/>
                <a:gd name="connsiteY3" fmla="*/ 702236 h 2991224"/>
                <a:gd name="connsiteX4" fmla="*/ 4545106 w 5925671"/>
                <a:gd name="connsiteY4" fmla="*/ 505012 h 2991224"/>
                <a:gd name="connsiteX5" fmla="*/ 5360895 w 5925671"/>
                <a:gd name="connsiteY5" fmla="*/ 20918 h 2991224"/>
                <a:gd name="connsiteX6" fmla="*/ 5925671 w 5925671"/>
                <a:gd name="connsiteY6" fmla="*/ 630518 h 2991224"/>
                <a:gd name="connsiteX0" fmla="*/ 0 w 5925671"/>
                <a:gd name="connsiteY0" fmla="*/ 1840753 h 2596777"/>
                <a:gd name="connsiteX1" fmla="*/ 1057835 w 5925671"/>
                <a:gd name="connsiteY1" fmla="*/ 2405530 h 2596777"/>
                <a:gd name="connsiteX2" fmla="*/ 2393577 w 5925671"/>
                <a:gd name="connsiteY2" fmla="*/ 693271 h 2596777"/>
                <a:gd name="connsiteX3" fmla="*/ 3711389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 name="connsiteX0" fmla="*/ 0 w 5925671"/>
                <a:gd name="connsiteY0" fmla="*/ 1840753 h 2596777"/>
                <a:gd name="connsiteX1" fmla="*/ 1057835 w 5925671"/>
                <a:gd name="connsiteY1" fmla="*/ 2405530 h 2596777"/>
                <a:gd name="connsiteX2" fmla="*/ 2393577 w 5925671"/>
                <a:gd name="connsiteY2" fmla="*/ 693271 h 2596777"/>
                <a:gd name="connsiteX3" fmla="*/ 3810001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 name="connsiteX0" fmla="*/ 0 w 5925671"/>
                <a:gd name="connsiteY0" fmla="*/ 1840753 h 1840753"/>
                <a:gd name="connsiteX1" fmla="*/ 2393577 w 5925671"/>
                <a:gd name="connsiteY1" fmla="*/ 693271 h 1840753"/>
                <a:gd name="connsiteX2" fmla="*/ 3810001 w 5925671"/>
                <a:gd name="connsiteY2" fmla="*/ 702236 h 1840753"/>
                <a:gd name="connsiteX3" fmla="*/ 4545106 w 5925671"/>
                <a:gd name="connsiteY3" fmla="*/ 505012 h 1840753"/>
                <a:gd name="connsiteX4" fmla="*/ 5360895 w 5925671"/>
                <a:gd name="connsiteY4" fmla="*/ 20918 h 1840753"/>
                <a:gd name="connsiteX5" fmla="*/ 5925671 w 5925671"/>
                <a:gd name="connsiteY5" fmla="*/ 630518 h 1840753"/>
                <a:gd name="connsiteX0" fmla="*/ 0 w 5925671"/>
                <a:gd name="connsiteY0" fmla="*/ 1840753 h 1840753"/>
                <a:gd name="connsiteX1" fmla="*/ 3810001 w 5925671"/>
                <a:gd name="connsiteY1" fmla="*/ 702236 h 1840753"/>
                <a:gd name="connsiteX2" fmla="*/ 4545106 w 5925671"/>
                <a:gd name="connsiteY2" fmla="*/ 505012 h 1840753"/>
                <a:gd name="connsiteX3" fmla="*/ 5360895 w 5925671"/>
                <a:gd name="connsiteY3" fmla="*/ 20918 h 1840753"/>
                <a:gd name="connsiteX4" fmla="*/ 5925671 w 5925671"/>
                <a:gd name="connsiteY4" fmla="*/ 630518 h 1840753"/>
                <a:gd name="connsiteX0" fmla="*/ 0 w 2115670"/>
                <a:gd name="connsiteY0" fmla="*/ 702236 h 702236"/>
                <a:gd name="connsiteX1" fmla="*/ 735105 w 2115670"/>
                <a:gd name="connsiteY1" fmla="*/ 505012 h 702236"/>
                <a:gd name="connsiteX2" fmla="*/ 1550894 w 2115670"/>
                <a:gd name="connsiteY2" fmla="*/ 20918 h 702236"/>
                <a:gd name="connsiteX3" fmla="*/ 2115670 w 2115670"/>
                <a:gd name="connsiteY3" fmla="*/ 630518 h 702236"/>
              </a:gdLst>
              <a:ahLst/>
              <a:cxnLst>
                <a:cxn ang="0">
                  <a:pos x="connsiteX0" y="connsiteY0"/>
                </a:cxn>
                <a:cxn ang="0">
                  <a:pos x="connsiteX1" y="connsiteY1"/>
                </a:cxn>
                <a:cxn ang="0">
                  <a:pos x="connsiteX2" y="connsiteY2"/>
                </a:cxn>
                <a:cxn ang="0">
                  <a:pos x="connsiteX3" y="connsiteY3"/>
                </a:cxn>
              </a:cxnLst>
              <a:rect l="l" t="t" r="r" b="b"/>
              <a:pathLst>
                <a:path w="2115670" h="702236">
                  <a:moveTo>
                    <a:pt x="0" y="702236"/>
                  </a:moveTo>
                  <a:cubicBezTo>
                    <a:pt x="757518" y="479613"/>
                    <a:pt x="476623" y="618565"/>
                    <a:pt x="735105" y="505012"/>
                  </a:cubicBezTo>
                  <a:cubicBezTo>
                    <a:pt x="993587" y="391459"/>
                    <a:pt x="1320800" y="0"/>
                    <a:pt x="1550894" y="20918"/>
                  </a:cubicBezTo>
                  <a:cubicBezTo>
                    <a:pt x="1780988" y="41836"/>
                    <a:pt x="1931893" y="336924"/>
                    <a:pt x="2115670" y="630518"/>
                  </a:cubicBezTo>
                </a:path>
              </a:pathLst>
            </a:custGeom>
            <a:solidFill>
              <a:srgbClr val="C00000"/>
            </a:solid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910256" y="4523025"/>
              <a:ext cx="264721" cy="1434604"/>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188920" y="4648690"/>
              <a:ext cx="375930" cy="1308938"/>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14253" y="3300261"/>
              <a:ext cx="929143" cy="2657368"/>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332408" y="3092422"/>
              <a:ext cx="890255" cy="2865207"/>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184055" y="3218802"/>
              <a:ext cx="1102659" cy="2738828"/>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190270" y="3106974"/>
              <a:ext cx="1579851" cy="2850655"/>
            </a:xfrm>
            <a:prstGeom prst="rect">
              <a:avLst/>
            </a:prstGeom>
            <a:solidFill>
              <a:srgbClr val="B2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a:off x="1905267" y="5984096"/>
              <a:ext cx="6096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57918" y="5969123"/>
              <a:ext cx="1828799" cy="442869"/>
            </a:xfrm>
            <a:prstGeom prst="rect">
              <a:avLst/>
            </a:prstGeom>
            <a:noFill/>
          </p:spPr>
          <p:txBody>
            <a:bodyPr wrap="square" rtlCol="0">
              <a:spAutoFit/>
            </a:bodyPr>
            <a:lstStyle/>
            <a:p>
              <a:pPr algn="ctr"/>
              <a:r>
                <a:rPr lang="en-US" sz="1200" dirty="0" smtClean="0"/>
                <a:t>Time of Day</a:t>
              </a:r>
              <a:endParaRPr lang="en-US" sz="1200" dirty="0"/>
            </a:p>
          </p:txBody>
        </p:sp>
        <p:sp>
          <p:nvSpPr>
            <p:cNvPr id="22" name="Freeform 21"/>
            <p:cNvSpPr/>
            <p:nvPr/>
          </p:nvSpPr>
          <p:spPr>
            <a:xfrm>
              <a:off x="1924922" y="2718380"/>
              <a:ext cx="5840969" cy="2545045"/>
            </a:xfrm>
            <a:custGeom>
              <a:avLst/>
              <a:gdLst>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272118 w 5925671"/>
                <a:gd name="connsiteY3" fmla="*/ 533400 h 2992718"/>
                <a:gd name="connsiteX4" fmla="*/ 3729318 w 5925671"/>
                <a:gd name="connsiteY4" fmla="*/ 775447 h 2992718"/>
                <a:gd name="connsiteX5" fmla="*/ 4742330 w 5925671"/>
                <a:gd name="connsiteY5" fmla="*/ 497541 h 2992718"/>
                <a:gd name="connsiteX6" fmla="*/ 5360895 w 5925671"/>
                <a:gd name="connsiteY6" fmla="*/ 22412 h 2992718"/>
                <a:gd name="connsiteX7" fmla="*/ 5925671 w 5925671"/>
                <a:gd name="connsiteY7"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29318 w 5925671"/>
                <a:gd name="connsiteY3" fmla="*/ 775447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2247 h 2992718"/>
                <a:gd name="connsiteX1" fmla="*/ 1102659 w 5925671"/>
                <a:gd name="connsiteY1" fmla="*/ 2801471 h 2992718"/>
                <a:gd name="connsiteX2" fmla="*/ 2393577 w 5925671"/>
                <a:gd name="connsiteY2" fmla="*/ 694765 h 2992718"/>
                <a:gd name="connsiteX3" fmla="*/ 3711389 w 5925671"/>
                <a:gd name="connsiteY3" fmla="*/ 703730 h 2992718"/>
                <a:gd name="connsiteX4" fmla="*/ 4742330 w 5925671"/>
                <a:gd name="connsiteY4" fmla="*/ 497541 h 2992718"/>
                <a:gd name="connsiteX5" fmla="*/ 5360895 w 5925671"/>
                <a:gd name="connsiteY5" fmla="*/ 22412 h 2992718"/>
                <a:gd name="connsiteX6" fmla="*/ 5925671 w 5925671"/>
                <a:gd name="connsiteY6" fmla="*/ 632012 h 2992718"/>
                <a:gd name="connsiteX0" fmla="*/ 0 w 5925671"/>
                <a:gd name="connsiteY0" fmla="*/ 1840753 h 2991224"/>
                <a:gd name="connsiteX1" fmla="*/ 1102659 w 5925671"/>
                <a:gd name="connsiteY1" fmla="*/ 2799977 h 2991224"/>
                <a:gd name="connsiteX2" fmla="*/ 2393577 w 5925671"/>
                <a:gd name="connsiteY2" fmla="*/ 693271 h 2991224"/>
                <a:gd name="connsiteX3" fmla="*/ 3711389 w 5925671"/>
                <a:gd name="connsiteY3" fmla="*/ 702236 h 2991224"/>
                <a:gd name="connsiteX4" fmla="*/ 4545106 w 5925671"/>
                <a:gd name="connsiteY4" fmla="*/ 505012 h 2991224"/>
                <a:gd name="connsiteX5" fmla="*/ 5360895 w 5925671"/>
                <a:gd name="connsiteY5" fmla="*/ 20918 h 2991224"/>
                <a:gd name="connsiteX6" fmla="*/ 5925671 w 5925671"/>
                <a:gd name="connsiteY6" fmla="*/ 630518 h 2991224"/>
                <a:gd name="connsiteX0" fmla="*/ 0 w 5925671"/>
                <a:gd name="connsiteY0" fmla="*/ 1840753 h 2596777"/>
                <a:gd name="connsiteX1" fmla="*/ 1057835 w 5925671"/>
                <a:gd name="connsiteY1" fmla="*/ 2405530 h 2596777"/>
                <a:gd name="connsiteX2" fmla="*/ 2393577 w 5925671"/>
                <a:gd name="connsiteY2" fmla="*/ 693271 h 2596777"/>
                <a:gd name="connsiteX3" fmla="*/ 3711389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 name="connsiteX0" fmla="*/ 0 w 5925671"/>
                <a:gd name="connsiteY0" fmla="*/ 1840753 h 2596777"/>
                <a:gd name="connsiteX1" fmla="*/ 1057835 w 5925671"/>
                <a:gd name="connsiteY1" fmla="*/ 2405530 h 2596777"/>
                <a:gd name="connsiteX2" fmla="*/ 2393577 w 5925671"/>
                <a:gd name="connsiteY2" fmla="*/ 693271 h 2596777"/>
                <a:gd name="connsiteX3" fmla="*/ 3810001 w 5925671"/>
                <a:gd name="connsiteY3" fmla="*/ 702236 h 2596777"/>
                <a:gd name="connsiteX4" fmla="*/ 4545106 w 5925671"/>
                <a:gd name="connsiteY4" fmla="*/ 505012 h 2596777"/>
                <a:gd name="connsiteX5" fmla="*/ 5360895 w 5925671"/>
                <a:gd name="connsiteY5" fmla="*/ 20918 h 2596777"/>
                <a:gd name="connsiteX6" fmla="*/ 5925671 w 5925671"/>
                <a:gd name="connsiteY6" fmla="*/ 630518 h 259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5671" h="2596777">
                  <a:moveTo>
                    <a:pt x="0" y="1840753"/>
                  </a:moveTo>
                  <a:cubicBezTo>
                    <a:pt x="351865" y="2415988"/>
                    <a:pt x="658906" y="2596777"/>
                    <a:pt x="1057835" y="2405530"/>
                  </a:cubicBezTo>
                  <a:cubicBezTo>
                    <a:pt x="1456764" y="2214283"/>
                    <a:pt x="1934883" y="977153"/>
                    <a:pt x="2393577" y="693271"/>
                  </a:cubicBezTo>
                  <a:cubicBezTo>
                    <a:pt x="2852271" y="409389"/>
                    <a:pt x="3451413" y="733612"/>
                    <a:pt x="3810001" y="702236"/>
                  </a:cubicBezTo>
                  <a:cubicBezTo>
                    <a:pt x="4168589" y="670860"/>
                    <a:pt x="4286624" y="618565"/>
                    <a:pt x="4545106" y="505012"/>
                  </a:cubicBezTo>
                  <a:cubicBezTo>
                    <a:pt x="4803588" y="391459"/>
                    <a:pt x="5130801" y="0"/>
                    <a:pt x="5360895" y="20918"/>
                  </a:cubicBezTo>
                  <a:cubicBezTo>
                    <a:pt x="5590989" y="41836"/>
                    <a:pt x="5741894" y="336924"/>
                    <a:pt x="5925671" y="630518"/>
                  </a:cubicBezTo>
                </a:path>
              </a:pathLst>
            </a:custGeom>
            <a:ln w="412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0" name="TextBox 49"/>
          <p:cNvSpPr txBox="1"/>
          <p:nvPr/>
        </p:nvSpPr>
        <p:spPr>
          <a:xfrm>
            <a:off x="1971675" y="3705225"/>
            <a:ext cx="819150" cy="338554"/>
          </a:xfrm>
          <a:prstGeom prst="rect">
            <a:avLst/>
          </a:prstGeom>
          <a:noFill/>
        </p:spPr>
        <p:txBody>
          <a:bodyPr wrap="square" rtlCol="0">
            <a:spAutoFit/>
          </a:bodyPr>
          <a:lstStyle/>
          <a:p>
            <a:r>
              <a:rPr lang="en-US" sz="1600" b="1" dirty="0" smtClean="0">
                <a:solidFill>
                  <a:schemeClr val="bg2"/>
                </a:solidFill>
              </a:rPr>
              <a:t>DR 1.0</a:t>
            </a:r>
            <a:endParaRPr lang="en-US" sz="1600" b="1" dirty="0">
              <a:solidFill>
                <a:schemeClr val="bg2"/>
              </a:solidFill>
            </a:endParaRPr>
          </a:p>
        </p:txBody>
      </p:sp>
      <p:sp>
        <p:nvSpPr>
          <p:cNvPr id="51" name="TextBox 50"/>
          <p:cNvSpPr txBox="1"/>
          <p:nvPr/>
        </p:nvSpPr>
        <p:spPr>
          <a:xfrm>
            <a:off x="6600825" y="3676650"/>
            <a:ext cx="819150" cy="338554"/>
          </a:xfrm>
          <a:prstGeom prst="rect">
            <a:avLst/>
          </a:prstGeom>
          <a:noFill/>
        </p:spPr>
        <p:txBody>
          <a:bodyPr wrap="square" rtlCol="0">
            <a:spAutoFit/>
          </a:bodyPr>
          <a:lstStyle/>
          <a:p>
            <a:r>
              <a:rPr lang="en-US" sz="1600" b="1" dirty="0" smtClean="0">
                <a:solidFill>
                  <a:schemeClr val="bg2"/>
                </a:solidFill>
              </a:rPr>
              <a:t>DR 2.0</a:t>
            </a:r>
            <a:endParaRPr lang="en-US" sz="1600" b="1" dirty="0">
              <a:solidFill>
                <a:schemeClr val="bg2"/>
              </a:solidFill>
            </a:endParaRPr>
          </a:p>
        </p:txBody>
      </p:sp>
      <p:sp>
        <p:nvSpPr>
          <p:cNvPr id="52" name="Right Arrow 51"/>
          <p:cNvSpPr/>
          <p:nvPr/>
        </p:nvSpPr>
        <p:spPr>
          <a:xfrm>
            <a:off x="4333875" y="4495800"/>
            <a:ext cx="381000" cy="1047750"/>
          </a:xfrm>
          <a:prstGeom prst="rightArrow">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751638" y="6423617"/>
            <a:ext cx="1151492" cy="296192"/>
          </a:xfrm>
          <a:prstGeom prst="rect">
            <a:avLst/>
          </a:prstGeom>
          <a:noFill/>
        </p:spPr>
        <p:txBody>
          <a:bodyPr wrap="square" rtlCol="0">
            <a:spAutoFit/>
          </a:bodyPr>
          <a:lstStyle/>
          <a:p>
            <a:pPr algn="ctr"/>
            <a:r>
              <a:rPr lang="en-US" sz="1200" dirty="0" smtClean="0"/>
              <a:t>Time of Day</a:t>
            </a:r>
            <a:endParaRPr lang="en-US" sz="1200" dirty="0"/>
          </a:p>
        </p:txBody>
      </p:sp>
      <p:pic>
        <p:nvPicPr>
          <p:cNvPr id="1026" name="Picture 2"/>
          <p:cNvPicPr>
            <a:picLocks noChangeAspect="1" noChangeArrowheads="1"/>
          </p:cNvPicPr>
          <p:nvPr/>
        </p:nvPicPr>
        <p:blipFill>
          <a:blip r:embed="rId3" cstate="print"/>
          <a:srcRect l="47765" r="5619"/>
          <a:stretch>
            <a:fillRect/>
          </a:stretch>
        </p:blipFill>
        <p:spPr bwMode="auto">
          <a:xfrm>
            <a:off x="5227258" y="5613113"/>
            <a:ext cx="621940" cy="235974"/>
          </a:xfrm>
          <a:prstGeom prst="rect">
            <a:avLst/>
          </a:prstGeom>
          <a:noFill/>
          <a:ln w="9525">
            <a:noFill/>
            <a:miter lim="800000"/>
            <a:headEnd/>
            <a:tailEnd/>
          </a:ln>
          <a:effectLst/>
        </p:spPr>
      </p:pic>
      <p:cxnSp>
        <p:nvCxnSpPr>
          <p:cNvPr id="56" name="Straight Arrow Connector 55"/>
          <p:cNvCxnSpPr/>
          <p:nvPr/>
        </p:nvCxnSpPr>
        <p:spPr>
          <a:xfrm flipH="1">
            <a:off x="3856008" y="4016241"/>
            <a:ext cx="71194" cy="141691"/>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flipH="1">
            <a:off x="8385407" y="4057854"/>
            <a:ext cx="111028" cy="146690"/>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5512432" y="5229327"/>
            <a:ext cx="38812" cy="374024"/>
          </a:xfrm>
          <a:prstGeom prst="straightConnector1">
            <a:avLst/>
          </a:prstGeom>
          <a:ln>
            <a:solidFill>
              <a:srgbClr val="0C3A72"/>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91" y="477968"/>
            <a:ext cx="8001000" cy="411162"/>
          </a:xfrm>
        </p:spPr>
        <p:txBody>
          <a:bodyPr>
            <a:noAutofit/>
          </a:bodyPr>
          <a:lstStyle/>
          <a:p>
            <a:r>
              <a:rPr lang="en-US" dirty="0" smtClean="0"/>
              <a:t>DR Program Considerations</a:t>
            </a:r>
            <a:endParaRPr lang="en-US" b="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
        <p:nvSpPr>
          <p:cNvPr id="7" name="Content Placeholder 2"/>
          <p:cNvSpPr>
            <a:spLocks noGrp="1"/>
          </p:cNvSpPr>
          <p:nvPr>
            <p:ph idx="1"/>
          </p:nvPr>
        </p:nvSpPr>
        <p:spPr>
          <a:xfrm>
            <a:off x="298030" y="918408"/>
            <a:ext cx="8418458" cy="5939592"/>
          </a:xfrm>
        </p:spPr>
        <p:txBody>
          <a:bodyPr>
            <a:normAutofit fontScale="40000" lnSpcReduction="20000"/>
          </a:bodyPr>
          <a:lstStyle/>
          <a:p>
            <a:pPr marL="579438" lvl="1" indent="-347663">
              <a:lnSpc>
                <a:spcPct val="120000"/>
              </a:lnSpc>
              <a:spcBef>
                <a:spcPts val="600"/>
              </a:spcBef>
              <a:spcAft>
                <a:spcPts val="0"/>
              </a:spcAft>
              <a:buClrTx/>
              <a:buBlip>
                <a:blip r:embed="rId3"/>
              </a:buBlip>
            </a:pPr>
            <a:r>
              <a:rPr lang="en-US" sz="4200" dirty="0" smtClean="0">
                <a:solidFill>
                  <a:schemeClr val="bg2"/>
                </a:solidFill>
              </a:rPr>
              <a:t>A new generation of DR programs can possibly help realize the potential opportunities for addressing VER integration challenges</a:t>
            </a:r>
          </a:p>
          <a:p>
            <a:pPr marL="579438" lvl="1" indent="-347663">
              <a:lnSpc>
                <a:spcPct val="120000"/>
              </a:lnSpc>
              <a:spcBef>
                <a:spcPts val="600"/>
              </a:spcBef>
              <a:spcAft>
                <a:spcPts val="0"/>
              </a:spcAft>
              <a:buClrTx/>
              <a:buBlip>
                <a:blip r:embed="rId3"/>
              </a:buBlip>
            </a:pPr>
            <a:r>
              <a:rPr lang="en-US" sz="4200" dirty="0" smtClean="0">
                <a:solidFill>
                  <a:schemeClr val="bg2"/>
                </a:solidFill>
              </a:rPr>
              <a:t>Additionally, existing DR programs could also be modified and positioned to address VER integration challenges</a:t>
            </a:r>
          </a:p>
          <a:p>
            <a:pPr marL="579438" lvl="1" indent="-347663">
              <a:lnSpc>
                <a:spcPct val="120000"/>
              </a:lnSpc>
              <a:spcBef>
                <a:spcPts val="600"/>
              </a:spcBef>
              <a:spcAft>
                <a:spcPts val="0"/>
              </a:spcAft>
              <a:buClrTx/>
              <a:buBlip>
                <a:blip r:embed="rId3"/>
              </a:buBlip>
            </a:pPr>
            <a:r>
              <a:rPr lang="en-US" sz="4200" dirty="0" smtClean="0">
                <a:solidFill>
                  <a:schemeClr val="bg2"/>
                </a:solidFill>
              </a:rPr>
              <a:t>These DR programs will need to embody characteristics such as:</a:t>
            </a:r>
          </a:p>
          <a:p>
            <a:pPr marL="819151" lvl="2" indent="-347663">
              <a:lnSpc>
                <a:spcPct val="110000"/>
              </a:lnSpc>
              <a:spcBef>
                <a:spcPts val="600"/>
              </a:spcBef>
              <a:buFont typeface="Wingdings" pitchFamily="2" charset="2"/>
              <a:buChar char="Ø"/>
            </a:pPr>
            <a:r>
              <a:rPr lang="en-US" sz="4300" dirty="0" smtClean="0">
                <a:solidFill>
                  <a:schemeClr val="bg2"/>
                </a:solidFill>
              </a:rPr>
              <a:t>Responding to events with short notification periods</a:t>
            </a:r>
          </a:p>
          <a:p>
            <a:pPr marL="819151" lvl="2" indent="-347663">
              <a:lnSpc>
                <a:spcPct val="110000"/>
              </a:lnSpc>
              <a:spcBef>
                <a:spcPts val="600"/>
              </a:spcBef>
              <a:buFont typeface="Wingdings" pitchFamily="2" charset="2"/>
              <a:buChar char="Ø"/>
            </a:pPr>
            <a:r>
              <a:rPr lang="en-US" sz="4300" dirty="0" smtClean="0">
                <a:solidFill>
                  <a:schemeClr val="bg2"/>
                </a:solidFill>
              </a:rPr>
              <a:t>Responding to a relatively high frequency of DR events</a:t>
            </a:r>
          </a:p>
          <a:p>
            <a:pPr marL="819151" lvl="2" indent="-347663">
              <a:lnSpc>
                <a:spcPct val="110000"/>
              </a:lnSpc>
              <a:spcBef>
                <a:spcPts val="600"/>
              </a:spcBef>
              <a:buFont typeface="Wingdings" pitchFamily="2" charset="2"/>
              <a:buChar char="Ø"/>
            </a:pPr>
            <a:r>
              <a:rPr lang="en-US" sz="4300" dirty="0" smtClean="0">
                <a:solidFill>
                  <a:schemeClr val="bg2"/>
                </a:solidFill>
              </a:rPr>
              <a:t>Capable of providing bi-directional response</a:t>
            </a:r>
          </a:p>
          <a:p>
            <a:pPr marL="819151" lvl="2" indent="-347663">
              <a:lnSpc>
                <a:spcPct val="110000"/>
              </a:lnSpc>
              <a:spcBef>
                <a:spcPts val="600"/>
              </a:spcBef>
              <a:buFont typeface="Wingdings" pitchFamily="2" charset="2"/>
              <a:buChar char="Ø"/>
            </a:pPr>
            <a:r>
              <a:rPr lang="en-US" sz="4300" dirty="0" smtClean="0">
                <a:solidFill>
                  <a:schemeClr val="bg2"/>
                </a:solidFill>
              </a:rPr>
              <a:t>Sustaining load reductions over relatively long time periods</a:t>
            </a:r>
          </a:p>
          <a:p>
            <a:pPr marL="579438" lvl="1" indent="-347663">
              <a:lnSpc>
                <a:spcPct val="100000"/>
              </a:lnSpc>
              <a:spcBef>
                <a:spcPts val="600"/>
              </a:spcBef>
              <a:buClrTx/>
              <a:buBlip>
                <a:blip r:embed="rId3"/>
              </a:buBlip>
            </a:pPr>
            <a:r>
              <a:rPr lang="en-US" sz="4200" dirty="0" smtClean="0">
                <a:solidFill>
                  <a:schemeClr val="bg2"/>
                </a:solidFill>
              </a:rPr>
              <a:t>Automated response with advanced control and communication capabilities will be a key component of program design</a:t>
            </a:r>
          </a:p>
          <a:p>
            <a:pPr marL="579438" lvl="1" indent="-347663">
              <a:lnSpc>
                <a:spcPct val="100000"/>
              </a:lnSpc>
              <a:spcBef>
                <a:spcPts val="600"/>
              </a:spcBef>
              <a:buClrTx/>
              <a:buBlip>
                <a:blip r:embed="rId3"/>
              </a:buBlip>
            </a:pPr>
            <a:r>
              <a:rPr lang="en-US" sz="4200" dirty="0" smtClean="0">
                <a:solidFill>
                  <a:schemeClr val="bg2"/>
                </a:solidFill>
              </a:rPr>
              <a:t>Program designs will need to take into consideration customer segments and end-uses that are being targeted.</a:t>
            </a:r>
          </a:p>
          <a:p>
            <a:pPr marL="819151" lvl="2" indent="-347663">
              <a:lnSpc>
                <a:spcPct val="110000"/>
              </a:lnSpc>
              <a:spcBef>
                <a:spcPts val="600"/>
              </a:spcBef>
              <a:buFont typeface="Wingdings" pitchFamily="2" charset="2"/>
              <a:buChar char="Ø"/>
            </a:pPr>
            <a:r>
              <a:rPr lang="en-US" sz="4300" dirty="0" smtClean="0">
                <a:solidFill>
                  <a:schemeClr val="bg2"/>
                </a:solidFill>
              </a:rPr>
              <a:t>Frequent starts and stops will have an impact on processes, maintenance and lifetime of equipment and this will need to be addressed</a:t>
            </a:r>
          </a:p>
          <a:p>
            <a:pPr marL="819151" lvl="2" indent="-347663">
              <a:lnSpc>
                <a:spcPct val="110000"/>
              </a:lnSpc>
              <a:spcBef>
                <a:spcPts val="600"/>
              </a:spcBef>
              <a:buFont typeface="Wingdings" pitchFamily="2" charset="2"/>
              <a:buChar char="Ø"/>
            </a:pPr>
            <a:r>
              <a:rPr lang="en-US" sz="4300" dirty="0" smtClean="0">
                <a:solidFill>
                  <a:schemeClr val="bg2"/>
                </a:solidFill>
              </a:rPr>
              <a:t>Impacts on customer electricity bills, caused by load increase, will also need to be considered</a:t>
            </a:r>
          </a:p>
          <a:p>
            <a:pPr marL="819151" lvl="2" indent="-347663">
              <a:lnSpc>
                <a:spcPct val="110000"/>
              </a:lnSpc>
              <a:spcBef>
                <a:spcPts val="600"/>
              </a:spcBef>
              <a:buFont typeface="Wingdings" pitchFamily="2" charset="2"/>
              <a:buChar char="Ø"/>
            </a:pPr>
            <a:r>
              <a:rPr lang="en-US" sz="4300" dirty="0" smtClean="0">
                <a:solidFill>
                  <a:schemeClr val="bg2"/>
                </a:solidFill>
              </a:rPr>
              <a:t>Appropriate incentive levels will need to be designed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91" y="477968"/>
            <a:ext cx="8001000" cy="411162"/>
          </a:xfrm>
        </p:spPr>
        <p:txBody>
          <a:bodyPr>
            <a:noAutofit/>
          </a:bodyPr>
          <a:lstStyle/>
          <a:p>
            <a:r>
              <a:rPr lang="en-US" dirty="0" smtClean="0"/>
              <a:t>DR Program Considerations </a:t>
            </a:r>
            <a:r>
              <a:rPr lang="en-US" b="0" dirty="0" smtClean="0"/>
              <a:t>(continued)</a:t>
            </a:r>
            <a:endParaRPr lang="en-US" b="0" dirty="0"/>
          </a:p>
        </p:txBody>
      </p:sp>
      <p:sp>
        <p:nvSpPr>
          <p:cNvPr id="5" name="Content Placeholder 2"/>
          <p:cNvSpPr>
            <a:spLocks noGrp="1"/>
          </p:cNvSpPr>
          <p:nvPr>
            <p:ph idx="1"/>
          </p:nvPr>
        </p:nvSpPr>
        <p:spPr>
          <a:xfrm>
            <a:off x="343305" y="915251"/>
            <a:ext cx="8575064" cy="5812120"/>
          </a:xfrm>
        </p:spPr>
        <p:txBody>
          <a:bodyPr>
            <a:normAutofit/>
          </a:bodyPr>
          <a:lstStyle/>
          <a:p>
            <a:pPr marL="579438" lvl="1" indent="-347663">
              <a:lnSpc>
                <a:spcPct val="100000"/>
              </a:lnSpc>
              <a:spcBef>
                <a:spcPts val="600"/>
              </a:spcBef>
              <a:buClrTx/>
              <a:buBlip>
                <a:blip r:embed="rId2"/>
              </a:buBlip>
            </a:pPr>
            <a:r>
              <a:rPr lang="en-US" sz="1800" dirty="0" smtClean="0">
                <a:solidFill>
                  <a:schemeClr val="bg2"/>
                </a:solidFill>
              </a:rPr>
              <a:t>Opportunities exist to leverage the customer base enrolled in traditional DR program offerings offered by utilities across western states.</a:t>
            </a:r>
          </a:p>
          <a:p>
            <a:pPr marL="579438" lvl="1" indent="-347663">
              <a:lnSpc>
                <a:spcPct val="100000"/>
              </a:lnSpc>
              <a:spcBef>
                <a:spcPts val="600"/>
              </a:spcBef>
              <a:buClrTx/>
              <a:buBlip>
                <a:blip r:embed="rId2"/>
              </a:buBlip>
            </a:pPr>
            <a:r>
              <a:rPr lang="en-US" sz="1800" dirty="0" smtClean="0">
                <a:solidFill>
                  <a:schemeClr val="bg2"/>
                </a:solidFill>
              </a:rPr>
              <a:t>Existing residential and small commercial direct load control (DLC) type programs could serve as a base from which to further build upon</a:t>
            </a:r>
          </a:p>
          <a:p>
            <a:pPr marL="1027113" lvl="1" indent="-347663">
              <a:lnSpc>
                <a:spcPct val="100000"/>
              </a:lnSpc>
              <a:spcAft>
                <a:spcPts val="0"/>
              </a:spcAft>
              <a:buClrTx/>
              <a:buFont typeface="Wingdings" pitchFamily="2" charset="2"/>
              <a:buChar char="Ø"/>
            </a:pPr>
            <a:r>
              <a:rPr lang="en-US" sz="1700" dirty="0" smtClean="0">
                <a:solidFill>
                  <a:schemeClr val="bg2"/>
                </a:solidFill>
              </a:rPr>
              <a:t>Targeted loads include air-conditioning, space heating, and water heating</a:t>
            </a:r>
          </a:p>
          <a:p>
            <a:pPr marL="1027113" lvl="1" indent="-347663">
              <a:lnSpc>
                <a:spcPct val="100000"/>
              </a:lnSpc>
              <a:spcAft>
                <a:spcPts val="0"/>
              </a:spcAft>
              <a:buClrTx/>
              <a:buFont typeface="Wingdings" pitchFamily="2" charset="2"/>
              <a:buChar char="Ø"/>
            </a:pPr>
            <a:r>
              <a:rPr lang="en-US" sz="1700" dirty="0" smtClean="0">
                <a:solidFill>
                  <a:schemeClr val="bg2"/>
                </a:solidFill>
              </a:rPr>
              <a:t>Advanced DLC technologies will enhance performance and include smart appliances</a:t>
            </a:r>
          </a:p>
          <a:p>
            <a:pPr marL="1027113" lvl="1" indent="-347663">
              <a:lnSpc>
                <a:spcPct val="100000"/>
              </a:lnSpc>
              <a:spcAft>
                <a:spcPts val="0"/>
              </a:spcAft>
              <a:buClrTx/>
              <a:buFont typeface="Wingdings" pitchFamily="2" charset="2"/>
              <a:buChar char="Ø"/>
            </a:pPr>
            <a:r>
              <a:rPr lang="en-US" sz="1700" dirty="0" smtClean="0">
                <a:solidFill>
                  <a:schemeClr val="bg2"/>
                </a:solidFill>
              </a:rPr>
              <a:t>Irrigation loads are increasingly becoming an attractive target for advanced DLC applications</a:t>
            </a:r>
          </a:p>
          <a:p>
            <a:pPr marL="1027113" lvl="1" indent="-347663">
              <a:lnSpc>
                <a:spcPct val="100000"/>
              </a:lnSpc>
              <a:spcAft>
                <a:spcPts val="0"/>
              </a:spcAft>
              <a:buClrTx/>
              <a:buFont typeface="Wingdings" pitchFamily="2" charset="2"/>
              <a:buChar char="Ø"/>
            </a:pPr>
            <a:r>
              <a:rPr lang="en-US" sz="1700" dirty="0" smtClean="0">
                <a:solidFill>
                  <a:schemeClr val="bg2"/>
                </a:solidFill>
              </a:rPr>
              <a:t>Western states with significant DLC programs include California, Colorado, Idaho, New Mexico, Nevada, and Utah</a:t>
            </a:r>
          </a:p>
          <a:p>
            <a:pPr marL="579438" lvl="1" indent="-347663">
              <a:lnSpc>
                <a:spcPct val="100000"/>
              </a:lnSpc>
              <a:spcBef>
                <a:spcPts val="600"/>
              </a:spcBef>
              <a:buClrTx/>
              <a:buBlip>
                <a:blip r:embed="rId2"/>
              </a:buBlip>
            </a:pPr>
            <a:r>
              <a:rPr lang="en-US" sz="1800" dirty="0" smtClean="0">
                <a:solidFill>
                  <a:schemeClr val="bg2"/>
                </a:solidFill>
              </a:rPr>
              <a:t>Existing commercial and industrial curtailment type programs could serve as a base from which to further build upon</a:t>
            </a:r>
          </a:p>
          <a:p>
            <a:pPr marL="1027113" lvl="1" indent="-347663">
              <a:lnSpc>
                <a:spcPct val="100000"/>
              </a:lnSpc>
              <a:spcAft>
                <a:spcPts val="0"/>
              </a:spcAft>
              <a:buClrTx/>
              <a:buFont typeface="Wingdings" pitchFamily="2" charset="2"/>
              <a:buChar char="Ø"/>
            </a:pPr>
            <a:r>
              <a:rPr lang="en-US" sz="1700" dirty="0" smtClean="0">
                <a:solidFill>
                  <a:schemeClr val="bg2"/>
                </a:solidFill>
              </a:rPr>
              <a:t>Targeted loads include HVAC, lighting and industrial processes</a:t>
            </a:r>
          </a:p>
          <a:p>
            <a:pPr marL="1027113" lvl="1" indent="-347663">
              <a:lnSpc>
                <a:spcPct val="100000"/>
              </a:lnSpc>
              <a:spcAft>
                <a:spcPts val="0"/>
              </a:spcAft>
              <a:buClrTx/>
              <a:buFont typeface="Wingdings" pitchFamily="2" charset="2"/>
              <a:buChar char="Ø"/>
            </a:pPr>
            <a:r>
              <a:rPr lang="en-US" sz="1700" dirty="0" smtClean="0">
                <a:solidFill>
                  <a:schemeClr val="bg2"/>
                </a:solidFill>
              </a:rPr>
              <a:t>Utilization of automated controls and advanced communication systems will be necessary to ensure performance</a:t>
            </a:r>
          </a:p>
          <a:p>
            <a:pPr marL="1027113" lvl="1" indent="-347663">
              <a:lnSpc>
                <a:spcPct val="100000"/>
              </a:lnSpc>
              <a:spcAft>
                <a:spcPts val="0"/>
              </a:spcAft>
              <a:buClrTx/>
              <a:buFont typeface="Wingdings" pitchFamily="2" charset="2"/>
              <a:buChar char="Ø"/>
            </a:pPr>
            <a:r>
              <a:rPr lang="en-US" sz="1700" dirty="0" smtClean="0">
                <a:solidFill>
                  <a:schemeClr val="bg2"/>
                </a:solidFill>
              </a:rPr>
              <a:t>An aggregated portfolio of customers is likely to help fulfill essential program attributes</a:t>
            </a:r>
          </a:p>
          <a:p>
            <a:pPr marL="1027113" lvl="1" indent="-347663">
              <a:lnSpc>
                <a:spcPct val="100000"/>
              </a:lnSpc>
              <a:spcAft>
                <a:spcPts val="0"/>
              </a:spcAft>
              <a:buClrTx/>
              <a:buFont typeface="Wingdings" pitchFamily="2" charset="2"/>
              <a:buChar char="Ø"/>
            </a:pPr>
            <a:r>
              <a:rPr lang="en-US" sz="1700" dirty="0" smtClean="0">
                <a:solidFill>
                  <a:schemeClr val="bg2"/>
                </a:solidFill>
              </a:rPr>
              <a:t>Western states with sizeable C&amp;I participation base in DR options are- Arizona, California, Colorado, New Mexico, Nevada, Oregon, and Washington</a:t>
            </a:r>
            <a:endParaRPr lang="en-US" sz="2200" dirty="0" smtClean="0">
              <a:solidFill>
                <a:schemeClr val="bg2"/>
              </a:solidFill>
            </a:endParaRPr>
          </a:p>
          <a:p>
            <a:pPr marL="579438" lvl="1" indent="-347663">
              <a:lnSpc>
                <a:spcPct val="100000"/>
              </a:lnSpc>
              <a:spcBef>
                <a:spcPts val="600"/>
              </a:spcBef>
              <a:buClrTx/>
              <a:buNone/>
            </a:pPr>
            <a:endParaRPr lang="en-US" sz="2400" dirty="0" smtClean="0">
              <a:solidFill>
                <a:schemeClr val="tx1"/>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5400000">
            <a:off x="-395129" y="4667249"/>
            <a:ext cx="1080929" cy="18557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84200"/>
            <a:ext cx="8099425" cy="464186"/>
          </a:xfrm>
        </p:spPr>
        <p:txBody>
          <a:bodyPr/>
          <a:lstStyle/>
          <a:p>
            <a:r>
              <a:rPr lang="en-US" dirty="0" smtClean="0"/>
              <a:t>DR Potential: Assessing the Economic Viability</a:t>
            </a:r>
            <a:endParaRPr lang="en-US" dirty="0"/>
          </a:p>
        </p:txBody>
      </p:sp>
      <p:sp>
        <p:nvSpPr>
          <p:cNvPr id="5" name="Content Placeholder 2"/>
          <p:cNvSpPr>
            <a:spLocks noGrp="1"/>
          </p:cNvSpPr>
          <p:nvPr>
            <p:ph idx="1"/>
          </p:nvPr>
        </p:nvSpPr>
        <p:spPr>
          <a:xfrm>
            <a:off x="333656" y="1172798"/>
            <a:ext cx="8413544" cy="5113702"/>
          </a:xfrm>
        </p:spPr>
        <p:txBody>
          <a:bodyPr>
            <a:normAutofit/>
          </a:bodyPr>
          <a:lstStyle/>
          <a:p>
            <a:pPr marL="579438" lvl="1" indent="-347663">
              <a:lnSpc>
                <a:spcPct val="100000"/>
              </a:lnSpc>
              <a:spcBef>
                <a:spcPts val="600"/>
              </a:spcBef>
              <a:buClrTx/>
              <a:buBlip>
                <a:blip r:embed="rId2"/>
              </a:buBlip>
            </a:pPr>
            <a:r>
              <a:rPr lang="en-US" sz="2400" dirty="0" smtClean="0">
                <a:solidFill>
                  <a:schemeClr val="bg2"/>
                </a:solidFill>
              </a:rPr>
              <a:t>Data and methodology gaps limit our ability to thoroughly assess the economic potential of the DR options</a:t>
            </a:r>
          </a:p>
          <a:p>
            <a:pPr marL="1027113" lvl="1" indent="-347663">
              <a:lnSpc>
                <a:spcPct val="100000"/>
              </a:lnSpc>
              <a:spcAft>
                <a:spcPts val="0"/>
              </a:spcAft>
              <a:buClrTx/>
              <a:buFont typeface="Wingdings" pitchFamily="2" charset="2"/>
              <a:buChar char="Ø"/>
            </a:pPr>
            <a:r>
              <a:rPr lang="en-US" sz="2200" dirty="0" smtClean="0">
                <a:solidFill>
                  <a:schemeClr val="bg2"/>
                </a:solidFill>
              </a:rPr>
              <a:t>Data about the size and cost of the various VER integration options is limited</a:t>
            </a:r>
          </a:p>
          <a:p>
            <a:pPr marL="1027113" lvl="1" indent="-347663">
              <a:lnSpc>
                <a:spcPct val="100000"/>
              </a:lnSpc>
              <a:spcAft>
                <a:spcPts val="0"/>
              </a:spcAft>
              <a:buClrTx/>
              <a:buFont typeface="Wingdings" pitchFamily="2" charset="2"/>
              <a:buChar char="Ø"/>
            </a:pPr>
            <a:r>
              <a:rPr lang="en-US" sz="2200" dirty="0" smtClean="0">
                <a:solidFill>
                  <a:schemeClr val="bg2"/>
                </a:solidFill>
              </a:rPr>
              <a:t>No cost effectiveness methods currently exist to assess VER options</a:t>
            </a:r>
          </a:p>
          <a:p>
            <a:pPr marL="579438" lvl="1" indent="-347663">
              <a:lnSpc>
                <a:spcPct val="100000"/>
              </a:lnSpc>
              <a:spcBef>
                <a:spcPts val="600"/>
              </a:spcBef>
              <a:buClrTx/>
              <a:buBlip>
                <a:blip r:embed="rId2"/>
              </a:buBlip>
            </a:pPr>
            <a:r>
              <a:rPr lang="en-US" sz="2400" dirty="0" smtClean="0">
                <a:solidFill>
                  <a:schemeClr val="bg2"/>
                </a:solidFill>
              </a:rPr>
              <a:t>Key questions:</a:t>
            </a:r>
          </a:p>
          <a:p>
            <a:pPr marL="1027113" lvl="1" indent="-347663">
              <a:lnSpc>
                <a:spcPct val="100000"/>
              </a:lnSpc>
              <a:spcAft>
                <a:spcPts val="0"/>
              </a:spcAft>
              <a:buClrTx/>
              <a:buFont typeface="Wingdings" pitchFamily="2" charset="2"/>
              <a:buChar char="Ø"/>
            </a:pPr>
            <a:r>
              <a:rPr lang="en-US" sz="2200" dirty="0" smtClean="0">
                <a:solidFill>
                  <a:schemeClr val="bg2"/>
                </a:solidFill>
              </a:rPr>
              <a:t>What are the costs associated with the DR programs?</a:t>
            </a:r>
          </a:p>
          <a:p>
            <a:pPr marL="1027113" lvl="1" indent="-347663">
              <a:lnSpc>
                <a:spcPct val="100000"/>
              </a:lnSpc>
              <a:spcAft>
                <a:spcPts val="0"/>
              </a:spcAft>
              <a:buClrTx/>
              <a:buFont typeface="Wingdings" pitchFamily="2" charset="2"/>
              <a:buChar char="Ø"/>
            </a:pPr>
            <a:r>
              <a:rPr lang="en-US" sz="2200" dirty="0" smtClean="0">
                <a:solidFill>
                  <a:schemeClr val="bg2"/>
                </a:solidFill>
              </a:rPr>
              <a:t>What is the right value for the DR products that are integrated with VER?  </a:t>
            </a:r>
          </a:p>
          <a:p>
            <a:pPr marL="1027113" lvl="1" indent="-347663">
              <a:lnSpc>
                <a:spcPct val="100000"/>
              </a:lnSpc>
              <a:spcAft>
                <a:spcPts val="0"/>
              </a:spcAft>
              <a:buClrTx/>
              <a:buFont typeface="Wingdings" pitchFamily="2" charset="2"/>
              <a:buChar char="Ø"/>
            </a:pPr>
            <a:r>
              <a:rPr lang="en-US" sz="2200" dirty="0" smtClean="0">
                <a:solidFill>
                  <a:schemeClr val="bg2"/>
                </a:solidFill>
              </a:rPr>
              <a:t>What is the resource to be avoided for load reductions and load increases?</a:t>
            </a:r>
          </a:p>
          <a:p>
            <a:pPr marL="1027113" lvl="1" indent="-347663">
              <a:lnSpc>
                <a:spcPct val="100000"/>
              </a:lnSpc>
              <a:spcAft>
                <a:spcPts val="0"/>
              </a:spcAft>
              <a:buClrTx/>
              <a:buFont typeface="Wingdings" pitchFamily="2" charset="2"/>
              <a:buChar char="Ø"/>
            </a:pPr>
            <a:r>
              <a:rPr lang="en-US" sz="2200" dirty="0" smtClean="0">
                <a:solidFill>
                  <a:schemeClr val="bg2"/>
                </a:solidFill>
              </a:rPr>
              <a:t>Are the standard practice approaches for DR cost-effectiveness appropriate for VER resource integration?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84200"/>
            <a:ext cx="8099425" cy="464186"/>
          </a:xfrm>
        </p:spPr>
        <p:txBody>
          <a:bodyPr/>
          <a:lstStyle/>
          <a:p>
            <a:r>
              <a:rPr lang="en-US" dirty="0" smtClean="0"/>
              <a:t>Cost Effectiveness Framework</a:t>
            </a:r>
            <a:endParaRPr lang="en-US" dirty="0"/>
          </a:p>
        </p:txBody>
      </p:sp>
      <p:sp>
        <p:nvSpPr>
          <p:cNvPr id="5" name="Content Placeholder 2"/>
          <p:cNvSpPr>
            <a:spLocks noGrp="1"/>
          </p:cNvSpPr>
          <p:nvPr>
            <p:ph idx="1"/>
          </p:nvPr>
        </p:nvSpPr>
        <p:spPr>
          <a:xfrm>
            <a:off x="333656" y="1172798"/>
            <a:ext cx="8413544" cy="5113702"/>
          </a:xfrm>
        </p:spPr>
        <p:txBody>
          <a:bodyPr>
            <a:normAutofit/>
          </a:bodyPr>
          <a:lstStyle/>
          <a:p>
            <a:pPr marL="579438" lvl="1" indent="-347663">
              <a:lnSpc>
                <a:spcPct val="100000"/>
              </a:lnSpc>
              <a:spcBef>
                <a:spcPts val="600"/>
              </a:spcBef>
              <a:buClrTx/>
              <a:buBlip>
                <a:blip r:embed="rId2"/>
              </a:buBlip>
            </a:pPr>
            <a:r>
              <a:rPr lang="en-US" sz="2400" dirty="0" smtClean="0">
                <a:solidFill>
                  <a:schemeClr val="bg2"/>
                </a:solidFill>
              </a:rPr>
              <a:t>DR program cost elements</a:t>
            </a:r>
          </a:p>
          <a:p>
            <a:pPr marL="1027113" lvl="1" indent="-347663">
              <a:lnSpc>
                <a:spcPct val="100000"/>
              </a:lnSpc>
              <a:spcAft>
                <a:spcPts val="0"/>
              </a:spcAft>
              <a:buClrTx/>
              <a:buFont typeface="Wingdings" pitchFamily="2" charset="2"/>
              <a:buChar char="Ø"/>
            </a:pPr>
            <a:r>
              <a:rPr lang="en-US" sz="2200" dirty="0" smtClean="0">
                <a:solidFill>
                  <a:schemeClr val="bg2"/>
                </a:solidFill>
              </a:rPr>
              <a:t>Program implementation and operations</a:t>
            </a:r>
          </a:p>
          <a:p>
            <a:pPr marL="1027113" lvl="1" indent="-347663">
              <a:lnSpc>
                <a:spcPct val="100000"/>
              </a:lnSpc>
              <a:spcAft>
                <a:spcPts val="0"/>
              </a:spcAft>
              <a:buClrTx/>
              <a:buFont typeface="Wingdings" pitchFamily="2" charset="2"/>
              <a:buChar char="Ø"/>
            </a:pPr>
            <a:r>
              <a:rPr lang="en-US" sz="2200" dirty="0" smtClean="0">
                <a:solidFill>
                  <a:schemeClr val="bg2"/>
                </a:solidFill>
              </a:rPr>
              <a:t>Enablement costs for automation equipment and telemetry</a:t>
            </a:r>
          </a:p>
          <a:p>
            <a:pPr marL="1027113" lvl="1" indent="-347663">
              <a:lnSpc>
                <a:spcPct val="100000"/>
              </a:lnSpc>
              <a:spcAft>
                <a:spcPts val="0"/>
              </a:spcAft>
              <a:buClrTx/>
              <a:buFont typeface="Wingdings" pitchFamily="2" charset="2"/>
              <a:buChar char="Ø"/>
            </a:pPr>
            <a:r>
              <a:rPr lang="en-US" sz="2200" dirty="0" smtClean="0">
                <a:solidFill>
                  <a:schemeClr val="bg2"/>
                </a:solidFill>
              </a:rPr>
              <a:t>Customer incentives (capacity and energy)</a:t>
            </a:r>
          </a:p>
          <a:p>
            <a:pPr marL="579438" lvl="1" indent="-347663">
              <a:lnSpc>
                <a:spcPct val="100000"/>
              </a:lnSpc>
              <a:spcBef>
                <a:spcPts val="600"/>
              </a:spcBef>
              <a:buClrTx/>
              <a:buBlip>
                <a:blip r:embed="rId2"/>
              </a:buBlip>
            </a:pPr>
            <a:r>
              <a:rPr lang="en-US" sz="2400" dirty="0" smtClean="0">
                <a:solidFill>
                  <a:schemeClr val="bg2"/>
                </a:solidFill>
              </a:rPr>
              <a:t>DR program benefit elements</a:t>
            </a:r>
          </a:p>
          <a:p>
            <a:pPr marL="1027113" lvl="1" indent="-347663">
              <a:lnSpc>
                <a:spcPct val="100000"/>
              </a:lnSpc>
              <a:spcAft>
                <a:spcPts val="0"/>
              </a:spcAft>
              <a:buClrTx/>
              <a:buFont typeface="Wingdings" pitchFamily="2" charset="2"/>
              <a:buChar char="Ø"/>
            </a:pPr>
            <a:r>
              <a:rPr lang="en-US" sz="2200" dirty="0" smtClean="0">
                <a:solidFill>
                  <a:schemeClr val="bg2"/>
                </a:solidFill>
              </a:rPr>
              <a:t>Load reductions: Avoid the investment in traditional generation resources, such as a peaking plants</a:t>
            </a:r>
          </a:p>
          <a:p>
            <a:pPr marL="1027113" lvl="1" indent="-347663">
              <a:lnSpc>
                <a:spcPct val="100000"/>
              </a:lnSpc>
              <a:spcAft>
                <a:spcPts val="0"/>
              </a:spcAft>
              <a:buClrTx/>
              <a:buFont typeface="Wingdings" pitchFamily="2" charset="2"/>
              <a:buChar char="Ø"/>
            </a:pPr>
            <a:r>
              <a:rPr lang="en-US" sz="2200" dirty="0" smtClean="0">
                <a:solidFill>
                  <a:schemeClr val="bg2"/>
                </a:solidFill>
              </a:rPr>
              <a:t>Load building: Avoid the investment in special equipment designed to mitigate the effects of overproduction of electricity on the grid</a:t>
            </a:r>
          </a:p>
          <a:p>
            <a:pPr marL="1257300" lvl="2" indent="-236538">
              <a:lnSpc>
                <a:spcPct val="100000"/>
              </a:lnSpc>
              <a:spcAft>
                <a:spcPts val="0"/>
              </a:spcAft>
              <a:buFont typeface="Arial" pitchFamily="34" charset="0"/>
              <a:buChar char="•"/>
            </a:pPr>
            <a:r>
              <a:rPr lang="en-US" sz="1800" dirty="0" smtClean="0">
                <a:solidFill>
                  <a:schemeClr val="bg2"/>
                </a:solidFill>
              </a:rPr>
              <a:t>Consider potential benefits associated with additional revenue to renewable energy developers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461649"/>
            <a:ext cx="8099425" cy="464186"/>
          </a:xfrm>
        </p:spPr>
        <p:txBody>
          <a:bodyPr/>
          <a:lstStyle/>
          <a:p>
            <a:r>
              <a:rPr lang="en-US" dirty="0" smtClean="0"/>
              <a:t>Findings and Recommendations</a:t>
            </a:r>
            <a:endParaRPr lang="en-US" dirty="0"/>
          </a:p>
        </p:txBody>
      </p:sp>
      <p:sp>
        <p:nvSpPr>
          <p:cNvPr id="5" name="Content Placeholder 2"/>
          <p:cNvSpPr>
            <a:spLocks noGrp="1"/>
          </p:cNvSpPr>
          <p:nvPr>
            <p:ph idx="1"/>
          </p:nvPr>
        </p:nvSpPr>
        <p:spPr>
          <a:xfrm>
            <a:off x="333656" y="1087953"/>
            <a:ext cx="8413544" cy="5532803"/>
          </a:xfrm>
        </p:spPr>
        <p:txBody>
          <a:bodyPr>
            <a:normAutofit fontScale="92500" lnSpcReduction="10000"/>
          </a:bodyPr>
          <a:lstStyle/>
          <a:p>
            <a:pPr marL="579438" lvl="1" indent="-347663">
              <a:lnSpc>
                <a:spcPct val="100000"/>
              </a:lnSpc>
              <a:spcBef>
                <a:spcPts val="600"/>
              </a:spcBef>
              <a:buClrTx/>
              <a:buBlip>
                <a:blip r:embed="rId2"/>
              </a:buBlip>
            </a:pPr>
            <a:r>
              <a:rPr lang="en-US" sz="2600" dirty="0" smtClean="0">
                <a:solidFill>
                  <a:schemeClr val="bg2"/>
                </a:solidFill>
              </a:rPr>
              <a:t>Findings:</a:t>
            </a:r>
          </a:p>
          <a:p>
            <a:pPr marL="855663" lvl="3" indent="-347663">
              <a:lnSpc>
                <a:spcPct val="100000"/>
              </a:lnSpc>
              <a:spcAft>
                <a:spcPts val="0"/>
              </a:spcAft>
              <a:buFont typeface="Wingdings" pitchFamily="2" charset="2"/>
              <a:buChar char="Ø"/>
            </a:pPr>
            <a:r>
              <a:rPr lang="en-US" sz="2200" dirty="0" smtClean="0">
                <a:solidFill>
                  <a:schemeClr val="bg2"/>
                </a:solidFill>
              </a:rPr>
              <a:t>DR 2.0 will play an important role in mitigating the effects of VER in the next decade</a:t>
            </a:r>
          </a:p>
          <a:p>
            <a:pPr marL="855663" lvl="3" indent="-347663">
              <a:lnSpc>
                <a:spcPct val="100000"/>
              </a:lnSpc>
              <a:spcAft>
                <a:spcPts val="0"/>
              </a:spcAft>
              <a:buFont typeface="Wingdings" pitchFamily="2" charset="2"/>
              <a:buChar char="Ø"/>
            </a:pPr>
            <a:r>
              <a:rPr lang="en-US" sz="2200" dirty="0" smtClean="0">
                <a:solidFill>
                  <a:schemeClr val="bg2"/>
                </a:solidFill>
              </a:rPr>
              <a:t>There are a limited number of customer segments and end-use loads that can accommodate the needs for VER integration</a:t>
            </a:r>
          </a:p>
          <a:p>
            <a:pPr marL="855663" lvl="3" indent="-347663">
              <a:lnSpc>
                <a:spcPct val="100000"/>
              </a:lnSpc>
              <a:spcAft>
                <a:spcPts val="0"/>
              </a:spcAft>
              <a:buFont typeface="Wingdings" pitchFamily="2" charset="2"/>
              <a:buChar char="Ø"/>
            </a:pPr>
            <a:r>
              <a:rPr lang="en-US" sz="2200" dirty="0" smtClean="0">
                <a:solidFill>
                  <a:schemeClr val="bg2"/>
                </a:solidFill>
              </a:rPr>
              <a:t>Utilities can adapt existing several existing DR programs to meet the technical requirements for VER integration</a:t>
            </a:r>
          </a:p>
          <a:p>
            <a:pPr marL="855663" lvl="3" indent="-347663">
              <a:lnSpc>
                <a:spcPct val="100000"/>
              </a:lnSpc>
              <a:spcAft>
                <a:spcPts val="0"/>
              </a:spcAft>
              <a:buFont typeface="Wingdings" pitchFamily="2" charset="2"/>
              <a:buChar char="Ø"/>
            </a:pPr>
            <a:r>
              <a:rPr lang="en-US" sz="2200" dirty="0" smtClean="0">
                <a:solidFill>
                  <a:schemeClr val="bg2"/>
                </a:solidFill>
              </a:rPr>
              <a:t>DR is one of many options to mitigate the effects of VER</a:t>
            </a:r>
          </a:p>
          <a:p>
            <a:pPr marL="579438" lvl="1" indent="-347663">
              <a:lnSpc>
                <a:spcPct val="100000"/>
              </a:lnSpc>
              <a:spcBef>
                <a:spcPts val="1200"/>
              </a:spcBef>
              <a:buClrTx/>
              <a:buBlip>
                <a:blip r:embed="rId2"/>
              </a:buBlip>
            </a:pPr>
            <a:r>
              <a:rPr lang="en-US" sz="2600" dirty="0" smtClean="0">
                <a:solidFill>
                  <a:schemeClr val="bg2"/>
                </a:solidFill>
              </a:rPr>
              <a:t>Recommendations:</a:t>
            </a:r>
          </a:p>
          <a:p>
            <a:pPr marL="854075" indent="-347663">
              <a:lnSpc>
                <a:spcPct val="100000"/>
              </a:lnSpc>
              <a:spcAft>
                <a:spcPts val="0"/>
              </a:spcAft>
              <a:buFont typeface="Wingdings" pitchFamily="2" charset="2"/>
              <a:buChar char="Ø"/>
            </a:pPr>
            <a:r>
              <a:rPr lang="en-US" sz="2200" dirty="0" smtClean="0">
                <a:solidFill>
                  <a:schemeClr val="bg2"/>
                </a:solidFill>
              </a:rPr>
              <a:t>Develop the necessary parameters to support a meaningful analysis of DR cost-effectiveness of for VER integration</a:t>
            </a:r>
          </a:p>
          <a:p>
            <a:pPr marL="854075" indent="-347663">
              <a:lnSpc>
                <a:spcPct val="100000"/>
              </a:lnSpc>
              <a:spcAft>
                <a:spcPts val="0"/>
              </a:spcAft>
              <a:buFont typeface="Wingdings" pitchFamily="2" charset="2"/>
              <a:buChar char="Ø"/>
            </a:pPr>
            <a:r>
              <a:rPr lang="en-US" sz="2200" dirty="0" smtClean="0">
                <a:solidFill>
                  <a:schemeClr val="bg2"/>
                </a:solidFill>
              </a:rPr>
              <a:t>Identify the magnitude and economic viability for all options that can mitigate the effects of VER</a:t>
            </a:r>
          </a:p>
          <a:p>
            <a:pPr marL="854075" indent="-347663">
              <a:lnSpc>
                <a:spcPct val="100000"/>
              </a:lnSpc>
              <a:spcAft>
                <a:spcPts val="0"/>
              </a:spcAft>
              <a:buFont typeface="Wingdings" pitchFamily="2" charset="2"/>
              <a:buChar char="Ø"/>
            </a:pPr>
            <a:r>
              <a:rPr lang="en-US" sz="2200" dirty="0" smtClean="0">
                <a:solidFill>
                  <a:schemeClr val="bg2"/>
                </a:solidFill>
              </a:rPr>
              <a:t>Utilities and balancing authorities in the Western Interconnection should begin developing their own estimates of DR potential for VER integration</a:t>
            </a:r>
          </a:p>
          <a:p>
            <a:pPr marL="854075" indent="-347663">
              <a:lnSpc>
                <a:spcPct val="100000"/>
              </a:lnSpc>
              <a:spcAft>
                <a:spcPts val="0"/>
              </a:spcAft>
              <a:buFont typeface="Wingdings" pitchFamily="2" charset="2"/>
              <a:buChar char="Ø"/>
            </a:pPr>
            <a:r>
              <a:rPr lang="en-US" sz="2200" dirty="0" smtClean="0">
                <a:solidFill>
                  <a:schemeClr val="bg2"/>
                </a:solidFill>
              </a:rPr>
              <a:t>Develop pilot programs to improve the quantification of DR potential and test new breakthrough technologies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573861"/>
            <a:ext cx="8099425" cy="464186"/>
          </a:xfrm>
        </p:spPr>
        <p:txBody>
          <a:bodyPr/>
          <a:lstStyle/>
          <a:p>
            <a:r>
              <a:rPr lang="en-US" dirty="0" smtClean="0"/>
              <a:t>Appendix Slides</a:t>
            </a:r>
            <a:endParaRPr lang="en-US" dirty="0"/>
          </a:p>
        </p:txBody>
      </p:sp>
      <p:sp>
        <p:nvSpPr>
          <p:cNvPr id="4" name="Content Placeholder 2"/>
          <p:cNvSpPr>
            <a:spLocks noGrp="1"/>
          </p:cNvSpPr>
          <p:nvPr>
            <p:ph idx="1"/>
          </p:nvPr>
        </p:nvSpPr>
        <p:spPr>
          <a:xfrm>
            <a:off x="333656" y="1172798"/>
            <a:ext cx="8413544" cy="5113702"/>
          </a:xfrm>
        </p:spPr>
        <p:txBody>
          <a:bodyPr>
            <a:normAutofit/>
          </a:bodyPr>
          <a:lstStyle/>
          <a:p>
            <a:pPr marL="579438" lvl="1" indent="-347663">
              <a:lnSpc>
                <a:spcPct val="100000"/>
              </a:lnSpc>
              <a:spcBef>
                <a:spcPct val="30000"/>
              </a:spcBef>
              <a:spcAft>
                <a:spcPts val="0"/>
              </a:spcAft>
              <a:buClrTx/>
              <a:buBlip>
                <a:blip r:embed="rId2"/>
              </a:buBlip>
            </a:pPr>
            <a:r>
              <a:rPr lang="en-US" sz="2000" dirty="0" smtClean="0">
                <a:solidFill>
                  <a:schemeClr val="bg2"/>
                </a:solidFill>
              </a:rPr>
              <a:t>Definitions of Ancillary Services Product Types</a:t>
            </a:r>
          </a:p>
          <a:p>
            <a:pPr marL="579438" lvl="1" indent="-347663">
              <a:lnSpc>
                <a:spcPct val="100000"/>
              </a:lnSpc>
              <a:spcBef>
                <a:spcPct val="30000"/>
              </a:spcBef>
              <a:spcAft>
                <a:spcPts val="0"/>
              </a:spcAft>
              <a:buClrTx/>
              <a:buBlip>
                <a:blip r:embed="rId2"/>
              </a:buBlip>
            </a:pPr>
            <a:r>
              <a:rPr lang="en-US" sz="2000" dirty="0" smtClean="0">
                <a:solidFill>
                  <a:schemeClr val="bg2"/>
                </a:solidFill>
              </a:rPr>
              <a:t>States and Provinces Included in the Study</a:t>
            </a:r>
            <a:endParaRPr lang="en-US" sz="2200" dirty="0" smtClean="0">
              <a:solidFill>
                <a:schemeClr val="bg2"/>
              </a:solidFill>
            </a:endParaRPr>
          </a:p>
          <a:p>
            <a:pPr marL="579438" lvl="1" indent="-347663">
              <a:lnSpc>
                <a:spcPct val="100000"/>
              </a:lnSpc>
              <a:spcBef>
                <a:spcPct val="30000"/>
              </a:spcBef>
              <a:spcAft>
                <a:spcPts val="0"/>
              </a:spcAft>
              <a:buClrTx/>
              <a:buBlip>
                <a:blip r:embed="rId2"/>
              </a:buBlip>
            </a:pPr>
            <a:endParaRPr lang="en-US" sz="2200" dirty="0" smtClean="0">
              <a:solidFill>
                <a:schemeClr val="bg2"/>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06333"/>
            <a:ext cx="8099425" cy="464186"/>
          </a:xfrm>
        </p:spPr>
        <p:txBody>
          <a:bodyPr/>
          <a:lstStyle/>
          <a:p>
            <a:r>
              <a:rPr lang="en-US" dirty="0" smtClean="0"/>
              <a:t>Ancillary Services Products Definitions and Attributes</a:t>
            </a:r>
            <a:br>
              <a:rPr lang="en-US" dirty="0" smtClean="0"/>
            </a:b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4023491" y="5696935"/>
            <a:ext cx="4204997" cy="400110"/>
          </a:xfrm>
          <a:prstGeom prst="rect">
            <a:avLst/>
          </a:prstGeom>
          <a:noFill/>
        </p:spPr>
        <p:txBody>
          <a:bodyPr wrap="none" rtlCol="0">
            <a:spAutoFit/>
          </a:bodyPr>
          <a:lstStyle/>
          <a:p>
            <a:r>
              <a:rPr lang="en-US" dirty="0" smtClean="0">
                <a:solidFill>
                  <a:schemeClr val="bg2"/>
                </a:solidFill>
              </a:rPr>
              <a:t>Source: Perlstein et al, “Potential Role of DR Resources in Maintaining</a:t>
            </a:r>
          </a:p>
          <a:p>
            <a:r>
              <a:rPr lang="en-US" dirty="0" smtClean="0">
                <a:solidFill>
                  <a:schemeClr val="bg2"/>
                </a:solidFill>
              </a:rPr>
              <a:t> Grid Stability and Integrating Variable Renewable Energy”, July 2012.</a:t>
            </a:r>
            <a:endParaRPr lang="en-US" dirty="0">
              <a:solidFill>
                <a:schemeClr val="bg2"/>
              </a:solidFill>
            </a:endParaRPr>
          </a:p>
        </p:txBody>
      </p:sp>
      <p:sp>
        <p:nvSpPr>
          <p:cNvPr id="5" name="Rectangle 4"/>
          <p:cNvSpPr/>
          <p:nvPr/>
        </p:nvSpPr>
        <p:spPr>
          <a:xfrm>
            <a:off x="425669" y="846865"/>
            <a:ext cx="3421117" cy="7294305"/>
          </a:xfrm>
          <a:prstGeom prst="rect">
            <a:avLst/>
          </a:prstGeom>
        </p:spPr>
        <p:txBody>
          <a:bodyPr wrap="square">
            <a:spAutoFit/>
          </a:bodyPr>
          <a:lstStyle/>
          <a:p>
            <a:r>
              <a:rPr lang="en-US" sz="1100" b="1" dirty="0" smtClean="0">
                <a:solidFill>
                  <a:schemeClr val="bg2"/>
                </a:solidFill>
                <a:latin typeface="+mn-lt"/>
              </a:rPr>
              <a:t>Spinning Reserves- </a:t>
            </a:r>
            <a:r>
              <a:rPr lang="en-US" sz="1100" dirty="0" smtClean="0">
                <a:solidFill>
                  <a:schemeClr val="bg2"/>
                </a:solidFill>
                <a:latin typeface="+mn-lt"/>
                <a:ea typeface="Times New Roman" pitchFamily="18" charset="0"/>
                <a:cs typeface="Tahoma" pitchFamily="34" charset="0"/>
              </a:rPr>
              <a:t>The California ISO defines spinning reserves as follows- “Spinning reserve is the portion of unloaded capacity from units already connected or synchronized to the grid and that can deliver their energy in 10 minutes and run for at least two hours.”  </a:t>
            </a:r>
            <a:r>
              <a:rPr lang="en-US" sz="1100" i="1" dirty="0" smtClean="0">
                <a:solidFill>
                  <a:schemeClr val="bg2"/>
                </a:solidFill>
                <a:latin typeface="+mn-lt"/>
                <a:ea typeface="Times New Roman" pitchFamily="18" charset="0"/>
                <a:cs typeface="Tahoma" pitchFamily="34" charset="0"/>
              </a:rPr>
              <a:t>(Source- </a:t>
            </a:r>
            <a:r>
              <a:rPr lang="en-US" sz="1100" i="1" dirty="0" err="1" smtClean="0">
                <a:solidFill>
                  <a:schemeClr val="bg2"/>
                </a:solidFill>
                <a:latin typeface="+mn-lt"/>
                <a:ea typeface="Times New Roman" pitchFamily="18" charset="0"/>
                <a:cs typeface="Tahoma" pitchFamily="34" charset="0"/>
              </a:rPr>
              <a:t>Perlstein</a:t>
            </a:r>
            <a:r>
              <a:rPr lang="en-US" sz="1100" i="1" dirty="0" smtClean="0">
                <a:solidFill>
                  <a:schemeClr val="bg2"/>
                </a:solidFill>
                <a:latin typeface="+mn-lt"/>
                <a:ea typeface="Times New Roman" pitchFamily="18" charset="0"/>
                <a:cs typeface="Tahoma" pitchFamily="34" charset="0"/>
              </a:rPr>
              <a:t> et.al., 2012)</a:t>
            </a:r>
          </a:p>
          <a:p>
            <a:endParaRPr lang="en-US" sz="1100" b="1" dirty="0" smtClean="0">
              <a:solidFill>
                <a:schemeClr val="bg2"/>
              </a:solidFill>
              <a:latin typeface="+mn-lt"/>
              <a:cs typeface="Tahoma" pitchFamily="34" charset="0"/>
            </a:endParaRPr>
          </a:p>
          <a:p>
            <a:r>
              <a:rPr lang="en-US" sz="1100" b="1" dirty="0" smtClean="0">
                <a:solidFill>
                  <a:schemeClr val="bg2"/>
                </a:solidFill>
                <a:latin typeface="+mn-lt"/>
                <a:cs typeface="Tahoma" pitchFamily="34" charset="0"/>
              </a:rPr>
              <a:t>Non-spinning Reserves- </a:t>
            </a:r>
            <a:r>
              <a:rPr lang="en-US" sz="1100" dirty="0" smtClean="0">
                <a:solidFill>
                  <a:schemeClr val="bg2"/>
                </a:solidFill>
                <a:latin typeface="+mn-lt"/>
                <a:ea typeface="Times New Roman" pitchFamily="18" charset="0"/>
                <a:cs typeface="Tahoma" pitchFamily="34" charset="0"/>
              </a:rPr>
              <a:t>The California ISO defines non-spinning reserves as follows- “Non-spinning (or supplemental) reserve is the extra generating capacity that is not currently connected or synchronized to the grid but that can be brought online and ramp up to a specified load within ten minutes.”  </a:t>
            </a:r>
            <a:r>
              <a:rPr lang="en-US" sz="1100" i="1" dirty="0" smtClean="0">
                <a:solidFill>
                  <a:schemeClr val="bg2"/>
                </a:solidFill>
                <a:latin typeface="+mn-lt"/>
                <a:ea typeface="Times New Roman" pitchFamily="18" charset="0"/>
                <a:cs typeface="Tahoma" pitchFamily="34" charset="0"/>
              </a:rPr>
              <a:t>(Source- </a:t>
            </a:r>
            <a:r>
              <a:rPr lang="en-US" sz="1100" i="1" dirty="0" err="1" smtClean="0">
                <a:solidFill>
                  <a:schemeClr val="bg2"/>
                </a:solidFill>
                <a:latin typeface="+mn-lt"/>
                <a:ea typeface="Times New Roman" pitchFamily="18" charset="0"/>
                <a:cs typeface="Tahoma" pitchFamily="34" charset="0"/>
              </a:rPr>
              <a:t>Perlstein</a:t>
            </a:r>
            <a:r>
              <a:rPr lang="en-US" sz="1100" i="1" dirty="0" smtClean="0">
                <a:solidFill>
                  <a:schemeClr val="bg2"/>
                </a:solidFill>
                <a:latin typeface="+mn-lt"/>
                <a:ea typeface="Times New Roman" pitchFamily="18" charset="0"/>
                <a:cs typeface="Tahoma" pitchFamily="34" charset="0"/>
              </a:rPr>
              <a:t> et.al., 2012)</a:t>
            </a:r>
            <a:endParaRPr lang="en-US" sz="1100" b="1" i="1" dirty="0" smtClean="0">
              <a:solidFill>
                <a:schemeClr val="bg2"/>
              </a:solidFill>
              <a:latin typeface="+mn-lt"/>
            </a:endParaRPr>
          </a:p>
          <a:p>
            <a:endParaRPr lang="en-US" sz="1100" dirty="0" smtClean="0">
              <a:solidFill>
                <a:schemeClr val="bg2"/>
              </a:solidFill>
              <a:latin typeface="+mn-lt"/>
            </a:endParaRPr>
          </a:p>
          <a:p>
            <a:r>
              <a:rPr lang="en-US" sz="1100" b="1" dirty="0" smtClean="0">
                <a:solidFill>
                  <a:schemeClr val="bg2"/>
                </a:solidFill>
                <a:latin typeface="+mn-lt"/>
              </a:rPr>
              <a:t>Regulation- </a:t>
            </a:r>
            <a:r>
              <a:rPr lang="en-US" sz="1100" dirty="0" smtClean="0">
                <a:solidFill>
                  <a:schemeClr val="bg2"/>
                </a:solidFill>
                <a:latin typeface="+mn-lt"/>
                <a:ea typeface="Times New Roman" pitchFamily="18" charset="0"/>
                <a:cs typeface="Tahoma" pitchFamily="34" charset="0"/>
              </a:rPr>
              <a:t>The California ISO defines regulation as follows- “Regulation energy is used to control system frequency that can vary as generators access the system and must be maintained very narrowly around 60 hertz. Units and system resources providing regulation are certified by the ISO and must respond to ‘automatic generation control’ (AGC) signals to increase or decrease their operating levels depending upon the service being provided, regulation up or regulation down.”  </a:t>
            </a:r>
            <a:r>
              <a:rPr lang="en-US" sz="1100" i="1" dirty="0" smtClean="0">
                <a:solidFill>
                  <a:schemeClr val="bg2"/>
                </a:solidFill>
                <a:latin typeface="+mn-lt"/>
                <a:ea typeface="Times New Roman" pitchFamily="18" charset="0"/>
                <a:cs typeface="Tahoma" pitchFamily="34" charset="0"/>
              </a:rPr>
              <a:t>(Source- </a:t>
            </a:r>
            <a:r>
              <a:rPr lang="en-US" sz="1100" i="1" dirty="0" err="1" smtClean="0">
                <a:solidFill>
                  <a:schemeClr val="bg2"/>
                </a:solidFill>
                <a:latin typeface="+mn-lt"/>
                <a:ea typeface="Times New Roman" pitchFamily="18" charset="0"/>
                <a:cs typeface="Tahoma" pitchFamily="34" charset="0"/>
              </a:rPr>
              <a:t>Perlstein</a:t>
            </a:r>
            <a:r>
              <a:rPr lang="en-US" sz="1100" i="1" dirty="0" smtClean="0">
                <a:solidFill>
                  <a:schemeClr val="bg2"/>
                </a:solidFill>
                <a:latin typeface="+mn-lt"/>
                <a:ea typeface="Times New Roman" pitchFamily="18" charset="0"/>
                <a:cs typeface="Tahoma" pitchFamily="34" charset="0"/>
              </a:rPr>
              <a:t> et.al., 2012).</a:t>
            </a:r>
          </a:p>
          <a:p>
            <a:endParaRPr lang="en-US" sz="1100" b="1" i="1" dirty="0" smtClean="0">
              <a:solidFill>
                <a:schemeClr val="bg2"/>
              </a:solidFill>
              <a:latin typeface="+mn-lt"/>
            </a:endParaRPr>
          </a:p>
          <a:p>
            <a:r>
              <a:rPr lang="en-US" sz="1100" b="1" dirty="0" smtClean="0">
                <a:solidFill>
                  <a:schemeClr val="bg2"/>
                </a:solidFill>
                <a:latin typeface="+mn-lt"/>
              </a:rPr>
              <a:t>Load Following- </a:t>
            </a:r>
            <a:r>
              <a:rPr lang="en-US" sz="1100" dirty="0" smtClean="0">
                <a:solidFill>
                  <a:schemeClr val="bg2"/>
                </a:solidFill>
                <a:latin typeface="+mn-lt"/>
              </a:rPr>
              <a:t>The California ISO defines load following as- “Load following is the ramping capability of a resource to match the maximum megawatts by which the net load is expected to change in either an upward or a downward direction in a given hour in a given month...”  (Source- </a:t>
            </a:r>
            <a:r>
              <a:rPr lang="en-US" sz="1100" dirty="0" err="1" smtClean="0">
                <a:solidFill>
                  <a:schemeClr val="bg2"/>
                </a:solidFill>
                <a:latin typeface="+mn-lt"/>
              </a:rPr>
              <a:t>Perlstein</a:t>
            </a:r>
            <a:r>
              <a:rPr lang="en-US" sz="1100" dirty="0" smtClean="0">
                <a:solidFill>
                  <a:schemeClr val="bg2"/>
                </a:solidFill>
                <a:latin typeface="+mn-lt"/>
              </a:rPr>
              <a:t> et.al., 2012).</a:t>
            </a:r>
          </a:p>
          <a:p>
            <a:endParaRPr lang="en-US" dirty="0" smtClean="0">
              <a:solidFill>
                <a:schemeClr val="bg2"/>
              </a:solidFill>
            </a:endParaRPr>
          </a:p>
          <a:p>
            <a:pPr lvl="0" eaLnBrk="0" hangingPunct="0"/>
            <a:endParaRPr lang="en-US" sz="2400" dirty="0" smtClean="0">
              <a:solidFill>
                <a:schemeClr val="bg2"/>
              </a:solidFill>
              <a:cs typeface="Arial" pitchFamily="34" charset="0"/>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a:solidFill>
                <a:schemeClr val="bg2"/>
              </a:solidFill>
            </a:endParaRPr>
          </a:p>
        </p:txBody>
      </p:sp>
      <p:graphicFrame>
        <p:nvGraphicFramePr>
          <p:cNvPr id="8" name="Table 7"/>
          <p:cNvGraphicFramePr>
            <a:graphicFrameLocks noGrp="1"/>
          </p:cNvGraphicFramePr>
          <p:nvPr/>
        </p:nvGraphicFramePr>
        <p:xfrm>
          <a:off x="3972911" y="1731273"/>
          <a:ext cx="4935573" cy="3868420"/>
        </p:xfrm>
        <a:graphic>
          <a:graphicData uri="http://schemas.openxmlformats.org/drawingml/2006/table">
            <a:tbl>
              <a:tblPr/>
              <a:tblGrid>
                <a:gridCol w="1124324"/>
                <a:gridCol w="1319772"/>
                <a:gridCol w="1173679"/>
                <a:gridCol w="1317798"/>
              </a:tblGrid>
              <a:tr h="363945">
                <a:tc>
                  <a:txBody>
                    <a:bodyPr/>
                    <a:lstStyle/>
                    <a:p>
                      <a:pPr marL="0" marR="0" algn="ctr">
                        <a:spcBef>
                          <a:spcPts val="0"/>
                        </a:spcBef>
                        <a:spcAft>
                          <a:spcPts val="200"/>
                        </a:spcAft>
                      </a:pPr>
                      <a:r>
                        <a:rPr lang="en-US" sz="1000" b="1" dirty="0">
                          <a:solidFill>
                            <a:srgbClr val="FFFFFF"/>
                          </a:solidFill>
                          <a:latin typeface="Calibri"/>
                          <a:ea typeface="Times New Roman"/>
                          <a:cs typeface="Tahoma"/>
                        </a:rPr>
                        <a:t>Attribute</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3E74"/>
                    </a:solidFill>
                  </a:tcPr>
                </a:tc>
                <a:tc>
                  <a:txBody>
                    <a:bodyPr/>
                    <a:lstStyle/>
                    <a:p>
                      <a:pPr marL="0" marR="0" algn="ctr">
                        <a:spcBef>
                          <a:spcPts val="0"/>
                        </a:spcBef>
                        <a:spcAft>
                          <a:spcPts val="200"/>
                        </a:spcAft>
                      </a:pPr>
                      <a:r>
                        <a:rPr lang="en-US" sz="1000" b="1" dirty="0">
                          <a:solidFill>
                            <a:srgbClr val="FFFFFF"/>
                          </a:solidFill>
                          <a:latin typeface="Calibri"/>
                          <a:ea typeface="Times New Roman"/>
                          <a:cs typeface="Tahoma"/>
                        </a:rPr>
                        <a:t>Spinning/non-spinning reserve</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3E74"/>
                    </a:solidFill>
                  </a:tcPr>
                </a:tc>
                <a:tc>
                  <a:txBody>
                    <a:bodyPr/>
                    <a:lstStyle/>
                    <a:p>
                      <a:pPr marL="0" marR="0" algn="ctr">
                        <a:spcBef>
                          <a:spcPts val="0"/>
                        </a:spcBef>
                        <a:spcAft>
                          <a:spcPts val="200"/>
                        </a:spcAft>
                      </a:pPr>
                      <a:r>
                        <a:rPr lang="en-US" sz="1000" b="1" dirty="0">
                          <a:solidFill>
                            <a:srgbClr val="FFFFFF"/>
                          </a:solidFill>
                          <a:latin typeface="Calibri"/>
                          <a:ea typeface="Times New Roman"/>
                          <a:cs typeface="Tahoma"/>
                        </a:rPr>
                        <a:t>Regulation</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3E74"/>
                    </a:solidFill>
                  </a:tcPr>
                </a:tc>
                <a:tc>
                  <a:txBody>
                    <a:bodyPr/>
                    <a:lstStyle/>
                    <a:p>
                      <a:pPr marL="0" marR="0" algn="ctr">
                        <a:spcBef>
                          <a:spcPts val="0"/>
                        </a:spcBef>
                        <a:spcAft>
                          <a:spcPts val="200"/>
                        </a:spcAft>
                      </a:pPr>
                      <a:r>
                        <a:rPr lang="en-US" sz="1000" b="1">
                          <a:solidFill>
                            <a:srgbClr val="FFFFFF"/>
                          </a:solidFill>
                          <a:latin typeface="Calibri"/>
                          <a:ea typeface="Times New Roman"/>
                          <a:cs typeface="Tahoma"/>
                        </a:rPr>
                        <a:t>Continuous ramping/load following</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3E74"/>
                    </a:solidFill>
                  </a:tcPr>
                </a:tc>
              </a:tr>
              <a:tr h="217390">
                <a:tc>
                  <a:txBody>
                    <a:bodyPr/>
                    <a:lstStyle/>
                    <a:p>
                      <a:pPr marL="0" marR="0" algn="ctr">
                        <a:spcBef>
                          <a:spcPts val="0"/>
                        </a:spcBef>
                        <a:spcAft>
                          <a:spcPts val="0"/>
                        </a:spcAft>
                      </a:pPr>
                      <a:r>
                        <a:rPr lang="en-US" sz="1000" dirty="0">
                          <a:solidFill>
                            <a:schemeClr val="bg2"/>
                          </a:solidFill>
                          <a:latin typeface="Calibri"/>
                          <a:ea typeface="Times New Roman"/>
                          <a:cs typeface="Tahoma"/>
                        </a:rPr>
                        <a:t>Telemetry</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Required</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Required</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Required</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363945">
                <a:tc>
                  <a:txBody>
                    <a:bodyPr/>
                    <a:lstStyle/>
                    <a:p>
                      <a:pPr marL="0" marR="0" algn="ctr">
                        <a:spcBef>
                          <a:spcPts val="0"/>
                        </a:spcBef>
                        <a:spcAft>
                          <a:spcPts val="0"/>
                        </a:spcAft>
                      </a:pPr>
                      <a:r>
                        <a:rPr lang="en-US" sz="1000" dirty="0">
                          <a:solidFill>
                            <a:schemeClr val="bg2"/>
                          </a:solidFill>
                          <a:latin typeface="Calibri"/>
                          <a:ea typeface="Times New Roman"/>
                          <a:cs typeface="Tahoma"/>
                        </a:rPr>
                        <a:t>Response time</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&lt;10 minute; &lt;10 second to begin ramping is desirable</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&lt;1 minute</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&lt;1hour</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17390">
                <a:tc>
                  <a:txBody>
                    <a:bodyPr/>
                    <a:lstStyle/>
                    <a:p>
                      <a:pPr marL="0" marR="0" algn="ctr">
                        <a:spcBef>
                          <a:spcPts val="0"/>
                        </a:spcBef>
                        <a:spcAft>
                          <a:spcPts val="0"/>
                        </a:spcAft>
                      </a:pPr>
                      <a:r>
                        <a:rPr lang="en-US" sz="1000" dirty="0">
                          <a:solidFill>
                            <a:schemeClr val="bg2"/>
                          </a:solidFill>
                          <a:latin typeface="Calibri"/>
                          <a:ea typeface="Times New Roman"/>
                          <a:cs typeface="Tahoma"/>
                        </a:rPr>
                        <a:t>Automated response</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Required</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Required</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Required</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10500">
                <a:tc>
                  <a:txBody>
                    <a:bodyPr/>
                    <a:lstStyle/>
                    <a:p>
                      <a:pPr marL="0" marR="0" algn="ctr">
                        <a:spcBef>
                          <a:spcPts val="0"/>
                        </a:spcBef>
                        <a:spcAft>
                          <a:spcPts val="0"/>
                        </a:spcAft>
                      </a:pPr>
                      <a:r>
                        <a:rPr lang="en-US" sz="1000" dirty="0">
                          <a:solidFill>
                            <a:schemeClr val="bg2"/>
                          </a:solidFill>
                          <a:latin typeface="Calibri"/>
                          <a:ea typeface="Times New Roman"/>
                          <a:cs typeface="Tahoma"/>
                        </a:rPr>
                        <a:t>Event limitations</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2"/>
                          </a:solidFill>
                          <a:latin typeface="Calibri"/>
                          <a:ea typeface="Times New Roman"/>
                          <a:cs typeface="Tahoma"/>
                        </a:rPr>
                        <a:t>Dozens to more than 100 events, lasting at least 1 hour each</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Continuous availability desired</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2"/>
                          </a:solidFill>
                          <a:latin typeface="Calibri"/>
                          <a:ea typeface="Times New Roman"/>
                          <a:cs typeface="Tahoma"/>
                        </a:rPr>
                        <a:t>10 hours or more duration, minimum of one hour</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10500">
                <a:tc>
                  <a:txBody>
                    <a:bodyPr/>
                    <a:lstStyle/>
                    <a:p>
                      <a:pPr marL="0" marR="0" algn="ctr">
                        <a:spcBef>
                          <a:spcPts val="0"/>
                        </a:spcBef>
                        <a:spcAft>
                          <a:spcPts val="0"/>
                        </a:spcAft>
                      </a:pPr>
                      <a:r>
                        <a:rPr lang="en-US" sz="1000">
                          <a:solidFill>
                            <a:schemeClr val="bg2"/>
                          </a:solidFill>
                          <a:latin typeface="Calibri"/>
                          <a:ea typeface="Times New Roman"/>
                          <a:cs typeface="Tahoma"/>
                        </a:rPr>
                        <a:t>Daily/seasonal availability</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2"/>
                          </a:solidFill>
                          <a:latin typeface="Calibri"/>
                          <a:ea typeface="Times New Roman"/>
                          <a:cs typeface="Tahoma"/>
                        </a:rPr>
                        <a:t>24x7 year round</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1000">
                        <a:solidFill>
                          <a:schemeClr val="bg2"/>
                        </a:solidFill>
                        <a:latin typeface="Calibri"/>
                        <a:ea typeface="Times New Roman"/>
                        <a:cs typeface="Tahoma"/>
                      </a:endParaRPr>
                    </a:p>
                    <a:p>
                      <a:pPr marL="0" marR="0" algn="ctr">
                        <a:spcBef>
                          <a:spcPts val="0"/>
                        </a:spcBef>
                        <a:spcAft>
                          <a:spcPts val="0"/>
                        </a:spcAft>
                      </a:pPr>
                      <a:r>
                        <a:rPr lang="en-US" sz="1000">
                          <a:solidFill>
                            <a:schemeClr val="bg2"/>
                          </a:solidFill>
                          <a:latin typeface="Calibri"/>
                          <a:ea typeface="Times New Roman"/>
                          <a:cs typeface="Tahoma"/>
                        </a:rPr>
                        <a:t>24x7 year round</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1000">
                        <a:solidFill>
                          <a:schemeClr val="bg2"/>
                        </a:solidFill>
                        <a:latin typeface="Calibri"/>
                        <a:ea typeface="Times New Roman"/>
                        <a:cs typeface="Tahoma"/>
                      </a:endParaRPr>
                    </a:p>
                    <a:p>
                      <a:pPr marL="0" marR="0" algn="ctr">
                        <a:spcBef>
                          <a:spcPts val="0"/>
                        </a:spcBef>
                        <a:spcAft>
                          <a:spcPts val="0"/>
                        </a:spcAft>
                      </a:pPr>
                      <a:r>
                        <a:rPr lang="en-US" sz="1000">
                          <a:solidFill>
                            <a:schemeClr val="bg2"/>
                          </a:solidFill>
                          <a:latin typeface="Calibri"/>
                          <a:ea typeface="Times New Roman"/>
                          <a:cs typeface="Tahoma"/>
                        </a:rPr>
                        <a:t>24x7 year round, with seasonal variation</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57055">
                <a:tc>
                  <a:txBody>
                    <a:bodyPr/>
                    <a:lstStyle/>
                    <a:p>
                      <a:pPr marL="0" marR="0" algn="ctr">
                        <a:spcBef>
                          <a:spcPts val="0"/>
                        </a:spcBef>
                        <a:spcAft>
                          <a:spcPts val="0"/>
                        </a:spcAft>
                      </a:pPr>
                      <a:r>
                        <a:rPr lang="en-US" sz="1000">
                          <a:solidFill>
                            <a:schemeClr val="bg2"/>
                          </a:solidFill>
                          <a:latin typeface="Calibri"/>
                          <a:ea typeface="Times New Roman"/>
                          <a:cs typeface="Tahoma"/>
                        </a:rPr>
                        <a:t>Target end uses</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2"/>
                          </a:solidFill>
                          <a:latin typeface="Calibri"/>
                          <a:ea typeface="Times New Roman"/>
                          <a:cs typeface="Tahoma"/>
                        </a:rPr>
                        <a:t>Agricultural and municipal water pumping, electric water heating</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2"/>
                          </a:solidFill>
                          <a:latin typeface="Calibri"/>
                          <a:ea typeface="Times New Roman"/>
                          <a:cs typeface="Tahoma"/>
                        </a:rPr>
                        <a:t>Temperature controlled warehouses, industrial motor load on Variable Frequency Drives (VFDs)</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2"/>
                          </a:solidFill>
                          <a:latin typeface="Calibri"/>
                          <a:ea typeface="Times New Roman"/>
                          <a:cs typeface="Tahoma"/>
                        </a:rPr>
                        <a:t>Commercial Lighting and HVAC</a:t>
                      </a:r>
                    </a:p>
                  </a:txBody>
                  <a:tcPr marL="73025" marR="73025" marT="36830" marB="3683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
        <p:nvSpPr>
          <p:cNvPr id="9" name="Rectangle 8"/>
          <p:cNvSpPr/>
          <p:nvPr/>
        </p:nvSpPr>
        <p:spPr>
          <a:xfrm>
            <a:off x="3957143" y="1210960"/>
            <a:ext cx="4924097" cy="400110"/>
          </a:xfrm>
          <a:prstGeom prst="rect">
            <a:avLst/>
          </a:prstGeom>
        </p:spPr>
        <p:txBody>
          <a:bodyPr wrap="square">
            <a:spAutoFit/>
          </a:bodyPr>
          <a:lstStyle/>
          <a:p>
            <a:r>
              <a:rPr lang="en-US" b="1" dirty="0" smtClean="0">
                <a:solidFill>
                  <a:schemeClr val="bg2"/>
                </a:solidFill>
              </a:rPr>
              <a:t>DR Program Attributes Required to Provide Products Capable of Supporting Integration of Variable Generation Resources</a:t>
            </a:r>
            <a:endParaRPr lang="en-US" b="1" dirty="0">
              <a:solidFill>
                <a:schemeClr val="bg2"/>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1184"/>
            <a:ext cx="8099425" cy="464186"/>
          </a:xfrm>
        </p:spPr>
        <p:txBody>
          <a:bodyPr/>
          <a:lstStyle/>
          <a:p>
            <a:r>
              <a:rPr lang="en-US" dirty="0" smtClean="0"/>
              <a:t>States and Provinces Included in the Study</a:t>
            </a:r>
            <a:br>
              <a:rPr lang="en-US" dirty="0" smtClean="0"/>
            </a:br>
            <a:endParaRPr lang="en-US" sz="1800" dirty="0"/>
          </a:p>
        </p:txBody>
      </p:sp>
      <p:sp>
        <p:nvSpPr>
          <p:cNvPr id="14" name="Content Placeholder 2"/>
          <p:cNvSpPr>
            <a:spLocks noGrp="1"/>
          </p:cNvSpPr>
          <p:nvPr>
            <p:ph idx="1"/>
          </p:nvPr>
        </p:nvSpPr>
        <p:spPr>
          <a:xfrm>
            <a:off x="462455" y="954841"/>
            <a:ext cx="8092966" cy="5340855"/>
          </a:xfrm>
        </p:spPr>
        <p:txBody>
          <a:bodyPr>
            <a:normAutofit/>
          </a:bodyPr>
          <a:lstStyle/>
          <a:p>
            <a:pPr marL="579438" lvl="1" indent="-347663">
              <a:lnSpc>
                <a:spcPct val="100000"/>
              </a:lnSpc>
              <a:spcBef>
                <a:spcPts val="600"/>
              </a:spcBef>
              <a:spcAft>
                <a:spcPts val="0"/>
              </a:spcAft>
              <a:buClrTx/>
              <a:buBlip>
                <a:blip r:embed="rId2"/>
              </a:buBlip>
            </a:pPr>
            <a:r>
              <a:rPr lang="en-US" sz="2400" dirty="0" smtClean="0">
                <a:solidFill>
                  <a:schemeClr val="bg2"/>
                </a:solidFill>
              </a:rPr>
              <a:t>States</a:t>
            </a:r>
          </a:p>
          <a:p>
            <a:pPr marL="579438" lvl="1" indent="-347663">
              <a:lnSpc>
                <a:spcPct val="100000"/>
              </a:lnSpc>
              <a:spcBef>
                <a:spcPts val="600"/>
              </a:spcBef>
              <a:spcAft>
                <a:spcPts val="0"/>
              </a:spcAft>
              <a:buClrTx/>
              <a:buNone/>
            </a:pPr>
            <a:r>
              <a:rPr lang="en-US" sz="2400" dirty="0" smtClean="0">
                <a:solidFill>
                  <a:schemeClr val="bg2"/>
                </a:solidFill>
              </a:rPr>
              <a:t>	Arizona, California, Colorado, Idaho, Montana, New Mexico, Nevada, Oregon, Utah, Washington, and Wyoming.</a:t>
            </a:r>
          </a:p>
          <a:p>
            <a:pPr marL="623888" indent="-565150">
              <a:lnSpc>
                <a:spcPct val="100000"/>
              </a:lnSpc>
              <a:spcBef>
                <a:spcPts val="600"/>
              </a:spcBef>
              <a:spcAft>
                <a:spcPts val="0"/>
              </a:spcAft>
              <a:buNone/>
            </a:pPr>
            <a:r>
              <a:rPr lang="en-US" sz="2400" dirty="0" smtClean="0">
                <a:solidFill>
                  <a:schemeClr val="bg2"/>
                </a:solidFill>
              </a:rPr>
              <a:t>	</a:t>
            </a:r>
            <a:endParaRPr lang="en-US" sz="2400" i="1" dirty="0" smtClean="0">
              <a:solidFill>
                <a:schemeClr val="bg2"/>
              </a:solidFill>
              <a:ea typeface="+mn-ea"/>
              <a:cs typeface="+mn-cs"/>
            </a:endParaRPr>
          </a:p>
          <a:p>
            <a:pPr marL="579438" lvl="1" indent="-347663">
              <a:lnSpc>
                <a:spcPct val="100000"/>
              </a:lnSpc>
              <a:spcBef>
                <a:spcPts val="600"/>
              </a:spcBef>
              <a:spcAft>
                <a:spcPts val="0"/>
              </a:spcAft>
              <a:buClrTx/>
              <a:buBlip>
                <a:blip r:embed="rId2"/>
              </a:buBlip>
            </a:pPr>
            <a:r>
              <a:rPr lang="en-US" sz="2400" dirty="0" smtClean="0">
                <a:solidFill>
                  <a:schemeClr val="bg2"/>
                </a:solidFill>
              </a:rPr>
              <a:t>Provinces</a:t>
            </a:r>
          </a:p>
          <a:p>
            <a:pPr marL="579438" lvl="1" indent="-347663">
              <a:lnSpc>
                <a:spcPct val="100000"/>
              </a:lnSpc>
              <a:spcBef>
                <a:spcPts val="600"/>
              </a:spcBef>
              <a:spcAft>
                <a:spcPts val="0"/>
              </a:spcAft>
              <a:buClrTx/>
              <a:buNone/>
            </a:pPr>
            <a:r>
              <a:rPr lang="en-US" sz="2400" dirty="0" smtClean="0">
                <a:solidFill>
                  <a:schemeClr val="bg2"/>
                </a:solidFill>
              </a:rPr>
              <a:t>	Alberta, British Columbia</a:t>
            </a:r>
          </a:p>
          <a:p>
            <a:pPr marL="579438" lvl="1" indent="-347663">
              <a:lnSpc>
                <a:spcPct val="100000"/>
              </a:lnSpc>
              <a:spcBef>
                <a:spcPts val="600"/>
              </a:spcBef>
              <a:spcAft>
                <a:spcPts val="0"/>
              </a:spcAft>
              <a:buClrTx/>
              <a:buBlip>
                <a:blip r:embed="rId2"/>
              </a:buBlip>
            </a:pPr>
            <a:endParaRPr lang="en-US" sz="2400" dirty="0" smtClean="0">
              <a:solidFill>
                <a:srgbClr val="333333"/>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84200"/>
            <a:ext cx="8099425" cy="464186"/>
          </a:xfrm>
        </p:spPr>
        <p:txBody>
          <a:bodyPr/>
          <a:lstStyle/>
          <a:p>
            <a:r>
              <a:rPr lang="en-US" dirty="0" smtClean="0"/>
              <a:t>Project Objectives</a:t>
            </a:r>
            <a:endParaRPr lang="en-US" dirty="0"/>
          </a:p>
        </p:txBody>
      </p:sp>
      <p:sp>
        <p:nvSpPr>
          <p:cNvPr id="5" name="Content Placeholder 2"/>
          <p:cNvSpPr>
            <a:spLocks noGrp="1"/>
          </p:cNvSpPr>
          <p:nvPr>
            <p:ph idx="1"/>
          </p:nvPr>
        </p:nvSpPr>
        <p:spPr>
          <a:xfrm>
            <a:off x="333656" y="1289897"/>
            <a:ext cx="8413544" cy="5235288"/>
          </a:xfrm>
        </p:spPr>
        <p:txBody>
          <a:bodyPr>
            <a:normAutofit/>
          </a:bodyPr>
          <a:lstStyle/>
          <a:p>
            <a:pPr marL="579438" lvl="1" indent="-347663">
              <a:lnSpc>
                <a:spcPct val="100000"/>
              </a:lnSpc>
              <a:spcBef>
                <a:spcPts val="600"/>
              </a:spcBef>
              <a:buClrTx/>
              <a:buBlip>
                <a:blip r:embed="rId2"/>
              </a:buBlip>
            </a:pPr>
            <a:r>
              <a:rPr lang="en-US" sz="2200" dirty="0" smtClean="0">
                <a:solidFill>
                  <a:schemeClr val="bg2"/>
                </a:solidFill>
              </a:rPr>
              <a:t>Identify the role that Demand Response (DR) can contribute to mitigate the challenges associated with a growing VER in the Western Interconnection</a:t>
            </a:r>
          </a:p>
          <a:p>
            <a:pPr marL="579438" lvl="1" indent="-347663">
              <a:lnSpc>
                <a:spcPct val="100000"/>
              </a:lnSpc>
              <a:spcBef>
                <a:spcPts val="600"/>
              </a:spcBef>
              <a:buClrTx/>
              <a:buBlip>
                <a:blip r:embed="rId2"/>
              </a:buBlip>
              <a:defRPr/>
            </a:pPr>
            <a:r>
              <a:rPr lang="en-US" sz="2200" dirty="0" smtClean="0">
                <a:solidFill>
                  <a:schemeClr val="bg2"/>
                </a:solidFill>
              </a:rPr>
              <a:t>Identify DR programs that can meet the needs of VERs</a:t>
            </a:r>
          </a:p>
          <a:p>
            <a:pPr marL="911225" lvl="1" indent="-347663">
              <a:lnSpc>
                <a:spcPct val="100000"/>
              </a:lnSpc>
              <a:spcBef>
                <a:spcPts val="600"/>
              </a:spcBef>
              <a:spcAft>
                <a:spcPts val="0"/>
              </a:spcAft>
              <a:buClrTx/>
              <a:buFont typeface="Wingdings" pitchFamily="2" charset="2"/>
              <a:buChar char="Ø"/>
              <a:defRPr/>
            </a:pPr>
            <a:r>
              <a:rPr lang="en-US" sz="1800" dirty="0" smtClean="0">
                <a:solidFill>
                  <a:schemeClr val="bg2"/>
                </a:solidFill>
              </a:rPr>
              <a:t>Describe the various market constructs for which these programs serve</a:t>
            </a:r>
          </a:p>
          <a:p>
            <a:pPr marL="911225" lvl="1" indent="-347663">
              <a:lnSpc>
                <a:spcPct val="100000"/>
              </a:lnSpc>
              <a:spcBef>
                <a:spcPts val="600"/>
              </a:spcBef>
              <a:buClrTx/>
              <a:buFont typeface="Wingdings" pitchFamily="2" charset="2"/>
              <a:buChar char="Ø"/>
              <a:defRPr/>
            </a:pPr>
            <a:r>
              <a:rPr lang="en-US" sz="1800" dirty="0" smtClean="0">
                <a:solidFill>
                  <a:schemeClr val="bg2"/>
                </a:solidFill>
              </a:rPr>
              <a:t>Define how these programs would be administered</a:t>
            </a:r>
          </a:p>
          <a:p>
            <a:pPr marL="579438" lvl="1" indent="-347663">
              <a:lnSpc>
                <a:spcPct val="100000"/>
              </a:lnSpc>
              <a:spcBef>
                <a:spcPts val="600"/>
              </a:spcBef>
              <a:buClrTx/>
              <a:buBlip>
                <a:blip r:embed="rId2"/>
              </a:buBlip>
              <a:defRPr/>
            </a:pPr>
            <a:r>
              <a:rPr lang="en-US" sz="2200" dirty="0" smtClean="0">
                <a:solidFill>
                  <a:schemeClr val="bg2"/>
                </a:solidFill>
              </a:rPr>
              <a:t>Develop a framework that will enable more state/province-specific assessments of DR potential for 11 states and 2 provinces</a:t>
            </a:r>
          </a:p>
          <a:p>
            <a:pPr marL="911225" lvl="1" indent="-347663">
              <a:lnSpc>
                <a:spcPct val="100000"/>
              </a:lnSpc>
              <a:spcBef>
                <a:spcPts val="600"/>
              </a:spcBef>
              <a:spcAft>
                <a:spcPts val="0"/>
              </a:spcAft>
              <a:buClrTx/>
              <a:buFont typeface="Wingdings" pitchFamily="2" charset="2"/>
              <a:buChar char="Ø"/>
              <a:defRPr/>
            </a:pPr>
            <a:r>
              <a:rPr lang="en-US" sz="1800" dirty="0" smtClean="0">
                <a:solidFill>
                  <a:schemeClr val="bg2"/>
                </a:solidFill>
              </a:rPr>
              <a:t>Different market environments will require different implementation approaches</a:t>
            </a:r>
          </a:p>
          <a:p>
            <a:pPr marL="911225" lvl="1" indent="-347663">
              <a:lnSpc>
                <a:spcPct val="100000"/>
              </a:lnSpc>
              <a:spcBef>
                <a:spcPts val="600"/>
              </a:spcBef>
              <a:buClrTx/>
              <a:buFont typeface="Wingdings" pitchFamily="2" charset="2"/>
              <a:buChar char="Ø"/>
              <a:defRPr/>
            </a:pPr>
            <a:r>
              <a:rPr lang="en-US" sz="1800" dirty="0" smtClean="0">
                <a:solidFill>
                  <a:schemeClr val="bg2"/>
                </a:solidFill>
              </a:rPr>
              <a:t>This is a planning study and is not intended to be an implementation guide</a:t>
            </a:r>
          </a:p>
          <a:p>
            <a:pPr marL="579438" lvl="1" indent="-347663">
              <a:lnSpc>
                <a:spcPct val="100000"/>
              </a:lnSpc>
              <a:spcBef>
                <a:spcPts val="600"/>
              </a:spcBef>
              <a:buClrTx/>
              <a:buNone/>
              <a:defRPr/>
            </a:pPr>
            <a:endParaRPr lang="en-US" sz="2200" dirty="0" smtClean="0">
              <a:solidFill>
                <a:schemeClr val="tx1"/>
              </a:solidFill>
            </a:endParaRPr>
          </a:p>
          <a:p>
            <a:pPr marL="579438" lvl="1" indent="-347663">
              <a:spcBef>
                <a:spcPct val="30000"/>
              </a:spcBef>
              <a:spcAft>
                <a:spcPct val="0"/>
              </a:spcAft>
              <a:buClrTx/>
              <a:buNone/>
              <a:defRPr/>
            </a:pPr>
            <a:endParaRPr lang="en-US" sz="22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403225"/>
            <a:ext cx="8099425" cy="464186"/>
          </a:xfrm>
        </p:spPr>
        <p:txBody>
          <a:bodyPr/>
          <a:lstStyle/>
          <a:p>
            <a:r>
              <a:rPr lang="en-US" dirty="0" smtClean="0"/>
              <a:t>Major Contributors to VER: Solar and Wind Resources</a:t>
            </a:r>
            <a:br>
              <a:rPr lang="en-US" dirty="0" smtClean="0"/>
            </a:br>
            <a:r>
              <a:rPr lang="en-US" sz="1800" dirty="0" smtClean="0"/>
              <a:t>Renewable Energy Shares in the Western Interconnection by 2022</a:t>
            </a:r>
            <a:endParaRPr lang="en-US" sz="1800" dirty="0"/>
          </a:p>
        </p:txBody>
      </p:sp>
      <p:sp>
        <p:nvSpPr>
          <p:cNvPr id="7" name="TextBox 6"/>
          <p:cNvSpPr txBox="1"/>
          <p:nvPr/>
        </p:nvSpPr>
        <p:spPr>
          <a:xfrm>
            <a:off x="4514850" y="6524625"/>
            <a:ext cx="3241593" cy="215444"/>
          </a:xfrm>
          <a:prstGeom prst="rect">
            <a:avLst/>
          </a:prstGeom>
          <a:noFill/>
        </p:spPr>
        <p:txBody>
          <a:bodyPr wrap="none" rtlCol="0">
            <a:spAutoFit/>
          </a:bodyPr>
          <a:lstStyle/>
          <a:p>
            <a:r>
              <a:rPr lang="en-US" sz="800" dirty="0" smtClean="0">
                <a:solidFill>
                  <a:schemeClr val="bg2"/>
                </a:solidFill>
              </a:rPr>
              <a:t>Source: WECC 2022 PC1 Common Case document; July 25, 2013</a:t>
            </a:r>
            <a:endParaRPr lang="en-US" sz="800" dirty="0">
              <a:solidFill>
                <a:schemeClr val="bg2"/>
              </a:solidFill>
            </a:endParaRPr>
          </a:p>
        </p:txBody>
      </p:sp>
      <p:grpSp>
        <p:nvGrpSpPr>
          <p:cNvPr id="13" name="Group 12"/>
          <p:cNvGrpSpPr/>
          <p:nvPr/>
        </p:nvGrpSpPr>
        <p:grpSpPr>
          <a:xfrm>
            <a:off x="2295525" y="1210091"/>
            <a:ext cx="6419849" cy="5285957"/>
            <a:chOff x="2571750" y="1143416"/>
            <a:chExt cx="6419849" cy="5285957"/>
          </a:xfrm>
        </p:grpSpPr>
        <p:grpSp>
          <p:nvGrpSpPr>
            <p:cNvPr id="12" name="Group 11"/>
            <p:cNvGrpSpPr/>
            <p:nvPr/>
          </p:nvGrpSpPr>
          <p:grpSpPr>
            <a:xfrm>
              <a:off x="2571750" y="1143416"/>
              <a:ext cx="6419849" cy="5285957"/>
              <a:chOff x="2962275" y="1152524"/>
              <a:chExt cx="6032768" cy="5067301"/>
            </a:xfrm>
          </p:grpSpPr>
          <p:pic>
            <p:nvPicPr>
              <p:cNvPr id="6" name="Picture 5" descr="H:\Transmission Planning\Promod Files\Run Results\2022 Dataset\Other Results + Reports\2022 Common Case\2022 PC1 Common Case Results\MAP - 2022 Renewable Energy Generation (by state)\MAP\2022 RE Generation by State and Type.jpg"/>
              <p:cNvPicPr/>
              <p:nvPr/>
            </p:nvPicPr>
            <p:blipFill>
              <a:blip r:embed="rId2" cstate="print"/>
              <a:srcRect l="36923"/>
              <a:stretch>
                <a:fillRect/>
              </a:stretch>
            </p:blipFill>
            <p:spPr bwMode="auto">
              <a:xfrm>
                <a:off x="3785275" y="1304925"/>
                <a:ext cx="4530049" cy="4914900"/>
              </a:xfrm>
              <a:prstGeom prst="rect">
                <a:avLst/>
              </a:prstGeom>
              <a:noFill/>
              <a:ln w="9525">
                <a:noFill/>
                <a:miter lim="800000"/>
                <a:headEnd/>
                <a:tailEnd/>
              </a:ln>
            </p:spPr>
          </p:pic>
          <p:sp>
            <p:nvSpPr>
              <p:cNvPr id="5" name="Rectangle 4"/>
              <p:cNvSpPr/>
              <p:nvPr/>
            </p:nvSpPr>
            <p:spPr>
              <a:xfrm>
                <a:off x="3495675" y="2857499"/>
                <a:ext cx="1228724" cy="300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62275" y="1152524"/>
                <a:ext cx="781051" cy="180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ransmission Planning\Promod Files\Run Results\2022 Dataset\Other Results + Reports\2022 Common Case\2022 PC1 Common Case Results\MAP - 2022 Renewable Energy Generation (by state)\MAP\2022 RE Generation by State and Type.jpg"/>
              <p:cNvPicPr/>
              <p:nvPr/>
            </p:nvPicPr>
            <p:blipFill>
              <a:blip r:embed="rId2" cstate="print"/>
              <a:srcRect t="9687" r="78462" b="68885"/>
              <a:stretch>
                <a:fillRect/>
              </a:stretch>
            </p:blipFill>
            <p:spPr bwMode="auto">
              <a:xfrm>
                <a:off x="7137669" y="1188480"/>
                <a:ext cx="1857374" cy="1371775"/>
              </a:xfrm>
              <a:prstGeom prst="rect">
                <a:avLst/>
              </a:prstGeom>
              <a:noFill/>
              <a:ln w="9525">
                <a:noFill/>
                <a:miter lim="800000"/>
                <a:headEnd/>
                <a:tailEnd/>
              </a:ln>
            </p:spPr>
          </p:pic>
        </p:grpSp>
        <p:sp>
          <p:nvSpPr>
            <p:cNvPr id="10" name="Rectangle 9"/>
            <p:cNvSpPr/>
            <p:nvPr/>
          </p:nvSpPr>
          <p:spPr>
            <a:xfrm>
              <a:off x="8181976" y="1190625"/>
              <a:ext cx="438150" cy="27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29626" y="1724025"/>
              <a:ext cx="438150" cy="27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295274" y="1375256"/>
            <a:ext cx="3702205" cy="4275502"/>
          </a:xfrm>
        </p:spPr>
        <p:txBody>
          <a:bodyPr>
            <a:normAutofit/>
          </a:bodyPr>
          <a:lstStyle/>
          <a:p>
            <a:pPr marL="579438" lvl="1" indent="-347663">
              <a:lnSpc>
                <a:spcPct val="100000"/>
              </a:lnSpc>
              <a:spcBef>
                <a:spcPts val="600"/>
              </a:spcBef>
              <a:spcAft>
                <a:spcPts val="0"/>
              </a:spcAft>
              <a:buClrTx/>
              <a:buBlip>
                <a:blip r:embed="rId3"/>
              </a:buBlip>
            </a:pPr>
            <a:r>
              <a:rPr lang="en-US" sz="2000" dirty="0" smtClean="0">
                <a:solidFill>
                  <a:schemeClr val="bg2"/>
                </a:solidFill>
              </a:rPr>
              <a:t>Overall Renewable:</a:t>
            </a:r>
          </a:p>
          <a:p>
            <a:pPr marL="579438" lvl="1" indent="-347663">
              <a:lnSpc>
                <a:spcPct val="100000"/>
              </a:lnSpc>
              <a:spcBef>
                <a:spcPts val="600"/>
              </a:spcBef>
              <a:spcAft>
                <a:spcPts val="0"/>
              </a:spcAft>
              <a:buClrTx/>
              <a:buNone/>
            </a:pPr>
            <a:r>
              <a:rPr lang="en-US" sz="2000" dirty="0" smtClean="0">
                <a:solidFill>
                  <a:schemeClr val="bg2"/>
                </a:solidFill>
              </a:rPr>
              <a:t>	168,987 </a:t>
            </a:r>
            <a:r>
              <a:rPr lang="en-US" sz="2000" dirty="0" err="1" smtClean="0">
                <a:solidFill>
                  <a:schemeClr val="bg2"/>
                </a:solidFill>
              </a:rPr>
              <a:t>GWh</a:t>
            </a:r>
            <a:r>
              <a:rPr lang="en-US" sz="2000" dirty="0" smtClean="0">
                <a:solidFill>
                  <a:schemeClr val="bg2"/>
                </a:solidFill>
              </a:rPr>
              <a:t> </a:t>
            </a:r>
          </a:p>
          <a:p>
            <a:pPr marL="623888" indent="-565150">
              <a:lnSpc>
                <a:spcPct val="100000"/>
              </a:lnSpc>
              <a:spcBef>
                <a:spcPts val="600"/>
              </a:spcBef>
              <a:spcAft>
                <a:spcPts val="0"/>
              </a:spcAft>
              <a:buNone/>
            </a:pPr>
            <a:r>
              <a:rPr lang="en-US" sz="2000" dirty="0" smtClean="0">
                <a:solidFill>
                  <a:schemeClr val="bg2"/>
                </a:solidFill>
              </a:rPr>
              <a:t>	</a:t>
            </a:r>
            <a:r>
              <a:rPr lang="en-US" sz="1800" i="1" dirty="0" smtClean="0">
                <a:solidFill>
                  <a:schemeClr val="bg2"/>
                </a:solidFill>
              </a:rPr>
              <a:t>(16.6% of total generation)</a:t>
            </a:r>
          </a:p>
          <a:p>
            <a:pPr marL="579438" lvl="1" indent="-347663">
              <a:lnSpc>
                <a:spcPct val="100000"/>
              </a:lnSpc>
              <a:spcBef>
                <a:spcPts val="600"/>
              </a:spcBef>
              <a:spcAft>
                <a:spcPts val="0"/>
              </a:spcAft>
              <a:buClrTx/>
              <a:buNone/>
            </a:pPr>
            <a:r>
              <a:rPr lang="en-US" sz="2000" dirty="0" smtClean="0">
                <a:solidFill>
                  <a:schemeClr val="bg2"/>
                </a:solidFill>
              </a:rPr>
              <a:t>	61.25 GW</a:t>
            </a:r>
          </a:p>
          <a:p>
            <a:pPr marL="579438" lvl="1" indent="44450">
              <a:lnSpc>
                <a:spcPct val="100000"/>
              </a:lnSpc>
              <a:spcBef>
                <a:spcPts val="600"/>
              </a:spcBef>
              <a:spcAft>
                <a:spcPts val="0"/>
              </a:spcAft>
              <a:buClrTx/>
              <a:buNone/>
            </a:pPr>
            <a:r>
              <a:rPr lang="en-US" sz="1800" i="1" dirty="0" smtClean="0">
                <a:solidFill>
                  <a:schemeClr val="bg2"/>
                </a:solidFill>
                <a:ea typeface="+mn-ea"/>
                <a:cs typeface="+mn-cs"/>
              </a:rPr>
              <a:t>(22.4% of total capacity)</a:t>
            </a:r>
          </a:p>
          <a:p>
            <a:pPr marL="579438" lvl="1" indent="-347663">
              <a:lnSpc>
                <a:spcPct val="100000"/>
              </a:lnSpc>
              <a:spcBef>
                <a:spcPts val="600"/>
              </a:spcBef>
              <a:spcAft>
                <a:spcPts val="0"/>
              </a:spcAft>
              <a:buClrTx/>
              <a:buBlip>
                <a:blip r:embed="rId3"/>
              </a:buBlip>
            </a:pPr>
            <a:r>
              <a:rPr lang="en-US" sz="2000" dirty="0" smtClean="0">
                <a:solidFill>
                  <a:schemeClr val="bg2"/>
                </a:solidFill>
              </a:rPr>
              <a:t>Wind Share in Renewable:</a:t>
            </a:r>
          </a:p>
          <a:p>
            <a:pPr marL="579438" lvl="1" indent="-347663">
              <a:lnSpc>
                <a:spcPct val="100000"/>
              </a:lnSpc>
              <a:spcBef>
                <a:spcPts val="600"/>
              </a:spcBef>
              <a:spcAft>
                <a:spcPts val="0"/>
              </a:spcAft>
              <a:buClrTx/>
              <a:buNone/>
            </a:pPr>
            <a:r>
              <a:rPr lang="en-US" sz="2000" dirty="0" smtClean="0">
                <a:solidFill>
                  <a:schemeClr val="bg2"/>
                </a:solidFill>
              </a:rPr>
              <a:t>	91,253 </a:t>
            </a:r>
            <a:r>
              <a:rPr lang="en-US" sz="2000" dirty="0" err="1" smtClean="0">
                <a:solidFill>
                  <a:schemeClr val="bg2"/>
                </a:solidFill>
              </a:rPr>
              <a:t>GWh</a:t>
            </a:r>
            <a:r>
              <a:rPr lang="en-US" sz="2000" dirty="0" smtClean="0">
                <a:solidFill>
                  <a:schemeClr val="bg2"/>
                </a:solidFill>
              </a:rPr>
              <a:t> (54%)</a:t>
            </a:r>
          </a:p>
          <a:p>
            <a:pPr marL="579438" lvl="1" indent="-347663">
              <a:lnSpc>
                <a:spcPct val="100000"/>
              </a:lnSpc>
              <a:buClrTx/>
              <a:buNone/>
            </a:pPr>
            <a:r>
              <a:rPr lang="en-US" sz="2000" dirty="0" smtClean="0">
                <a:solidFill>
                  <a:schemeClr val="bg2"/>
                </a:solidFill>
              </a:rPr>
              <a:t>	34.7 GW (57%)</a:t>
            </a:r>
          </a:p>
          <a:p>
            <a:pPr marL="579438" lvl="1" indent="-347663">
              <a:lnSpc>
                <a:spcPct val="100000"/>
              </a:lnSpc>
              <a:spcBef>
                <a:spcPts val="600"/>
              </a:spcBef>
              <a:spcAft>
                <a:spcPts val="0"/>
              </a:spcAft>
              <a:buClrTx/>
              <a:buBlip>
                <a:blip r:embed="rId3"/>
              </a:buBlip>
            </a:pPr>
            <a:r>
              <a:rPr lang="en-US" sz="2000" dirty="0" smtClean="0">
                <a:solidFill>
                  <a:schemeClr val="bg2"/>
                </a:solidFill>
              </a:rPr>
              <a:t>Estimated Solar Share:</a:t>
            </a:r>
          </a:p>
          <a:p>
            <a:pPr marL="579438" lvl="1" indent="-347663">
              <a:lnSpc>
                <a:spcPct val="100000"/>
              </a:lnSpc>
              <a:spcBef>
                <a:spcPts val="600"/>
              </a:spcBef>
              <a:spcAft>
                <a:spcPts val="0"/>
              </a:spcAft>
              <a:buClrTx/>
              <a:buNone/>
            </a:pPr>
            <a:r>
              <a:rPr lang="en-US" sz="2000" dirty="0" smtClean="0">
                <a:solidFill>
                  <a:schemeClr val="bg2"/>
                </a:solidFill>
              </a:rPr>
              <a:t>	23,658 </a:t>
            </a:r>
            <a:r>
              <a:rPr lang="en-US" sz="2000" dirty="0" err="1" smtClean="0">
                <a:solidFill>
                  <a:schemeClr val="bg2"/>
                </a:solidFill>
              </a:rPr>
              <a:t>GWh</a:t>
            </a:r>
            <a:r>
              <a:rPr lang="en-US" sz="2000" dirty="0" smtClean="0">
                <a:solidFill>
                  <a:schemeClr val="bg2"/>
                </a:solidFill>
              </a:rPr>
              <a:t> (14%)</a:t>
            </a:r>
          </a:p>
          <a:p>
            <a:pPr marL="579438" lvl="1" indent="-347663">
              <a:lnSpc>
                <a:spcPct val="100000"/>
              </a:lnSpc>
              <a:buClrTx/>
              <a:buNone/>
            </a:pPr>
            <a:r>
              <a:rPr lang="en-US" sz="2000" dirty="0" smtClean="0">
                <a:solidFill>
                  <a:schemeClr val="bg2"/>
                </a:solidFill>
              </a:rPr>
              <a:t>	19.7 GW (32%)</a:t>
            </a:r>
          </a:p>
        </p:txBody>
      </p:sp>
      <p:sp>
        <p:nvSpPr>
          <p:cNvPr id="15" name="Right Brace 14"/>
          <p:cNvSpPr/>
          <p:nvPr/>
        </p:nvSpPr>
        <p:spPr>
          <a:xfrm>
            <a:off x="7724775" y="2152650"/>
            <a:ext cx="142875" cy="552450"/>
          </a:xfrm>
          <a:prstGeom prst="rightBrace">
            <a:avLst/>
          </a:prstGeom>
          <a:ln>
            <a:solidFill>
              <a:srgbClr val="0C3A7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rot="5400000">
            <a:off x="7658100" y="2295525"/>
            <a:ext cx="822661" cy="400110"/>
          </a:xfrm>
          <a:prstGeom prst="rect">
            <a:avLst/>
          </a:prstGeom>
          <a:noFill/>
        </p:spPr>
        <p:txBody>
          <a:bodyPr wrap="none" rtlCol="0">
            <a:spAutoFit/>
          </a:bodyPr>
          <a:lstStyle/>
          <a:p>
            <a:r>
              <a:rPr lang="en-US" dirty="0" smtClean="0">
                <a:solidFill>
                  <a:schemeClr val="bg2"/>
                </a:solidFill>
              </a:rPr>
              <a:t>Variable</a:t>
            </a:r>
          </a:p>
          <a:p>
            <a:r>
              <a:rPr lang="en-US" dirty="0" smtClean="0">
                <a:solidFill>
                  <a:schemeClr val="bg2"/>
                </a:solidFill>
              </a:rPr>
              <a:t>Renewable</a:t>
            </a:r>
            <a:endParaRPr lang="en-US" dirty="0">
              <a:solidFill>
                <a:schemeClr val="bg2"/>
              </a:solidFill>
            </a:endParaRPr>
          </a:p>
        </p:txBody>
      </p:sp>
      <p:sp>
        <p:nvSpPr>
          <p:cNvPr id="17" name="Right Brace 16"/>
          <p:cNvSpPr/>
          <p:nvPr/>
        </p:nvSpPr>
        <p:spPr>
          <a:xfrm>
            <a:off x="8105775" y="1228725"/>
            <a:ext cx="161925" cy="866775"/>
          </a:xfrm>
          <a:prstGeom prst="rightBrace">
            <a:avLst/>
          </a:prstGeom>
          <a:ln>
            <a:solidFill>
              <a:srgbClr val="0C3A7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rot="5400000">
            <a:off x="8033024" y="1457325"/>
            <a:ext cx="930063" cy="400110"/>
          </a:xfrm>
          <a:prstGeom prst="rect">
            <a:avLst/>
          </a:prstGeom>
          <a:noFill/>
        </p:spPr>
        <p:txBody>
          <a:bodyPr wrap="none" rtlCol="0">
            <a:spAutoFit/>
          </a:bodyPr>
          <a:lstStyle/>
          <a:p>
            <a:r>
              <a:rPr lang="en-US" dirty="0" smtClean="0">
                <a:solidFill>
                  <a:schemeClr val="bg2"/>
                </a:solidFill>
              </a:rPr>
              <a:t>Non-Variable</a:t>
            </a:r>
          </a:p>
          <a:p>
            <a:r>
              <a:rPr lang="en-US" dirty="0" smtClean="0">
                <a:solidFill>
                  <a:schemeClr val="bg2"/>
                </a:solidFill>
              </a:rPr>
              <a:t>Renewable</a:t>
            </a:r>
            <a:endParaRPr lang="en-US" dirty="0">
              <a:solidFill>
                <a:schemeClr val="bg2"/>
              </a:solidFill>
            </a:endParaRPr>
          </a:p>
        </p:txBody>
      </p:sp>
      <p:sp>
        <p:nvSpPr>
          <p:cNvPr id="19" name="TextBox 18"/>
          <p:cNvSpPr txBox="1"/>
          <p:nvPr/>
        </p:nvSpPr>
        <p:spPr>
          <a:xfrm>
            <a:off x="4638675" y="2219325"/>
            <a:ext cx="370614" cy="246221"/>
          </a:xfrm>
          <a:prstGeom prst="rect">
            <a:avLst/>
          </a:prstGeom>
          <a:noFill/>
        </p:spPr>
        <p:txBody>
          <a:bodyPr wrap="none" rtlCol="0">
            <a:spAutoFit/>
          </a:bodyPr>
          <a:lstStyle/>
          <a:p>
            <a:r>
              <a:rPr lang="en-US" b="1" dirty="0" smtClean="0"/>
              <a:t>BC</a:t>
            </a:r>
            <a:endParaRPr lang="en-US" b="1" dirty="0"/>
          </a:p>
        </p:txBody>
      </p:sp>
      <p:sp>
        <p:nvSpPr>
          <p:cNvPr id="21" name="TextBox 20"/>
          <p:cNvSpPr txBox="1"/>
          <p:nvPr/>
        </p:nvSpPr>
        <p:spPr>
          <a:xfrm>
            <a:off x="6143625" y="2286000"/>
            <a:ext cx="356188" cy="246221"/>
          </a:xfrm>
          <a:prstGeom prst="rect">
            <a:avLst/>
          </a:prstGeom>
          <a:noFill/>
        </p:spPr>
        <p:txBody>
          <a:bodyPr wrap="none" rtlCol="0">
            <a:spAutoFit/>
          </a:bodyPr>
          <a:lstStyle/>
          <a:p>
            <a:r>
              <a:rPr lang="en-US" b="1" dirty="0" smtClean="0"/>
              <a:t>AL</a:t>
            </a:r>
            <a:endParaRPr lang="en-US" b="1" dirty="0"/>
          </a:p>
        </p:txBody>
      </p:sp>
      <p:sp>
        <p:nvSpPr>
          <p:cNvPr id="23" name="TextBox 22"/>
          <p:cNvSpPr txBox="1"/>
          <p:nvPr/>
        </p:nvSpPr>
        <p:spPr>
          <a:xfrm>
            <a:off x="5181600" y="3057525"/>
            <a:ext cx="399468" cy="246221"/>
          </a:xfrm>
          <a:prstGeom prst="rect">
            <a:avLst/>
          </a:prstGeom>
          <a:noFill/>
        </p:spPr>
        <p:txBody>
          <a:bodyPr wrap="none" rtlCol="0">
            <a:spAutoFit/>
          </a:bodyPr>
          <a:lstStyle/>
          <a:p>
            <a:r>
              <a:rPr lang="en-US" b="1" dirty="0" smtClean="0"/>
              <a:t>WA</a:t>
            </a:r>
            <a:endParaRPr lang="en-US" b="1" dirty="0"/>
          </a:p>
        </p:txBody>
      </p:sp>
      <p:sp>
        <p:nvSpPr>
          <p:cNvPr id="24" name="TextBox 23"/>
          <p:cNvSpPr txBox="1"/>
          <p:nvPr/>
        </p:nvSpPr>
        <p:spPr>
          <a:xfrm>
            <a:off x="6143625" y="3914775"/>
            <a:ext cx="312906" cy="246221"/>
          </a:xfrm>
          <a:prstGeom prst="rect">
            <a:avLst/>
          </a:prstGeom>
          <a:noFill/>
        </p:spPr>
        <p:txBody>
          <a:bodyPr wrap="none" rtlCol="0">
            <a:spAutoFit/>
          </a:bodyPr>
          <a:lstStyle/>
          <a:p>
            <a:r>
              <a:rPr lang="en-US" b="1" dirty="0" smtClean="0"/>
              <a:t>ID</a:t>
            </a:r>
            <a:endParaRPr lang="en-US" b="1" dirty="0"/>
          </a:p>
        </p:txBody>
      </p:sp>
      <p:sp>
        <p:nvSpPr>
          <p:cNvPr id="25" name="TextBox 24"/>
          <p:cNvSpPr txBox="1"/>
          <p:nvPr/>
        </p:nvSpPr>
        <p:spPr>
          <a:xfrm>
            <a:off x="4438650" y="3943350"/>
            <a:ext cx="377026" cy="246221"/>
          </a:xfrm>
          <a:prstGeom prst="rect">
            <a:avLst/>
          </a:prstGeom>
          <a:noFill/>
        </p:spPr>
        <p:txBody>
          <a:bodyPr wrap="none" rtlCol="0">
            <a:spAutoFit/>
          </a:bodyPr>
          <a:lstStyle/>
          <a:p>
            <a:r>
              <a:rPr lang="en-US" b="1" dirty="0" smtClean="0"/>
              <a:t>OR</a:t>
            </a:r>
            <a:endParaRPr lang="en-US" b="1" dirty="0"/>
          </a:p>
        </p:txBody>
      </p:sp>
      <p:sp>
        <p:nvSpPr>
          <p:cNvPr id="26" name="TextBox 25"/>
          <p:cNvSpPr txBox="1"/>
          <p:nvPr/>
        </p:nvSpPr>
        <p:spPr>
          <a:xfrm>
            <a:off x="7086600" y="3238500"/>
            <a:ext cx="370614" cy="246221"/>
          </a:xfrm>
          <a:prstGeom prst="rect">
            <a:avLst/>
          </a:prstGeom>
          <a:noFill/>
        </p:spPr>
        <p:txBody>
          <a:bodyPr wrap="none" rtlCol="0">
            <a:spAutoFit/>
          </a:bodyPr>
          <a:lstStyle/>
          <a:p>
            <a:r>
              <a:rPr lang="en-US" b="1" dirty="0" smtClean="0"/>
              <a:t>MT</a:t>
            </a:r>
            <a:endParaRPr lang="en-US" b="1" dirty="0"/>
          </a:p>
        </p:txBody>
      </p:sp>
      <p:sp>
        <p:nvSpPr>
          <p:cNvPr id="28" name="TextBox 27"/>
          <p:cNvSpPr txBox="1"/>
          <p:nvPr/>
        </p:nvSpPr>
        <p:spPr>
          <a:xfrm>
            <a:off x="7286625" y="4114800"/>
            <a:ext cx="391454" cy="246221"/>
          </a:xfrm>
          <a:prstGeom prst="rect">
            <a:avLst/>
          </a:prstGeom>
          <a:noFill/>
        </p:spPr>
        <p:txBody>
          <a:bodyPr wrap="none" rtlCol="0">
            <a:spAutoFit/>
          </a:bodyPr>
          <a:lstStyle/>
          <a:p>
            <a:r>
              <a:rPr lang="en-US" b="1" dirty="0" smtClean="0"/>
              <a:t>WY</a:t>
            </a:r>
            <a:endParaRPr lang="en-US" b="1" dirty="0"/>
          </a:p>
        </p:txBody>
      </p:sp>
      <p:sp>
        <p:nvSpPr>
          <p:cNvPr id="29" name="TextBox 28"/>
          <p:cNvSpPr txBox="1"/>
          <p:nvPr/>
        </p:nvSpPr>
        <p:spPr>
          <a:xfrm>
            <a:off x="6934200" y="5010150"/>
            <a:ext cx="377026" cy="246221"/>
          </a:xfrm>
          <a:prstGeom prst="rect">
            <a:avLst/>
          </a:prstGeom>
          <a:noFill/>
        </p:spPr>
        <p:txBody>
          <a:bodyPr wrap="none" rtlCol="0">
            <a:spAutoFit/>
          </a:bodyPr>
          <a:lstStyle/>
          <a:p>
            <a:r>
              <a:rPr lang="en-US" b="1" dirty="0" smtClean="0"/>
              <a:t>CO</a:t>
            </a:r>
            <a:endParaRPr lang="en-US" b="1" dirty="0"/>
          </a:p>
        </p:txBody>
      </p:sp>
      <p:sp>
        <p:nvSpPr>
          <p:cNvPr id="30" name="TextBox 29"/>
          <p:cNvSpPr txBox="1"/>
          <p:nvPr/>
        </p:nvSpPr>
        <p:spPr>
          <a:xfrm>
            <a:off x="6248400" y="5010150"/>
            <a:ext cx="356188" cy="246221"/>
          </a:xfrm>
          <a:prstGeom prst="rect">
            <a:avLst/>
          </a:prstGeom>
          <a:noFill/>
        </p:spPr>
        <p:txBody>
          <a:bodyPr wrap="none" rtlCol="0">
            <a:spAutoFit/>
          </a:bodyPr>
          <a:lstStyle/>
          <a:p>
            <a:r>
              <a:rPr lang="en-US" b="1" dirty="0" smtClean="0"/>
              <a:t>UT</a:t>
            </a:r>
            <a:endParaRPr lang="en-US" b="1" dirty="0"/>
          </a:p>
        </p:txBody>
      </p:sp>
      <p:sp>
        <p:nvSpPr>
          <p:cNvPr id="31" name="TextBox 30"/>
          <p:cNvSpPr txBox="1"/>
          <p:nvPr/>
        </p:nvSpPr>
        <p:spPr>
          <a:xfrm>
            <a:off x="6429375" y="6115050"/>
            <a:ext cx="356188" cy="246221"/>
          </a:xfrm>
          <a:prstGeom prst="rect">
            <a:avLst/>
          </a:prstGeom>
          <a:noFill/>
        </p:spPr>
        <p:txBody>
          <a:bodyPr wrap="none" rtlCol="0">
            <a:spAutoFit/>
          </a:bodyPr>
          <a:lstStyle/>
          <a:p>
            <a:r>
              <a:rPr lang="en-US" b="1" dirty="0" smtClean="0"/>
              <a:t>AZ</a:t>
            </a:r>
            <a:endParaRPr lang="en-US" b="1" dirty="0"/>
          </a:p>
        </p:txBody>
      </p:sp>
      <p:sp>
        <p:nvSpPr>
          <p:cNvPr id="32" name="TextBox 31"/>
          <p:cNvSpPr txBox="1"/>
          <p:nvPr/>
        </p:nvSpPr>
        <p:spPr>
          <a:xfrm>
            <a:off x="7477125" y="6038850"/>
            <a:ext cx="385042" cy="246221"/>
          </a:xfrm>
          <a:prstGeom prst="rect">
            <a:avLst/>
          </a:prstGeom>
          <a:noFill/>
        </p:spPr>
        <p:txBody>
          <a:bodyPr wrap="none" rtlCol="0">
            <a:spAutoFit/>
          </a:bodyPr>
          <a:lstStyle/>
          <a:p>
            <a:r>
              <a:rPr lang="en-US" b="1" dirty="0" smtClean="0"/>
              <a:t>NM</a:t>
            </a:r>
            <a:endParaRPr lang="en-US" b="1" dirty="0"/>
          </a:p>
        </p:txBody>
      </p:sp>
      <p:sp>
        <p:nvSpPr>
          <p:cNvPr id="33" name="TextBox 32"/>
          <p:cNvSpPr txBox="1"/>
          <p:nvPr/>
        </p:nvSpPr>
        <p:spPr>
          <a:xfrm>
            <a:off x="5467350" y="5715000"/>
            <a:ext cx="370614" cy="246221"/>
          </a:xfrm>
          <a:prstGeom prst="rect">
            <a:avLst/>
          </a:prstGeom>
          <a:noFill/>
        </p:spPr>
        <p:txBody>
          <a:bodyPr wrap="none" rtlCol="0">
            <a:spAutoFit/>
          </a:bodyPr>
          <a:lstStyle/>
          <a:p>
            <a:r>
              <a:rPr lang="en-US" b="1" dirty="0" smtClean="0"/>
              <a:t>CA</a:t>
            </a:r>
            <a:endParaRPr lang="en-US" b="1" dirty="0"/>
          </a:p>
        </p:txBody>
      </p:sp>
      <p:sp>
        <p:nvSpPr>
          <p:cNvPr id="34" name="TextBox 33"/>
          <p:cNvSpPr txBox="1"/>
          <p:nvPr/>
        </p:nvSpPr>
        <p:spPr>
          <a:xfrm>
            <a:off x="5657850" y="4848225"/>
            <a:ext cx="362600" cy="246221"/>
          </a:xfrm>
          <a:prstGeom prst="rect">
            <a:avLst/>
          </a:prstGeom>
          <a:noFill/>
        </p:spPr>
        <p:txBody>
          <a:bodyPr wrap="none" rtlCol="0">
            <a:spAutoFit/>
          </a:bodyPr>
          <a:lstStyle/>
          <a:p>
            <a:r>
              <a:rPr lang="en-US" b="1" dirty="0" smtClean="0"/>
              <a:t>NV</a:t>
            </a:r>
            <a:endParaRPr lang="en-US" b="1" dirty="0"/>
          </a:p>
        </p:txBody>
      </p:sp>
      <p:sp>
        <p:nvSpPr>
          <p:cNvPr id="35" name="TextBox 34"/>
          <p:cNvSpPr txBox="1"/>
          <p:nvPr/>
        </p:nvSpPr>
        <p:spPr>
          <a:xfrm>
            <a:off x="508783" y="5733898"/>
            <a:ext cx="2914642" cy="861774"/>
          </a:xfrm>
          <a:prstGeom prst="rect">
            <a:avLst/>
          </a:prstGeom>
          <a:noFill/>
        </p:spPr>
        <p:txBody>
          <a:bodyPr wrap="square" rtlCol="0">
            <a:spAutoFit/>
          </a:bodyPr>
          <a:lstStyle/>
          <a:p>
            <a:r>
              <a:rPr lang="en-US" dirty="0" smtClean="0">
                <a:solidFill>
                  <a:schemeClr val="bg2"/>
                </a:solidFill>
              </a:rPr>
              <a:t>Assumed capacity factors by resource type:</a:t>
            </a:r>
          </a:p>
          <a:p>
            <a:pPr marL="233363" indent="-115888">
              <a:buFont typeface="Arial" pitchFamily="34" charset="0"/>
              <a:buChar char="•"/>
            </a:pPr>
            <a:r>
              <a:rPr lang="en-US" dirty="0" smtClean="0">
                <a:solidFill>
                  <a:schemeClr val="bg2"/>
                </a:solidFill>
              </a:rPr>
              <a:t>Wind-30%</a:t>
            </a:r>
          </a:p>
          <a:p>
            <a:pPr marL="233363" indent="-115888">
              <a:buFont typeface="Arial" pitchFamily="34" charset="0"/>
              <a:buChar char="•"/>
            </a:pPr>
            <a:r>
              <a:rPr lang="en-US" dirty="0" smtClean="0">
                <a:solidFill>
                  <a:schemeClr val="bg2"/>
                </a:solidFill>
              </a:rPr>
              <a:t>Solar-13.7%</a:t>
            </a:r>
          </a:p>
          <a:p>
            <a:pPr marL="233363" indent="-115888">
              <a:buFont typeface="Arial" pitchFamily="34" charset="0"/>
              <a:buChar char="•"/>
            </a:pPr>
            <a:endParaRPr lang="en-US" dirty="0" smtClean="0">
              <a:solidFill>
                <a:schemeClr val="bg2"/>
              </a:solidFill>
            </a:endParaRP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8099425" cy="464186"/>
          </a:xfrm>
        </p:spPr>
        <p:txBody>
          <a:bodyPr/>
          <a:lstStyle/>
          <a:p>
            <a:r>
              <a:rPr lang="en-US" dirty="0" smtClean="0"/>
              <a:t>Challenges with a Growing VER Portfolio</a:t>
            </a:r>
            <a:endParaRPr lang="en-US" dirty="0"/>
          </a:p>
        </p:txBody>
      </p:sp>
      <p:sp>
        <p:nvSpPr>
          <p:cNvPr id="5" name="Content Placeholder 2"/>
          <p:cNvSpPr>
            <a:spLocks noGrp="1"/>
          </p:cNvSpPr>
          <p:nvPr>
            <p:ph idx="1"/>
          </p:nvPr>
        </p:nvSpPr>
        <p:spPr>
          <a:xfrm>
            <a:off x="432172" y="4682930"/>
            <a:ext cx="8195795" cy="1841695"/>
          </a:xfrm>
        </p:spPr>
        <p:txBody>
          <a:bodyPr>
            <a:normAutofit/>
          </a:bodyPr>
          <a:lstStyle/>
          <a:p>
            <a:pPr marL="579438" lvl="1" indent="-347663">
              <a:lnSpc>
                <a:spcPct val="100000"/>
              </a:lnSpc>
              <a:spcBef>
                <a:spcPts val="600"/>
              </a:spcBef>
              <a:buNone/>
              <a:defRPr/>
            </a:pPr>
            <a:endParaRPr lang="en-US" sz="2000" dirty="0" smtClean="0"/>
          </a:p>
          <a:p>
            <a:pPr marL="457200" lvl="1" indent="-347663">
              <a:lnSpc>
                <a:spcPct val="100000"/>
              </a:lnSpc>
              <a:spcBef>
                <a:spcPts val="600"/>
              </a:spcBef>
              <a:buClrTx/>
              <a:buNone/>
              <a:defRPr/>
            </a:pPr>
            <a:r>
              <a:rPr lang="en-US" sz="2000" dirty="0" smtClean="0">
                <a:solidFill>
                  <a:srgbClr val="333333"/>
                </a:solidFill>
              </a:rPr>
              <a:t>	</a:t>
            </a:r>
            <a:r>
              <a:rPr lang="en-US" sz="2000" i="1" dirty="0" smtClean="0">
                <a:solidFill>
                  <a:schemeClr val="bg2"/>
                </a:solidFill>
              </a:rPr>
              <a:t>These challenges are typically addressed by “backfilling” the renewable resource with different types of generation or storage options, including Demand Response</a:t>
            </a:r>
          </a:p>
        </p:txBody>
      </p:sp>
      <p:sp>
        <p:nvSpPr>
          <p:cNvPr id="15362" name="AutoShape 2" descr="data:image/jpeg;base64,/9j/4AAQSkZJRgABAQAAAQABAAD/2wCEAAkGBxQQEhUUEhQVFhUUFBgYFxcYFxgaFRUXFxcYGBUVFxgYHSggGBslHBUXITEhJSkrLi4uFx8zODMsNygtLisBCgoKDg0OGhAQGjQkHyQvLC0sLTUsLzUsLCwsLCwsLCwsLC4tLCwsLCwsLCwsLCwsLCwsLCwsLCwsLCwsLCw0LP/AABEIALcBEwMBIgACEQEDEQH/xAAbAAABBQEBAAAAAAAAAAAAAAAAAQIDBAYFB//EAEoQAAEDAQQGBQcJBgUDBQAAAAEAAhEDBBIhMQUTQVFhkQYiMlJxFIGhsdHh8BYjM0JTcpLB0hUkYpOisjRDc4LCRGPxB2Sjs+L/xAAaAQEAAwEBAQAAAAAAAAAAAAAAAQIDBAUG/8QAMxEAAgECAgULBAIDAAAAAAAAAAECAxEEEiExUVKhBRMUFTJBYZHR4fAicYGxI5JCosH/2gAMAwEAAhEDEQA/APcUIQgBCEIAQhCAEIQgBCy+nujr69Wo+m66Xts8Ovnqup1w+o8McCydW1sSCCWiUujrFbxV+erB1LUlt0NpgufkKji1gIft6pDYMBoIlAadCwuj9EaRoUXCk5jXOpht01nVA2oKF3ygOq0zE1ADcAgxJxcQrP7Lt5tFOqajIZUrB2LJNCpVoOaynFIBvUpGb993aAcLwcwDYoWT070dq2hgxJqeRV6Ti+oRerPYwUnOFMNYYOslwaO1gNifZLDb2VqV60X6DC+/LaV+o0l13WXabYgFsXLvZM3pQGpQsTadFaQYKhoOaKrq73641pFSkXVHUqbqNSk5rWtBYw3SDDSQcSFHaejNrJDqb2A0n1qlIOuuZrHC06pz71MnB1WnkcJdnAQG6QslR0fpIth1pIMAAxQLoNeXOedQGl4o4C60NnMHNNdYNJA0y2q2dbSNRxNMX6bbgqBw1Jxc0PPUuYxGGQGvQsfb9B2t1cvpPuyat1xqOusD2w1wphvbBDYN6IJBGAVdvR+1tpVHUjqawFPUN15rBjgGitUL67HAF4Bb2XRi6C5xQG4QsppDQNd9epWa9smpRNNriS1ophpcSPvNyAxVdmj9Jmm1r6zXdR4eSKQJeb2rPUpAQMJgCerudfA2aF5/V6O6QcyrS1jDSc6qWNc5sgVKdsBALaQIbeq2YwS5wLX9aIBtWqx6RoGrVp1C+bgp0iWmnLrRVaQWileaBTq03lwObCDgEBtkLK6Q0VatcalNwqOFFjab3VXMuPaHipNFrDTdfvDGMJy6rVH5JpTr1BWZeAJp0Tq9U4m01zdqP1N8XbOaDQWnNrpBzIGuQuFoOy2tlar5RWFWkQ0U+qxsQAC7qtBBOJIJInK6MF3UAIQhACEIQAhCEAIQhACrWu0OYRdYXA5kTgJAJy3EnzKykLhlKApULZUc4A0iBj1pPs+I4ibArnGGuMGJ6uzxKfrBlInx8fYeSZZ9v3netALrT3Hc2/qRrT3Hc2/qUqEBFrT3Hc2/qRrT3Hc2/qUqEBFrT3Hc2/qRrT3Hc2/qUqEBFrT3Hc2/qRrT3Hc2/qUqEBFrT3Hc2/qRrT3Hc2/qUqEBSt9tNKm99x3UaXZt2Cd6xNbp/UYQHNpNnKZ47b3BbLpB/hq3+k71LyC2mSG6rWSJxwAjjHxK4cVUnGSUWetyfQp1ISlJX0muZ0/qEwG0SYnCTlhscpPltX+zp8nfqWHa8s6ws8b4c2dm7Pwz6vATO+01AcKJIwxvNGYE4HcTHmXM61Xul+j0VhMP3w/ZsfltX+zp8nfqWn0DpZ1opB5YQZIMERI3SZXk9K1PLmh1MgOJ614ECBOz3fktNoTTVazN6rC6lJwLTE7YeBgea0o4iSl9b0GGKwNOVP8Aiik7nomtPcdzb+pGtPcdzb+pcrRXSSjaML1x/ddgfMcj612ZXoxkpK6Z4U6coO0lZjBUPdP9PtTrx3H0e1c7SGnaFCo2nUqBrniccmiYBecmA4wTEwdxXSBU3K2YTwQlQpIBCEIAQhCAEIQgBCEIAQhCAFDXsrXkEzIyxyxBnxwUyr2mo8EXWyNuWGIyx3SgI6WjqbHXgDI4n42DkpKDAb33netQUalYu6zWhuMnbw2/EDfhPQJ60Adp23j4ICXVBGqCJduHP3Il24c/cgDVBGqCJduHP3Il24c/cgDVBGqCJduHP3Il24c/cgDVBGqCJduHP3Il24c/cgDVBGqCJduHP3Il24c/cgKmlbJrKNRjR1nMcBjtIwXmdq6KWmocWVmx3XAbZmQV6vLtw5+5GO4c/csKtBVGm2deHxkqMXFJO55Geh1ou3blftXpvCZIAz8080DofaO5aPx+9euS7cOfuRLtw5+5Z9EW8zfrOe6uPqeW0ejloa0NFF+A2xPrW56K6PfRs4bUbDi5xicQDlMLsy7cOfuRLtw5+5XpYaNOWZMyxGOnXhkaSRWr6MpVO3TY7xaCeZVHS9qp2GiXAEkm7TZecbzzN1okm6MCTuAJXXl24c/cs/pOgbTa6dM9mjTNR0H6zzcZjGBhtTmtZ6NWs5oty0SehHAsGjrwqVLRffUeZqPaOpSyutO4ARhjdABOcqazW5+jnNvEvspzjHVjY+ntgbWY4YjGQtfSqspgNbAa3dJaN8mImd652lNFAtLqbZacXMbiDtL6Y2O2wM8duKpzWVXjr/ZfnsztLV+jt0nhwBaQQRIIxBBxBB2hPhYbo3pE2Oq2z1HTQqn5h+xjjiKc912zccMiANwCrwnmRnOGV/oVCRKrlAQhCAEIQgBCEIAQhCAFHUrNaQCQJy9SrW21lj6bQO26CTkAI454qxVoNdBIxGWJG0HZxA5IBrbWwmA4E7pxS2c9r7zvWmMsTGm8GgEbfj4wG5Q1bVSpAuqlrQal287KXGGgnZjhigL0olNDG7hyRqxuHJAOlEpurG4ckasbhyQDpRKbqxuHJGrG4ckA6USm6sbhyUD3Am6xoJ2mOq32ngPQgLDngYkiFF5ZT77eaSnY2jEi8d5x5DIeZTasbhyQCU6rXdkg+BTryiqWVjs2jxjHmMVE6zXcQ4RucARzwPMlAWpRK5jNK0frOpxva5rm7IyxHabmNoV+nccJF0jhCAklEpurG4cgmVCxvaujxhAPqVQ0EkgAAkncBiSs70Zaa+utFTKtVddb/wBun82wHh1SYylxO5N6S26KVQNYAGsl05uJwpUo2X3RO26DgJC7Oi7AKNGnTgG4xrZ3kAAk+JVX2rfPmssuy3+PnAuAAYCFA+jd61MQdrcg7fwB4qe4NwS3QrFTJ9JdEMqsJGDKhx2GnVJ7Q3S7A7nQdpKudD9LPr03U6066gQx5jB4jqVN0kDEbwdkLrWqzAzgCHCHs2PBEHzxzy8KmhLNcL9s3Yf32ibs/wAQxB8J2wKOP1Zl+S6n9GV/g6yEIVygIQhACEIQAhCEAIQhAc/ScXqP3+OXmyxu54Ke1CpIuERtnbiMsPH4xFPTAvOpMxkvzBgj+IGM/ar9a0tYQHGL2XMD1uCArUW1rwvObd2gZ8Nm/wDLjNbSujjaKT6fVILyYdOMThI7PjB8Fdp6QpuddBxPA7vDiOY3p9CoBexHad61DSasyU2ndGHsWkLRo43HNdVoD6p+lo8AZhzdwmNx2LWaJ01StQmlUaSM2EEPb95pMjxyOwqzaaNOp2okZGYI8Cs/pLotSqG80tkZHAOB3gjb4Qs7Shq0o1vCfa0PaajrbxyPtSdbeOR9qxv7OtbOo201LvE3j+My4fiCaeipqfSvdUnvvn+5xTnG9UWObitckay029lL6SrSZHecG+ty5lp6XWVn/UMed1IOqn/45XModDaLcmUuYH9rQulY+j9FmdyNwH5klL1Ngy0l3tnPq9OaBkP1tJuwmk6X8BdJuDi675s11dHaSfVYHUW0H0z2blaT4YNuzvhyvCyUYi6wjjB9a4luotsdTW0bopVCG1WCA0PyZUHdnBpP3eJTNOKvLURlhJ2jdM650iW/SMeziW3m+N6mTdHF0KzZ7QKglj2OG9pkcwVHZ7YHCQZ4bff602vZaNQ3nNYXd7APH+4YhappmTTRb628cj7UhB3jkfaqXkbR2a1Vv++9/wDYHJHMqNHVrtMd9jT6WFqki5FS0DTaIAPjefJxDoJvYyRJ3yZzKvvs0mTE7xIPMGVnKWna7mOf1BDb0at2OUAS/MzgPDKSB27lX7dn8sfm5ATeScT+J/6lXtNZtHBoYajuwwDrOOUmMQ0SJccB6EppVD/1EeDGz5pn1J9GnTog3Yk5uJlzjvc44n4AQHDttAurWezyHE1DXqujtauDJE4C/cAGwNAXbt9qdRF84sHagGWDvxtG/dmuVoIipaK9YkQ27Sb5us+PEubyXfL2naOaxheV5bTadotR7kFKpeALSCCJBGRG8Yp+KyVprO0bUlvXs1Q9mfo3HMN3bxsPpV7T+lZsZq0H9otAcMxLhI4FRzys7613Gjw0m45dKlqfrsZoExtMAkjbn4715FaekdSkYfXqjAY33xjMDPPA4J9n0/VqE3a9UxH135ESDnksOmLdZ29VSvbOj11C8o/atf7ar/Md7UftWv8AbVf5jvao6dHYT1RPeXE9YQvJ/wBq1/tqv8x3tR+1a/21X+Y72p06OwdUT3lxPWELyf8Aatf7ar/Md7UftWv9tV/mO9qdOjsHVE95cT1hC8n/AGrX+2q/zHe1W9EaVr6+lNWoQajQQXEgguAOBPFSsbFu1isuSaiTeZHpiEIXaeUQ1rK17muMy3LEwOMTE8YlSVKQd2gD4j43BPUFpa+RcIwzB24j8gR50A5tnaMQ1oO8ATt9p5pLP9b7zvWqtGjWDgXPBbjIjls+PNjYoNPWx+s7ZxQFhCZdO/0Iunf6EA9CZdO/0Iunf6EA9CZdO/0Iunf6EA9RWmg2oxzHgOa4FrgciCIITrp3+hF07/QEBldFVnUaj7PUcS+lDg4/5tI4MrYbR2XcRO0zoqdScxiN3aHLMcQuZ0m0a9wbXpH56zkuZh2mnt0yBmCMY2xG1Lo61tq0w9hlozaO3RJAPVjNsGRvBBEggLFfS7G0vqVzsMdORB9foSmpGYI+OCrAE4zeGxze1H5+bknX5wD8dzgA78o5LS5lYdTt9N3Ze07cCDhgZw+8OY3qbWcDyKxVE0TTd82+6ACTrO112mZaRMnr7zORLoWvJIze0eb3qbixLfOwc1z9JWgNpuM4ATP/AC4Dd7lO905FzvNDeeEjms90iqaxrKIJLrS9rBGercQKtU8Ll4NG68d8UnLQXpq7Ox0YoFlmpyIc8Go4bQahvR5gQPMusoxTOw+gJbp3+gK8VZWKSd22R2yytqscx4lrhB9vArzPS1iqWVzqRJuOgjc8A9UxvHxgvUbvFZ7pxRBsxcRJa9sHaJMFc+KpKUXLvR3cn13CooPSm+PczzS1Mqk9S5EQWvBMmc8OCYdaSSzVRjB60wThltiMd6ZpBjS4X6T39XAtneZBxA/8qGjqqv8AlPgNgEzBDcLoN7E4HlwXmpaD35P6iwfKBGNLjN7dHpPxuSoy0SC004EYG91sBeJjjehUmilP+HrDHcYO2O1jnlwUuqphjSaNV2LiAR1mzdBBAOWAznI78Zt4cCt79/F+hdGtlslm0uznbAHDLkoprgGTR2wet44/GxVfJaWrdFKoI2Cb0ZhwvGNhHoTjqy69qKhcJGIO1u3GJjDf6FFib+PH2LLn1xj81wHWxJ2CfbtRXdWiZptBDc5kEiDjl2jh5lUaaLOsKVSQ4NjEukg4Re3BJqqWP7vVyk4GMSdl7HHYpstgzPbx9i/QNW917kYzEyN2fm9K62ifp6X+qz+8LhWemx+BpPbLLsunACOrM8BjwXc0QIrURuq0/wC4Kv8Akiz7D+x6yhCF7Z8gKoa9pawgOMTlza2Obgpk1zQc1IKlHSbHuugmTOw/G7n4qWg+L2fadsO/wUoYBkAmWfJ33netAc/SHSKhQdce43omA1xgHKcFV+WFm7z/AMDlk+nTJtFUTEsaJ3SzNZNlFzCHGvOAaZA7OwQJkyRjnjmvPnipqTS7j2qXJ9KVOMnfSr60esfLCzd5/wCByPlhZu8/8DvYvOda3vDOMxmTAHNNfaGNzcNu3cCT6AVn0yrsOjqvD7X5r0PSPlhZu8/8DvYj5YWbvP8AwO9i85dUAxJETGe0mI5o1g3jmE6ZU2DquhtfmvQ9G+WFm7z/AMDl0NG6YpWgE0yTdMHquBE5bF5TrBvHNbL/ANPc63+z/mtaOJnOaizmxfJ9KlSc4t3Xj7GwNQceR9izekbMbLU11HBhzkOuskzdfh9CSSb2dNxnslwHV6RE6h8Ak9UQJvHrDBsZHccAMyRmuDYaD3OpS2uWjWTBgOBaI7cYG9A4Aebucbnjp2O1ZLSypNy9SqjF9MjETtc3JwPeGewqw+o6OswOG9sz4w6APxLgV9DPpCabCGA9UhxfaqAx+jdPWaMPmyXYTF4QxdKx22q5s03UrS0YEtIp1QdocMW3uBuQqatZeyeo4tENDSRaDN0S6AQMWlxh1UwNnAEYnEnTtqH6tGPvQP7QVzbNZbvZslTZ26zDkQRPzhnESd5mZkqe2WyqwTVqWeztJgSS9x4Nm6L3CHedL/LCz+Mk0haBTYXVnGMgxrSL5OTBOLiThGE7lQ6O2c1HutVXFzsGQCWhuRLcMsLoO0Au+uUtDRxrSQ17Q4Qa9afKHtPabSbhqARt6pGPVyK0NOmGgAAAAAADIAZAIo3d2HKysg1g4/hPsRrBx/CfYnoWhmNv+PIrg9NT+6u+8z+4LQLk9JrC+vZ3MpwXS0gHCYIMSs6qbg0ththpKNaLeq6PJLbXax4vVbktOGEZOh+Jwx9QVXWQT+8mBJ7IkYg8oI9G9a1/RO0nOgD4mmfWUnyRtH2Aw40/avKUJ7r8j6SVam3215+5lnVGtEm0ReAgmBg0uGGzEk/hT6LBUvAVi7qkGAMnAQRs8/itN8kbREagRxcw+spWdE7SMqAHgaY/NHCe6/Ic9Sv215+5nWWR4cCazjBxECCN3BDrG6BFVwIJxgTBAwx8PjbpPkvavsv6mfqR8mLV9l/Uz9SjJU3eBbnqG+v7e5m22WoA4a0kkiDAww2+fduCK9ic8RrXARBAAGMQTOeM71pPkvavsv6mfqR8l7V9l/Uz9SZKm7wHPUN9f2OM0QBjOGe/irmifp6X+qz+4K78l7V9l/Uz9StaL6N2htamXMuta9riS5pwaQdh4JGlUzLQKmJo5H9a1bUegoSIXs2PkxygtFEuIIdEbMYOLTsPAjzlTqvarUKZEg47REDEDHn6FIIKFje1wcajiMerjGXj8T4RPRb2sT2netQUNJB7g267GcSBHx79ynoO7WB7Tt2/xQHnfTlk2ioIvSxuExPUynYseyzRJ8nPa7JcCYg5bAJ2fxHxWv6dQbRVklouCSMwLmJCyHlFOCNdVOIMyZgYSP4esOXPx59uX3PqKNuZh9ls2ElOjBvChiC0AXsREyQTswbhxSeTtLSfJ8QQLt6JEZjfgfSfOlV7GX5rVL10jPHDdhEyD6eKY3VtABr1YM3ZJiBebsERtg8PPX53mjtq9B7bPIcDZ+qQDBcMXTETOUE5+5BsgkDycEDs9bsgtBcPxTkig9hJirUhxuYk4u6sEHw28eASfNvgCtUDg12N7rRm7ZBiD4Jp+XFl8sS2Og2bho3I68zInBo88cdh8V6B0B/ziTHY/wCSwDbNrgXa15a4mIJAAxDhB8+W7xnT6B0ObWXC9da2JwkmZyE8Cr0pNVE1pZliYRdCSk7Lb+fA3Fq03Z6farDwBvHk0FRUNLurfQ0qrh33QxnjJxPmCNG9H6FCCKZc4fWfBPmEwPMF1738J9HtXpRVR69B4E3Rjogm/F+i9SKhTf8AXI8G5DznPkFDbNE0qpvOb1wIDwS2oBuFRkOA4Srd/wDhPo9q59W3fvLKQB+ie8jDe0N2/eV3ZLSZRTk9Bnzoy1EDq1pP/uKojDI3bRnlw7UZCdNY9FUqRljA1xzdALz9556zvOVav/wn0e1F890+j2qbIrdi6viUXOJSXz3T6Pai+e6fR7VJAtziUXOJSXz3T6Pai+e6fR7UA67xKW6kvcD6PaieBQCwiEShAEIhKhAJCISoQCQiEqEAkIhKhAJCEqEAIQhAMquugncJVWyWgEkRmSc2nPfdJhWKlYNLWnN0x5s02ztGOAwc6OGKA896cNItL4wJY27OXZieIkLKEWgkj5ng7HzZzjHmXuL6bTmAfEJvk7O63kFxSwjcm76/A9WnykowjFx1eJ4nFYTjSJwjA8ZLt/1ckNbWkSaRbOOd6J2bAYle2eTs7reQR5Ozut5BV6G9vA061juvz9jx8RwRhwXsGoZ3W8gjydndbyCjoL3i/XC3OPseQBbH/wBPR9MdnUE8estd5Ozut5BPawDIAeC0pYTJJSuc+J5SVam4KNr+IoSpCsDp/pZWo1agD2tYx90dUHaG44bSuirVjTV2cWHw868mo9xvisfou163SdQ7AxzR4Nuj1yuG3pnXcS0VWyInqt2yRBjHI5blRsNufQffpmHQRJAOeea46mKi3G3c7nqYfk6cYzu021ZfLHraF5v8rLV3x+BvsR8rLV3x+BvsWvTafic/VVbavP2PSELzf5WWrvj8DfYtd0V0k+0US6pF4PLZAicAcvOr08TCo7Iwr4GpRjmlax2kIQug4wQhCAEIQgBCEIAQhCAEIQgBCEIAQhCAEKEV+CfrFNmRcgtdYtIimX8RGGzadyq+XvEAUXXiJjCDhjjOGMZ710dYlDksTcVrY+POhrYEIlIXKBcA2BCCzCNkQmmokNZTZkXRI5siEObKhNo4JhtY3KcrGZFlzZQ5sqqbaNxSeXjceanJLYRnRacMuC8m6VXddXvNLhrHYAST1ty9NOkB3TzXl3Sit87WIdcmoesYwl3Hfl51w42LUY32nq8kyTnP7f8ATh0arGOBbZ3iARIaci7/API57lcFukgaupkSTd2BpOG8kgADiqT7S6MLQwnPENGG/LH/AMhPqWgtIBtDQQIcLrMSM3cPUuBxv8Z7Klb4ienpGRJpVRv6mE8McU/y7M6uphGF3Eze2eb0qlVtBcGxaGgkCYALS4Y4HYJ/LzzFznFt2uMW4dVpDjkTxy+NsZSynLb+jpBb3oF/h3/6p/tavOKFGoHS6peEERdAHDJei9A3fMOH/dP9rVvhF/L+Dk5Td8O77Uahojzoa2PjekvJpqcF6tj5u6HtbCGtgQkvpusSwuhwbhGzJV7VVLYAY5wIxiMOZlS67gmur8EysXRTGkKnVGpdeIkjCMBjjO+M966QUWv4KN1rjYmVjMi0hV/KeCa+2ADKVOVjMi0hc5ulR3TzCiqacaMbp5hTzcthXPHadZC4FTpM0GNW7mE+zdImvJFwiOIVuZnsK89C9rncQq9jtIqMDhhM+gkfklWTuu40uiFhS3lIbNxS+TcVpmRWzGBycHJwocUup4qLoWYNcgnBIWAAkmAMSTkBvQ0AmA4TExhMHb6DyUaCbERKaXKY0RvTNUJi9jjhhOET6xzVsyIaZA8qMlW/JhvUBZTgnWNgGCZEA7jjmrqcSrgyuSmkq+bCN5TTYB3lZVIlcjKC876Qg62tDQ75w4GIPW4816t5GLsT51QtGgKD3S8NLnYSQJcYnzmB6Fy4qHPRSTtY7sBX6PJuSvdHjtQPE/u1MzgMQZwnHq4JRTeC46inJxkvBJJzGIwyC9ed0Zs4iWtEmBgMTnA5Hkkb0ZsxEhrCN8CMM8Vx9EltXE9LrOnuv/U8no03fWo08jkW47gBGSUmqOzSYIOBvNynHw2/Bw9bpdGrOP8ALYfMpD0es32LOSq8JLauJPWlO2p8DyWnWq4XqbcwCQ8b8SB4fG/0LoQ+KDpw+dP9rV1GdG7OD9Gw8IVluimBt1nVaMg0QOK2w+H5upmbOfGY+Nalkinr77FgVAEhfIwSMsgAxMqdrQMoXY2u48qzImggGccU5pT3DiojQF4EHL81F0LMHYKNuMqZzAfrepMdZp+t6FZSRFmMc2FzLfXGQcAunUsRdPXMERkOaofsNjgHawkHEHCDOUHatISitbKTjJ6kQ0rcA0ymC1QCQZCuUdCtiW1J2TAIwPtCVmhmubg+QRgRGM7cM1bnKZXJMz9W1YYKq6oYhaU9G2n67uQTfkw37R3ILZV6ZhKjVZl3JJWo+TDftHcgk+SzftHcgrdJplOjVNhe6Of4dn+7+9yRWtH2QUaYYCTE4+JJ/NC8+ck5NnfBNRSLSEIVTQEIQgKemLIa9CrSBANSm9gJxALmkSRtGOS4g6KwXFld7C51Q9XD6WpXquaccQHWjh2BtxQhATWro0KjmONRwcxtNocJLhqzUJLXOcTJFVw616PGCCydGhTAu1Lrw6kbzWBvUpta25dBjrBgmZEwYwECEAy09GS6tUrNrOY6ocboM3dWKZbN7c1pBEYgEgmIh+SPWk2h5lwecM36s0i7PAlsfhERjIhATWTQFWnWpO8oqOp0+s4Oc4lx1bmRnEEua8zOLBAGMy1OjoJtBL5daWBlQkGIa55bF1wIhr7og7AUqEBWqdF3uY5htVW65rm5RDXNqNGDSGyNYMgPo2wAnu6MuLifKasXmkNBIa0Nc8hoh2AuvuYRgxuZElEIBh6KuLmudaqrrpaWzekFrarC4G9g4trRMfVbgTJM1Ho1doVKJqucKoa0l14i604tuh8AESCW3TBzJEoQgEf0bcSYtNUTJgF4a10vLC0B47N5ogyCGYgqOp0eqmqSLQ9tO8yAH1L1xrSKjSSYl3VGGIkuklCEBatOgS6o+o2q9hfVD3RtaKQpasQRhAnxxiQCobN0bLLg8oqatobLBLQ4tex5JId9YtdO/WPmRAAhAT2XRFRlN7NeXOcwAVHBz3XiTfeWvcWScIAAAIJiDCpU+h9NsAFsNNIhpYSAKbqLoxfJxs7IJPVE5kyhCAst6OXWVmtquJtFW+8va10y2mwggXZN2mBezE4RhEVDoq1j2uDx1agcBcyDTWLACXYOaa7utuawRgZEICOr0RDrOyjrXAMZUaHwS/5xlzAlx4HGTLQQQprX0aNRt0Wio0RVBAvRD7wYAA6AGNLQBj2NkmUQgGV+jdSW6u0Pa2/LsXwGtc11NrGB13AAs2S12N4gFTO6MsfSZSqvfUYyo5xDiZeHU30wxxnINqHKOyPFCEBDQ6LObH71VgRgCW4hrgTAdGJdOA+qMzie5oqymlSawkEi8TGUucXQOAmB4JEIC4hCEAIQhACEIQH/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QQEhUUEhQVFhUUFBgYFxcYFxgaFRUXFxcYGBUVFxgYHSggGBslHBUXITEhJSkrLi4uFx8zODMsNygtLisBCgoKDg0OGhAQGjQkHyQvLC0sLTUsLzUsLCwsLCwsLCwsLC4tLCwsLCwsLCwsLCwsLCwsLCwsLCwsLCwsLCw0LP/AABEIALcBEwMBIgACEQEDEQH/xAAbAAABBQEBAAAAAAAAAAAAAAAAAQIDBAYFB//EAEoQAAEDAQQGBQcJBgUDBQAAAAEAAhEDBBIhMQUTQVFhkQYiMlJxFIGhsdHh8BYjM0JTcpLB0hUkYpOisjRDc4LCRGPxB2Sjs+L/xAAaAQEAAwEBAQAAAAAAAAAAAAAAAQIDBAUG/8QAMxEAAgECAgULBAIDAAAAAAAAAAECAxEEEiExUVKhBRMUFTJBYZHR4fAicYGxI5JCosH/2gAMAwEAAhEDEQA/APcUIQgBCEIAQhCAEIQgBCy+nujr69Wo+m66Xts8Ovnqup1w+o8McCydW1sSCCWiUujrFbxV+erB1LUlt0NpgufkKji1gIft6pDYMBoIlAadCwuj9EaRoUXCk5jXOpht01nVA2oKF3ygOq0zE1ADcAgxJxcQrP7Lt5tFOqajIZUrB2LJNCpVoOaynFIBvUpGb993aAcLwcwDYoWT070dq2hgxJqeRV6Ti+oRerPYwUnOFMNYYOslwaO1gNifZLDb2VqV60X6DC+/LaV+o0l13WXabYgFsXLvZM3pQGpQsTadFaQYKhoOaKrq73641pFSkXVHUqbqNSk5rWtBYw3SDDSQcSFHaejNrJDqb2A0n1qlIOuuZrHC06pz71MnB1WnkcJdnAQG6QslR0fpIth1pIMAAxQLoNeXOedQGl4o4C60NnMHNNdYNJA0y2q2dbSNRxNMX6bbgqBw1Jxc0PPUuYxGGQGvQsfb9B2t1cvpPuyat1xqOusD2w1wphvbBDYN6IJBGAVdvR+1tpVHUjqawFPUN15rBjgGitUL67HAF4Bb2XRi6C5xQG4QsppDQNd9epWa9smpRNNriS1ophpcSPvNyAxVdmj9Jmm1r6zXdR4eSKQJeb2rPUpAQMJgCerudfA2aF5/V6O6QcyrS1jDSc6qWNc5sgVKdsBALaQIbeq2YwS5wLX9aIBtWqx6RoGrVp1C+bgp0iWmnLrRVaQWileaBTq03lwObCDgEBtkLK6Q0VatcalNwqOFFjab3VXMuPaHipNFrDTdfvDGMJy6rVH5JpTr1BWZeAJp0Tq9U4m01zdqP1N8XbOaDQWnNrpBzIGuQuFoOy2tlar5RWFWkQ0U+qxsQAC7qtBBOJIJInK6MF3UAIQhACEIQAhCEAIQhACrWu0OYRdYXA5kTgJAJy3EnzKykLhlKApULZUc4A0iBj1pPs+I4ibArnGGuMGJ6uzxKfrBlInx8fYeSZZ9v3netALrT3Hc2/qRrT3Hc2/qUqEBFrT3Hc2/qRrT3Hc2/qUqEBFrT3Hc2/qRrT3Hc2/qUqEBFrT3Hc2/qRrT3Hc2/qUqEBFrT3Hc2/qRrT3Hc2/qUqEBSt9tNKm99x3UaXZt2Cd6xNbp/UYQHNpNnKZ47b3BbLpB/hq3+k71LyC2mSG6rWSJxwAjjHxK4cVUnGSUWetyfQp1ISlJX0muZ0/qEwG0SYnCTlhscpPltX+zp8nfqWHa8s6ws8b4c2dm7Pwz6vATO+01AcKJIwxvNGYE4HcTHmXM61Xul+j0VhMP3w/ZsfltX+zp8nfqWn0DpZ1opB5YQZIMERI3SZXk9K1PLmh1MgOJ614ECBOz3fktNoTTVazN6rC6lJwLTE7YeBgea0o4iSl9b0GGKwNOVP8Aiik7nomtPcdzb+pGtPcdzb+pcrRXSSjaML1x/ddgfMcj612ZXoxkpK6Z4U6coO0lZjBUPdP9PtTrx3H0e1c7SGnaFCo2nUqBrniccmiYBecmA4wTEwdxXSBU3K2YTwQlQpIBCEIAQhCAEIQgBCEIAQhCAFDXsrXkEzIyxyxBnxwUyr2mo8EXWyNuWGIyx3SgI6WjqbHXgDI4n42DkpKDAb33netQUalYu6zWhuMnbw2/EDfhPQJ60Adp23j4ICXVBGqCJduHP3Il24c/cgDVBGqCJduHP3Il24c/cgDVBGqCJduHP3Il24c/cgDVBGqCJduHP3Il24c/cgDVBGqCJduHP3Il24c/cgKmlbJrKNRjR1nMcBjtIwXmdq6KWmocWVmx3XAbZmQV6vLtw5+5GO4c/csKtBVGm2deHxkqMXFJO55Geh1ou3blftXpvCZIAz8080DofaO5aPx+9euS7cOfuRLtw5+5Z9EW8zfrOe6uPqeW0ejloa0NFF+A2xPrW56K6PfRs4bUbDi5xicQDlMLsy7cOfuRLtw5+5XpYaNOWZMyxGOnXhkaSRWr6MpVO3TY7xaCeZVHS9qp2GiXAEkm7TZecbzzN1okm6MCTuAJXXl24c/cs/pOgbTa6dM9mjTNR0H6zzcZjGBhtTmtZ6NWs5oty0SehHAsGjrwqVLRffUeZqPaOpSyutO4ARhjdABOcqazW5+jnNvEvspzjHVjY+ntgbWY4YjGQtfSqspgNbAa3dJaN8mImd652lNFAtLqbZacXMbiDtL6Y2O2wM8duKpzWVXjr/ZfnsztLV+jt0nhwBaQQRIIxBBxBB2hPhYbo3pE2Oq2z1HTQqn5h+xjjiKc912zccMiANwCrwnmRnOGV/oVCRKrlAQhCAEIQgBCEIAQhCAFHUrNaQCQJy9SrW21lj6bQO26CTkAI454qxVoNdBIxGWJG0HZxA5IBrbWwmA4E7pxS2c9r7zvWmMsTGm8GgEbfj4wG5Q1bVSpAuqlrQal287KXGGgnZjhigL0olNDG7hyRqxuHJAOlEpurG4ckasbhyQDpRKbqxuHJGrG4ckA6USm6sbhyUD3Am6xoJ2mOq32ngPQgLDngYkiFF5ZT77eaSnY2jEi8d5x5DIeZTasbhyQCU6rXdkg+BTryiqWVjs2jxjHmMVE6zXcQ4RucARzwPMlAWpRK5jNK0frOpxva5rm7IyxHabmNoV+nccJF0jhCAklEpurG4cgmVCxvaujxhAPqVQ0EkgAAkncBiSs70Zaa+utFTKtVddb/wBun82wHh1SYylxO5N6S26KVQNYAGsl05uJwpUo2X3RO26DgJC7Oi7AKNGnTgG4xrZ3kAAk+JVX2rfPmssuy3+PnAuAAYCFA+jd61MQdrcg7fwB4qe4NwS3QrFTJ9JdEMqsJGDKhx2GnVJ7Q3S7A7nQdpKudD9LPr03U6066gQx5jB4jqVN0kDEbwdkLrWqzAzgCHCHs2PBEHzxzy8KmhLNcL9s3Yf32ibs/wAQxB8J2wKOP1Zl+S6n9GV/g6yEIVygIQhACEIQAhCEAIQhAc/ScXqP3+OXmyxu54Ke1CpIuERtnbiMsPH4xFPTAvOpMxkvzBgj+IGM/ar9a0tYQHGL2XMD1uCArUW1rwvObd2gZ8Nm/wDLjNbSujjaKT6fVILyYdOMThI7PjB8Fdp6QpuddBxPA7vDiOY3p9CoBexHad61DSasyU2ndGHsWkLRo43HNdVoD6p+lo8AZhzdwmNx2LWaJ01StQmlUaSM2EEPb95pMjxyOwqzaaNOp2okZGYI8Cs/pLotSqG80tkZHAOB3gjb4Qs7Shq0o1vCfa0PaajrbxyPtSdbeOR9qxv7OtbOo201LvE3j+My4fiCaeipqfSvdUnvvn+5xTnG9UWObitckay029lL6SrSZHecG+ty5lp6XWVn/UMed1IOqn/45XModDaLcmUuYH9rQulY+j9FmdyNwH5klL1Ngy0l3tnPq9OaBkP1tJuwmk6X8BdJuDi675s11dHaSfVYHUW0H0z2blaT4YNuzvhyvCyUYi6wjjB9a4luotsdTW0bopVCG1WCA0PyZUHdnBpP3eJTNOKvLURlhJ2jdM650iW/SMeziW3m+N6mTdHF0KzZ7QKglj2OG9pkcwVHZ7YHCQZ4bff602vZaNQ3nNYXd7APH+4YhappmTTRb628cj7UhB3jkfaqXkbR2a1Vv++9/wDYHJHMqNHVrtMd9jT6WFqki5FS0DTaIAPjefJxDoJvYyRJ3yZzKvvs0mTE7xIPMGVnKWna7mOf1BDb0at2OUAS/MzgPDKSB27lX7dn8sfm5ATeScT+J/6lXtNZtHBoYajuwwDrOOUmMQ0SJccB6EppVD/1EeDGz5pn1J9GnTog3Yk5uJlzjvc44n4AQHDttAurWezyHE1DXqujtauDJE4C/cAGwNAXbt9qdRF84sHagGWDvxtG/dmuVoIipaK9YkQ27Sb5us+PEubyXfL2naOaxheV5bTadotR7kFKpeALSCCJBGRG8Yp+KyVprO0bUlvXs1Q9mfo3HMN3bxsPpV7T+lZsZq0H9otAcMxLhI4FRzys7613Gjw0m45dKlqfrsZoExtMAkjbn4715FaekdSkYfXqjAY33xjMDPPA4J9n0/VqE3a9UxH135ESDnksOmLdZ29VSvbOj11C8o/atf7ar/Md7UftWv8AbVf5jvao6dHYT1RPeXE9YQvJ/wBq1/tqv8x3tR+1a/21X+Y72p06OwdUT3lxPWELyf8Aatf7ar/Md7UftWv9tV/mO9qdOjsHVE95cT1hC8n/AGrX+2q/zHe1W9EaVr6+lNWoQajQQXEgguAOBPFSsbFu1isuSaiTeZHpiEIXaeUQ1rK17muMy3LEwOMTE8YlSVKQd2gD4j43BPUFpa+RcIwzB24j8gR50A5tnaMQ1oO8ATt9p5pLP9b7zvWqtGjWDgXPBbjIjls+PNjYoNPWx+s7ZxQFhCZdO/0Iunf6EA9CZdO/0Iunf6EA9CZdO/0Iunf6EA9RWmg2oxzHgOa4FrgciCIITrp3+hF07/QEBldFVnUaj7PUcS+lDg4/5tI4MrYbR2XcRO0zoqdScxiN3aHLMcQuZ0m0a9wbXpH56zkuZh2mnt0yBmCMY2xG1Lo61tq0w9hlozaO3RJAPVjNsGRvBBEggLFfS7G0vqVzsMdORB9foSmpGYI+OCrAE4zeGxze1H5+bknX5wD8dzgA78o5LS5lYdTt9N3Ze07cCDhgZw+8OY3qbWcDyKxVE0TTd82+6ACTrO112mZaRMnr7zORLoWvJIze0eb3qbixLfOwc1z9JWgNpuM4ATP/AC4Dd7lO905FzvNDeeEjms90iqaxrKIJLrS9rBGercQKtU8Ll4NG68d8UnLQXpq7Ox0YoFlmpyIc8Go4bQahvR5gQPMusoxTOw+gJbp3+gK8VZWKSd22R2yytqscx4lrhB9vArzPS1iqWVzqRJuOgjc8A9UxvHxgvUbvFZ7pxRBsxcRJa9sHaJMFc+KpKUXLvR3cn13CooPSm+PczzS1Mqk9S5EQWvBMmc8OCYdaSSzVRjB60wThltiMd6ZpBjS4X6T39XAtneZBxA/8qGjqqv8AlPgNgEzBDcLoN7E4HlwXmpaD35P6iwfKBGNLjN7dHpPxuSoy0SC004EYG91sBeJjjehUmilP+HrDHcYO2O1jnlwUuqphjSaNV2LiAR1mzdBBAOWAznI78Zt4cCt79/F+hdGtlslm0uznbAHDLkoprgGTR2wet44/GxVfJaWrdFKoI2Cb0ZhwvGNhHoTjqy69qKhcJGIO1u3GJjDf6FFib+PH2LLn1xj81wHWxJ2CfbtRXdWiZptBDc5kEiDjl2jh5lUaaLOsKVSQ4NjEukg4Re3BJqqWP7vVyk4GMSdl7HHYpstgzPbx9i/QNW917kYzEyN2fm9K62ifp6X+qz+8LhWemx+BpPbLLsunACOrM8BjwXc0QIrURuq0/wC4Kv8Akiz7D+x6yhCF7Z8gKoa9pawgOMTlza2Obgpk1zQc1IKlHSbHuugmTOw/G7n4qWg+L2fadsO/wUoYBkAmWfJ33netAc/SHSKhQdce43omA1xgHKcFV+WFm7z/AMDlk+nTJtFUTEsaJ3SzNZNlFzCHGvOAaZA7OwQJkyRjnjmvPnipqTS7j2qXJ9KVOMnfSr60esfLCzd5/wCByPlhZu8/8DvYvOda3vDOMxmTAHNNfaGNzcNu3cCT6AVn0yrsOjqvD7X5r0PSPlhZu8/8DvYj5YWbvP8AwO9i85dUAxJETGe0mI5o1g3jmE6ZU2DquhtfmvQ9G+WFm7z/AMDl0NG6YpWgE0yTdMHquBE5bF5TrBvHNbL/ANPc63+z/mtaOJnOaizmxfJ9KlSc4t3Xj7GwNQceR9izekbMbLU11HBhzkOuskzdfh9CSSb2dNxnslwHV6RE6h8Ak9UQJvHrDBsZHccAMyRmuDYaD3OpS2uWjWTBgOBaI7cYG9A4Aebucbnjp2O1ZLSypNy9SqjF9MjETtc3JwPeGewqw+o6OswOG9sz4w6APxLgV9DPpCabCGA9UhxfaqAx+jdPWaMPmyXYTF4QxdKx22q5s03UrS0YEtIp1QdocMW3uBuQqatZeyeo4tENDSRaDN0S6AQMWlxh1UwNnAEYnEnTtqH6tGPvQP7QVzbNZbvZslTZ26zDkQRPzhnESd5mZkqe2WyqwTVqWeztJgSS9x4Nm6L3CHedL/LCz+Mk0haBTYXVnGMgxrSL5OTBOLiThGE7lQ6O2c1HutVXFzsGQCWhuRLcMsLoO0Au+uUtDRxrSQ17Q4Qa9afKHtPabSbhqARt6pGPVyK0NOmGgAAAAAADIAZAIo3d2HKysg1g4/hPsRrBx/CfYnoWhmNv+PIrg9NT+6u+8z+4LQLk9JrC+vZ3MpwXS0gHCYIMSs6qbg0ththpKNaLeq6PJLbXax4vVbktOGEZOh+Jwx9QVXWQT+8mBJ7IkYg8oI9G9a1/RO0nOgD4mmfWUnyRtH2Aw40/avKUJ7r8j6SVam3215+5lnVGtEm0ReAgmBg0uGGzEk/hT6LBUvAVi7qkGAMnAQRs8/itN8kbREagRxcw+spWdE7SMqAHgaY/NHCe6/Ic9Sv215+5nWWR4cCazjBxECCN3BDrG6BFVwIJxgTBAwx8PjbpPkvavsv6mfqR8mLV9l/Uz9SjJU3eBbnqG+v7e5m22WoA4a0kkiDAww2+fduCK9ic8RrXARBAAGMQTOeM71pPkvavsv6mfqR8l7V9l/Uz9SZKm7wHPUN9f2OM0QBjOGe/irmifp6X+qz+4K78l7V9l/Uz9StaL6N2htamXMuta9riS5pwaQdh4JGlUzLQKmJo5H9a1bUegoSIXs2PkxygtFEuIIdEbMYOLTsPAjzlTqvarUKZEg47REDEDHn6FIIKFje1wcajiMerjGXj8T4RPRb2sT2netQUNJB7g267GcSBHx79ynoO7WB7Tt2/xQHnfTlk2ioIvSxuExPUynYseyzRJ8nPa7JcCYg5bAJ2fxHxWv6dQbRVklouCSMwLmJCyHlFOCNdVOIMyZgYSP4esOXPx59uX3PqKNuZh9ls2ElOjBvChiC0AXsREyQTswbhxSeTtLSfJ8QQLt6JEZjfgfSfOlV7GX5rVL10jPHDdhEyD6eKY3VtABr1YM3ZJiBebsERtg8PPX53mjtq9B7bPIcDZ+qQDBcMXTETOUE5+5BsgkDycEDs9bsgtBcPxTkig9hJirUhxuYk4u6sEHw28eASfNvgCtUDg12N7rRm7ZBiD4Jp+XFl8sS2Og2bho3I68zInBo88cdh8V6B0B/ziTHY/wCSwDbNrgXa15a4mIJAAxDhB8+W7xnT6B0ObWXC9da2JwkmZyE8Cr0pNVE1pZliYRdCSk7Lb+fA3Fq03Z6farDwBvHk0FRUNLurfQ0qrh33QxnjJxPmCNG9H6FCCKZc4fWfBPmEwPMF1738J9HtXpRVR69B4E3Rjogm/F+i9SKhTf8AXI8G5DznPkFDbNE0qpvOb1wIDwS2oBuFRkOA4Srd/wDhPo9q59W3fvLKQB+ie8jDe0N2/eV3ZLSZRTk9Bnzoy1EDq1pP/uKojDI3bRnlw7UZCdNY9FUqRljA1xzdALz9556zvOVav/wn0e1F890+j2qbIrdi6viUXOJSXz3T6Pai+e6fR7VJAtziUXOJSXz3T6Pai+e6fR7UA67xKW6kvcD6PaieBQCwiEShAEIhKhAJCISoQCQiEqEAkIhKhAJCEqEAIQhAMquugncJVWyWgEkRmSc2nPfdJhWKlYNLWnN0x5s02ztGOAwc6OGKA896cNItL4wJY27OXZieIkLKEWgkj5ng7HzZzjHmXuL6bTmAfEJvk7O63kFxSwjcm76/A9WnykowjFx1eJ4nFYTjSJwjA8ZLt/1ckNbWkSaRbOOd6J2bAYle2eTs7reQR5Ozut5BV6G9vA061juvz9jx8RwRhwXsGoZ3W8gjydndbyCjoL3i/XC3OPseQBbH/wBPR9MdnUE8estd5Ozut5BPawDIAeC0pYTJJSuc+J5SVam4KNr+IoSpCsDp/pZWo1agD2tYx90dUHaG44bSuirVjTV2cWHw868mo9xvisfou163SdQ7AxzR4Nuj1yuG3pnXcS0VWyInqt2yRBjHI5blRsNufQffpmHQRJAOeea46mKi3G3c7nqYfk6cYzu021ZfLHraF5v8rLV3x+BvsR8rLV3x+BvsWvTafic/VVbavP2PSELzf5WWrvj8DfYtd0V0k+0US6pF4PLZAicAcvOr08TCo7Iwr4GpRjmlax2kIQug4wQhCAEIQgBCEIAQhCAEIQgBCEIAQhCAEKEV+CfrFNmRcgtdYtIimX8RGGzadyq+XvEAUXXiJjCDhjjOGMZ710dYlDksTcVrY+POhrYEIlIXKBcA2BCCzCNkQmmokNZTZkXRI5siEObKhNo4JhtY3KcrGZFlzZQ5sqqbaNxSeXjceanJLYRnRacMuC8m6VXddXvNLhrHYAST1ty9NOkB3TzXl3Sit87WIdcmoesYwl3Hfl51w42LUY32nq8kyTnP7f8ATh0arGOBbZ3iARIaci7/API57lcFukgaupkSTd2BpOG8kgADiqT7S6MLQwnPENGG/LH/AMhPqWgtIBtDQQIcLrMSM3cPUuBxv8Z7Klb4ienpGRJpVRv6mE8McU/y7M6uphGF3Eze2eb0qlVtBcGxaGgkCYALS4Y4HYJ/LzzFznFt2uMW4dVpDjkTxy+NsZSynLb+jpBb3oF/h3/6p/tavOKFGoHS6peEERdAHDJei9A3fMOH/dP9rVvhF/L+Dk5Td8O77Uahojzoa2PjekvJpqcF6tj5u6HtbCGtgQkvpusSwuhwbhGzJV7VVLYAY5wIxiMOZlS67gmur8EysXRTGkKnVGpdeIkjCMBjjO+M966QUWv4KN1rjYmVjMi0hV/KeCa+2ADKVOVjMi0hc5ulR3TzCiqacaMbp5hTzcthXPHadZC4FTpM0GNW7mE+zdImvJFwiOIVuZnsK89C9rncQq9jtIqMDhhM+gkfklWTuu40uiFhS3lIbNxS+TcVpmRWzGBycHJwocUup4qLoWYNcgnBIWAAkmAMSTkBvQ0AmA4TExhMHb6DyUaCbERKaXKY0RvTNUJi9jjhhOET6xzVsyIaZA8qMlW/JhvUBZTgnWNgGCZEA7jjmrqcSrgyuSmkq+bCN5TTYB3lZVIlcjKC876Qg62tDQ75w4GIPW4816t5GLsT51QtGgKD3S8NLnYSQJcYnzmB6Fy4qHPRSTtY7sBX6PJuSvdHjtQPE/u1MzgMQZwnHq4JRTeC46inJxkvBJJzGIwyC9ed0Zs4iWtEmBgMTnA5Hkkb0ZsxEhrCN8CMM8Vx9EltXE9LrOnuv/U8no03fWo08jkW47gBGSUmqOzSYIOBvNynHw2/Bw9bpdGrOP8ALYfMpD0es32LOSq8JLauJPWlO2p8DyWnWq4XqbcwCQ8b8SB4fG/0LoQ+KDpw+dP9rV1GdG7OD9Gw8IVluimBt1nVaMg0QOK2w+H5upmbOfGY+Nalkinr77FgVAEhfIwSMsgAxMqdrQMoXY2u48qzImggGccU5pT3DiojQF4EHL81F0LMHYKNuMqZzAfrepMdZp+t6FZSRFmMc2FzLfXGQcAunUsRdPXMERkOaofsNjgHawkHEHCDOUHatISitbKTjJ6kQ0rcA0ymC1QCQZCuUdCtiW1J2TAIwPtCVmhmubg+QRgRGM7cM1bnKZXJMz9W1YYKq6oYhaU9G2n67uQTfkw37R3ILZV6ZhKjVZl3JJWo+TDftHcgk+SzftHcgrdJplOjVNhe6Of4dn+7+9yRWtH2QUaYYCTE4+JJ/NC8+ck5NnfBNRSLSEIVTQEIQgKemLIa9CrSBANSm9gJxALmkSRtGOS4g6KwXFld7C51Q9XD6WpXquaccQHWjh2BtxQhATWro0KjmONRwcxtNocJLhqzUJLXOcTJFVw616PGCCydGhTAu1Lrw6kbzWBvUpta25dBjrBgmZEwYwECEAy09GS6tUrNrOY6ocboM3dWKZbN7c1pBEYgEgmIh+SPWk2h5lwecM36s0i7PAlsfhERjIhATWTQFWnWpO8oqOp0+s4Oc4lx1bmRnEEua8zOLBAGMy1OjoJtBL5daWBlQkGIa55bF1wIhr7og7AUqEBWqdF3uY5htVW65rm5RDXNqNGDSGyNYMgPo2wAnu6MuLifKasXmkNBIa0Nc8hoh2AuvuYRgxuZElEIBh6KuLmudaqrrpaWzekFrarC4G9g4trRMfVbgTJM1Ho1doVKJqucKoa0l14i604tuh8AESCW3TBzJEoQgEf0bcSYtNUTJgF4a10vLC0B47N5ogyCGYgqOp0eqmqSLQ9tO8yAH1L1xrSKjSSYl3VGGIkuklCEBatOgS6o+o2q9hfVD3RtaKQpasQRhAnxxiQCobN0bLLg8oqatobLBLQ4tex5JId9YtdO/WPmRAAhAT2XRFRlN7NeXOcwAVHBz3XiTfeWvcWScIAAAIJiDCpU+h9NsAFsNNIhpYSAKbqLoxfJxs7IJPVE5kyhCAst6OXWVmtquJtFW+8va10y2mwggXZN2mBezE4RhEVDoq1j2uDx1agcBcyDTWLACXYOaa7utuawRgZEICOr0RDrOyjrXAMZUaHwS/5xlzAlx4HGTLQQQprX0aNRt0Wio0RVBAvRD7wYAA6AGNLQBj2NkmUQgGV+jdSW6u0Pa2/LsXwGtc11NrGB13AAs2S12N4gFTO6MsfSZSqvfUYyo5xDiZeHU30wxxnINqHKOyPFCEBDQ6LObH71VgRgCW4hrgTAdGJdOA+qMzie5oqymlSawkEi8TGUucXQOAmB4JEIC4hCEAIQhACEIQH/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nvGraphicFramePr>
        <p:xfrm>
          <a:off x="744070" y="1271495"/>
          <a:ext cx="7915836" cy="3659094"/>
        </p:xfrm>
        <a:graphic>
          <a:graphicData uri="http://schemas.openxmlformats.org/drawingml/2006/table">
            <a:tbl>
              <a:tblPr firstRow="1" bandRow="1">
                <a:tableStyleId>{5C22544A-7EE6-4342-B048-85BDC9FD1C3A}</a:tableStyleId>
              </a:tblPr>
              <a:tblGrid>
                <a:gridCol w="2868706"/>
                <a:gridCol w="5047130"/>
              </a:tblGrid>
              <a:tr h="915894">
                <a:tc>
                  <a:txBody>
                    <a:bodyPr/>
                    <a:lstStyle/>
                    <a:p>
                      <a:r>
                        <a:rPr lang="en-US" b="0" dirty="0" smtClean="0">
                          <a:solidFill>
                            <a:schemeClr val="bg2"/>
                          </a:solidFill>
                        </a:rPr>
                        <a:t>Variability</a:t>
                      </a:r>
                      <a:r>
                        <a:rPr lang="en-US" b="0" baseline="0" dirty="0" smtClean="0">
                          <a:solidFill>
                            <a:schemeClr val="bg2"/>
                          </a:solidFill>
                        </a:rPr>
                        <a:t> in VER production</a:t>
                      </a:r>
                      <a:endParaRPr lang="en-US" b="0" dirty="0">
                        <a:solidFill>
                          <a:schemeClr val="bg2"/>
                        </a:solidFill>
                      </a:endParaRPr>
                    </a:p>
                  </a:txBody>
                  <a:tcPr>
                    <a:solidFill>
                      <a:schemeClr val="accent1">
                        <a:lumMod val="20000"/>
                        <a:lumOff val="80000"/>
                      </a:schemeClr>
                    </a:solidFill>
                  </a:tcPr>
                </a:tc>
                <a:tc>
                  <a:txBody>
                    <a:bodyPr/>
                    <a:lstStyle/>
                    <a:p>
                      <a:r>
                        <a:rPr lang="en-US" b="0" dirty="0" smtClean="0">
                          <a:solidFill>
                            <a:schemeClr val="bg2"/>
                          </a:solidFill>
                        </a:rPr>
                        <a:t>Aggregate output form renewable energy resources</a:t>
                      </a:r>
                      <a:r>
                        <a:rPr lang="en-US" b="0" baseline="0" dirty="0" smtClean="0">
                          <a:solidFill>
                            <a:schemeClr val="bg2"/>
                          </a:solidFill>
                        </a:rPr>
                        <a:t> is drastically changing system load availability</a:t>
                      </a:r>
                      <a:endParaRPr lang="en-US" b="0" dirty="0">
                        <a:solidFill>
                          <a:schemeClr val="bg2"/>
                        </a:solidFill>
                      </a:endParaRPr>
                    </a:p>
                  </a:txBody>
                  <a:tcPr>
                    <a:solidFill>
                      <a:schemeClr val="accent1">
                        <a:lumMod val="20000"/>
                        <a:lumOff val="80000"/>
                      </a:schemeClr>
                    </a:solidFill>
                  </a:tcPr>
                </a:tc>
              </a:tr>
              <a:tr h="370840">
                <a:tc>
                  <a:txBody>
                    <a:bodyPr/>
                    <a:lstStyle/>
                    <a:p>
                      <a:r>
                        <a:rPr lang="en-US" dirty="0" smtClean="0">
                          <a:solidFill>
                            <a:schemeClr val="bg2"/>
                          </a:solidFill>
                        </a:rPr>
                        <a:t>Forecast uncertainties</a:t>
                      </a:r>
                      <a:endParaRPr lang="en-US" dirty="0">
                        <a:solidFill>
                          <a:schemeClr val="bg2"/>
                        </a:solidFill>
                      </a:endParaRPr>
                    </a:p>
                  </a:txBody>
                  <a:tcPr>
                    <a:solidFill>
                      <a:schemeClr val="accent1">
                        <a:lumMod val="40000"/>
                        <a:lumOff val="60000"/>
                      </a:schemeClr>
                    </a:solidFill>
                  </a:tcPr>
                </a:tc>
                <a:tc>
                  <a:txBody>
                    <a:bodyPr/>
                    <a:lstStyle/>
                    <a:p>
                      <a:r>
                        <a:rPr lang="en-US" dirty="0" smtClean="0">
                          <a:solidFill>
                            <a:schemeClr val="bg2"/>
                          </a:solidFill>
                        </a:rPr>
                        <a:t>All types of forecasts (wind and solar) are subject</a:t>
                      </a:r>
                      <a:r>
                        <a:rPr lang="en-US" baseline="0" dirty="0" smtClean="0">
                          <a:solidFill>
                            <a:schemeClr val="bg2"/>
                          </a:solidFill>
                        </a:rPr>
                        <a:t> to inaccuracies</a:t>
                      </a:r>
                      <a:endParaRPr lang="en-US" dirty="0">
                        <a:solidFill>
                          <a:schemeClr val="bg2"/>
                        </a:solidFill>
                      </a:endParaRPr>
                    </a:p>
                  </a:txBody>
                  <a:tcPr>
                    <a:solidFill>
                      <a:schemeClr val="accent1">
                        <a:lumMod val="40000"/>
                        <a:lumOff val="60000"/>
                      </a:schemeClr>
                    </a:solidFill>
                  </a:tcPr>
                </a:tc>
              </a:tr>
              <a:tr h="370840">
                <a:tc>
                  <a:txBody>
                    <a:bodyPr/>
                    <a:lstStyle/>
                    <a:p>
                      <a:r>
                        <a:rPr lang="en-US" dirty="0" smtClean="0">
                          <a:solidFill>
                            <a:schemeClr val="bg2"/>
                          </a:solidFill>
                        </a:rPr>
                        <a:t>Ramping characteristics</a:t>
                      </a:r>
                      <a:endParaRPr lang="en-US" dirty="0">
                        <a:solidFill>
                          <a:schemeClr val="bg2"/>
                        </a:solidFill>
                      </a:endParaRPr>
                    </a:p>
                  </a:txBody>
                  <a:tcPr>
                    <a:solidFill>
                      <a:schemeClr val="accent1">
                        <a:lumMod val="20000"/>
                        <a:lumOff val="80000"/>
                      </a:schemeClr>
                    </a:solidFill>
                  </a:tcPr>
                </a:tc>
                <a:tc>
                  <a:txBody>
                    <a:bodyPr/>
                    <a:lstStyle/>
                    <a:p>
                      <a:r>
                        <a:rPr lang="en-US" dirty="0" smtClean="0">
                          <a:solidFill>
                            <a:schemeClr val="bg2"/>
                          </a:solidFill>
                        </a:rPr>
                        <a:t>VERs</a:t>
                      </a:r>
                      <a:r>
                        <a:rPr lang="en-US" baseline="0" dirty="0" smtClean="0">
                          <a:solidFill>
                            <a:schemeClr val="bg2"/>
                          </a:solidFill>
                        </a:rPr>
                        <a:t> tend to have large and very steep and rapid ramps that are difficult to forecast</a:t>
                      </a:r>
                      <a:endParaRPr lang="en-US" dirty="0">
                        <a:solidFill>
                          <a:schemeClr val="bg2"/>
                        </a:solidFill>
                      </a:endParaRPr>
                    </a:p>
                  </a:txBody>
                  <a:tcPr>
                    <a:solidFill>
                      <a:schemeClr val="accent1">
                        <a:lumMod val="20000"/>
                        <a:lumOff val="80000"/>
                      </a:schemeClr>
                    </a:solidFill>
                  </a:tcPr>
                </a:tc>
              </a:tr>
              <a:tr h="370840">
                <a:tc>
                  <a:txBody>
                    <a:bodyPr/>
                    <a:lstStyle/>
                    <a:p>
                      <a:r>
                        <a:rPr lang="en-US" dirty="0" smtClean="0">
                          <a:solidFill>
                            <a:schemeClr val="bg2"/>
                          </a:solidFill>
                        </a:rPr>
                        <a:t>Over generation from VERs</a:t>
                      </a:r>
                      <a:endParaRPr lang="en-US" dirty="0">
                        <a:solidFill>
                          <a:schemeClr val="bg2"/>
                        </a:solidFill>
                      </a:endParaRPr>
                    </a:p>
                  </a:txBody>
                  <a:tcPr>
                    <a:solidFill>
                      <a:schemeClr val="accent1">
                        <a:lumMod val="40000"/>
                        <a:lumOff val="60000"/>
                      </a:schemeClr>
                    </a:solidFill>
                  </a:tcPr>
                </a:tc>
                <a:tc>
                  <a:txBody>
                    <a:bodyPr/>
                    <a:lstStyle/>
                    <a:p>
                      <a:r>
                        <a:rPr lang="en-US" dirty="0" smtClean="0">
                          <a:solidFill>
                            <a:schemeClr val="bg2"/>
                          </a:solidFill>
                        </a:rPr>
                        <a:t>Wind resources are likely to be more abundant at night (particularly in wind-rich-rich regions such as PNW</a:t>
                      </a:r>
                      <a:r>
                        <a:rPr lang="en-US" baseline="0" dirty="0" smtClean="0">
                          <a:solidFill>
                            <a:schemeClr val="bg2"/>
                          </a:solidFill>
                        </a:rPr>
                        <a:t> and mountain states) during times of limited demand, leading to over-generation and thus grid reliability challenges</a:t>
                      </a:r>
                      <a:endParaRPr lang="en-US" dirty="0">
                        <a:solidFill>
                          <a:schemeClr val="bg2"/>
                        </a:solidFill>
                      </a:endParaRPr>
                    </a:p>
                  </a:txBody>
                  <a:tcPr>
                    <a:solidFill>
                      <a:schemeClr val="accent1">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29820"/>
            <a:ext cx="7975973" cy="673100"/>
          </a:xfrm>
        </p:spPr>
        <p:txBody>
          <a:bodyPr/>
          <a:lstStyle/>
          <a:p>
            <a:r>
              <a:rPr lang="en-US" dirty="0" smtClean="0"/>
              <a:t>There are several options to mitigate the effects of VER but no one “silver bullet” solution</a:t>
            </a:r>
            <a:endParaRPr lang="en-US" dirty="0"/>
          </a:p>
        </p:txBody>
      </p:sp>
      <p:sp>
        <p:nvSpPr>
          <p:cNvPr id="5" name="Content Placeholder 2"/>
          <p:cNvSpPr>
            <a:spLocks noGrp="1"/>
          </p:cNvSpPr>
          <p:nvPr>
            <p:ph idx="1"/>
          </p:nvPr>
        </p:nvSpPr>
        <p:spPr>
          <a:xfrm>
            <a:off x="525276" y="4288037"/>
            <a:ext cx="8438869" cy="2471353"/>
          </a:xfrm>
        </p:spPr>
        <p:txBody>
          <a:bodyPr>
            <a:normAutofit/>
          </a:bodyPr>
          <a:lstStyle/>
          <a:p>
            <a:pPr marL="579438" lvl="1" indent="-347663">
              <a:lnSpc>
                <a:spcPct val="100000"/>
              </a:lnSpc>
              <a:spcBef>
                <a:spcPts val="600"/>
              </a:spcBef>
              <a:buClrTx/>
              <a:buBlip>
                <a:blip r:embed="rId2"/>
              </a:buBlip>
            </a:pPr>
            <a:r>
              <a:rPr lang="en-US" sz="2200" dirty="0" smtClean="0">
                <a:solidFill>
                  <a:schemeClr val="bg2"/>
                </a:solidFill>
              </a:rPr>
              <a:t>The magnitude and economic viability of all options should be assessed</a:t>
            </a:r>
          </a:p>
          <a:p>
            <a:pPr marL="579438" lvl="1" indent="-347663">
              <a:lnSpc>
                <a:spcPct val="100000"/>
              </a:lnSpc>
              <a:spcBef>
                <a:spcPts val="600"/>
              </a:spcBef>
              <a:buClrTx/>
              <a:buBlip>
                <a:blip r:embed="rId2"/>
              </a:buBlip>
            </a:pPr>
            <a:r>
              <a:rPr lang="en-US" sz="2200" dirty="0" smtClean="0">
                <a:solidFill>
                  <a:schemeClr val="bg2"/>
                </a:solidFill>
              </a:rPr>
              <a:t>Interstate transfers should also be assessed to correct load imbalances caused by VERs</a:t>
            </a:r>
          </a:p>
          <a:p>
            <a:pPr marL="579438" lvl="1" indent="-347663">
              <a:lnSpc>
                <a:spcPct val="100000"/>
              </a:lnSpc>
              <a:spcBef>
                <a:spcPts val="600"/>
              </a:spcBef>
              <a:buClrTx/>
              <a:buBlip>
                <a:blip r:embed="rId2"/>
              </a:buBlip>
            </a:pPr>
            <a:r>
              <a:rPr lang="en-US" sz="2200" dirty="0" smtClean="0">
                <a:solidFill>
                  <a:schemeClr val="bg2"/>
                </a:solidFill>
              </a:rPr>
              <a:t>Demand Response works within the Distributed Storage set of options</a:t>
            </a:r>
          </a:p>
        </p:txBody>
      </p:sp>
      <p:sp>
        <p:nvSpPr>
          <p:cNvPr id="4" name="Can 3"/>
          <p:cNvSpPr/>
          <p:nvPr/>
        </p:nvSpPr>
        <p:spPr>
          <a:xfrm>
            <a:off x="582699" y="1248336"/>
            <a:ext cx="2308412" cy="2866464"/>
          </a:xfrm>
          <a:prstGeom prst="can">
            <a:avLst>
              <a:gd name="adj" fmla="val 20728"/>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u="sng" dirty="0" smtClean="0"/>
              <a:t>Traditional Generation </a:t>
            </a:r>
          </a:p>
          <a:p>
            <a:pPr algn="ctr"/>
            <a:r>
              <a:rPr lang="en-US" sz="1400" b="1" dirty="0" smtClean="0"/>
              <a:t>gas turbines, coal plants</a:t>
            </a:r>
            <a:endParaRPr lang="en-US" sz="1400" b="1" dirty="0"/>
          </a:p>
        </p:txBody>
      </p:sp>
      <p:sp>
        <p:nvSpPr>
          <p:cNvPr id="6" name="Can 5"/>
          <p:cNvSpPr/>
          <p:nvPr/>
        </p:nvSpPr>
        <p:spPr>
          <a:xfrm>
            <a:off x="3325896" y="1219201"/>
            <a:ext cx="2411506" cy="2904565"/>
          </a:xfrm>
          <a:prstGeom prst="can">
            <a:avLst>
              <a:gd name="adj" fmla="val 20238"/>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u="sng" dirty="0" smtClean="0"/>
              <a:t>Centralized Storage</a:t>
            </a:r>
          </a:p>
          <a:p>
            <a:pPr algn="ctr"/>
            <a:r>
              <a:rPr lang="en-US" sz="1400" b="1" dirty="0" smtClean="0"/>
              <a:t>pump storage hydro, compressed air, battery</a:t>
            </a:r>
            <a:endParaRPr lang="en-US" sz="1400" b="1" dirty="0"/>
          </a:p>
        </p:txBody>
      </p:sp>
      <p:sp>
        <p:nvSpPr>
          <p:cNvPr id="7" name="Can 6"/>
          <p:cNvSpPr/>
          <p:nvPr/>
        </p:nvSpPr>
        <p:spPr>
          <a:xfrm>
            <a:off x="6122886" y="1161485"/>
            <a:ext cx="2644588" cy="2944349"/>
          </a:xfrm>
          <a:prstGeom prst="can">
            <a:avLst>
              <a:gd name="adj" fmla="val 2210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u="sng" dirty="0" smtClean="0"/>
              <a:t>Distributed Storage </a:t>
            </a:r>
          </a:p>
          <a:p>
            <a:pPr algn="ctr"/>
            <a:r>
              <a:rPr lang="en-US" sz="1400" b="1" dirty="0" smtClean="0"/>
              <a:t>water heaters, thermal storage, process loads, EVs</a:t>
            </a:r>
            <a:endParaRPr lang="en-US" sz="1400" b="1" dirty="0"/>
          </a:p>
        </p:txBody>
      </p:sp>
      <p:sp>
        <p:nvSpPr>
          <p:cNvPr id="10244" name="AutoShape 4" descr="data:image/jpeg;base64,/9j/4AAQSkZJRgABAQAAAQABAAD/2wCEAAkGBwgHBgkIBwgKCgkLDRYPDQwMDRsUFRAWIB0iIiAdHx8kKDQsJCYxJx8fLT0tMTU3Ojo6Iys/RD84QzQ5OjcBCgoKDQwNGg8PGjclHyU3Nzc3Nzc3Nzc3Nzc3Nzc3Nzc3Nzc3Nzc3Nzc3Nzc3Nzc3Nzc3Nzc3Nzc3Nzc3Nzc3N//AABEIAHkAtQMBIgACEQEDEQH/xAAbAAACAwEBAQAAAAAAAAAAAAAEBQIDBgEAB//EAEkQAAIBAgQCBwUBDAgFBQAAAAECAwQRAAUSIRMxBiJBUWFxgRQykaGxwRUjMzVCUnKCktHh8DQ2U2JzdLKzByRDg6IWJWPC8f/EABoBAAMBAQEBAAAAAAAAAAAAAAECAwAEBQb/xAAjEQACAgMAAQQDAQAAAAAAAAAAAQIRAxIhMQQiQVETMmGx/9oADAMBAAIRAxEAPwBnYEAjcHke/EguJQpCI41gKaNA0qnIDFwTwx6ykn4PK1oqCYkExeqE8hiwRHuxmwqIMI8SCYJEOOiE9xwLNqDhMS04KjgJaxGJNBbAtB1BAmJBMGR0+rFghUcsDZDKIAEx0Jg0w+WOcLA2DqDBcTAxdwsSEWA2aikKcSCXxeI/DExEcK2MolGgY9oGCOGceMenngWHUH0YkExfox7TgbB1KdGOacEaBjui/LC7B0BwuOYI049jbG1Pl9PXL7WY46qpVtWk2Xa/7WLI61mRwK6rYgXG2/j+V4/LAFNUwe2RMtGhLSC5eRyefgRjkVdFFOL0dMFBsb8TlyPNsdSikhH0ZLmF0EntNUSvVYX/AI4tSu0aT7VWWvdX1e7574Xis9nnaN4abQDpbQCSR223x1q/hSGOSGAp4QjcdhF8HUBrKDM6OuYU1dLNBMy2SbVZG8xy/nsxHMsqq6Dd5ZmUnZlc6T3AMe3wPoTjLGtKnhyR0+gi6twE2HeNsPck6XTUBFLmaipomGkaFU6R4DkR4f8A5iUotdiMmn5BPawCVb2gMOatLYjzFr4klUr+6s3gRLe/yw2roZat1+41BVvRE7TJVRqtu9G1avAq48tOElWK+nd+JLO4j9+5ZXj7tak7X79wewnAjNSC4UEid13EUtx/fIxcKiZtjTGT9IsT8Qb/ADwmSpkflJq7DobV48jvghY6t7EQ1DbA30sR8eYw7Qo0GrbVTTJ4gMRidp1HVjVh4MQfgTfCsUVVa7UzKo7WTa/rt8cSEJSwd6dWP500f2nAow041RGdLoEI7GfSfgTiYne+6xHylt9uAIhLGn9KhKnkpfUp9LWxNeA5PFliW3Moz/MEfS2BRhgJjcbhf+4D9uLBO19pUP8A3D9uFscdNIfvddE3bYjSfnt88SkRYADL7RbkCYxY+R1YDSDbGQmddy1h4OcS9obb77bzc4VpURKNmkB7+WLFqozfqa+83H1tgUaxmtRL2S3HfxDiYqph/wBU/E4WieG5PCkH638PtxNJkP4MxjzJBwKNYyFZJ/a39T+7E/bJf7VsLjJJb8GGHeF1fPHhUD8wDy2wHEaxj7XJ/a3/AJ8sewDxge1v2QccwtAs+ew08KyKxzCnNiNkWRvouLauno46qYPVy3DtslK1xv8A3mXCUPuC2+/a5t8sGVxhWsmsYbFr/ew5X01b/HHWrbC1QymfLjHDM/tchI0knhpcrt+cx5Wx5arLZIdPAkLRDYPOoJX0TswBBqnoqiKBJGMf360UAOw2a55gWI+GKKeWohlWSPiKynsfTfwuO8YFVwHBzHW0ThYWowFuSrSSyMAfELbntiXtqQNwJaCBFU2YMjMy+Wp+eE1bGsMqupQRyjWgEuvTf8k27Ry3xZC8U8YV2RZUFo9Me8m/Inv7vhjGofUuez5feNI6b2aWxeOPSBIP1dwfW4ww6RzUlT0WlzXoyjR5nRssjrHdpUW9jfvW3Ps78ZalqdCldDvAxGpVAUm3c1jYjBcc0tC8FZBPJDqJMUnEAO3Mfz8xhZ4lL+Myk0RyrpkucqErKybLqvlxkd+BIey6g9TzG3hg6skqqUotZMyl0vG6MCsgv7wNzqHiPDAVblOR9JuNJTrBl+cOwIiBKQVTeG1o2PnY4opqqfI6WopGie0MrLU0FZpsq6iAd21A2t1039Mc8Zyg6kUcVLqDROvvMyyHazRjYeBFsWL2leIYx7zx6txftBI+zFVKsGZn/wBhmc1B2eieYaj+g2wkXw2PgeeChldVFJorEpaFl2ZpqpRv4rquPK2OlZIsk4NFSSbXMKMOQCkc+/ScTDBVXhm+rsXrfK2JT0+XR7VGbU4IAGqkp2cfGwUn1x72rLA+zZhXsfzVWG9v2j8sbZG1OiR5HcgklQd1Vj9SCPniyGrlgCmKZlFyDZxY+Y/eMQStp3JSDKUewJHtNQ17emkYiM1mswVaCnI5J7OpPoxB+ZwLv4NqHw1kczFZKdJGtsYLo3/iLH4YOTLpJQHiM8XhUxFRb9LcfG2Ecmb1jKL5hU9vUQ6F9CP3Yg1wys8DkPyM7nc999u3ApmHxy+qji4sojSK9uIZVYf+N8QUwgb1QPfoR2+thhZT1b0rExyCnkXtjN7+GpeeC/uok1vaoBU6ubaeE37S8/UY2rBwLEsEe4E5I7SVT9+LRXrYjhI/6bavpbAnCo5ADFJ7IzchUrqH7S/aMckpKuKMyaWljDe/T2dD6jl6jApfJg8Va23p1/VUfbc49hOjF1uqX8S18ewNTWzBW7xEnibH95wxzOcGtZzUxylkRrxRlQLqNrED6YtC9GIDv91asjsPDhU/6jgqtzbJ1MD0fR2n60K71NRLJy25Agfk4ZOV8RR0K6WqgWpjaq4kkROlhqCkg7EXse/Fi0VZLPJDTZfUSsjFdKRs5G/gMEr0hrlsaCnoqQje9NRR3+JBPwODM3zTP6ukpKurzOcxzJot7SFuy3B6gO21jy7cN7rNwnS9Hc9lhNPJQQU2s643qSkZ1d13N7HuHbbAhyoUz6qnPsupyp24MjyuD+op+uFQhVpCZJOu35QG/wA7YIzOnpBHDUQ8Z2kuJtQAAk57c9jud/HAlCSCmhpKmRTK08+c11VUjeXhUli/967tfz28bYpjzHJISVjyiqqoyOt7RWab+YVdj64UQVBpp45Y4ow6EFQwuL+R2OC3pqypp5cxp6cJTqwEwjQRpEx5AchY9lvLAprybgx9s0wtU5bkNGlOG0mV4nm0E9hLki/pvgxM6Gcx+xdJ2QoRohzCGNVlpOwWCjrKO63ljPQ8UPrZlO1mBN9Q7sEVsVJGiSU7ySx6Rr1KFKN2jmbjuPbhniVdF2dhmeZZVU2c+01MdJU5dUxKI8xkqBHDJpJOpmUdVt/dtfbt3x6fPcqaWOmzerhzG4KrUU7sZYB2XcqqyjwO/jjmSdIGy2OenekjrcvqBpqKSe5Rx3+DeNsano/0O6GV1K+ZZdQtOiteWKokLGA91twR49oxwZYzwvZW0dENZ8fkzUmX1VLCcwy9qeqoVt/zUYDKOy0iN7h8CPU88Cwk6yTVeyuASNN+sfMcvXDPM826LZMdXRqqqKesS41UwMkbjtVtZsR2W+WBqGsyTPUO0eV5kfdGq1LIe3ncxn5eWL4fUqa93BMmJxAVlgVj7UkklwbFG02PfexBH83wRTNLIHWmpFqepcjQWaMDtsNx58sdqY6vKp3gqaNY2tus0QZSO8E3Hky/HHqZGqmRFcRm+3EfQl/0jYX9cdVWRbLIXqHR0FSsK21lH5NbusOfmBiA4CKwbiCS4sAOqR44jxoFcJVM7AHrFB1h5XsD8/PEUq0ifXCqTIpPUlW9x4jb7fPG4DoTHIQBwqbdfecb37tv4YKWWXS8hlVQ2zhCFJ81G9vS2FcdTNdljZo2YWKrfcHssOz0wQ1M8ciCsIQGx6rBjbyBtf1GAagz2mmVxbVLcb8kP24spqyaOVTSDhSjkydVvXAYeGJyEQVCWsOICp87A/aceFTNJEsQYiK91jblfyG3yxmgUPhmM7s33Q9mllG2qaLU3xTn649gKHJa3QDJGYbi4EkqpqHeATjuJOWP7G1l9Hz4TqNljUnvNz9LfTBuY17zQUAWKmh0wlRwo1RjZm3J5k4BVolIsikeNyfsHyw0rMxqZ8py6BWCxQmRVSKNYxzBudIFz1u3DdKC+1TIOtqK/wB69vidsMssoxPQ1hkrKeLgqJUVtRZ+wqNII5EfAei0Fme2pS/hubel8G5ciiuhWplWKNm0u07aVCnY35m1iezD0CziaO8nw2H78HUVZFDrimgilimXSeIpbR3OLEbg+GAswSKgrZqUSpUCJynGhB0PbuLW+QwMa3SLRqP1iTbyAsMN+SLQujCpDJTytCyhGU2IFh9OeOxTPDJxGCgHY6gAGHcSbY5WZlPmVNGdMcclKgT7xGIi6cgW07sRtz7/ADuuOtTqkKo3LrHf9+F/J/A6jqvjipeDLFUQVEUq6hwWZih2ur7ABh54GirhDMrqisAd1c9Vxfkbb2PmMV0qOAUnVlhksGaQhAvcwLdovidfQxZfU8H2umq0sGWaivIrA8uswAHzscZ5H4bMopBiS01Y7zU8CQ73MK3OjxF7m3rhlQ5hVZfMstHM6SruCjEn4dvrjPU1YtJURzxLGWjbUBN99v4aRZbeBxfVVzVrPLEAhJuaaIcONfFUW38MNHKkqaFljbd2anMsiyjpwHmpJqXKekXLgSOEjrDb83mG27B8cfM8zoK/JK96SvgkpqqM7o45jvB5EYbniRnrMIO23un5b42WX5lQ9JKOPJ+ma3jCsKfNpSI5ICBe2pjdhtb4Xxw5cSu4l4yrjMx0e6bTUlP9z8yjWroSCOFKfwfjG3OM+W2G82UjMENV0fnasQLd6dh/zUY/RHvjxX4YzfTHoZmHRphMxWryySxhrod0YHlqtyPyOE2W5nVZbMjwSOug3GliCv6JHLEoZZQY7gmanRJG3DqEZSp0lJgVdT2jT7wwTKtMkg9jeVhpF1nARlPdZSb+BuPLBNLnuW9I1K5uDT1p518EYDMf/lQe+PEWPLni49Es2DJ7NTe2wMLpV07gwEeLdnjexx2QywkusjKLAzWtOFjdB1RYFECH1A94+dz44so6KrqJGSjjlna1zFBGXYDxUdmHYy3KMop2k6SVsUjsBpippNCg+Ln3vIA+BwizH/iIsCmk6P0UdLAfecIV1f8A2b9Y+mJz9VGPI9CsTfkdjJaeip2qM7q0oFUDqKyu/jqv1V+JPhhPXdPKHLhwej9CJJVJtVzi7nya1/gAMY/Oa18xq4mereoKx76gQqtvcAfwGANCldQIVe/txyzzzn5ZWOOKGFT0lzSqnaWqqZJGJ/OKgfA/XHsBBWQAA+e2PYiUGyqo2sT5AKPnc4bNUwP0cSBaClEsdTdqp7vI2pe8nb3RyHZhQicR+HHqdvzUUk/DGgosneTo3XV1VV0dJFDKjKk02p3NiNlW57Rb1x7bUY+TjtiTitpsCSvcDYfAYiSwItZB8MW8SEDbizDwAjX47/ZiPGVfcSKPyXUfi32WwXJfBuhdVldXV0MOaRUtQ9KV4Tyqh0612947bjT63wEsKCwZ4kbuvxG+W3zwetbUVmWzUM9TPLFGOPDFLKzKrLe9hfbqljt3YXx63B0cu3SLDEkrbsaw/LJ4cvrYqmWm9qSMkmGd+GkgsRuq72xHM5Ujq2lpI1p6ea7wpToF0r3aue3I4DCqLa3F+wKL/wA/HD/IclbN3bL55qahNtcMlbJp69wCoXYm4+gwJKK6YzqyM0n3uPU3eRqb54vQmQGCrlUXPUN7sjenYdrj1x0iLUU4klUqnlGOHHbv/kDHlnMVuG6U9v7EXb9o7/PChL63J63Lp+DX0clNJzHtXU1DvA5sNjyviCDTujyPbtgHDUfrHf5YujrHzApHVSPJUKuiGaofiMRz0Ensudr8jt27UMksmouG6p0ktsFPdvy8sPGNrorYyq6mmzCQSUNHTUMoWzQ0oPXI7QTyPgPS+AFkPNRue1usfniMSAyKELyyE2RYhuT4dvwGNhSdEa2po2qs2qo8ll1C0bw63mU9tgQVPnsee2M5wxroUmwDo/0iqspElLXKtVlk201JUdbUO3SOw/I4G6Y9BKYZT/6l6LS68reMyPTSbNCB71ieYHd4bE8sOKibot0WN3U1FWPdeq67E94iGw8zfGV6SdOqvOY5KWNDFBIChMm5K9wA2Xy3x5+XLGb9qLQi15MlGTG143ZWXcG9sOaPpbmVHl8kFO6K0hBZ9zsO5eQPjvhO/vBTY9/YDiQjsbFVXtOo9mIlKL6iaav0SzSNPNaxZjft+WBljIb3tAsD1rnbFsIOvQNiLEg+fdiZYCznYG4ZbbC3K3hgNhoqsJTdgbi1yh5Dt2wdl+US1aGVAvsylQ00lwE1NYXI7eW2NvkHQFtFJXVklLNCbytCsrHYjlcH93LtxsvZkjLwU0y04AH3sKNMey6RuLaSLX8DbHNP1CXEUjjM/wBF+iuVQU0orIYqmVmBLVKEkdm3Lbbl8zj2Gc+VtJBCkRnoZE1a+C0a8S52JFxbYbc9jzx7HM2272/0olR8skqXkQrLJJIv5o6q/AbfLFlK96WsRFCWiVwQO0SL9hOBoUV20okkr/moDv8AU40/RLJIcwnrI8yzOkyuBKZydZDSna+y3vta537OWPqG6R5hmLM27A+b/wAcSX3gAzOx/JjHPFrCk4zrTLNVgEhZJPvdx2EqN/ifTHTUSKpQSrBGfyIBb425+pvgbfQaD8np1jzalNbPBQQ8QcSScklV7eqN/DkOe5xPPqTL6DN5aTL6ifNII7aJWHDUAgHbncb8+rhMpRAAiXt2nf5YKq9c1FTzkklDwWHZcbqbeRI/Vwru7Me48qDSsyU6nbTALt+1z+LYoUorfe0IP5z7kenLHUgcrqayDsLm3y5nFkaoWCRRvNI3JQDv6czg19hsIrRJVxR1aXYudMqr2SW5gf3ufnfuwPwLbSuqnuB1H+fPG26LdEKx5TJ0jX7n5VJEwaN2CSyd2ldzzsbnu8cHrlPRTI9UiQtXEN1JcxkARfAKLA+vwxKfqIQCoNmKynJswzZyuUZfJU6fekcDSvmT1R64269FcoWhgfPq2efM1J4iUcg0FewFiOduZH8Soz/p86iSlpYy/COkIRwolt3KBv8ALzxg8zzqvzPWtXVMYz/0E6qD0HP1vjml6icv14UWNfJ9FqumWTdH0eDJIIonAswpevIfBpT+/wBMYjN+lub5gCyzClic2Iia7nzY7/C2EMAYs/una5udjbvx1QAyKxI36tt8Rdt2x6ogxVLqpJbVcn7b4lCY2c8VmDXGkjcDzxx1XicO6gX59+LlgN1LPe35ajb6YwSK8S1hci99JHLHVSNxIXc3KGwUDmOQGCo6esq6mBIUNy4RCF2Ynlue392N7kfRKChidswSGorBxNOkNJDCVNrbEX/KuTy04nPJGC6NGLZnejnRGuzhi7R8CkdNazSLcPvbYDc3sR2eHZjZ5dka5HDItCsDmpWJW4+o69zcDrW2DLysO/vw5qXh9sjaKAxLSw2ZFUqjoeZQ25c7C4t3XxRmks8IWugpyKOCUyyU0iM3FJO2lhfSd73AN+3x455ZSdFowSF9NQ0VBW1D5PTHUKgcWnhdRZbkA9e40WtsNhp2PcxakFdWwV8RWnqVjaThqoDlt/yWOk9+3M3wPLSz5VMClAk1bPEZY2gDDiDfUhIFjt2EAXse3BFepipIaispZIL/AHzhwyOrxvGpY26u+y2Gwvgft019DcvnglkmlikgqVIUe0SPpaSw8RuN9iCeZ5Wx7C2jTIK6Ex5iZg0LdQSxgOqkCwN7Hs7QMewtL5NZ8xeeXhmPjLHGf+lELL8Bt8cW5Pw/ujDGq7SBowT3spUfXAD+43lg3Jfxzl3+Yi/1jH1cjy0AcR5VXU3V22GwHpixI3cXA27ydh68sURfg4/JcMsz5w/oD6YmMUBYlB1PqPcnL4nGl6GdG6/pG1VBTBaSmEQb2t1bRrB6ov2m2obcgTjMwfhI/wBIfXH3zN/6rQen2Ynmm4xtBirZ8/pehGXUTmTO84FS+raGg3Debt9gvgufpJknRtTDl0NJlz7A8McSobzPvfHTiFX71X/hN9MfIE/DSf4x+uOB5Z5PLLqKR96y4UmaxRVa1pqI5U1O9wQDytz5g8wcYebojWzSzV1RmMdfAkjR2EjNI8ZHYADZuWwwX/wo/GEv6K/6xjS9GvwVd/mqj6tjg3lCbR0aJo+PZvRtT1TsKaWCNrNCKhSjGO2x8rW9b4CWEMpJuHvZV78bz/iX+Lcp/Ql+uMSn4Ufq/XHXCTlGyTVMhI/FFoYCIyRqABNh44Kq6WmSASRzniG40GxN/s5WxZSe8fX/AG8Cyf071X6nDMBXKvVXSFvutl3I8D540+RdFqit4EtWqQUwP31Zb9YE2PIG1t79w+OK+h39NH+A/wDpONrlH4pH6L/bjl9TmlBUimOCfkaQ5NQt7Kq1MdHBCsYWn6oRXVtY3O7En1GBZ/aKmSveknSGJmk4lPGBxF3s+ja+5BPZz7L4Gyb8c5B/ln+mHeWf1jH+Zkxy21xlqQuhEEeVpV5Y/tVJTTrTrDG7zM41c0YbqLG/aCFty3xCupwIWSjrajLBAyrDE0RtcFiAi3sVs4BPZosdxh1Qf1dy7zP1OEXSX+m5L/nJfomG26wHaurzqmdqhaaGrp46uJoakVJjaNXKqyabkkXt2Hng/pHmJbMMsjop2SqE/wB/hbSzImoBiR3bW9RtY3xVmH9X284v9xcFz/jWf9B/9tcGM7j4A17jkUGWUUk08SUrvVPrkM7RAahz06lv4nxPdbHMYyj/ABvm3+P+/HsVjCTXkRySfg//2Q=="/>
          <p:cNvSpPr>
            <a:spLocks noChangeAspect="1" noChangeArrowheads="1"/>
          </p:cNvSpPr>
          <p:nvPr/>
        </p:nvSpPr>
        <p:spPr bwMode="auto">
          <a:xfrm>
            <a:off x="155575" y="-547688"/>
            <a:ext cx="172402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ata:image/jpeg;base64,/9j/4AAQSkZJRgABAQAAAQABAAD/2wCEAAkGBwgHBgkIBwgKCgkLDRYPDQwMDRsUFRAWIB0iIiAdHx8kKDQsJCYxJx8fLT0tMTU3Ojo6Iys/RD84QzQ5OjcBCgoKDQwNGg8PGjclHyU3Nzc3Nzc3Nzc3Nzc3Nzc3Nzc3Nzc3Nzc3Nzc3Nzc3Nzc3Nzc3Nzc3Nzc3Nzc3Nzc3N//AABEIAHkAtQMBIgACEQEDEQH/xAAbAAACAwEBAQAAAAAAAAAAAAAEBQIDBgEAB//EAEkQAAIBAgQCBwUBDAgFBQAAAAECAwQRAAUSIRMxBiJBUWFxgRQykaGxwRUjMzVCUnKCktHh8DQ2U2JzdLKzByRDg6IWJWPC8f/EABoBAAMBAQEBAAAAAAAAAAAAAAECAwAEBQb/xAAjEQACAgMAAQQDAQAAAAAAAAAAAQIRAxIhMQQiQVETMmGx/9oADAMBAAIRAxEAPwBnYEAjcHke/EguJQpCI41gKaNA0qnIDFwTwx6ykn4PK1oqCYkExeqE8hiwRHuxmwqIMI8SCYJEOOiE9xwLNqDhMS04KjgJaxGJNBbAtB1BAmJBMGR0+rFghUcsDZDKIAEx0Jg0w+WOcLA2DqDBcTAxdwsSEWA2aikKcSCXxeI/DExEcK2MolGgY9oGCOGceMenngWHUH0YkExfox7TgbB1KdGOacEaBjui/LC7B0BwuOYI049jbG1Pl9PXL7WY46qpVtWk2Xa/7WLI61mRwK6rYgXG2/j+V4/LAFNUwe2RMtGhLSC5eRyefgRjkVdFFOL0dMFBsb8TlyPNsdSikhH0ZLmF0EntNUSvVYX/AI4tSu0aT7VWWvdX1e7574Xis9nnaN4abQDpbQCSR223x1q/hSGOSGAp4QjcdhF8HUBrKDM6OuYU1dLNBMy2SbVZG8xy/nsxHMsqq6Dd5ZmUnZlc6T3AMe3wPoTjLGtKnhyR0+gi6twE2HeNsPck6XTUBFLmaipomGkaFU6R4DkR4f8A5iUotdiMmn5BPawCVb2gMOatLYjzFr4klUr+6s3gRLe/yw2roZat1+41BVvRE7TJVRqtu9G1avAq48tOElWK+nd+JLO4j9+5ZXj7tak7X79wewnAjNSC4UEid13EUtx/fIxcKiZtjTGT9IsT8Qb/ADwmSpkflJq7DobV48jvghY6t7EQ1DbA30sR8eYw7Qo0GrbVTTJ4gMRidp1HVjVh4MQfgTfCsUVVa7UzKo7WTa/rt8cSEJSwd6dWP500f2nAow041RGdLoEI7GfSfgTiYne+6xHylt9uAIhLGn9KhKnkpfUp9LWxNeA5PFliW3Moz/MEfS2BRhgJjcbhf+4D9uLBO19pUP8A3D9uFscdNIfvddE3bYjSfnt88SkRYADL7RbkCYxY+R1YDSDbGQmddy1h4OcS9obb77bzc4VpURKNmkB7+WLFqozfqa+83H1tgUaxmtRL2S3HfxDiYqph/wBU/E4WieG5PCkH638PtxNJkP4MxjzJBwKNYyFZJ/a39T+7E/bJf7VsLjJJb8GGHeF1fPHhUD8wDy2wHEaxj7XJ/a3/AJ8sewDxge1v2QccwtAs+ew08KyKxzCnNiNkWRvouLauno46qYPVy3DtslK1xv8A3mXCUPuC2+/a5t8sGVxhWsmsYbFr/ew5X01b/HHWrbC1QymfLjHDM/tchI0knhpcrt+cx5Wx5arLZIdPAkLRDYPOoJX0TswBBqnoqiKBJGMf360UAOw2a55gWI+GKKeWohlWSPiKynsfTfwuO8YFVwHBzHW0ThYWowFuSrSSyMAfELbntiXtqQNwJaCBFU2YMjMy+Wp+eE1bGsMqupQRyjWgEuvTf8k27Ry3xZC8U8YV2RZUFo9Me8m/Inv7vhjGofUuez5feNI6b2aWxeOPSBIP1dwfW4ww6RzUlT0WlzXoyjR5nRssjrHdpUW9jfvW3Ps78ZalqdCldDvAxGpVAUm3c1jYjBcc0tC8FZBPJDqJMUnEAO3Mfz8xhZ4lL+Myk0RyrpkucqErKybLqvlxkd+BIey6g9TzG3hg6skqqUotZMyl0vG6MCsgv7wNzqHiPDAVblOR9JuNJTrBl+cOwIiBKQVTeG1o2PnY4opqqfI6WopGie0MrLU0FZpsq6iAd21A2t1039Mc8Zyg6kUcVLqDROvvMyyHazRjYeBFsWL2leIYx7zx6txftBI+zFVKsGZn/wBhmc1B2eieYaj+g2wkXw2PgeeChldVFJorEpaFl2ZpqpRv4rquPK2OlZIsk4NFSSbXMKMOQCkc+/ScTDBVXhm+rsXrfK2JT0+XR7VGbU4IAGqkp2cfGwUn1x72rLA+zZhXsfzVWG9v2j8sbZG1OiR5HcgklQd1Vj9SCPniyGrlgCmKZlFyDZxY+Y/eMQStp3JSDKUewJHtNQ17emkYiM1mswVaCnI5J7OpPoxB+ZwLv4NqHw1kczFZKdJGtsYLo3/iLH4YOTLpJQHiM8XhUxFRb9LcfG2Ecmb1jKL5hU9vUQ6F9CP3Yg1wys8DkPyM7nc999u3ApmHxy+qji4sojSK9uIZVYf+N8QUwgb1QPfoR2+thhZT1b0rExyCnkXtjN7+GpeeC/uok1vaoBU6ubaeE37S8/UY2rBwLEsEe4E5I7SVT9+LRXrYjhI/6bavpbAnCo5ADFJ7IzchUrqH7S/aMckpKuKMyaWljDe/T2dD6jl6jApfJg8Va23p1/VUfbc49hOjF1uqX8S18ewNTWzBW7xEnibH95wxzOcGtZzUxylkRrxRlQLqNrED6YtC9GIDv91asjsPDhU/6jgqtzbJ1MD0fR2n60K71NRLJy25Agfk4ZOV8RR0K6WqgWpjaq4kkROlhqCkg7EXse/Fi0VZLPJDTZfUSsjFdKRs5G/gMEr0hrlsaCnoqQje9NRR3+JBPwODM3zTP6ukpKurzOcxzJot7SFuy3B6gO21jy7cN7rNwnS9Hc9lhNPJQQU2s643qSkZ1d13N7HuHbbAhyoUz6qnPsupyp24MjyuD+op+uFQhVpCZJOu35QG/wA7YIzOnpBHDUQ8Z2kuJtQAAk57c9jud/HAlCSCmhpKmRTK08+c11VUjeXhUli/967tfz28bYpjzHJISVjyiqqoyOt7RWab+YVdj64UQVBpp45Y4ow6EFQwuL+R2OC3pqypp5cxp6cJTqwEwjQRpEx5AchY9lvLAprybgx9s0wtU5bkNGlOG0mV4nm0E9hLki/pvgxM6Gcx+xdJ2QoRohzCGNVlpOwWCjrKO63ljPQ8UPrZlO1mBN9Q7sEVsVJGiSU7ySx6Rr1KFKN2jmbjuPbhniVdF2dhmeZZVU2c+01MdJU5dUxKI8xkqBHDJpJOpmUdVt/dtfbt3x6fPcqaWOmzerhzG4KrUU7sZYB2XcqqyjwO/jjmSdIGy2OenekjrcvqBpqKSe5Rx3+DeNsano/0O6GV1K+ZZdQtOiteWKokLGA91twR49oxwZYzwvZW0dENZ8fkzUmX1VLCcwy9qeqoVt/zUYDKOy0iN7h8CPU88Cwk6yTVeyuASNN+sfMcvXDPM826LZMdXRqqqKesS41UwMkbjtVtZsR2W+WBqGsyTPUO0eV5kfdGq1LIe3ncxn5eWL4fUqa93BMmJxAVlgVj7UkklwbFG02PfexBH83wRTNLIHWmpFqepcjQWaMDtsNx58sdqY6vKp3gqaNY2tus0QZSO8E3Hky/HHqZGqmRFcRm+3EfQl/0jYX9cdVWRbLIXqHR0FSsK21lH5NbusOfmBiA4CKwbiCS4sAOqR44jxoFcJVM7AHrFB1h5XsD8/PEUq0ifXCqTIpPUlW9x4jb7fPG4DoTHIQBwqbdfecb37tv4YKWWXS8hlVQ2zhCFJ81G9vS2FcdTNdljZo2YWKrfcHssOz0wQ1M8ciCsIQGx6rBjbyBtf1GAagz2mmVxbVLcb8kP24spqyaOVTSDhSjkydVvXAYeGJyEQVCWsOICp87A/aceFTNJEsQYiK91jblfyG3yxmgUPhmM7s33Q9mllG2qaLU3xTn649gKHJa3QDJGYbi4EkqpqHeATjuJOWP7G1l9Hz4TqNljUnvNz9LfTBuY17zQUAWKmh0wlRwo1RjZm3J5k4BVolIsikeNyfsHyw0rMxqZ8py6BWCxQmRVSKNYxzBudIFz1u3DdKC+1TIOtqK/wB69vidsMssoxPQ1hkrKeLgqJUVtRZ+wqNII5EfAei0Fme2pS/hubel8G5ciiuhWplWKNm0u07aVCnY35m1iezD0CziaO8nw2H78HUVZFDrimgilimXSeIpbR3OLEbg+GAswSKgrZqUSpUCJynGhB0PbuLW+QwMa3SLRqP1iTbyAsMN+SLQujCpDJTytCyhGU2IFh9OeOxTPDJxGCgHY6gAGHcSbY5WZlPmVNGdMcclKgT7xGIi6cgW07sRtz7/ADuuOtTqkKo3LrHf9+F/J/A6jqvjipeDLFUQVEUq6hwWZih2ur7ABh54GirhDMrqisAd1c9Vxfkbb2PmMV0qOAUnVlhksGaQhAvcwLdovidfQxZfU8H2umq0sGWaivIrA8uswAHzscZ5H4bMopBiS01Y7zU8CQ73MK3OjxF7m3rhlQ5hVZfMstHM6SruCjEn4dvrjPU1YtJURzxLGWjbUBN99v4aRZbeBxfVVzVrPLEAhJuaaIcONfFUW38MNHKkqaFljbd2anMsiyjpwHmpJqXKekXLgSOEjrDb83mG27B8cfM8zoK/JK96SvgkpqqM7o45jvB5EYbniRnrMIO23un5b42WX5lQ9JKOPJ+ma3jCsKfNpSI5ICBe2pjdhtb4Xxw5cSu4l4yrjMx0e6bTUlP9z8yjWroSCOFKfwfjG3OM+W2G82UjMENV0fnasQLd6dh/zUY/RHvjxX4YzfTHoZmHRphMxWryySxhrod0YHlqtyPyOE2W5nVZbMjwSOug3GliCv6JHLEoZZQY7gmanRJG3DqEZSp0lJgVdT2jT7wwTKtMkg9jeVhpF1nARlPdZSb+BuPLBNLnuW9I1K5uDT1p518EYDMf/lQe+PEWPLni49Es2DJ7NTe2wMLpV07gwEeLdnjexx2QywkusjKLAzWtOFjdB1RYFECH1A94+dz44so6KrqJGSjjlna1zFBGXYDxUdmHYy3KMop2k6SVsUjsBpippNCg+Ln3vIA+BwizH/iIsCmk6P0UdLAfecIV1f8A2b9Y+mJz9VGPI9CsTfkdjJaeip2qM7q0oFUDqKyu/jqv1V+JPhhPXdPKHLhwej9CJJVJtVzi7nya1/gAMY/Oa18xq4mereoKx76gQqtvcAfwGANCldQIVe/txyzzzn5ZWOOKGFT0lzSqnaWqqZJGJ/OKgfA/XHsBBWQAA+e2PYiUGyqo2sT5AKPnc4bNUwP0cSBaClEsdTdqp7vI2pe8nb3RyHZhQicR+HHqdvzUUk/DGgosneTo3XV1VV0dJFDKjKk02p3NiNlW57Rb1x7bUY+TjtiTitpsCSvcDYfAYiSwItZB8MW8SEDbizDwAjX47/ZiPGVfcSKPyXUfi32WwXJfBuhdVldXV0MOaRUtQ9KV4Tyqh0612947bjT63wEsKCwZ4kbuvxG+W3zwetbUVmWzUM9TPLFGOPDFLKzKrLe9hfbqljt3YXx63B0cu3SLDEkrbsaw/LJ4cvrYqmWm9qSMkmGd+GkgsRuq72xHM5Ujq2lpI1p6ea7wpToF0r3aue3I4DCqLa3F+wKL/wA/HD/IclbN3bL55qahNtcMlbJp69wCoXYm4+gwJKK6YzqyM0n3uPU3eRqb54vQmQGCrlUXPUN7sjenYdrj1x0iLUU4klUqnlGOHHbv/kDHlnMVuG6U9v7EXb9o7/PChL63J63Lp+DX0clNJzHtXU1DvA5sNjyviCDTujyPbtgHDUfrHf5YujrHzApHVSPJUKuiGaofiMRz0Ensudr8jt27UMksmouG6p0ktsFPdvy8sPGNrorYyq6mmzCQSUNHTUMoWzQ0oPXI7QTyPgPS+AFkPNRue1usfniMSAyKELyyE2RYhuT4dvwGNhSdEa2po2qs2qo8ll1C0bw63mU9tgQVPnsee2M5wxroUmwDo/0iqspElLXKtVlk201JUdbUO3SOw/I4G6Y9BKYZT/6l6LS68reMyPTSbNCB71ieYHd4bE8sOKibot0WN3U1FWPdeq67E94iGw8zfGV6SdOqvOY5KWNDFBIChMm5K9wA2Xy3x5+XLGb9qLQi15MlGTG143ZWXcG9sOaPpbmVHl8kFO6K0hBZ9zsO5eQPjvhO/vBTY9/YDiQjsbFVXtOo9mIlKL6iaav0SzSNPNaxZjft+WBljIb3tAsD1rnbFsIOvQNiLEg+fdiZYCznYG4ZbbC3K3hgNhoqsJTdgbi1yh5Dt2wdl+US1aGVAvsylQ00lwE1NYXI7eW2NvkHQFtFJXVklLNCbytCsrHYjlcH93LtxsvZkjLwU0y04AH3sKNMey6RuLaSLX8DbHNP1CXEUjjM/wBF+iuVQU0orIYqmVmBLVKEkdm3Lbbl8zj2Gc+VtJBCkRnoZE1a+C0a8S52JFxbYbc9jzx7HM2272/0olR8skqXkQrLJJIv5o6q/AbfLFlK96WsRFCWiVwQO0SL9hOBoUV20okkr/moDv8AU40/RLJIcwnrI8yzOkyuBKZydZDSna+y3vta537OWPqG6R5hmLM27A+b/wAcSX3gAzOx/JjHPFrCk4zrTLNVgEhZJPvdx2EqN/ifTHTUSKpQSrBGfyIBb425+pvgbfQaD8np1jzalNbPBQQ8QcSScklV7eqN/DkOe5xPPqTL6DN5aTL6ifNII7aJWHDUAgHbncb8+rhMpRAAiXt2nf5YKq9c1FTzkklDwWHZcbqbeRI/Vwru7Me48qDSsyU6nbTALt+1z+LYoUorfe0IP5z7kenLHUgcrqayDsLm3y5nFkaoWCRRvNI3JQDv6czg19hsIrRJVxR1aXYudMqr2SW5gf3ufnfuwPwLbSuqnuB1H+fPG26LdEKx5TJ0jX7n5VJEwaN2CSyd2ldzzsbnu8cHrlPRTI9UiQtXEN1JcxkARfAKLA+vwxKfqIQCoNmKynJswzZyuUZfJU6fekcDSvmT1R64269FcoWhgfPq2efM1J4iUcg0FewFiOduZH8Soz/p86iSlpYy/COkIRwolt3KBv8ALzxg8zzqvzPWtXVMYz/0E6qD0HP1vjml6icv14UWNfJ9FqumWTdH0eDJIIonAswpevIfBpT+/wBMYjN+lub5gCyzClic2Iia7nzY7/C2EMAYs/una5udjbvx1QAyKxI36tt8Rdt2x6ogxVLqpJbVcn7b4lCY2c8VmDXGkjcDzxx1XicO6gX59+LlgN1LPe35ajb6YwSK8S1hci99JHLHVSNxIXc3KGwUDmOQGCo6esq6mBIUNy4RCF2Ynlue392N7kfRKChidswSGorBxNOkNJDCVNrbEX/KuTy04nPJGC6NGLZnejnRGuzhi7R8CkdNazSLcPvbYDc3sR2eHZjZ5dka5HDItCsDmpWJW4+o69zcDrW2DLysO/vw5qXh9sjaKAxLSw2ZFUqjoeZQ25c7C4t3XxRmks8IWugpyKOCUyyU0iM3FJO2lhfSd73AN+3x455ZSdFowSF9NQ0VBW1D5PTHUKgcWnhdRZbkA9e40WtsNhp2PcxakFdWwV8RWnqVjaThqoDlt/yWOk9+3M3wPLSz5VMClAk1bPEZY2gDDiDfUhIFjt2EAXse3BFepipIaispZIL/AHzhwyOrxvGpY26u+y2Gwvgft019DcvnglkmlikgqVIUe0SPpaSw8RuN9iCeZ5Wx7C2jTIK6Ex5iZg0LdQSxgOqkCwN7Hs7QMewtL5NZ8xeeXhmPjLHGf+lELL8Bt8cW5Pw/ujDGq7SBowT3spUfXAD+43lg3Jfxzl3+Yi/1jH1cjy0AcR5VXU3V22GwHpixI3cXA27ydh68sURfg4/JcMsz5w/oD6YmMUBYlB1PqPcnL4nGl6GdG6/pG1VBTBaSmEQb2t1bRrB6ov2m2obcgTjMwfhI/wBIfXH3zN/6rQen2Ynmm4xtBirZ8/pehGXUTmTO84FS+raGg3Debt9gvgufpJknRtTDl0NJlz7A8McSobzPvfHTiFX71X/hN9MfIE/DSf4x+uOB5Z5PLLqKR96y4UmaxRVa1pqI5U1O9wQDytz5g8wcYebojWzSzV1RmMdfAkjR2EjNI8ZHYADZuWwwX/wo/GEv6K/6xjS9GvwVd/mqj6tjg3lCbR0aJo+PZvRtT1TsKaWCNrNCKhSjGO2x8rW9b4CWEMpJuHvZV78bz/iX+Lcp/Ql+uMSn4Ufq/XHXCTlGyTVMhI/FFoYCIyRqABNh44Kq6WmSASRzniG40GxN/s5WxZSe8fX/AG8Cyf071X6nDMBXKvVXSFvutl3I8D540+RdFqit4EtWqQUwP31Zb9YE2PIG1t79w+OK+h39NH+A/wDpONrlH4pH6L/bjl9TmlBUimOCfkaQ5NQt7Kq1MdHBCsYWn6oRXVtY3O7En1GBZ/aKmSveknSGJmk4lPGBxF3s+ja+5BPZz7L4Gyb8c5B/ln+mHeWf1jH+Zkxy21xlqQuhEEeVpV5Y/tVJTTrTrDG7zM41c0YbqLG/aCFty3xCupwIWSjrajLBAyrDE0RtcFiAi3sVs4BPZosdxh1Qf1dy7zP1OEXSX+m5L/nJfomG26wHaurzqmdqhaaGrp46uJoakVJjaNXKqyabkkXt2Hng/pHmJbMMsjop2SqE/wB/hbSzImoBiR3bW9RtY3xVmH9X284v9xcFz/jWf9B/9tcGM7j4A17jkUGWUUk08SUrvVPrkM7RAahz06lv4nxPdbHMYyj/ABvm3+P+/HsVjCTXkRySfg//2Q=="/>
          <p:cNvSpPr>
            <a:spLocks noChangeAspect="1" noChangeArrowheads="1"/>
          </p:cNvSpPr>
          <p:nvPr/>
        </p:nvSpPr>
        <p:spPr bwMode="auto">
          <a:xfrm>
            <a:off x="155575" y="-547688"/>
            <a:ext cx="172402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0" name="Picture 2" descr="http://www.jgc.co.jp/en/02bisdmn/05cleanenergy_power/images/02-02-05-00-005-1.jpg">
            <a:hlinkClick r:id="rId3"/>
          </p:cNvPr>
          <p:cNvPicPr>
            <a:picLocks noChangeAspect="1" noChangeArrowheads="1"/>
          </p:cNvPicPr>
          <p:nvPr/>
        </p:nvPicPr>
        <p:blipFill>
          <a:blip r:embed="rId4" cstate="print"/>
          <a:srcRect/>
          <a:stretch>
            <a:fillRect/>
          </a:stretch>
        </p:blipFill>
        <p:spPr bwMode="auto">
          <a:xfrm>
            <a:off x="648623" y="2492183"/>
            <a:ext cx="1035844" cy="779930"/>
          </a:xfrm>
          <a:prstGeom prst="rect">
            <a:avLst/>
          </a:prstGeom>
          <a:noFill/>
        </p:spPr>
      </p:pic>
      <p:pic>
        <p:nvPicPr>
          <p:cNvPr id="22532" name="Picture 4" descr="http://1.bp.blogspot.com/_cwrSE63jF7Y/TGrnq9FhTnI/AAAAAAAAA5I/dOshgl6RNDY/s1600/coal_fired_power_plant.jpg">
            <a:hlinkClick r:id="rId5"/>
          </p:cNvPr>
          <p:cNvPicPr>
            <a:picLocks noChangeAspect="1" noChangeArrowheads="1"/>
          </p:cNvPicPr>
          <p:nvPr/>
        </p:nvPicPr>
        <p:blipFill>
          <a:blip r:embed="rId6" cstate="print"/>
          <a:srcRect l="2353" t="13091" r="11765" b="4364"/>
          <a:stretch>
            <a:fillRect/>
          </a:stretch>
        </p:blipFill>
        <p:spPr bwMode="auto">
          <a:xfrm>
            <a:off x="1081935" y="3361712"/>
            <a:ext cx="1332141" cy="690355"/>
          </a:xfrm>
          <a:prstGeom prst="rect">
            <a:avLst/>
          </a:prstGeom>
          <a:noFill/>
        </p:spPr>
      </p:pic>
      <p:pic>
        <p:nvPicPr>
          <p:cNvPr id="22534" name="Picture 6" descr="http://www.bbc.co.uk/bitesize/standard/physics/images/hydroelectric_power_station.gif">
            <a:hlinkClick r:id="rId7"/>
          </p:cNvPr>
          <p:cNvPicPr>
            <a:picLocks noChangeAspect="1" noChangeArrowheads="1"/>
          </p:cNvPicPr>
          <p:nvPr/>
        </p:nvPicPr>
        <p:blipFill>
          <a:blip r:embed="rId8" cstate="print"/>
          <a:srcRect l="4396" r="4396" b="3150"/>
          <a:stretch>
            <a:fillRect/>
          </a:stretch>
        </p:blipFill>
        <p:spPr bwMode="auto">
          <a:xfrm>
            <a:off x="3393570" y="2549183"/>
            <a:ext cx="1004507" cy="744299"/>
          </a:xfrm>
          <a:prstGeom prst="rect">
            <a:avLst/>
          </a:prstGeom>
          <a:noFill/>
        </p:spPr>
      </p:pic>
      <p:pic>
        <p:nvPicPr>
          <p:cNvPr id="22536" name="Picture 8" descr="http://www.wired.com/images_blogs/wiredscience/2010/03/mcintosh_compressed_air_plant.jpg">
            <a:hlinkClick r:id="rId9"/>
          </p:cNvPr>
          <p:cNvPicPr>
            <a:picLocks noChangeAspect="1" noChangeArrowheads="1"/>
          </p:cNvPicPr>
          <p:nvPr/>
        </p:nvPicPr>
        <p:blipFill>
          <a:blip r:embed="rId10" cstate="print"/>
          <a:srcRect/>
          <a:stretch>
            <a:fillRect/>
          </a:stretch>
        </p:blipFill>
        <p:spPr bwMode="auto">
          <a:xfrm>
            <a:off x="4584129" y="2554941"/>
            <a:ext cx="1088883" cy="749020"/>
          </a:xfrm>
          <a:prstGeom prst="rect">
            <a:avLst/>
          </a:prstGeom>
          <a:noFill/>
        </p:spPr>
      </p:pic>
      <p:pic>
        <p:nvPicPr>
          <p:cNvPr id="22538" name="Picture 10" descr="http://a123energy.com/Collateral/Images/English-US/images/grid%20battery%20system%20custom%20enclosure.jpg">
            <a:hlinkClick r:id="rId11"/>
          </p:cNvPr>
          <p:cNvPicPr>
            <a:picLocks noChangeAspect="1" noChangeArrowheads="1"/>
          </p:cNvPicPr>
          <p:nvPr/>
        </p:nvPicPr>
        <p:blipFill>
          <a:blip r:embed="rId12" cstate="print"/>
          <a:srcRect t="22069" b="5517"/>
          <a:stretch>
            <a:fillRect/>
          </a:stretch>
        </p:blipFill>
        <p:spPr bwMode="auto">
          <a:xfrm>
            <a:off x="3750411" y="3399318"/>
            <a:ext cx="1422213" cy="630448"/>
          </a:xfrm>
          <a:prstGeom prst="rect">
            <a:avLst/>
          </a:prstGeom>
          <a:noFill/>
        </p:spPr>
      </p:pic>
      <p:pic>
        <p:nvPicPr>
          <p:cNvPr id="22540" name="Picture 12" descr="http://upload.wikimedia.org/wikipedia/commons/d/da/Big_Bend_Power_Station.jpg">
            <a:hlinkClick r:id="rId13"/>
          </p:cNvPr>
          <p:cNvPicPr>
            <a:picLocks noChangeAspect="1" noChangeArrowheads="1"/>
          </p:cNvPicPr>
          <p:nvPr/>
        </p:nvPicPr>
        <p:blipFill>
          <a:blip r:embed="rId14" cstate="print"/>
          <a:srcRect/>
          <a:stretch>
            <a:fillRect/>
          </a:stretch>
        </p:blipFill>
        <p:spPr bwMode="auto">
          <a:xfrm>
            <a:off x="1782971" y="2486490"/>
            <a:ext cx="1058832" cy="803558"/>
          </a:xfrm>
          <a:prstGeom prst="rect">
            <a:avLst/>
          </a:prstGeom>
          <a:noFill/>
        </p:spPr>
      </p:pic>
      <p:pic>
        <p:nvPicPr>
          <p:cNvPr id="22542" name="Picture 14" descr="http://www.waterheatersnj.com/wp-content/uploads/2011/11/rheemwtrhtrs1.jpg">
            <a:hlinkClick r:id="rId15"/>
          </p:cNvPr>
          <p:cNvPicPr>
            <a:picLocks noChangeAspect="1" noChangeArrowheads="1"/>
          </p:cNvPicPr>
          <p:nvPr/>
        </p:nvPicPr>
        <p:blipFill>
          <a:blip r:embed="rId16" cstate="print"/>
          <a:srcRect/>
          <a:stretch>
            <a:fillRect/>
          </a:stretch>
        </p:blipFill>
        <p:spPr bwMode="auto">
          <a:xfrm>
            <a:off x="6911780" y="2502270"/>
            <a:ext cx="591672" cy="760883"/>
          </a:xfrm>
          <a:prstGeom prst="rect">
            <a:avLst/>
          </a:prstGeom>
          <a:noFill/>
        </p:spPr>
      </p:pic>
      <p:pic>
        <p:nvPicPr>
          <p:cNvPr id="22544" name="Picture 16" descr="http://www.berg-group.com/IceRinkChillerSystem_files%5CAPSoutdoorRinkChillerweb.jpg">
            <a:hlinkClick r:id="rId17"/>
          </p:cNvPr>
          <p:cNvPicPr>
            <a:picLocks noChangeAspect="1" noChangeArrowheads="1"/>
          </p:cNvPicPr>
          <p:nvPr/>
        </p:nvPicPr>
        <p:blipFill>
          <a:blip r:embed="rId18" cstate="print"/>
          <a:srcRect/>
          <a:stretch>
            <a:fillRect/>
          </a:stretch>
        </p:blipFill>
        <p:spPr bwMode="auto">
          <a:xfrm>
            <a:off x="7586204" y="2788028"/>
            <a:ext cx="1119130" cy="1021977"/>
          </a:xfrm>
          <a:prstGeom prst="rect">
            <a:avLst/>
          </a:prstGeom>
          <a:noFill/>
        </p:spPr>
      </p:pic>
      <p:pic>
        <p:nvPicPr>
          <p:cNvPr id="22546" name="Picture 18" descr="http://news.thomasnet.com/green_clean/wp-content/uploads/sites/3/2012/06/electric_cars_electric_vehicles_72.jpg">
            <a:hlinkClick r:id="rId19"/>
          </p:cNvPr>
          <p:cNvPicPr>
            <a:picLocks noChangeAspect="1" noChangeArrowheads="1"/>
          </p:cNvPicPr>
          <p:nvPr/>
        </p:nvPicPr>
        <p:blipFill>
          <a:blip r:embed="rId20" cstate="print"/>
          <a:srcRect l="7843" t="5430" r="9412" b="16290"/>
          <a:stretch>
            <a:fillRect/>
          </a:stretch>
        </p:blipFill>
        <p:spPr bwMode="auto">
          <a:xfrm>
            <a:off x="6409756" y="3309911"/>
            <a:ext cx="1093693" cy="656622"/>
          </a:xfrm>
          <a:prstGeom prst="rect">
            <a:avLst/>
          </a:prstGeom>
          <a:noFill/>
        </p:spPr>
      </p:pic>
      <p:pic>
        <p:nvPicPr>
          <p:cNvPr id="22548" name="Picture 20" descr="http://www.tsmhouston.com/images/food-processing-plant-relocation.jpg">
            <a:hlinkClick r:id="rId21"/>
          </p:cNvPr>
          <p:cNvPicPr>
            <a:picLocks noChangeAspect="1" noChangeArrowheads="1"/>
          </p:cNvPicPr>
          <p:nvPr/>
        </p:nvPicPr>
        <p:blipFill>
          <a:blip r:embed="rId22" cstate="print"/>
          <a:srcRect l="9000" t="4211" r="9000" b="4211"/>
          <a:stretch>
            <a:fillRect/>
          </a:stretch>
        </p:blipFill>
        <p:spPr bwMode="auto">
          <a:xfrm>
            <a:off x="6158744" y="2505589"/>
            <a:ext cx="645460" cy="766527"/>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45414"/>
            <a:ext cx="8099425" cy="464186"/>
          </a:xfrm>
        </p:spPr>
        <p:txBody>
          <a:bodyPr/>
          <a:lstStyle/>
          <a:p>
            <a:r>
              <a:rPr lang="en-US" dirty="0" smtClean="0"/>
              <a:t>DR 2.0 has the potential to mitigate the effects of VER  </a:t>
            </a:r>
            <a:endParaRPr lang="en-US" dirty="0"/>
          </a:p>
        </p:txBody>
      </p:sp>
      <p:sp>
        <p:nvSpPr>
          <p:cNvPr id="5" name="Content Placeholder 2"/>
          <p:cNvSpPr>
            <a:spLocks noGrp="1"/>
          </p:cNvSpPr>
          <p:nvPr>
            <p:ph idx="1"/>
          </p:nvPr>
        </p:nvSpPr>
        <p:spPr>
          <a:xfrm>
            <a:off x="333656" y="1534748"/>
            <a:ext cx="8413544" cy="5113702"/>
          </a:xfrm>
        </p:spPr>
        <p:txBody>
          <a:bodyPr>
            <a:normAutofit/>
          </a:bodyPr>
          <a:lstStyle/>
          <a:p>
            <a:pPr marL="579438" lvl="1" indent="-347663">
              <a:lnSpc>
                <a:spcPct val="100000"/>
              </a:lnSpc>
              <a:spcBef>
                <a:spcPts val="600"/>
              </a:spcBef>
              <a:spcAft>
                <a:spcPts val="0"/>
              </a:spcAft>
              <a:buClrTx/>
              <a:buBlip>
                <a:blip r:embed="rId2"/>
              </a:buBlip>
            </a:pPr>
            <a:r>
              <a:rPr lang="en-US" sz="2000" dirty="0" smtClean="0">
                <a:solidFill>
                  <a:schemeClr val="bg2"/>
                </a:solidFill>
              </a:rPr>
              <a:t>But DR needs to be fast, swift and predictable</a:t>
            </a:r>
          </a:p>
          <a:p>
            <a:pPr marL="974725" lvl="1" indent="-347663">
              <a:lnSpc>
                <a:spcPct val="100000"/>
              </a:lnSpc>
              <a:spcAft>
                <a:spcPts val="0"/>
              </a:spcAft>
              <a:buClrTx/>
              <a:buFont typeface="Wingdings" pitchFamily="2" charset="2"/>
              <a:buChar char="Ø"/>
            </a:pPr>
            <a:r>
              <a:rPr lang="en-US" sz="1800" dirty="0" smtClean="0">
                <a:solidFill>
                  <a:schemeClr val="bg2"/>
                </a:solidFill>
              </a:rPr>
              <a:t>Customer loads must be equipped with automation equipment</a:t>
            </a:r>
          </a:p>
          <a:p>
            <a:pPr marL="974725" lvl="1" indent="-347663">
              <a:lnSpc>
                <a:spcPct val="100000"/>
              </a:lnSpc>
              <a:spcAft>
                <a:spcPts val="0"/>
              </a:spcAft>
              <a:buClrTx/>
              <a:buFont typeface="Wingdings" pitchFamily="2" charset="2"/>
              <a:buChar char="Ø"/>
            </a:pPr>
            <a:r>
              <a:rPr lang="en-US" sz="1800" dirty="0" smtClean="0">
                <a:solidFill>
                  <a:schemeClr val="bg2"/>
                </a:solidFill>
              </a:rPr>
              <a:t>Customer loads must be available 24x7 year round</a:t>
            </a:r>
          </a:p>
          <a:p>
            <a:pPr marL="974725" lvl="1" indent="-347663">
              <a:lnSpc>
                <a:spcPct val="100000"/>
              </a:lnSpc>
              <a:spcAft>
                <a:spcPts val="0"/>
              </a:spcAft>
              <a:buClrTx/>
              <a:buFont typeface="Wingdings" pitchFamily="2" charset="2"/>
              <a:buChar char="Ø"/>
            </a:pPr>
            <a:r>
              <a:rPr lang="en-US" sz="1800" dirty="0" smtClean="0">
                <a:solidFill>
                  <a:schemeClr val="bg2"/>
                </a:solidFill>
              </a:rPr>
              <a:t>Customer loads must be measured on a frequent basis</a:t>
            </a:r>
          </a:p>
          <a:p>
            <a:pPr marL="974725" lvl="1" indent="-347663">
              <a:lnSpc>
                <a:spcPct val="100000"/>
              </a:lnSpc>
              <a:spcAft>
                <a:spcPts val="0"/>
              </a:spcAft>
              <a:buClrTx/>
              <a:buFont typeface="Wingdings" pitchFamily="2" charset="2"/>
              <a:buChar char="Ø"/>
            </a:pPr>
            <a:r>
              <a:rPr lang="en-US" sz="1800" dirty="0" smtClean="0">
                <a:solidFill>
                  <a:schemeClr val="bg2"/>
                </a:solidFill>
              </a:rPr>
              <a:t>Customer loads must be capable of moving in both directions</a:t>
            </a:r>
          </a:p>
          <a:p>
            <a:pPr marL="579438" lvl="1" indent="-347663">
              <a:lnSpc>
                <a:spcPct val="100000"/>
              </a:lnSpc>
              <a:spcBef>
                <a:spcPts val="600"/>
              </a:spcBef>
              <a:spcAft>
                <a:spcPts val="0"/>
              </a:spcAft>
              <a:buClrTx/>
              <a:buBlip>
                <a:blip r:embed="rId2"/>
              </a:buBlip>
            </a:pPr>
            <a:r>
              <a:rPr lang="en-US" sz="2200" dirty="0" smtClean="0">
                <a:solidFill>
                  <a:schemeClr val="bg2"/>
                </a:solidFill>
              </a:rPr>
              <a:t>Different DR product types are needed to address VER integration challenges</a:t>
            </a:r>
          </a:p>
          <a:p>
            <a:pPr marL="974725" lvl="1" indent="-347663">
              <a:lnSpc>
                <a:spcPct val="100000"/>
              </a:lnSpc>
              <a:spcAft>
                <a:spcPts val="0"/>
              </a:spcAft>
              <a:buFont typeface="Wingdings" pitchFamily="2" charset="2"/>
              <a:buChar char="Ø"/>
            </a:pPr>
            <a:r>
              <a:rPr lang="en-US" sz="1800" dirty="0" smtClean="0">
                <a:solidFill>
                  <a:schemeClr val="bg2"/>
                </a:solidFill>
              </a:rPr>
              <a:t>Contingency</a:t>
            </a:r>
          </a:p>
          <a:p>
            <a:pPr marL="974725" lvl="1" indent="-347663">
              <a:lnSpc>
                <a:spcPct val="100000"/>
              </a:lnSpc>
              <a:spcAft>
                <a:spcPts val="0"/>
              </a:spcAft>
              <a:buFont typeface="Wingdings" pitchFamily="2" charset="2"/>
              <a:buChar char="Ø"/>
            </a:pPr>
            <a:r>
              <a:rPr lang="en-US" sz="1800" dirty="0" smtClean="0">
                <a:solidFill>
                  <a:schemeClr val="bg2"/>
                </a:solidFill>
              </a:rPr>
              <a:t>Regulation</a:t>
            </a:r>
          </a:p>
          <a:p>
            <a:pPr marL="974725" lvl="1" indent="-347663">
              <a:lnSpc>
                <a:spcPct val="100000"/>
              </a:lnSpc>
              <a:spcAft>
                <a:spcPts val="0"/>
              </a:spcAft>
              <a:buFont typeface="Wingdings" pitchFamily="2" charset="2"/>
              <a:buChar char="Ø"/>
            </a:pPr>
            <a:r>
              <a:rPr lang="en-US" sz="1800" dirty="0" smtClean="0">
                <a:solidFill>
                  <a:schemeClr val="bg2"/>
                </a:solidFill>
              </a:rPr>
              <a:t>Load following</a:t>
            </a:r>
          </a:p>
          <a:p>
            <a:pPr marL="579438" lvl="1" indent="-347663">
              <a:lnSpc>
                <a:spcPct val="100000"/>
              </a:lnSpc>
              <a:spcBef>
                <a:spcPts val="600"/>
              </a:spcBef>
              <a:spcAft>
                <a:spcPts val="0"/>
              </a:spcAft>
              <a:buClrTx/>
              <a:buBlip>
                <a:blip r:embed="rId2"/>
              </a:buBlip>
            </a:pPr>
            <a:r>
              <a:rPr lang="en-US" sz="2200" dirty="0" smtClean="0">
                <a:solidFill>
                  <a:schemeClr val="bg2"/>
                </a:solidFill>
              </a:rPr>
              <a:t>Existing DR programs can be repurposed to meet the new challenges </a:t>
            </a:r>
          </a:p>
          <a:p>
            <a:pPr marL="974725" lvl="1" indent="-347663">
              <a:lnSpc>
                <a:spcPct val="100000"/>
              </a:lnSpc>
              <a:spcAft>
                <a:spcPts val="0"/>
              </a:spcAft>
              <a:buFont typeface="Wingdings" pitchFamily="2" charset="2"/>
              <a:buChar char="Ø"/>
            </a:pPr>
            <a:r>
              <a:rPr lang="en-US" sz="1800" dirty="0" smtClean="0">
                <a:solidFill>
                  <a:schemeClr val="bg2"/>
                </a:solidFill>
              </a:rPr>
              <a:t>Legacy utility DR programs (DLC, Interruptible, Load Aggregator)</a:t>
            </a:r>
          </a:p>
          <a:p>
            <a:pPr marL="974725" lvl="1" indent="-347663">
              <a:lnSpc>
                <a:spcPct val="100000"/>
              </a:lnSpc>
              <a:spcAft>
                <a:spcPts val="0"/>
              </a:spcAft>
              <a:buFont typeface="Wingdings" pitchFamily="2" charset="2"/>
              <a:buChar char="Ø"/>
            </a:pPr>
            <a:r>
              <a:rPr lang="en-US" sz="1800" dirty="0" smtClean="0">
                <a:solidFill>
                  <a:schemeClr val="bg2"/>
                </a:solidFill>
              </a:rPr>
              <a:t>Ancillary services with RTOs (ERCOT, PJM)</a:t>
            </a:r>
          </a:p>
          <a:p>
            <a:pPr marL="974725" lvl="1" indent="-347663">
              <a:lnSpc>
                <a:spcPct val="100000"/>
              </a:lnSpc>
              <a:spcAft>
                <a:spcPts val="0"/>
              </a:spcAft>
              <a:buFont typeface="Wingdings" pitchFamily="2" charset="2"/>
              <a:buChar char="Ø"/>
            </a:pPr>
            <a:r>
              <a:rPr lang="en-US" sz="1800" dirty="0" smtClean="0">
                <a:solidFill>
                  <a:schemeClr val="bg2"/>
                </a:solidFill>
              </a:rPr>
              <a:t>Fast DR and load following pilots (PG&amp;E, BPA, Hawaiian Electric)</a:t>
            </a:r>
          </a:p>
          <a:p>
            <a:pPr marL="808038" lvl="1" indent="-347663">
              <a:lnSpc>
                <a:spcPct val="100000"/>
              </a:lnSpc>
              <a:spcBef>
                <a:spcPts val="600"/>
              </a:spcBef>
              <a:buNone/>
            </a:pPr>
            <a:endParaRPr lang="en-US" sz="2200" dirty="0" smtClean="0">
              <a:solidFill>
                <a:schemeClr val="bg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a:off x="4564002" y="5069965"/>
            <a:ext cx="193049" cy="351135"/>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582884" y="3589489"/>
            <a:ext cx="185056" cy="786567"/>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561113" y="1989290"/>
            <a:ext cx="185056" cy="470882"/>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564002" y="2827508"/>
            <a:ext cx="193049" cy="351135"/>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Demand Response Potential Methodological Approach</a:t>
            </a:r>
            <a:endParaRPr lang="en-US" dirty="0"/>
          </a:p>
        </p:txBody>
      </p:sp>
      <p:sp>
        <p:nvSpPr>
          <p:cNvPr id="4" name="TextBox 3"/>
          <p:cNvSpPr txBox="1"/>
          <p:nvPr/>
        </p:nvSpPr>
        <p:spPr>
          <a:xfrm>
            <a:off x="2601686" y="1341666"/>
            <a:ext cx="4038600" cy="707886"/>
          </a:xfrm>
          <a:prstGeom prst="rect">
            <a:avLst/>
          </a:prstGeom>
          <a:solidFill>
            <a:schemeClr val="bg2"/>
          </a:solidFill>
          <a:ln>
            <a:solidFill>
              <a:schemeClr val="tx1"/>
            </a:solidFill>
          </a:ln>
        </p:spPr>
        <p:txBody>
          <a:bodyPr wrap="square" rtlCol="0">
            <a:spAutoFit/>
          </a:bodyPr>
          <a:lstStyle/>
          <a:p>
            <a:pPr marL="3175" lvl="1" indent="-3175" algn="ctr">
              <a:lnSpc>
                <a:spcPct val="100000"/>
              </a:lnSpc>
              <a:spcBef>
                <a:spcPts val="600"/>
              </a:spcBef>
              <a:spcAft>
                <a:spcPts val="0"/>
              </a:spcAft>
              <a:buClrTx/>
            </a:pPr>
            <a:r>
              <a:rPr lang="en-US" sz="2000" dirty="0" smtClean="0">
                <a:solidFill>
                  <a:schemeClr val="bg1"/>
                </a:solidFill>
              </a:rPr>
              <a:t>Establish baseline end-use load characteristics</a:t>
            </a:r>
            <a:endParaRPr lang="en-US" sz="800" dirty="0">
              <a:solidFill>
                <a:schemeClr val="bg1"/>
              </a:solidFill>
            </a:endParaRPr>
          </a:p>
        </p:txBody>
      </p:sp>
      <p:sp>
        <p:nvSpPr>
          <p:cNvPr id="5" name="TextBox 4"/>
          <p:cNvSpPr txBox="1"/>
          <p:nvPr/>
        </p:nvSpPr>
        <p:spPr>
          <a:xfrm>
            <a:off x="2612572" y="2495551"/>
            <a:ext cx="4038600" cy="400110"/>
          </a:xfrm>
          <a:prstGeom prst="rect">
            <a:avLst/>
          </a:prstGeom>
          <a:solidFill>
            <a:schemeClr val="bg2"/>
          </a:solidFill>
          <a:ln>
            <a:solidFill>
              <a:schemeClr val="tx1"/>
            </a:solidFill>
          </a:ln>
        </p:spPr>
        <p:txBody>
          <a:bodyPr wrap="square" rtlCol="0">
            <a:spAutoFit/>
          </a:bodyPr>
          <a:lstStyle/>
          <a:p>
            <a:pPr marL="3175" lvl="1" indent="-3175" algn="ctr">
              <a:lnSpc>
                <a:spcPct val="100000"/>
              </a:lnSpc>
              <a:spcBef>
                <a:spcPts val="600"/>
              </a:spcBef>
              <a:spcAft>
                <a:spcPts val="0"/>
              </a:spcAft>
              <a:buClrTx/>
            </a:pPr>
            <a:r>
              <a:rPr lang="en-US" sz="2000" dirty="0" smtClean="0">
                <a:solidFill>
                  <a:schemeClr val="bg1"/>
                </a:solidFill>
              </a:rPr>
              <a:t>Determine technical potential</a:t>
            </a:r>
            <a:endParaRPr lang="en-US" sz="800" dirty="0">
              <a:solidFill>
                <a:schemeClr val="bg1"/>
              </a:solidFill>
            </a:endParaRPr>
          </a:p>
        </p:txBody>
      </p:sp>
      <p:sp>
        <p:nvSpPr>
          <p:cNvPr id="6" name="TextBox 5"/>
          <p:cNvSpPr txBox="1"/>
          <p:nvPr/>
        </p:nvSpPr>
        <p:spPr>
          <a:xfrm>
            <a:off x="2612571" y="3224894"/>
            <a:ext cx="4038600" cy="400110"/>
          </a:xfrm>
          <a:prstGeom prst="rect">
            <a:avLst/>
          </a:prstGeom>
          <a:solidFill>
            <a:schemeClr val="bg2"/>
          </a:solidFill>
          <a:ln>
            <a:solidFill>
              <a:schemeClr val="tx1"/>
            </a:solidFill>
          </a:ln>
        </p:spPr>
        <p:txBody>
          <a:bodyPr wrap="square" rtlCol="0">
            <a:spAutoFit/>
          </a:bodyPr>
          <a:lstStyle/>
          <a:p>
            <a:pPr marL="3175" lvl="1" indent="-3175" algn="ctr">
              <a:lnSpc>
                <a:spcPct val="100000"/>
              </a:lnSpc>
              <a:spcBef>
                <a:spcPts val="600"/>
              </a:spcBef>
              <a:spcAft>
                <a:spcPts val="0"/>
              </a:spcAft>
              <a:buClrTx/>
            </a:pPr>
            <a:r>
              <a:rPr lang="en-US" sz="2000" dirty="0" smtClean="0">
                <a:solidFill>
                  <a:schemeClr val="bg1"/>
                </a:solidFill>
              </a:rPr>
              <a:t>Determine achievable potential</a:t>
            </a:r>
            <a:endParaRPr lang="en-US" sz="800" dirty="0">
              <a:solidFill>
                <a:schemeClr val="bg1"/>
              </a:solidFill>
            </a:endParaRPr>
          </a:p>
        </p:txBody>
      </p:sp>
      <p:sp>
        <p:nvSpPr>
          <p:cNvPr id="7" name="TextBox 6"/>
          <p:cNvSpPr txBox="1"/>
          <p:nvPr/>
        </p:nvSpPr>
        <p:spPr>
          <a:xfrm>
            <a:off x="2612572" y="4411437"/>
            <a:ext cx="4038600" cy="707886"/>
          </a:xfrm>
          <a:prstGeom prst="rect">
            <a:avLst/>
          </a:prstGeom>
          <a:solidFill>
            <a:schemeClr val="accent2"/>
          </a:solidFill>
          <a:ln>
            <a:solidFill>
              <a:schemeClr val="tx1"/>
            </a:solidFill>
          </a:ln>
        </p:spPr>
        <p:txBody>
          <a:bodyPr wrap="square" rtlCol="0">
            <a:spAutoFit/>
          </a:bodyPr>
          <a:lstStyle/>
          <a:p>
            <a:pPr marL="3175" lvl="1" indent="-3175" algn="ctr">
              <a:lnSpc>
                <a:spcPct val="100000"/>
              </a:lnSpc>
              <a:spcBef>
                <a:spcPts val="600"/>
              </a:spcBef>
              <a:spcAft>
                <a:spcPts val="0"/>
              </a:spcAft>
              <a:buClrTx/>
            </a:pPr>
            <a:r>
              <a:rPr lang="en-US" sz="2000" dirty="0" smtClean="0">
                <a:solidFill>
                  <a:schemeClr val="bg1"/>
                </a:solidFill>
              </a:rPr>
              <a:t>Develop DR programs and approaches for VER integration</a:t>
            </a:r>
            <a:endParaRPr lang="en-US" sz="800" dirty="0">
              <a:solidFill>
                <a:schemeClr val="bg1"/>
              </a:solidFill>
            </a:endParaRPr>
          </a:p>
        </p:txBody>
      </p:sp>
      <p:sp>
        <p:nvSpPr>
          <p:cNvPr id="8" name="TextBox 7"/>
          <p:cNvSpPr txBox="1"/>
          <p:nvPr/>
        </p:nvSpPr>
        <p:spPr>
          <a:xfrm>
            <a:off x="2601686" y="5478237"/>
            <a:ext cx="4038600" cy="707886"/>
          </a:xfrm>
          <a:prstGeom prst="rect">
            <a:avLst/>
          </a:prstGeom>
          <a:solidFill>
            <a:schemeClr val="accent2"/>
          </a:solidFill>
          <a:ln>
            <a:solidFill>
              <a:schemeClr val="tx1"/>
            </a:solidFill>
          </a:ln>
        </p:spPr>
        <p:txBody>
          <a:bodyPr wrap="square" rtlCol="0">
            <a:spAutoFit/>
          </a:bodyPr>
          <a:lstStyle/>
          <a:p>
            <a:pPr marL="3175" lvl="1" indent="-3175" algn="ctr">
              <a:lnSpc>
                <a:spcPct val="100000"/>
              </a:lnSpc>
              <a:spcBef>
                <a:spcPts val="600"/>
              </a:spcBef>
              <a:spcAft>
                <a:spcPts val="0"/>
              </a:spcAft>
              <a:buClrTx/>
            </a:pPr>
            <a:r>
              <a:rPr lang="en-US" sz="2000" dirty="0" smtClean="0">
                <a:solidFill>
                  <a:schemeClr val="bg1"/>
                </a:solidFill>
              </a:rPr>
              <a:t>Determine economic potential of the DR programs</a:t>
            </a:r>
            <a:endParaRPr lang="en-US" sz="800"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13 EnerNOC PPT Template">
  <a:themeElements>
    <a:clrScheme name="Custom 22">
      <a:dk1>
        <a:srgbClr val="4F4F4F"/>
      </a:dk1>
      <a:lt1>
        <a:srgbClr val="FFFFFF"/>
      </a:lt1>
      <a:dk2>
        <a:srgbClr val="919195"/>
      </a:dk2>
      <a:lt2>
        <a:srgbClr val="003E74"/>
      </a:lt2>
      <a:accent1>
        <a:srgbClr val="7299C6"/>
      </a:accent1>
      <a:accent2>
        <a:srgbClr val="A72D1A"/>
      </a:accent2>
      <a:accent3>
        <a:srgbClr val="333333"/>
      </a:accent3>
      <a:accent4>
        <a:srgbClr val="FFC844"/>
      </a:accent4>
      <a:accent5>
        <a:srgbClr val="E8AE0F"/>
      </a:accent5>
      <a:accent6>
        <a:srgbClr val="7C6A55"/>
      </a:accent6>
      <a:hlink>
        <a:srgbClr val="7C6A55"/>
      </a:hlink>
      <a:folHlink>
        <a:srgbClr val="7C6A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C3A7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Design 1">
        <a:dk1>
          <a:srgbClr val="00417B"/>
        </a:dk1>
        <a:lt1>
          <a:srgbClr val="FFFFFF"/>
        </a:lt1>
        <a:dk2>
          <a:srgbClr val="336695"/>
        </a:dk2>
        <a:lt2>
          <a:srgbClr val="000000"/>
        </a:lt2>
        <a:accent1>
          <a:srgbClr val="668CB0"/>
        </a:accent1>
        <a:accent2>
          <a:srgbClr val="99B1C9"/>
        </a:accent2>
        <a:accent3>
          <a:srgbClr val="FFFFFF"/>
        </a:accent3>
        <a:accent4>
          <a:srgbClr val="003668"/>
        </a:accent4>
        <a:accent5>
          <a:srgbClr val="B8C5D4"/>
        </a:accent5>
        <a:accent6>
          <a:srgbClr val="8AA0B6"/>
        </a:accent6>
        <a:hlink>
          <a:srgbClr val="ED1C24"/>
        </a:hlink>
        <a:folHlink>
          <a:srgbClr val="62BB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3 EnerNOC PPT Template">
  <a:themeElements>
    <a:clrScheme name="Custom 22">
      <a:dk1>
        <a:srgbClr val="4F4F4F"/>
      </a:dk1>
      <a:lt1>
        <a:srgbClr val="FFFFFF"/>
      </a:lt1>
      <a:dk2>
        <a:srgbClr val="919195"/>
      </a:dk2>
      <a:lt2>
        <a:srgbClr val="003E74"/>
      </a:lt2>
      <a:accent1>
        <a:srgbClr val="7299C6"/>
      </a:accent1>
      <a:accent2>
        <a:srgbClr val="A72D1A"/>
      </a:accent2>
      <a:accent3>
        <a:srgbClr val="333333"/>
      </a:accent3>
      <a:accent4>
        <a:srgbClr val="FFC844"/>
      </a:accent4>
      <a:accent5>
        <a:srgbClr val="E8AE0F"/>
      </a:accent5>
      <a:accent6>
        <a:srgbClr val="7C6A55"/>
      </a:accent6>
      <a:hlink>
        <a:srgbClr val="7C6A55"/>
      </a:hlink>
      <a:folHlink>
        <a:srgbClr val="7C6A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C3A7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Design 1">
        <a:dk1>
          <a:srgbClr val="00417B"/>
        </a:dk1>
        <a:lt1>
          <a:srgbClr val="FFFFFF"/>
        </a:lt1>
        <a:dk2>
          <a:srgbClr val="336695"/>
        </a:dk2>
        <a:lt2>
          <a:srgbClr val="000000"/>
        </a:lt2>
        <a:accent1>
          <a:srgbClr val="668CB0"/>
        </a:accent1>
        <a:accent2>
          <a:srgbClr val="99B1C9"/>
        </a:accent2>
        <a:accent3>
          <a:srgbClr val="FFFFFF"/>
        </a:accent3>
        <a:accent4>
          <a:srgbClr val="003668"/>
        </a:accent4>
        <a:accent5>
          <a:srgbClr val="B8C5D4"/>
        </a:accent5>
        <a:accent6>
          <a:srgbClr val="8AA0B6"/>
        </a:accent6>
        <a:hlink>
          <a:srgbClr val="ED1C24"/>
        </a:hlink>
        <a:folHlink>
          <a:srgbClr val="62BB4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82CCFDE47494D99663ABDDBFEB133" ma:contentTypeVersion="0" ma:contentTypeDescription="Create a new document." ma:contentTypeScope="" ma:versionID="bf06cf68ff67406e16d0ede4c05173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FBE0064-B302-42E7-89F0-08A566CA7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8967668-73E4-48C0-ABCB-5A59DD0C3847}">
  <ds:schemaRefs>
    <ds:schemaRef ds:uri="http://schemas.microsoft.com/sharepoint/v3/contenttype/forms"/>
  </ds:schemaRefs>
</ds:datastoreItem>
</file>

<file path=customXml/itemProps3.xml><?xml version="1.0" encoding="utf-8"?>
<ds:datastoreItem xmlns:ds="http://schemas.openxmlformats.org/officeDocument/2006/customXml" ds:itemID="{DB75DB39-5F35-4E8A-892C-B586A2A999EC}">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2013 EnerNOC PPT Template</Template>
  <TotalTime>5810</TotalTime>
  <Words>2878</Words>
  <Application>Microsoft Office PowerPoint</Application>
  <PresentationFormat>On-screen Show (4:3)</PresentationFormat>
  <Paragraphs>407</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2013 EnerNOC PPT Template</vt:lpstr>
      <vt:lpstr>1_2013 EnerNOC PPT Template</vt:lpstr>
      <vt:lpstr>The Potential for Demand Response to Integrate Variable Energy Resources with the Grid</vt:lpstr>
      <vt:lpstr>Presentation Overview</vt:lpstr>
      <vt:lpstr>Demand Response: It is a transforming resource</vt:lpstr>
      <vt:lpstr>Project Objectives</vt:lpstr>
      <vt:lpstr>Major Contributors to VER: Solar and Wind Resources Renewable Energy Shares in the Western Interconnection by 2022</vt:lpstr>
      <vt:lpstr>Challenges with a Growing VER Portfolio</vt:lpstr>
      <vt:lpstr>There are several options to mitigate the effects of VER but no one “silver bullet” solution</vt:lpstr>
      <vt:lpstr>DR 2.0 has the potential to mitigate the effects of VER  </vt:lpstr>
      <vt:lpstr>Demand Response Potential Methodological Approach</vt:lpstr>
      <vt:lpstr>DR Potential Analysis Framework</vt:lpstr>
      <vt:lpstr>Commercial and Residential Sectors Dominate in Potential DR Resource Availability</vt:lpstr>
      <vt:lpstr>Seasonal Variations in DR Potential Availability</vt:lpstr>
      <vt:lpstr>Average Hourly Load Reduction Profiles for Contingency Services</vt:lpstr>
      <vt:lpstr>Aggregate DR Potential by State/Province in 2020</vt:lpstr>
      <vt:lpstr>DR Potential Load Decrease by State/Province Shares in the Western Interconnection Potential</vt:lpstr>
      <vt:lpstr>DR Potential Load Increase by State/Province Shares in the Western Interconnection Potential</vt:lpstr>
      <vt:lpstr>Residential Sector Potential is Dominated by Cooling Load</vt:lpstr>
      <vt:lpstr>Residential DR Potential Varies by Available End-uses Across Seasons</vt:lpstr>
      <vt:lpstr>Residential: Hourly Load Reduction Profiles for Contingency Services</vt:lpstr>
      <vt:lpstr>Commercial Sector Potential Availability is Dominated by Retail and Large Office Buildings</vt:lpstr>
      <vt:lpstr>Seasonal Variations in Commercial DR Potential Availability</vt:lpstr>
      <vt:lpstr>Commercial: Hourly Load Reduction Profiles for Contingency Services</vt:lpstr>
      <vt:lpstr>Water/Wastewater Treatment Plants and Ag Pumping Dominate Industrial Potential Availability</vt:lpstr>
      <vt:lpstr>Seasonal Variations in Industrial DR Potential</vt:lpstr>
      <vt:lpstr>Industrial: Hourly Load Reduction Profiles for Contingency Services</vt:lpstr>
      <vt:lpstr>High Participation Scenario Analysis</vt:lpstr>
      <vt:lpstr>Base and High Participation Level Potential Estimates Comparison </vt:lpstr>
      <vt:lpstr>DR 1.0 vs. DR 2.0 Potential Estimates</vt:lpstr>
      <vt:lpstr>Reshaping the "Duck Chart” through DR?</vt:lpstr>
      <vt:lpstr>DR Program Considerations</vt:lpstr>
      <vt:lpstr>DR Program Considerations (continued)</vt:lpstr>
      <vt:lpstr>DR Potential: Assessing the Economic Viability</vt:lpstr>
      <vt:lpstr>Cost Effectiveness Framework</vt:lpstr>
      <vt:lpstr>Findings and Recommendations</vt:lpstr>
      <vt:lpstr>Appendix Slides</vt:lpstr>
      <vt:lpstr>Ancillary Services Products Definitions and Attributes   </vt:lpstr>
      <vt:lpstr>States and Provinces Included in the Study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Presentation</dc:title>
  <dc:creator>kwalter</dc:creator>
  <cp:lastModifiedBy>Navigant</cp:lastModifiedBy>
  <cp:revision>280</cp:revision>
  <dcterms:created xsi:type="dcterms:W3CDTF">2013-06-14T15:00:42Z</dcterms:created>
  <dcterms:modified xsi:type="dcterms:W3CDTF">2014-01-23T01:05:18Z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0x01010043282CCFDE47494D99663ABDDBFEB133</vt:lpwstr>
  </property>
</Properties>
</file>