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93" r:id="rId2"/>
    <p:sldMasterId id="2147483750" r:id="rId3"/>
    <p:sldMasterId id="2147483774" r:id="rId4"/>
    <p:sldMasterId id="2147483786" r:id="rId5"/>
  </p:sldMasterIdLst>
  <p:notesMasterIdLst>
    <p:notesMasterId r:id="rId41"/>
  </p:notesMasterIdLst>
  <p:sldIdLst>
    <p:sldId id="274" r:id="rId6"/>
    <p:sldId id="278" r:id="rId7"/>
    <p:sldId id="275" r:id="rId8"/>
    <p:sldId id="276" r:id="rId9"/>
    <p:sldId id="277" r:id="rId10"/>
    <p:sldId id="281" r:id="rId11"/>
    <p:sldId id="280" r:id="rId12"/>
    <p:sldId id="282" r:id="rId13"/>
    <p:sldId id="279" r:id="rId14"/>
    <p:sldId id="283" r:id="rId15"/>
    <p:sldId id="286" r:id="rId16"/>
    <p:sldId id="314" r:id="rId17"/>
    <p:sldId id="315" r:id="rId18"/>
    <p:sldId id="285" r:id="rId19"/>
    <p:sldId id="284" r:id="rId20"/>
    <p:sldId id="302" r:id="rId21"/>
    <p:sldId id="304" r:id="rId22"/>
    <p:sldId id="305" r:id="rId23"/>
    <p:sldId id="310" r:id="rId24"/>
    <p:sldId id="308" r:id="rId25"/>
    <p:sldId id="309" r:id="rId26"/>
    <p:sldId id="289" r:id="rId27"/>
    <p:sldId id="301" r:id="rId28"/>
    <p:sldId id="290" r:id="rId29"/>
    <p:sldId id="311" r:id="rId30"/>
    <p:sldId id="312" r:id="rId31"/>
    <p:sldId id="313" r:id="rId32"/>
    <p:sldId id="291" r:id="rId33"/>
    <p:sldId id="293" r:id="rId34"/>
    <p:sldId id="292" r:id="rId35"/>
    <p:sldId id="317" r:id="rId36"/>
    <p:sldId id="298" r:id="rId37"/>
    <p:sldId id="299" r:id="rId38"/>
    <p:sldId id="300" r:id="rId39"/>
    <p:sldId id="297" r:id="rId40"/>
  </p:sldIdLst>
  <p:sldSz cx="9144000" cy="6858000" type="screen4x3"/>
  <p:notesSz cx="7315200" cy="96012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F6600"/>
    <a:srgbClr val="00507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7" autoAdjust="0"/>
    <p:restoredTop sz="82897" autoAdjust="0"/>
  </p:normalViewPr>
  <p:slideViewPr>
    <p:cSldViewPr>
      <p:cViewPr>
        <p:scale>
          <a:sx n="66" d="100"/>
          <a:sy n="66" d="100"/>
        </p:scale>
        <p:origin x="-143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8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</a:t>
            </a:r>
            <a:r>
              <a:rPr lang="en-US" baseline="0" dirty="0" smtClean="0"/>
              <a:t> Benefit Value for Top 250 Hours ($/MWh)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6"/>
            <c:bubble3D val="0"/>
            <c:spPr>
              <a:solidFill>
                <a:srgbClr val="993366"/>
              </a:solidFill>
            </c:spPr>
          </c:dPt>
          <c:dLbls>
            <c:dLbl>
              <c:idx val="0"/>
              <c:layout>
                <c:manualLayout>
                  <c:x val="-5.7494889460932765E-2"/>
                  <c:y val="0.13565842230703168"/>
                </c:manualLayout>
              </c:layout>
              <c:numFmt formatCode="&quot;$&quot;#,##0_);[Red]\(&quot;$&quot;#,##0\)" sourceLinked="0"/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207185039370078E-2"/>
                  <c:y val="-1.2161389741807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&quot;$&quot;#,##0_);[Red]\(&quot;$&quot;#,##0\)" sourceLinked="0"/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&quot;$&quot;#,##0_);[Red]\(&quot;$&quot;#,##0\)" sourceLinked="0"/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_);[Red]\(&quot;$&quot;#,##0\)" sourceLinked="0"/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Energy</c:v>
                </c:pt>
                <c:pt idx="1">
                  <c:v>Losses</c:v>
                </c:pt>
                <c:pt idx="2">
                  <c:v>Ancillary Services</c:v>
                </c:pt>
                <c:pt idx="3">
                  <c:v>Emissions</c:v>
                </c:pt>
                <c:pt idx="4">
                  <c:v>Avoided RPS</c:v>
                </c:pt>
                <c:pt idx="5">
                  <c:v>Capacity</c:v>
                </c:pt>
                <c:pt idx="6">
                  <c:v>T&amp;D</c:v>
                </c:pt>
              </c:strCache>
            </c:strRef>
          </c:cat>
          <c:val>
            <c:numRef>
              <c:f>Sheet1!$B$2:$B$8</c:f>
              <c:numCache>
                <c:formatCode>_([$$-409]* #,##0.00_);_([$$-409]* \(#,##0.00\);_([$$-409]* "-"??_);_(@_)</c:formatCode>
                <c:ptCount val="7"/>
                <c:pt idx="0">
                  <c:v>87.968430669890481</c:v>
                </c:pt>
                <c:pt idx="1">
                  <c:v>8.6103592217396638</c:v>
                </c:pt>
                <c:pt idx="2">
                  <c:v>0.8796843066989054</c:v>
                </c:pt>
                <c:pt idx="3">
                  <c:v>22.121527891489102</c:v>
                </c:pt>
                <c:pt idx="4">
                  <c:v>13.605790764313387</c:v>
                </c:pt>
                <c:pt idx="5">
                  <c:v>650.94822942085875</c:v>
                </c:pt>
                <c:pt idx="6">
                  <c:v>236.07776025365695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40271047849787"/>
          <c:y val="4.4721090296142497E-2"/>
          <c:w val="0.80776764082374319"/>
          <c:h val="0.84180758879381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TRC Costs</c:v>
                </c:pt>
              </c:strCache>
            </c:strRef>
          </c:tx>
          <c:invertIfNegative val="0"/>
          <c:val>
            <c:numRef>
              <c:f>Sheet1!$A$2:$A$34</c:f>
              <c:numCache>
                <c:formatCode>"$"#,##0_);[Red]\("$"#,##0\)</c:formatCode>
                <c:ptCount val="33"/>
                <c:pt idx="0">
                  <c:v>112.54512960876168</c:v>
                </c:pt>
                <c:pt idx="1">
                  <c:v>59.053268971201646</c:v>
                </c:pt>
                <c:pt idx="2">
                  <c:v>99.780029133560816</c:v>
                </c:pt>
                <c:pt idx="3">
                  <c:v>188.37791795490455</c:v>
                </c:pt>
                <c:pt idx="4">
                  <c:v>119.82575206824637</c:v>
                </c:pt>
                <c:pt idx="5">
                  <c:v>135.48310708292701</c:v>
                </c:pt>
                <c:pt idx="6">
                  <c:v>246.32758308067639</c:v>
                </c:pt>
                <c:pt idx="7">
                  <c:v>147.22159866500445</c:v>
                </c:pt>
                <c:pt idx="8">
                  <c:v>108.26161301284145</c:v>
                </c:pt>
                <c:pt idx="9">
                  <c:v>144.24095166515346</c:v>
                </c:pt>
                <c:pt idx="10">
                  <c:v>127.73847407798856</c:v>
                </c:pt>
                <c:pt idx="11">
                  <c:v>88.187977757445566</c:v>
                </c:pt>
                <c:pt idx="12">
                  <c:v>111.44863767497463</c:v>
                </c:pt>
                <c:pt idx="13">
                  <c:v>121.15858534805584</c:v>
                </c:pt>
                <c:pt idx="14">
                  <c:v>119.11644634870406</c:v>
                </c:pt>
                <c:pt idx="15">
                  <c:v>60.564129465401564</c:v>
                </c:pt>
                <c:pt idx="16">
                  <c:v>161.43626159231709</c:v>
                </c:pt>
                <c:pt idx="17">
                  <c:v>126.51093022545432</c:v>
                </c:pt>
                <c:pt idx="18">
                  <c:v>151.34486012436577</c:v>
                </c:pt>
                <c:pt idx="19">
                  <c:v>141.58002598922616</c:v>
                </c:pt>
                <c:pt idx="20">
                  <c:v>107.75123547231036</c:v>
                </c:pt>
                <c:pt idx="21">
                  <c:v>132.22268003851482</c:v>
                </c:pt>
                <c:pt idx="22">
                  <c:v>104.91677151312737</c:v>
                </c:pt>
                <c:pt idx="23">
                  <c:v>102.27399518974623</c:v>
                </c:pt>
                <c:pt idx="24">
                  <c:v>348.8840342901824</c:v>
                </c:pt>
                <c:pt idx="25">
                  <c:v>112.54512960876168</c:v>
                </c:pt>
                <c:pt idx="26">
                  <c:v>302.53280457068263</c:v>
                </c:pt>
                <c:pt idx="27">
                  <c:v>251.26465723040729</c:v>
                </c:pt>
                <c:pt idx="28">
                  <c:v>243.7399360298929</c:v>
                </c:pt>
                <c:pt idx="29">
                  <c:v>242.08670485793658</c:v>
                </c:pt>
                <c:pt idx="30">
                  <c:v>256.40646215226025</c:v>
                </c:pt>
                <c:pt idx="31">
                  <c:v>573.14900533640559</c:v>
                </c:pt>
                <c:pt idx="32">
                  <c:v>544.37834030663555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TRC Benefits</c:v>
                </c:pt>
              </c:strCache>
            </c:strRef>
          </c:tx>
          <c:invertIfNegative val="0"/>
          <c:val>
            <c:numRef>
              <c:f>Sheet1!$B$2:$B$34</c:f>
              <c:numCache>
                <c:formatCode>"$"#,##0_);[Red]\("$"#,##0\)</c:formatCode>
                <c:ptCount val="33"/>
                <c:pt idx="0">
                  <c:v>302.53280457068263</c:v>
                </c:pt>
                <c:pt idx="1">
                  <c:v>241.29949165998019</c:v>
                </c:pt>
                <c:pt idx="2">
                  <c:v>179.33393582009586</c:v>
                </c:pt>
                <c:pt idx="3">
                  <c:v>250.94209244281623</c:v>
                </c:pt>
                <c:pt idx="4">
                  <c:v>181.98145556163229</c:v>
                </c:pt>
                <c:pt idx="5">
                  <c:v>196.13429585573493</c:v>
                </c:pt>
                <c:pt idx="6">
                  <c:v>304.3603811937644</c:v>
                </c:pt>
                <c:pt idx="7">
                  <c:v>201.60452139391148</c:v>
                </c:pt>
                <c:pt idx="8">
                  <c:v>150.19531745694721</c:v>
                </c:pt>
                <c:pt idx="9">
                  <c:v>181.64877625021865</c:v>
                </c:pt>
                <c:pt idx="10">
                  <c:v>164.63116962321652</c:v>
                </c:pt>
                <c:pt idx="11">
                  <c:v>117.38111260410709</c:v>
                </c:pt>
                <c:pt idx="12">
                  <c:v>131.74975441424542</c:v>
                </c:pt>
                <c:pt idx="13">
                  <c:v>139.03001250166233</c:v>
                </c:pt>
                <c:pt idx="14">
                  <c:v>136.34263394731559</c:v>
                </c:pt>
                <c:pt idx="15">
                  <c:v>76.523005686843732</c:v>
                </c:pt>
                <c:pt idx="16">
                  <c:v>174.67705673050514</c:v>
                </c:pt>
                <c:pt idx="17">
                  <c:v>135.18843933024118</c:v>
                </c:pt>
                <c:pt idx="18">
                  <c:v>156.01292734014589</c:v>
                </c:pt>
                <c:pt idx="19">
                  <c:v>144.85835736323389</c:v>
                </c:pt>
                <c:pt idx="20">
                  <c:v>103.58268852270521</c:v>
                </c:pt>
                <c:pt idx="21">
                  <c:v>120.31525616742856</c:v>
                </c:pt>
                <c:pt idx="22">
                  <c:v>81.868943043717039</c:v>
                </c:pt>
                <c:pt idx="23">
                  <c:v>77.018140408974745</c:v>
                </c:pt>
                <c:pt idx="24">
                  <c:v>296.03317848147469</c:v>
                </c:pt>
                <c:pt idx="25">
                  <c:v>40.034599861487919</c:v>
                </c:pt>
                <c:pt idx="26">
                  <c:v>225.42137993228238</c:v>
                </c:pt>
                <c:pt idx="27">
                  <c:v>160.97113903229177</c:v>
                </c:pt>
                <c:pt idx="28">
                  <c:v>144.46133125700615</c:v>
                </c:pt>
                <c:pt idx="29">
                  <c:v>68.558667858200707</c:v>
                </c:pt>
                <c:pt idx="30">
                  <c:v>79.289835365838599</c:v>
                </c:pt>
                <c:pt idx="31">
                  <c:v>368.15019202947758</c:v>
                </c:pt>
                <c:pt idx="32">
                  <c:v>230.96689839782462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318257408"/>
        <c:axId val="318291968"/>
      </c:barChart>
      <c:catAx>
        <c:axId val="318257408"/>
        <c:scaling>
          <c:orientation val="minMax"/>
        </c:scaling>
        <c:delete val="0"/>
        <c:axPos val="b"/>
        <c:majorTickMark val="out"/>
        <c:minorTickMark val="none"/>
        <c:tickLblPos val="none"/>
        <c:crossAx val="318291968"/>
        <c:crosses val="autoZero"/>
        <c:auto val="1"/>
        <c:lblAlgn val="ctr"/>
        <c:lblOffset val="100"/>
        <c:noMultiLvlLbl val="0"/>
      </c:catAx>
      <c:valAx>
        <c:axId val="318291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$/kW-Yr.</a:t>
                </a:r>
                <a:endParaRPr lang="en-US" dirty="0"/>
              </a:p>
            </c:rich>
          </c:tx>
          <c:layout/>
          <c:overlay val="0"/>
        </c:title>
        <c:numFmt formatCode="&quot;$&quot;#,##0_);[Red]\(&quot;$&quot;#,##0\)" sourceLinked="0"/>
        <c:majorTickMark val="out"/>
        <c:minorTickMark val="none"/>
        <c:tickLblPos val="nextTo"/>
        <c:crossAx val="318257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333711891782758"/>
          <c:y val="8.5671712296366553E-2"/>
          <c:w val="0.22615006056935191"/>
          <c:h val="0.155208515845136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C377F9-CAF0-4DC7-81E7-E56B134CCF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09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2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39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79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06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6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FFF453-E3AB-4646-BDB5-36DDF29DE26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2624" indent="-3010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4036" indent="-24080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85651" indent="-24080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67265" indent="-24080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48880" indent="-24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30494" indent="-24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12109" indent="-24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93723" indent="-24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F5A1358-855A-4BAC-9A67-7EF66E7268F5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44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03BF3-AEB4-41D4-8C9D-920125C1B49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03BF3-AEB4-41D4-8C9D-920125C1B49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31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1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18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2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04EDD-991F-4DD7-91AE-AF43B5D808F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31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04EDD-991F-4DD7-91AE-AF43B5D808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09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04EDD-991F-4DD7-91AE-AF43B5D808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39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54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B1D4CA2-39C9-4F6F-B986-7857A702D075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05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5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-84" charset="-128"/>
            </a:endParaRP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40097626" indent="-3961432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6661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4499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93322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61E1CB28-29E2-410B-8B42-F0079DBE543A}" type="slidenum">
              <a:rPr lang="en-US" sz="1300">
                <a:solidFill>
                  <a:srgbClr val="000000"/>
                </a:solidFill>
              </a:rPr>
              <a:pPr eaLnBrk="1" hangingPunct="1"/>
              <a:t>33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7980-5033-42EF-ACAC-50903F95A29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67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0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6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7F9-CAF0-4DC7-81E7-E56B134CCF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7E1C5-CEDA-465E-91B9-51EA4FBBA2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3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93970-17C9-4510-9D60-643613459DCC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4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DAC05-4783-4B77-83C8-3EB6DFD2FC2A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2A79-BC12-4F2B-BF8A-9EEA1CCBB9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2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8C7B7-5824-4A0E-BE57-2427F7550626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B8FB7-CFD8-4C52-9DED-59381F00E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0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03487-F2A7-4FAD-B5C0-6B79BF467716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9F5A7-34E6-499C-8CD9-0F4DF2F5C89A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5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0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7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3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2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8B740-EFEA-4711-830C-458CE141F629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6609-DC0F-4E37-ABC6-5A6B4BB0A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49694-062C-4D74-B70B-963B7E26AE44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884D4-A943-4ADC-9A0A-8772BE59D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97692-DC16-447C-A8B5-F1A2CBE0D34E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CF07-7429-4804-A8C2-0949D487D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4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5F3D6-C069-4DA2-82F7-42A929EC8837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EB3D2-A7B6-471F-9579-F9B9BFF5F9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CD1A4-B0A0-44E9-8CC9-6FEF7CAFDCC7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58BF-C03F-49A9-8DD9-63B89C6AC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3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9D3EA-7433-4329-B971-E44085081A3E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6168-4A42-406B-AA4E-AF3184462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9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CCE81-BA4B-4F55-A79F-0944531154DA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C99A9-5BAA-4268-A038-F9D94AD1F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5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FC6B2-530E-4897-B0FE-32F5F777080A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EDA3E-5548-4C60-B715-795DA1B35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7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028F7C2-322E-4A48-8FF0-467D2C8AF46A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8E0F6E92-EFAB-45A9-B807-5D808512F9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3 PPT Sub Title logo solid d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3200"/>
            <a:ext cx="6781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BDC99E1-1106-4E2A-B9CD-34B2AAC6416F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4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E3 PPT Sub Title logo solid d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2743200"/>
            <a:ext cx="6781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E3 PPT Sub Title logo solid d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2743200"/>
            <a:ext cx="6781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E3 PPT Sub Title logo solid d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2743200"/>
            <a:ext cx="6781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5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15.emf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34" Type="http://schemas.openxmlformats.org/officeDocument/2006/relationships/image" Target="../media/image20.emf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oleObject" Target="../embeddings/oleObject3.bin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image" Target="../media/image19.emf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oleObject" Target="../embeddings/oleObject2.bin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7391400" cy="1470025"/>
          </a:xfrm>
        </p:spPr>
        <p:txBody>
          <a:bodyPr/>
          <a:lstStyle/>
          <a:p>
            <a:r>
              <a:rPr lang="en-US" sz="2800" b="1" dirty="0"/>
              <a:t>Getting More from DR in the Northwest: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Non-wires </a:t>
            </a:r>
            <a:r>
              <a:rPr lang="en-US" sz="2800" b="1" dirty="0"/>
              <a:t>Solutions and Other Benefits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Pacific Northwest Demand Response Project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Snuller Price,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know when you’ve found a good idea?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4525963"/>
          </a:xfrm>
        </p:spPr>
        <p:txBody>
          <a:bodyPr/>
          <a:lstStyle/>
          <a:p>
            <a:r>
              <a:rPr lang="en-US" dirty="0" smtClean="0"/>
              <a:t>Improvement Planning metrics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Environment</a:t>
            </a:r>
          </a:p>
          <a:p>
            <a:r>
              <a:rPr lang="en-US" dirty="0" smtClean="0"/>
              <a:t>Regulatory acceptance (for at least pilots)</a:t>
            </a:r>
          </a:p>
          <a:p>
            <a:pPr lvl="1"/>
            <a:r>
              <a:rPr lang="en-US" dirty="0" smtClean="0"/>
              <a:t>Typically means ‘cost-effective’ </a:t>
            </a:r>
          </a:p>
          <a:p>
            <a:pPr lvl="1"/>
            <a:r>
              <a:rPr lang="en-US" dirty="0" smtClean="0"/>
              <a:t>Perhaps path to ‘cost effective’; market transformation is a ‘relatively new’ approach</a:t>
            </a:r>
          </a:p>
          <a:p>
            <a:r>
              <a:rPr lang="en-US" dirty="0" smtClean="0"/>
              <a:t>Market and industry</a:t>
            </a:r>
          </a:p>
          <a:p>
            <a:pPr lvl="1"/>
            <a:r>
              <a:rPr lang="en-US" dirty="0" smtClean="0"/>
              <a:t>Is there a value proposition to support the technology development and provide customers a reason to participate?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Value and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4525963"/>
          </a:xfrm>
        </p:spPr>
        <p:txBody>
          <a:bodyPr/>
          <a:lstStyle/>
          <a:p>
            <a:r>
              <a:rPr lang="en-US" sz="1800" dirty="0" smtClean="0"/>
              <a:t>Generation system capacity</a:t>
            </a:r>
          </a:p>
          <a:p>
            <a:pPr lvl="1"/>
            <a:r>
              <a:rPr lang="en-US" sz="1600" dirty="0" smtClean="0"/>
              <a:t>Displacing the construction of a new generation facility for capacity</a:t>
            </a:r>
          </a:p>
          <a:p>
            <a:r>
              <a:rPr lang="en-US" sz="1800" dirty="0" smtClean="0"/>
              <a:t>Transmission local capacity</a:t>
            </a:r>
          </a:p>
          <a:p>
            <a:pPr lvl="1"/>
            <a:r>
              <a:rPr lang="en-US" sz="1600" dirty="0" smtClean="0"/>
              <a:t>Displacing the construction of new transmission</a:t>
            </a:r>
          </a:p>
          <a:p>
            <a:r>
              <a:rPr lang="en-US" sz="1800" dirty="0" smtClean="0"/>
              <a:t>Distribution local capacity</a:t>
            </a:r>
          </a:p>
          <a:p>
            <a:pPr lvl="1"/>
            <a:r>
              <a:rPr lang="en-US" sz="1600" dirty="0" smtClean="0"/>
              <a:t>Displacing the construction of new transmission</a:t>
            </a:r>
          </a:p>
          <a:p>
            <a:r>
              <a:rPr lang="en-US" sz="1800" dirty="0" smtClean="0"/>
              <a:t>Reserves</a:t>
            </a:r>
          </a:p>
          <a:p>
            <a:pPr lvl="1"/>
            <a:r>
              <a:rPr lang="en-US" sz="1600" dirty="0" smtClean="0"/>
              <a:t>Standby generation in the event of a contingency</a:t>
            </a:r>
            <a:endParaRPr lang="en-US" sz="1600" dirty="0"/>
          </a:p>
          <a:p>
            <a:r>
              <a:rPr lang="en-US" sz="1800" dirty="0" smtClean="0"/>
              <a:t>Firming and load following</a:t>
            </a:r>
          </a:p>
          <a:p>
            <a:pPr lvl="1"/>
            <a:r>
              <a:rPr lang="en-US" sz="1600" dirty="0" smtClean="0"/>
              <a:t>Flexible or </a:t>
            </a:r>
            <a:r>
              <a:rPr lang="en-US" sz="1600" dirty="0" err="1" smtClean="0"/>
              <a:t>dispatchable</a:t>
            </a:r>
            <a:r>
              <a:rPr lang="en-US" sz="1600" dirty="0" smtClean="0"/>
              <a:t> generation to balance net load</a:t>
            </a:r>
          </a:p>
          <a:p>
            <a:r>
              <a:rPr lang="en-US" sz="1800" dirty="0" smtClean="0"/>
              <a:t>Reduced air emissions</a:t>
            </a:r>
          </a:p>
          <a:p>
            <a:pPr lvl="1"/>
            <a:r>
              <a:rPr lang="en-US" sz="1600" dirty="0" smtClean="0"/>
              <a:t>Reduced CO2 emissions and criteria pollutants; </a:t>
            </a:r>
            <a:r>
              <a:rPr lang="en-US" sz="1600" dirty="0" err="1" smtClean="0"/>
              <a:t>N</a:t>
            </a:r>
            <a:r>
              <a:rPr lang="en-US" sz="1600" dirty="0" err="1"/>
              <a:t>O</a:t>
            </a:r>
            <a:r>
              <a:rPr lang="en-US" sz="1600" dirty="0" err="1" smtClean="0"/>
              <a:t>x</a:t>
            </a:r>
            <a:r>
              <a:rPr lang="en-US" sz="1600" dirty="0" smtClean="0"/>
              <a:t>, </a:t>
            </a:r>
            <a:r>
              <a:rPr lang="en-US" sz="1600" dirty="0" err="1" smtClean="0"/>
              <a:t>SOx</a:t>
            </a:r>
            <a:r>
              <a:rPr lang="en-US" sz="1600" dirty="0" smtClean="0"/>
              <a:t>, PM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77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Value </a:t>
            </a:r>
            <a:r>
              <a:rPr lang="en-US" dirty="0" smtClean="0"/>
              <a:t>of DR (in </a:t>
            </a:r>
            <a:r>
              <a:rPr lang="en-US" dirty="0" smtClean="0"/>
              <a:t>CA)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752478"/>
              </p:ext>
            </p:extLst>
          </p:nvPr>
        </p:nvGraphicFramePr>
        <p:xfrm>
          <a:off x="762000" y="1447800"/>
          <a:ext cx="792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2343" y="58674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r>
              <a:rPr lang="en-US" dirty="0" smtClean="0"/>
              <a:t>Over 3/4</a:t>
            </a:r>
            <a:r>
              <a:rPr lang="en-US" baseline="30000" dirty="0" smtClean="0"/>
              <a:t>th</a:t>
            </a:r>
            <a:r>
              <a:rPr lang="en-US" dirty="0" smtClean="0"/>
              <a:t> of the value in capacity</a:t>
            </a:r>
          </a:p>
        </p:txBody>
      </p:sp>
    </p:spTree>
    <p:extLst>
      <p:ext uri="{BB962C8B-B14F-4D97-AF65-F5344CB8AC3E}">
        <p14:creationId xmlns:p14="http://schemas.microsoft.com/office/powerpoint/2010/main" val="6449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DR Program Cost-Effectiveness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594938"/>
              </p:ext>
            </p:extLst>
          </p:nvPr>
        </p:nvGraphicFramePr>
        <p:xfrm>
          <a:off x="762000" y="1600200"/>
          <a:ext cx="792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419600" y="1752600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00800" y="1752600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9800" y="13716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Cost-effective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371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Marginal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137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Cost-effective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19942" y="5833961"/>
            <a:ext cx="681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Demonstrating cost-effectiveness can be challenging: only ~1/3 of CA programs are more than marginally cost-effective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924800" cy="1143000"/>
          </a:xfrm>
        </p:spPr>
        <p:txBody>
          <a:bodyPr/>
          <a:lstStyle/>
          <a:p>
            <a:r>
              <a:rPr lang="en-US" dirty="0" smtClean="0"/>
              <a:t>Top 5 Northwest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Non-wires alternatives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large industrial load to provide local capacity and renewable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Permanent load shifting for electric end-uses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Space and water heating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Large cooling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West-side communicating thermostat standard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Controlled </a:t>
            </a:r>
            <a:r>
              <a:rPr lang="en-US" dirty="0"/>
              <a:t>charging of plug-in electric vehicles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Non-wires Alternatives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4525963"/>
          </a:xfrm>
        </p:spPr>
        <p:txBody>
          <a:bodyPr/>
          <a:lstStyle/>
          <a:p>
            <a:r>
              <a:rPr lang="en-US" dirty="0" smtClean="0"/>
              <a:t>Identify and contract local capacity to relieve the constraint driving new transmission investment</a:t>
            </a:r>
          </a:p>
          <a:p>
            <a:pPr lvl="1"/>
            <a:r>
              <a:rPr lang="en-US" dirty="0" smtClean="0"/>
              <a:t>Requires BPA operational changes, lower costs than transmission </a:t>
            </a:r>
            <a:r>
              <a:rPr lang="en-US" dirty="0"/>
              <a:t>and </a:t>
            </a:r>
            <a:r>
              <a:rPr lang="en-US" dirty="0" smtClean="0"/>
              <a:t>at least equivalent reliability</a:t>
            </a:r>
            <a:endParaRPr lang="en-US" dirty="0"/>
          </a:p>
          <a:p>
            <a:r>
              <a:rPr lang="en-US" dirty="0" smtClean="0"/>
              <a:t>Typical challenges in non-wires studies</a:t>
            </a:r>
          </a:p>
          <a:p>
            <a:pPr lvl="1"/>
            <a:r>
              <a:rPr lang="en-US" dirty="0" smtClean="0"/>
              <a:t>Getting enough local peak reduction in time, often we only have 2 or 3 years which is not long enough</a:t>
            </a:r>
          </a:p>
          <a:p>
            <a:pPr lvl="1"/>
            <a:r>
              <a:rPr lang="en-US" dirty="0" smtClean="0"/>
              <a:t>Providing assurance that peak load will be there to BPA planning and operations responsible for reliability</a:t>
            </a:r>
          </a:p>
          <a:p>
            <a:r>
              <a:rPr lang="en-US" dirty="0" smtClean="0"/>
              <a:t>Most recent two studies have been ‘cost-effective’ but timing and reliability will likely hold them back</a:t>
            </a:r>
          </a:p>
          <a:p>
            <a:r>
              <a:rPr lang="en-US" dirty="0" smtClean="0"/>
              <a:t>Take-away is to start the transmission process earlier, we can also start our DR earlier</a:t>
            </a:r>
          </a:p>
        </p:txBody>
      </p:sp>
    </p:spTree>
    <p:extLst>
      <p:ext uri="{BB962C8B-B14F-4D97-AF65-F5344CB8AC3E}">
        <p14:creationId xmlns:p14="http://schemas.microsoft.com/office/powerpoint/2010/main" val="10038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for Project: </a:t>
            </a:r>
            <a:br>
              <a:rPr lang="en-US" smtClean="0"/>
            </a:br>
            <a:r>
              <a:rPr lang="en-US" smtClean="0"/>
              <a:t>I-5 Problem Description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-1" y="1066800"/>
            <a:ext cx="6475897" cy="53340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Risk of overloads on two critical paths along I-5 Corridor during summer peak with heavy North-South Flows </a:t>
            </a:r>
          </a:p>
          <a:p>
            <a:pPr eaLnBrk="1" hangingPunct="1"/>
            <a:r>
              <a:rPr lang="en-US" sz="1800" dirty="0" smtClean="0"/>
              <a:t>South of Allston (SoA)</a:t>
            </a:r>
          </a:p>
          <a:p>
            <a:pPr lvl="1" eaLnBrk="1" hangingPunct="1"/>
            <a:r>
              <a:rPr lang="en-US" sz="1600" b="1" u="sng" dirty="0" smtClean="0"/>
              <a:t>Limiting Outage</a:t>
            </a:r>
            <a:r>
              <a:rPr lang="en-US" sz="1600" dirty="0" smtClean="0"/>
              <a:t>: Loss of Keeler-Pearl or Allston-Keeler 500 kV lines (N-1); could cause thermal overloads on </a:t>
            </a:r>
            <a:r>
              <a:rPr lang="en-US" sz="1600" dirty="0"/>
              <a:t>parallel lower </a:t>
            </a:r>
            <a:r>
              <a:rPr lang="en-US" sz="1600" dirty="0" smtClean="0"/>
              <a:t>voltage facilities </a:t>
            </a:r>
          </a:p>
          <a:p>
            <a:pPr lvl="1" eaLnBrk="1" hangingPunct="1"/>
            <a:r>
              <a:rPr lang="en-US" sz="1600" dirty="0" smtClean="0"/>
              <a:t>Updated studies show criteria violation could occur </a:t>
            </a:r>
            <a:br>
              <a:rPr lang="en-US" sz="1600" dirty="0" smtClean="0"/>
            </a:br>
            <a:r>
              <a:rPr lang="en-US" sz="1600" dirty="0" smtClean="0"/>
              <a:t>by </a:t>
            </a:r>
            <a:r>
              <a:rPr lang="en-US" sz="1600" b="1" dirty="0" smtClean="0"/>
              <a:t>summer 2016 </a:t>
            </a:r>
            <a:r>
              <a:rPr lang="en-US" sz="1600" dirty="0" smtClean="0"/>
              <a:t>(requiring project energization by spring 2016.</a:t>
            </a:r>
            <a:endParaRPr lang="en-US" sz="1600" dirty="0"/>
          </a:p>
          <a:p>
            <a:pPr eaLnBrk="1" hangingPunct="1"/>
            <a:r>
              <a:rPr lang="en-US" sz="1800" dirty="0" smtClean="0"/>
              <a:t>South of Napavine (SoN)</a:t>
            </a:r>
          </a:p>
          <a:p>
            <a:pPr lvl="1" eaLnBrk="1" hangingPunct="1"/>
            <a:r>
              <a:rPr lang="en-US" sz="1600" b="1" u="sng" dirty="0" smtClean="0"/>
              <a:t>Limiting Outage</a:t>
            </a:r>
            <a:r>
              <a:rPr lang="en-US" sz="1600" dirty="0" smtClean="0"/>
              <a:t>: Losses of Paul-Allston #1 </a:t>
            </a:r>
            <a:br>
              <a:rPr lang="en-US" sz="1600" dirty="0" smtClean="0"/>
            </a:br>
            <a:r>
              <a:rPr lang="en-US" sz="1600" dirty="0" smtClean="0"/>
              <a:t>and #2 500 kV lines</a:t>
            </a:r>
            <a:r>
              <a:rPr lang="en-US" sz="1600" dirty="0"/>
              <a:t>; could cause thermal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overloads </a:t>
            </a:r>
            <a:r>
              <a:rPr lang="en-US" sz="1600" dirty="0"/>
              <a:t>on parallel lower voltage </a:t>
            </a:r>
            <a:r>
              <a:rPr lang="en-US" sz="1600" dirty="0" smtClean="0"/>
              <a:t>facilities or voltage instability in Portland area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629400" y="5562600"/>
            <a:ext cx="2514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j-lt"/>
              </a:rPr>
              <a:t>I-5 Corridor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484F8-D3C4-4A4D-A0D2-17172BF5710A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DRAFT | 11/10/2011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03" y="2057400"/>
            <a:ext cx="281829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DE5FA-7AC0-426C-B62D-95D62A223F7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Phase 1 </a:t>
            </a:r>
            <a:r>
              <a:rPr lang="en-US" dirty="0" smtClean="0"/>
              <a:t>I-5 Non-Wires </a:t>
            </a:r>
            <a:r>
              <a:rPr lang="en-US" dirty="0" smtClean="0"/>
              <a:t>Analysis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924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Preliminary screen of non-wires measure potential for deferring I-5 project</a:t>
            </a:r>
          </a:p>
          <a:p>
            <a:pPr lvl="1" eaLnBrk="1" hangingPunct="1"/>
            <a:r>
              <a:rPr lang="en-US" dirty="0" smtClean="0"/>
              <a:t>Based on load-flow distribution factors &amp; </a:t>
            </a:r>
            <a:r>
              <a:rPr lang="en-US" dirty="0" smtClean="0">
                <a:solidFill>
                  <a:srgbClr val="FF0000"/>
                </a:solidFill>
              </a:rPr>
              <a:t>regional cost test </a:t>
            </a:r>
            <a:r>
              <a:rPr lang="en-US" dirty="0" smtClean="0"/>
              <a:t>economic screen for local non-wires measures</a:t>
            </a:r>
          </a:p>
          <a:p>
            <a:pPr eaLnBrk="1" hangingPunct="1"/>
            <a:r>
              <a:rPr lang="en-US" dirty="0" smtClean="0"/>
              <a:t>Results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Energy efficiency (EE), demand response (DR), and distributed generation (DG) alone are insufficient for deferral, </a:t>
            </a:r>
            <a:r>
              <a:rPr lang="en-US" dirty="0" smtClean="0"/>
              <a:t>but deferral up to spring 2022 possible if </a:t>
            </a:r>
            <a:br>
              <a:rPr lang="en-US" dirty="0" smtClean="0"/>
            </a:br>
            <a:r>
              <a:rPr lang="en-US" dirty="0" smtClean="0"/>
              <a:t>combined with contracts for generator redispatch</a:t>
            </a:r>
          </a:p>
          <a:p>
            <a:pPr eaLnBrk="1" hangingPunct="1"/>
            <a:r>
              <a:rPr lang="en-US" dirty="0" smtClean="0"/>
              <a:t>Recommendations</a:t>
            </a:r>
          </a:p>
          <a:p>
            <a:pPr lvl="1" eaLnBrk="1" hangingPunct="1"/>
            <a:r>
              <a:rPr lang="en-US" dirty="0" smtClean="0"/>
              <a:t>Continue on current I-5 project schedule</a:t>
            </a:r>
          </a:p>
          <a:p>
            <a:pPr lvl="1" eaLnBrk="1" hangingPunct="1"/>
            <a:r>
              <a:rPr lang="en-US" dirty="0" smtClean="0"/>
              <a:t>Investigate feasibility of identified non-wires measures for deferral, especially generator redispatch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DRAFT | 11/10/2011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29400" y="60960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 Emphasis added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55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7848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Phase 1 Non-Wires Potential Summary:</a:t>
            </a:r>
            <a:br>
              <a:rPr lang="en-US" sz="2400" dirty="0" smtClean="0"/>
            </a:br>
            <a:r>
              <a:rPr lang="en-US" sz="2400" dirty="0" smtClean="0"/>
              <a:t>Lower Load Growth Forecast</a:t>
            </a:r>
          </a:p>
        </p:txBody>
      </p:sp>
      <p:sp>
        <p:nvSpPr>
          <p:cNvPr id="22532" name="Slide Number Placeholder 3"/>
          <p:cNvSpPr txBox="1">
            <a:spLocks/>
          </p:cNvSpPr>
          <p:nvPr/>
        </p:nvSpPr>
        <p:spPr bwMode="auto">
          <a:xfrm>
            <a:off x="8686800" y="6550025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0CF816D-8226-4E3E-BFD9-3CBFE9F21657}" type="slidenum">
              <a:rPr lang="en-US" sz="1200">
                <a:latin typeface="Verdana" pitchFamily="34" charset="0"/>
              </a:rPr>
              <a:pPr algn="r"/>
              <a:t>18</a:t>
            </a:fld>
            <a:endParaRPr lang="en-US" sz="1200"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4179888"/>
            <a:ext cx="2743200" cy="2373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1" y="1143000"/>
            <a:ext cx="5324474" cy="5191779"/>
            <a:chOff x="3500735" y="1143000"/>
            <a:chExt cx="5557540" cy="5375275"/>
          </a:xfrm>
        </p:grpSpPr>
        <p:pic>
          <p:nvPicPr>
            <p:cNvPr id="22530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1143000"/>
              <a:ext cx="5248275" cy="537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3500735" y="1371600"/>
              <a:ext cx="461665" cy="1752600"/>
            </a:xfrm>
            <a:prstGeom prst="rect">
              <a:avLst/>
            </a:prstGeom>
            <a:noFill/>
          </p:spPr>
          <p:txBody>
            <a:bodyPr vert="vert270" anchor="ctr" anchorCtr="1">
              <a:spAutoFit/>
            </a:bodyPr>
            <a:lstStyle/>
            <a:p>
              <a:pPr>
                <a:defRPr/>
              </a:pPr>
              <a:r>
                <a:rPr lang="en-US" b="1" dirty="0"/>
                <a:t>MW Flow</a:t>
              </a:r>
            </a:p>
          </p:txBody>
        </p:sp>
        <p:sp>
          <p:nvSpPr>
            <p:cNvPr id="22535" name="TextBox 31"/>
            <p:cNvSpPr txBox="1">
              <a:spLocks noChangeArrowheads="1"/>
            </p:cNvSpPr>
            <p:nvPr/>
          </p:nvSpPr>
          <p:spPr bwMode="auto">
            <a:xfrm>
              <a:off x="5410200" y="1143000"/>
              <a:ext cx="2895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South of Napavine</a:t>
              </a:r>
            </a:p>
          </p:txBody>
        </p:sp>
        <p:sp>
          <p:nvSpPr>
            <p:cNvPr id="22536" name="TextBox 32"/>
            <p:cNvSpPr txBox="1">
              <a:spLocks noChangeArrowheads="1"/>
            </p:cNvSpPr>
            <p:nvPr/>
          </p:nvSpPr>
          <p:spPr bwMode="auto">
            <a:xfrm>
              <a:off x="5715000" y="3810000"/>
              <a:ext cx="2895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South of Allston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05200" y="4038600"/>
              <a:ext cx="461665" cy="1752600"/>
            </a:xfrm>
            <a:prstGeom prst="rect">
              <a:avLst/>
            </a:prstGeom>
            <a:noFill/>
          </p:spPr>
          <p:txBody>
            <a:bodyPr vert="vert270" anchor="ctr" anchorCtr="1">
              <a:spAutoFit/>
            </a:bodyPr>
            <a:lstStyle/>
            <a:p>
              <a:pPr>
                <a:defRPr/>
              </a:pPr>
              <a:r>
                <a:rPr lang="en-US" b="1" dirty="0"/>
                <a:t>MW Flow</a:t>
              </a:r>
            </a:p>
          </p:txBody>
        </p:sp>
      </p:grp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4" cstate="print"/>
          <a:srcRect l="61638" t="4716" r="4033" b="34906"/>
          <a:stretch>
            <a:fillRect/>
          </a:stretch>
        </p:blipFill>
        <p:spPr bwMode="auto">
          <a:xfrm>
            <a:off x="895350" y="4302125"/>
            <a:ext cx="25098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Content Placeholder 4"/>
          <p:cNvSpPr txBox="1">
            <a:spLocks/>
          </p:cNvSpPr>
          <p:nvPr/>
        </p:nvSpPr>
        <p:spPr bwMode="auto">
          <a:xfrm>
            <a:off x="0" y="1600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  <a:buFontTx/>
              <a:buBlip>
                <a:blip r:embed="rId5"/>
              </a:buBlip>
            </a:pPr>
            <a:r>
              <a:rPr lang="en-US" b="1" dirty="0">
                <a:solidFill>
                  <a:srgbClr val="005070"/>
                </a:solidFill>
                <a:latin typeface="Verdana" pitchFamily="34" charset="0"/>
              </a:rPr>
              <a:t>2020 Flows remain below operating limits after </a:t>
            </a:r>
            <a:r>
              <a:rPr lang="en-US" b="1" dirty="0" smtClean="0">
                <a:solidFill>
                  <a:srgbClr val="005070"/>
                </a:solidFill>
                <a:latin typeface="Verdana" pitchFamily="34" charset="0"/>
              </a:rPr>
              <a:t>non-wires measures </a:t>
            </a:r>
            <a:r>
              <a:rPr lang="en-US" b="1" dirty="0">
                <a:solidFill>
                  <a:srgbClr val="005070"/>
                </a:solidFill>
                <a:latin typeface="Verdana" pitchFamily="34" charset="0"/>
              </a:rPr>
              <a:t>of:</a:t>
            </a:r>
          </a:p>
          <a:p>
            <a:pPr marL="800100" lvl="1" indent="-34290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SzPct val="150000"/>
              <a:buFont typeface="Arial" charset="0"/>
              <a:buChar char="•"/>
            </a:pPr>
            <a:r>
              <a:rPr lang="en-US" sz="1600" b="1" dirty="0">
                <a:solidFill>
                  <a:srgbClr val="005070"/>
                </a:solidFill>
                <a:latin typeface="Verdana" pitchFamily="34" charset="0"/>
              </a:rPr>
              <a:t>Flow reduction effect of </a:t>
            </a:r>
            <a:r>
              <a:rPr lang="en-US" sz="1600" b="1" dirty="0" smtClean="0">
                <a:solidFill>
                  <a:srgbClr val="005070"/>
                </a:solidFill>
                <a:latin typeface="Verdana" pitchFamily="34" charset="0"/>
              </a:rPr>
              <a:t>EE, DG, and DR</a:t>
            </a:r>
          </a:p>
          <a:p>
            <a:pPr marL="800100" lvl="1" indent="-34290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SzPct val="150000"/>
              <a:buFont typeface="Arial" charset="0"/>
              <a:buChar char="•"/>
            </a:pPr>
            <a:r>
              <a:rPr lang="en-US" sz="1600" b="1" dirty="0" smtClean="0">
                <a:solidFill>
                  <a:srgbClr val="005070"/>
                </a:solidFill>
                <a:latin typeface="Verdana" pitchFamily="34" charset="0"/>
              </a:rPr>
              <a:t>1450 </a:t>
            </a:r>
            <a:r>
              <a:rPr lang="en-US" sz="1600" b="1" dirty="0">
                <a:solidFill>
                  <a:srgbClr val="005070"/>
                </a:solidFill>
                <a:latin typeface="Verdana" pitchFamily="34" charset="0"/>
              </a:rPr>
              <a:t>MW Generator </a:t>
            </a:r>
            <a:r>
              <a:rPr lang="en-US" sz="1600" b="1" dirty="0" smtClean="0">
                <a:solidFill>
                  <a:srgbClr val="005070"/>
                </a:solidFill>
                <a:latin typeface="Verdana" pitchFamily="34" charset="0"/>
              </a:rPr>
              <a:t>Redispatch</a:t>
            </a:r>
            <a:endParaRPr lang="en-US" sz="1600" b="1" dirty="0">
              <a:solidFill>
                <a:srgbClr val="005070"/>
              </a:solidFill>
              <a:latin typeface="Verdana" pitchFamily="34" charset="0"/>
            </a:endParaRPr>
          </a:p>
        </p:txBody>
      </p: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4267200" y="6334780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 dirty="0" smtClean="0"/>
              <a:t>TTC</a:t>
            </a:r>
            <a:r>
              <a:rPr lang="en-US" sz="1400" b="1" dirty="0" smtClean="0"/>
              <a:t>: Total Transfer Capability</a:t>
            </a:r>
            <a:br>
              <a:rPr lang="en-US" sz="1400" b="1" dirty="0" smtClean="0"/>
            </a:br>
            <a:r>
              <a:rPr lang="en-US" sz="1400" b="1" u="sng" dirty="0" smtClean="0"/>
              <a:t>SOCCS</a:t>
            </a:r>
            <a:r>
              <a:rPr lang="en-US" sz="1400" b="1" dirty="0" smtClean="0"/>
              <a:t>: South of Chehalis Sectionalizing Scheme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419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1122363" y="0"/>
            <a:ext cx="8021637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Hooper Springs Proposed Project</a:t>
            </a:r>
          </a:p>
        </p:txBody>
      </p:sp>
      <p:sp>
        <p:nvSpPr>
          <p:cNvPr id="141315" name="Content Placeholder 5"/>
          <p:cNvSpPr>
            <a:spLocks noGrp="1"/>
          </p:cNvSpPr>
          <p:nvPr>
            <p:ph sz="half" idx="2"/>
          </p:nvPr>
        </p:nvSpPr>
        <p:spPr>
          <a:xfrm>
            <a:off x="204788" y="1828800"/>
            <a:ext cx="4443412" cy="4348163"/>
          </a:xfrm>
        </p:spPr>
        <p:txBody>
          <a:bodyPr/>
          <a:lstStyle/>
          <a:p>
            <a:r>
              <a:rPr lang="en-US" sz="1800" b="0" smtClean="0">
                <a:ea typeface="ＭＳ Ｐゴシック" pitchFamily="34" charset="-128"/>
              </a:rPr>
              <a:t>Load growth in the LVE/Fall River area has created a potential to violate NERC </a:t>
            </a:r>
            <a:r>
              <a:rPr lang="en-US" sz="1800" b="0" i="1" smtClean="0">
                <a:ea typeface="ＭＳ Ｐゴシック" pitchFamily="34" charset="-128"/>
              </a:rPr>
              <a:t>single contingency criteria</a:t>
            </a:r>
            <a:r>
              <a:rPr lang="en-US" sz="1800" b="0" smtClean="0">
                <a:ea typeface="ＭＳ Ｐゴシック" pitchFamily="34" charset="-128"/>
              </a:rPr>
              <a:t> during winter critical peak demand hours </a:t>
            </a:r>
          </a:p>
          <a:p>
            <a:r>
              <a:rPr lang="en-US" sz="1800" b="0" smtClean="0">
                <a:ea typeface="ＭＳ Ｐゴシック" pitchFamily="34" charset="-128"/>
              </a:rPr>
              <a:t>32 mile, 115 kV single-circuit line</a:t>
            </a:r>
          </a:p>
          <a:p>
            <a:r>
              <a:rPr lang="en-US" sz="1800" b="0" smtClean="0">
                <a:ea typeface="ＭＳ Ｐゴシック" pitchFamily="34" charset="-128"/>
              </a:rPr>
              <a:t>Plan to energize by winter 2013/2014</a:t>
            </a:r>
          </a:p>
          <a:p>
            <a:r>
              <a:rPr lang="en-US" sz="1800" b="0" smtClean="0">
                <a:ea typeface="ＭＳ Ｐゴシック" pitchFamily="34" charset="-128"/>
              </a:rPr>
              <a:t>Connects to PacifiCorp line near Three Mile Knoll substation and Lanes Creek substation on Lower Valley Energy’s system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F49A27-7441-44E0-81A8-626E5910E5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413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4"/>
          <a:stretch>
            <a:fillRect/>
          </a:stretch>
        </p:blipFill>
        <p:spPr bwMode="auto">
          <a:xfrm>
            <a:off x="4648200" y="1201738"/>
            <a:ext cx="4648200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Background on E3 and Northwest Projects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Expanding </a:t>
            </a:r>
            <a:r>
              <a:rPr lang="en-US" dirty="0"/>
              <a:t>the DR </a:t>
            </a:r>
            <a:r>
              <a:rPr lang="en-US" dirty="0" smtClean="0"/>
              <a:t>definition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Cost-effectiveness </a:t>
            </a:r>
            <a:r>
              <a:rPr lang="en-US" dirty="0"/>
              <a:t>and valuation </a:t>
            </a:r>
            <a:r>
              <a:rPr lang="en-US" dirty="0" smtClean="0"/>
              <a:t>needs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E3’s </a:t>
            </a:r>
            <a:r>
              <a:rPr lang="en-US" dirty="0"/>
              <a:t>top 5 list of R&amp;D needs in demand </a:t>
            </a:r>
            <a:r>
              <a:rPr lang="en-US" dirty="0" smtClean="0"/>
              <a:t>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Draft Key Findings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5105400"/>
          </a:xfrm>
        </p:spPr>
        <p:txBody>
          <a:bodyPr/>
          <a:lstStyle/>
          <a:p>
            <a:r>
              <a:rPr lang="en-US" i="1" dirty="0" smtClean="0"/>
              <a:t>Cost: </a:t>
            </a:r>
            <a:r>
              <a:rPr lang="en-US" b="0" dirty="0" smtClean="0"/>
              <a:t>Non-wires alternative is </a:t>
            </a:r>
            <a:r>
              <a:rPr lang="en-US" b="0" dirty="0" smtClean="0">
                <a:solidFill>
                  <a:srgbClr val="FF0000"/>
                </a:solidFill>
              </a:rPr>
              <a:t>marginally cost effective</a:t>
            </a:r>
            <a:r>
              <a:rPr lang="en-US" b="0" dirty="0" smtClean="0"/>
              <a:t>, overall portfolio benefit-cost ratio: 1.2</a:t>
            </a:r>
          </a:p>
          <a:p>
            <a:r>
              <a:rPr lang="en-US" i="1" dirty="0" smtClean="0"/>
              <a:t>Timing: </a:t>
            </a:r>
            <a:r>
              <a:rPr lang="en-US" b="0" dirty="0" smtClean="0">
                <a:solidFill>
                  <a:srgbClr val="FF0000"/>
                </a:solidFill>
              </a:rPr>
              <a:t>Does not appear feasible to implement non-wires alternative by 2013/2014</a:t>
            </a:r>
          </a:p>
          <a:p>
            <a:pPr lvl="1"/>
            <a:r>
              <a:rPr lang="en-US" dirty="0" smtClean="0"/>
              <a:t>EE &amp; DR are not sufficient, NWA success is dependent on construction &amp; operation of gas generator but: </a:t>
            </a:r>
          </a:p>
          <a:p>
            <a:pPr lvl="1"/>
            <a:r>
              <a:rPr lang="en-US" dirty="0" smtClean="0"/>
              <a:t>Local/state permitting &amp; construction = min. 24 months</a:t>
            </a:r>
          </a:p>
          <a:p>
            <a:pPr lvl="1"/>
            <a:r>
              <a:rPr lang="en-US" dirty="0" smtClean="0"/>
              <a:t>Large generator interconnection study = 4 to 18 months</a:t>
            </a:r>
          </a:p>
          <a:p>
            <a:pPr lvl="1"/>
            <a:r>
              <a:rPr lang="en-US" dirty="0" smtClean="0"/>
              <a:t>Generator communications link expected to require 3 years (additional research is underway on communications link)</a:t>
            </a:r>
          </a:p>
          <a:p>
            <a:r>
              <a:rPr lang="en-US" i="1" dirty="0" smtClean="0"/>
              <a:t>Fuel supply: </a:t>
            </a:r>
            <a:r>
              <a:rPr lang="en-US" sz="1800" b="0" dirty="0" smtClean="0"/>
              <a:t>gas pipeline capacity cannot meet generator fuel needs during critical peak, requires LNG storage.  LNG deliveries can be challenging to schedule to LVE’s territory.</a:t>
            </a:r>
            <a:endParaRPr lang="en-US" b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9A6D84-F4A6-443B-836E-6C82902882B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2800" y="6260068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 Emphasis added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512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Non-Wires Portfolio Shortfall in 2013 &amp; 2014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00800"/>
            <a:ext cx="2133600" cy="460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A80148-516F-445C-836D-3761FF6F77B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1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load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industrial </a:t>
            </a:r>
            <a:r>
              <a:rPr lang="en-US" dirty="0" smtClean="0"/>
              <a:t>load can provide renewable integration and possibly local </a:t>
            </a:r>
            <a:r>
              <a:rPr lang="en-US" dirty="0"/>
              <a:t>capacity </a:t>
            </a:r>
            <a:r>
              <a:rPr lang="en-US" dirty="0" smtClean="0"/>
              <a:t>if needed</a:t>
            </a:r>
          </a:p>
          <a:p>
            <a:pPr lvl="1"/>
            <a:r>
              <a:rPr lang="en-US" dirty="0" smtClean="0"/>
              <a:t>Business case based on renewable integration</a:t>
            </a:r>
          </a:p>
          <a:p>
            <a:pPr lvl="1"/>
            <a:r>
              <a:rPr lang="en-US" dirty="0" smtClean="0"/>
              <a:t>Use for local capacity if the need arises</a:t>
            </a:r>
          </a:p>
          <a:p>
            <a:r>
              <a:rPr lang="en-US" dirty="0" smtClean="0"/>
              <a:t>Key challenge is in the business case</a:t>
            </a:r>
          </a:p>
          <a:p>
            <a:pPr lvl="1"/>
            <a:r>
              <a:rPr lang="en-US" dirty="0" smtClean="0"/>
              <a:t>What is renewable integration worth? Probably the opportunity cost of hydro electricity</a:t>
            </a:r>
          </a:p>
          <a:p>
            <a:pPr lvl="1"/>
            <a:r>
              <a:rPr lang="en-US" dirty="0" smtClean="0"/>
              <a:t>Who pays for it? Wind generators, or system operators?</a:t>
            </a:r>
          </a:p>
          <a:p>
            <a:r>
              <a:rPr lang="en-US" dirty="0" smtClean="0"/>
              <a:t>BPA / FERC issue on wind curtailment also has broader regional implications for wind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6206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flexibility matter in a hydro-dominated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Loads may do a better job at lower cost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flexible, no minimum flow, temp, dissolved oxygen, fish concerns</a:t>
            </a:r>
          </a:p>
          <a:p>
            <a:pPr lvl="1"/>
            <a:r>
              <a:rPr lang="en-US" dirty="0"/>
              <a:t>Alternative of uneconomic dispatch of hydro (the root of the current controversy for wind integration and FERC complaint)</a:t>
            </a:r>
          </a:p>
          <a:p>
            <a:pPr lvl="1"/>
            <a:r>
              <a:rPr lang="en-US" dirty="0"/>
              <a:t>Using loads (like storage) for fast dispatch reduces stress on and increases efficiency of hydro generators</a:t>
            </a:r>
          </a:p>
          <a:p>
            <a:pPr lvl="1"/>
            <a:r>
              <a:rPr lang="en-US" dirty="0" smtClean="0"/>
              <a:t>Other value streams; non-wires alternatives and using </a:t>
            </a:r>
            <a:r>
              <a:rPr lang="en-US" dirty="0"/>
              <a:t>loads </a:t>
            </a:r>
            <a:r>
              <a:rPr lang="en-US" dirty="0" smtClean="0"/>
              <a:t>to integrate </a:t>
            </a:r>
            <a:r>
              <a:rPr lang="en-US" dirty="0"/>
              <a:t>local DG at feeder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Load 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early morning load to assist with wind integration every day, reduces morning peak ramp on electric water and space heating</a:t>
            </a:r>
          </a:p>
          <a:p>
            <a:pPr lvl="1"/>
            <a:r>
              <a:rPr lang="en-US" dirty="0" smtClean="0"/>
              <a:t>Relatively high penetration of electric heating</a:t>
            </a:r>
          </a:p>
          <a:p>
            <a:r>
              <a:rPr lang="en-US" dirty="0" smtClean="0"/>
              <a:t>Improved system load factor will have system capacity benefits in some cases, plus local transmission, distribution and in some cases </a:t>
            </a:r>
          </a:p>
          <a:p>
            <a:r>
              <a:rPr lang="en-US" dirty="0" smtClean="0"/>
              <a:t>Higher use of wind and hydro for high value loads will decrease carbon emissions and make better use of the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434570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4225"/>
            <a:ext cx="7337425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Broad Scenario Modeling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72C3D123-9CE8-4003-ACEA-7768BF1D901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09600" y="1371600"/>
            <a:ext cx="7924800" cy="4525963"/>
          </a:xfrm>
        </p:spPr>
        <p:txBody>
          <a:bodyPr/>
          <a:lstStyle/>
          <a:p>
            <a:r>
              <a:rPr lang="en-US" dirty="0" smtClean="0"/>
              <a:t>Avoided costs across all scenarios</a:t>
            </a:r>
          </a:p>
        </p:txBody>
      </p: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6172200" y="1371600"/>
            <a:ext cx="2667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Ex: 8 hour shift starting at 9 am has present value benefits of ~ $2,000/kW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>
            <p:custDataLst>
              <p:tags r:id="rId8"/>
            </p:custDataLst>
          </p:nvPr>
        </p:nvCxnSpPr>
        <p:spPr>
          <a:xfrm>
            <a:off x="3263464" y="1905001"/>
            <a:ext cx="0" cy="9905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9"/>
            </p:custDataLst>
          </p:nvPr>
        </p:nvCxnSpPr>
        <p:spPr>
          <a:xfrm>
            <a:off x="3263464" y="1905001"/>
            <a:ext cx="2908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>
            <p:custDataLst>
              <p:tags r:id="rId10"/>
            </p:custDataLst>
          </p:nvPr>
        </p:nvSpPr>
        <p:spPr>
          <a:xfrm>
            <a:off x="3124200" y="6270504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Climate Zone 12 (e.g., Sacramento)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9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Overgeneration</a:t>
            </a:r>
            <a:r>
              <a:rPr lang="en-US" dirty="0" smtClean="0"/>
              <a:t> - 2010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765F2-F493-4D9D-919F-A90FBF34B4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5" r="51556" b="54341"/>
          <a:stretch/>
        </p:blipFill>
        <p:spPr bwMode="auto">
          <a:xfrm>
            <a:off x="1" y="1141772"/>
            <a:ext cx="4495799" cy="26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50000" r="6015" b="3051"/>
          <a:stretch/>
        </p:blipFill>
        <p:spPr bwMode="auto">
          <a:xfrm>
            <a:off x="76199" y="3795845"/>
            <a:ext cx="4610101" cy="273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86300" y="1600200"/>
            <a:ext cx="4000500" cy="4525963"/>
          </a:xfrm>
        </p:spPr>
        <p:txBody>
          <a:bodyPr/>
          <a:lstStyle/>
          <a:p>
            <a:r>
              <a:rPr lang="en-US" dirty="0" smtClean="0"/>
              <a:t>Model contains estimates of </a:t>
            </a:r>
            <a:r>
              <a:rPr lang="en-US" dirty="0" err="1" smtClean="0"/>
              <a:t>overgeneration</a:t>
            </a:r>
            <a:r>
              <a:rPr lang="en-US" dirty="0" smtClean="0"/>
              <a:t> by hour for each year based on expected wind penetration</a:t>
            </a:r>
          </a:p>
          <a:p>
            <a:r>
              <a:rPr lang="en-US" dirty="0" smtClean="0"/>
              <a:t>Estimated wind penetration of ~2,500 MW in 2010</a:t>
            </a:r>
          </a:p>
          <a:p>
            <a:pPr lvl="1"/>
            <a:r>
              <a:rPr lang="en-US" dirty="0" smtClean="0"/>
              <a:t>Wind generation never exceeds load minus must-run generation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Overgeneration</a:t>
            </a:r>
            <a:r>
              <a:rPr lang="en-US" dirty="0" smtClean="0"/>
              <a:t> - 2020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765F2-F493-4D9D-919F-A90FBF34B4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665" t="374" r="51400" b="52295"/>
          <a:stretch/>
        </p:blipFill>
        <p:spPr bwMode="auto">
          <a:xfrm>
            <a:off x="5256" y="1129862"/>
            <a:ext cx="4351282" cy="266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208" t="47293" r="7480" b="2708"/>
          <a:stretch/>
        </p:blipFill>
        <p:spPr bwMode="auto">
          <a:xfrm>
            <a:off x="68318" y="3657600"/>
            <a:ext cx="428822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86300" y="1600200"/>
            <a:ext cx="4152900" cy="4525963"/>
          </a:xfrm>
        </p:spPr>
        <p:txBody>
          <a:bodyPr/>
          <a:lstStyle/>
          <a:p>
            <a:r>
              <a:rPr lang="en-US" dirty="0" smtClean="0"/>
              <a:t>Estimated wind penetration of ~8,800 MW	</a:t>
            </a:r>
          </a:p>
          <a:p>
            <a:pPr lvl="1"/>
            <a:r>
              <a:rPr lang="en-US" dirty="0" smtClean="0"/>
              <a:t>~1,700 hours of </a:t>
            </a:r>
            <a:r>
              <a:rPr lang="en-US" dirty="0" err="1" smtClean="0"/>
              <a:t>overgeneration</a:t>
            </a:r>
            <a:endParaRPr lang="en-US" dirty="0" smtClean="0"/>
          </a:p>
          <a:p>
            <a:pPr lvl="1"/>
            <a:r>
              <a:rPr lang="en-US" dirty="0" smtClean="0"/>
              <a:t>Predominately in Spring Off-Peak hours</a:t>
            </a:r>
          </a:p>
          <a:p>
            <a:r>
              <a:rPr lang="en-US" dirty="0" smtClean="0"/>
              <a:t>PLS charging during hours with </a:t>
            </a:r>
            <a:r>
              <a:rPr lang="en-US" dirty="0" err="1" smtClean="0"/>
              <a:t>overgeneration</a:t>
            </a:r>
            <a:r>
              <a:rPr lang="en-US" dirty="0" smtClean="0"/>
              <a:t> receives avoided cost benefit of marginal renewable resource.</a:t>
            </a:r>
          </a:p>
          <a:p>
            <a:pPr lvl="1"/>
            <a:r>
              <a:rPr lang="en-US" dirty="0" smtClean="0"/>
              <a:t> ~$91/</a:t>
            </a:r>
            <a:r>
              <a:rPr lang="en-US" dirty="0" err="1" smtClean="0"/>
              <a:t>MWh</a:t>
            </a:r>
            <a:r>
              <a:rPr lang="en-US" dirty="0" smtClean="0"/>
              <a:t> in 2008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thermostat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525963"/>
          </a:xfrm>
        </p:spPr>
        <p:txBody>
          <a:bodyPr/>
          <a:lstStyle/>
          <a:p>
            <a:r>
              <a:rPr lang="en-US" dirty="0" smtClean="0"/>
              <a:t>E3 has supported the California Energy Commission Title 24 and Title 20 standards on thermostats</a:t>
            </a:r>
          </a:p>
          <a:p>
            <a:r>
              <a:rPr lang="en-US" dirty="0" smtClean="0"/>
              <a:t>Current proposal is to require an ‘upgradeable’ communicating thermostat on all air conditioners</a:t>
            </a:r>
          </a:p>
          <a:p>
            <a:pPr lvl="1"/>
            <a:r>
              <a:rPr lang="en-US" dirty="0" smtClean="0"/>
              <a:t>Customers will have a communication ready thermostat if they choose to opt into the program</a:t>
            </a:r>
          </a:p>
          <a:p>
            <a:r>
              <a:rPr lang="en-US" dirty="0" smtClean="0"/>
              <a:t>Concept is that if penetration of the devices is very high, a small thermostat set back will go largely unnoticed, but provide significant capacity savings</a:t>
            </a:r>
          </a:p>
          <a:p>
            <a:r>
              <a:rPr lang="en-US" dirty="0" smtClean="0"/>
              <a:t>Air conditioning load is increasing on the west-side load centers of the BPA territory including PGE</a:t>
            </a:r>
          </a:p>
          <a:p>
            <a:r>
              <a:rPr lang="en-US" dirty="0" smtClean="0"/>
              <a:t>A low incremental cost feature would likely be cost-effective for west-side utilities with AMI</a:t>
            </a:r>
          </a:p>
        </p:txBody>
      </p:sp>
    </p:spTree>
    <p:extLst>
      <p:ext uri="{BB962C8B-B14F-4D97-AF65-F5344CB8AC3E}">
        <p14:creationId xmlns:p14="http://schemas.microsoft.com/office/powerpoint/2010/main" val="28724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772400" cy="1143000"/>
          </a:xfrm>
        </p:spPr>
        <p:txBody>
          <a:bodyPr/>
          <a:lstStyle/>
          <a:p>
            <a:r>
              <a:rPr lang="en-US" dirty="0" smtClean="0"/>
              <a:t>Upgradable Communicating </a:t>
            </a:r>
            <a:br>
              <a:rPr lang="en-US" dirty="0" smtClean="0"/>
            </a:br>
            <a:r>
              <a:rPr lang="en-US" dirty="0" smtClean="0"/>
              <a:t>Thermostat Impacts from CA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938506"/>
              </p:ext>
            </p:extLst>
          </p:nvPr>
        </p:nvGraphicFramePr>
        <p:xfrm>
          <a:off x="609600" y="4343400"/>
          <a:ext cx="8001000" cy="1896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241"/>
                <a:gridCol w="1563414"/>
                <a:gridCol w="1379483"/>
                <a:gridCol w="1655379"/>
                <a:gridCol w="1379483"/>
              </a:tblGrid>
              <a:tr h="45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Herter 2007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SDGE Smart Thermostat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SCE Energy$mart Program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2008 PCT CASE study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5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Climate Zones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 and 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 and 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74% in 8, 9, 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90F-95F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70F-85F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85F-95F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Average: 98F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High: 100F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Average Demand Reduction 9 (kW/ton)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0.20 (5h event)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0.10 (2006 ave.)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0.17 (hour 2)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0.30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High Demand Reduction 9 (kW/ton)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0.30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(2h event)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0.14 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(2004 ave.)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0.33 (hour 1)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0.42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170590"/>
              </p:ext>
            </p:extLst>
          </p:nvPr>
        </p:nvGraphicFramePr>
        <p:xfrm>
          <a:off x="5715000" y="1752600"/>
          <a:ext cx="31242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/>
              </a:tblGrid>
              <a:tr h="1752600">
                <a:tc>
                  <a:txBody>
                    <a:bodyPr/>
                    <a:lstStyle/>
                    <a:p>
                      <a:pPr marL="331470" marR="217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Normalized </a:t>
                      </a:r>
                      <a:r>
                        <a:rPr lang="en-US" sz="1000" dirty="0">
                          <a:effectLst/>
                        </a:rPr>
                        <a:t>demand from households participating in the 2004 SCE </a:t>
                      </a:r>
                      <a:r>
                        <a:rPr lang="en-US" sz="1000" dirty="0" err="1">
                          <a:effectLst/>
                        </a:rPr>
                        <a:t>Energy$mart</a:t>
                      </a:r>
                      <a:r>
                        <a:rPr lang="en-US" sz="1000" dirty="0">
                          <a:effectLst/>
                        </a:rPr>
                        <a:t> Thermostat Program. The blue line represents demand on Sept 7</a:t>
                      </a:r>
                      <a:r>
                        <a:rPr lang="en-US" sz="1000" baseline="30000" dirty="0">
                          <a:effectLst/>
                        </a:rPr>
                        <a:t>th</a:t>
                      </a:r>
                      <a:r>
                        <a:rPr lang="en-US" sz="1000" dirty="0">
                          <a:effectLst/>
                        </a:rPr>
                        <a:t>, 2004 when thermostats were set up 4F from 2pm to 4pm.  The red line represents average demand on control days.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/>
          <a:stretch>
            <a:fillRect/>
          </a:stretch>
        </p:blipFill>
        <p:spPr bwMode="auto">
          <a:xfrm>
            <a:off x="533400" y="1146628"/>
            <a:ext cx="4876800" cy="31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About E3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77838" y="1447800"/>
            <a:ext cx="8410575" cy="990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defTabSz="914400">
              <a:spcBef>
                <a:spcPct val="50000"/>
              </a:spcBef>
              <a:buClr>
                <a:srgbClr val="808080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5070"/>
                </a:solidFill>
                <a:latin typeface="Verdana"/>
                <a:ea typeface="ＭＳ Ｐゴシック" pitchFamily="34" charset="-128"/>
                <a:cs typeface="+mn-cs"/>
              </a:rPr>
              <a:t>E3’s expertise in </a:t>
            </a:r>
            <a:r>
              <a:rPr lang="en-US" sz="2000" b="1" dirty="0">
                <a:solidFill>
                  <a:srgbClr val="CC9900"/>
                </a:solidFill>
                <a:latin typeface="Verdana"/>
                <a:ea typeface="ＭＳ Ｐゴシック" pitchFamily="34" charset="-128"/>
                <a:cs typeface="+mn-cs"/>
              </a:rPr>
              <a:t>8 key practice areas </a:t>
            </a:r>
            <a:r>
              <a:rPr lang="en-US" sz="2000" b="1" dirty="0">
                <a:solidFill>
                  <a:srgbClr val="005070"/>
                </a:solidFill>
                <a:latin typeface="Verdana"/>
                <a:ea typeface="ＭＳ Ｐゴシック" pitchFamily="34" charset="-128"/>
                <a:cs typeface="+mn-cs"/>
              </a:rPr>
              <a:t>has placed us at the center of energy planning, policy and markets in California and the West.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F3AAA55-E6BF-4479-ABAF-193FC7AFC93B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 eaLnBrk="1" hangingPunct="1"/>
              <a:t>3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4488" y="2630488"/>
            <a:ext cx="5664200" cy="36830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Emerging Technology Strategy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39913" y="3105150"/>
            <a:ext cx="5664200" cy="3698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Energy Markets and Financial Analysis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98675" y="3567113"/>
            <a:ext cx="5667375" cy="369887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Transmission Planning and Pricing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1563" y="4032250"/>
            <a:ext cx="5684837" cy="36830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86038" y="4473575"/>
            <a:ext cx="5719762" cy="36830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Energy and Climate Policy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09900" y="5410200"/>
            <a:ext cx="5783263" cy="3698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Cost of Service and Rate Design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92463" y="5886450"/>
            <a:ext cx="5799137" cy="3698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International Electricity Policy and Planning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27338" y="4953000"/>
            <a:ext cx="5707062" cy="3698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Energy Efficiency and Distributed Resources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52475" y="2768600"/>
            <a:ext cx="668338" cy="11112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946150" y="3257550"/>
            <a:ext cx="668338" cy="11112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1135063" y="3703638"/>
            <a:ext cx="668337" cy="11112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1555750" y="4608513"/>
            <a:ext cx="668338" cy="11112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1344613" y="4160838"/>
            <a:ext cx="668337" cy="11112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1776413" y="5072063"/>
            <a:ext cx="668337" cy="11271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1993900" y="5521325"/>
            <a:ext cx="668338" cy="112713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2195513" y="5989638"/>
            <a:ext cx="668337" cy="11112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053" name="Rectangle 32"/>
          <p:cNvSpPr>
            <a:spLocks noChangeArrowheads="1"/>
          </p:cNvSpPr>
          <p:nvPr/>
        </p:nvSpPr>
        <p:spPr bwMode="auto">
          <a:xfrm>
            <a:off x="2355850" y="4032250"/>
            <a:ext cx="4451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Resource Planning and Procurement</a:t>
            </a:r>
          </a:p>
        </p:txBody>
      </p:sp>
    </p:spTree>
    <p:extLst>
      <p:ext uri="{BB962C8B-B14F-4D97-AF65-F5344CB8AC3E}">
        <p14:creationId xmlns:p14="http://schemas.microsoft.com/office/powerpoint/2010/main" val="39069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charging of electric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research on meeting long term CO2 reduction goals shows that vehicle electrification is necessary to meet IPCC levels</a:t>
            </a:r>
          </a:p>
          <a:p>
            <a:pPr lvl="1"/>
            <a:r>
              <a:rPr lang="en-US" i="1" dirty="0" smtClean="0"/>
              <a:t>Science  </a:t>
            </a:r>
          </a:p>
          <a:p>
            <a:r>
              <a:rPr lang="en-US" b="0" dirty="0" smtClean="0"/>
              <a:t>Increasing throughput on existing utility facilities also has the prospect of reducing rates for customers</a:t>
            </a:r>
          </a:p>
          <a:p>
            <a:pPr lvl="1"/>
            <a:r>
              <a:rPr lang="en-US" i="1" dirty="0" smtClean="0"/>
              <a:t>Public Utilities Fortnightly</a:t>
            </a:r>
            <a:endParaRPr lang="en-US" b="0" i="1" dirty="0" smtClean="0"/>
          </a:p>
          <a:p>
            <a:r>
              <a:rPr lang="en-US" b="0" dirty="0" smtClean="0"/>
              <a:t>Even renewable electricity at high cost (~0.20/kWh) is low cost compared to gasoline and diesel</a:t>
            </a:r>
          </a:p>
          <a:p>
            <a:r>
              <a:rPr lang="en-US" b="0" dirty="0" smtClean="0"/>
              <a:t>Most major vehicle manufacturers have electric vehicles out or in the near-term pipeline, this is the time to standardize the charging / pricing / control mechanisms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890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Slide" r:id="rId31" imgW="360" imgH="360" progId="TCLayout.ActiveDocument.1">
                  <p:embed/>
                </p:oleObj>
              </mc:Choice>
              <mc:Fallback>
                <p:oleObj name="think-cell Slide" r:id="rId3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endParaRPr lang="en-US" sz="1400" smtClean="0">
              <a:solidFill>
                <a:srgbClr val="FFFFFF"/>
              </a:solidFill>
              <a:sym typeface="Verdana" pitchFamily="34" charset="0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Ratepayer and Shareholder Benefits of PHEV Load Growth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E93DBB-415A-4654-A355-44148FE58E9B}" type="slidenum">
              <a:rPr lang="en-US" sz="1400">
                <a:solidFill>
                  <a:srgbClr val="FFFFFF"/>
                </a:solidFill>
              </a:rPr>
              <a:pPr eaLnBrk="1" hangingPunct="1"/>
              <a:t>31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6629400" y="1676400"/>
            <a:ext cx="2514600" cy="1200150"/>
          </a:xfrm>
          <a:prstGeom prst="rect">
            <a:avLst/>
          </a:prstGeom>
          <a:ln cap="rnd">
            <a:solidFill>
              <a:srgbClr val="00507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5070"/>
                </a:solidFill>
              </a:rPr>
              <a:t>PHEV adoption provides $69 Million net benefit to ratepayers</a:t>
            </a: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6629400" y="3048000"/>
            <a:ext cx="2514600" cy="1477963"/>
          </a:xfrm>
          <a:prstGeom prst="rect">
            <a:avLst/>
          </a:prstGeom>
          <a:ln cap="rnd">
            <a:solidFill>
              <a:srgbClr val="00507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5070"/>
                </a:solidFill>
              </a:rPr>
              <a:t>While providing an incremental return on rate base to utility shareholders of  ~$14 Million.</a:t>
            </a:r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6629400" y="4724400"/>
            <a:ext cx="2514600" cy="1754188"/>
          </a:xfrm>
          <a:prstGeom prst="rect">
            <a:avLst/>
          </a:prstGeom>
          <a:ln cap="rnd">
            <a:solidFill>
              <a:srgbClr val="00507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5070"/>
                </a:solidFill>
              </a:rPr>
              <a:t>Only program that simultaneously provides societal, ratepayer and shareholder benefits</a:t>
            </a:r>
          </a:p>
        </p:txBody>
      </p:sp>
      <p:cxnSp>
        <p:nvCxnSpPr>
          <p:cNvPr id="43058" name="Straight Connector 43057"/>
          <p:cNvCxnSpPr/>
          <p:nvPr>
            <p:custDataLst>
              <p:tags r:id="rId9"/>
            </p:custDataLst>
          </p:nvPr>
        </p:nvCxnSpPr>
        <p:spPr bwMode="auto">
          <a:xfrm>
            <a:off x="2592388" y="6164263"/>
            <a:ext cx="8001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59" name="Straight Connector 43058"/>
          <p:cNvCxnSpPr/>
          <p:nvPr>
            <p:custDataLst>
              <p:tags r:id="rId10"/>
            </p:custDataLst>
          </p:nvPr>
        </p:nvCxnSpPr>
        <p:spPr bwMode="auto">
          <a:xfrm>
            <a:off x="4411663" y="3106738"/>
            <a:ext cx="8001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1" name="Object 54"/>
          <p:cNvGraphicFramePr>
            <a:graphicFrameLocks/>
          </p:cNvGraphicFramePr>
          <p:nvPr>
            <p:custDataLst>
              <p:tags r:id="rId11"/>
            </p:custDataLst>
          </p:nvPr>
        </p:nvGraphicFramePr>
        <p:xfrm>
          <a:off x="1087438" y="1658938"/>
          <a:ext cx="56388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Chart" r:id="rId33" imgW="5638800" imgH="4610100" progId="MSGraph.Chart.8">
                  <p:embed followColorScheme="full"/>
                </p:oleObj>
              </mc:Choice>
              <mc:Fallback>
                <p:oleObj name="Chart" r:id="rId33" imgW="5638800" imgH="46101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1658938"/>
                        <a:ext cx="5638800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5006975" y="1474788"/>
            <a:ext cx="1419225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algn="ctr"/>
            <a:fld id="{C9A32DD6-6F79-451A-92EA-540A698AC0C9}" type="datetime'''N''e''''t'' ''''''B''e''''''''''''''n''''''e''''fits'''">
              <a:rPr lang="en-US" sz="1600" b="1" smtClean="0">
                <a:solidFill>
                  <a:srgbClr val="000000"/>
                </a:solidFill>
                <a:sym typeface="Verdana" pitchFamily="34" charset="0"/>
              </a:rPr>
              <a:pPr algn="ctr"/>
              <a:t>Net Benefits</a:t>
            </a:fld>
            <a:endParaRPr lang="en-US" sz="1600" b="1" smtClean="0">
              <a:solidFill>
                <a:srgbClr val="000000"/>
              </a:solidFill>
              <a:sym typeface="Verdana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13"/>
            </p:custDataLst>
          </p:nvPr>
        </p:nvSpPr>
        <p:spPr bwMode="auto">
          <a:xfrm>
            <a:off x="5472113" y="3132138"/>
            <a:ext cx="490537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/>
          <a:lstStyle/>
          <a:p>
            <a:pPr algn="ctr"/>
            <a:fld id="{8D4EAF61-7F83-4908-9AFB-21C6C5EA9C45}" type="datetime'''''''''''''''''$''''''''''''''''''''''6''''''''''9'''''''''''">
              <a:rPr lang="en-US" sz="1600" b="1" smtClean="0">
                <a:solidFill>
                  <a:srgbClr val="000000"/>
                </a:solidFill>
                <a:sym typeface="Verdana" pitchFamily="34" charset="0"/>
              </a:rPr>
              <a:pPr algn="ctr"/>
              <a:t>$69</a:t>
            </a:fld>
            <a:endParaRPr lang="en-US" sz="1600" b="1" smtClean="0">
              <a:solidFill>
                <a:srgbClr val="000000"/>
              </a:solidFill>
              <a:sym typeface="Verdana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14"/>
            </p:custDataLst>
          </p:nvPr>
        </p:nvSpPr>
        <p:spPr bwMode="auto">
          <a:xfrm>
            <a:off x="3586163" y="1474788"/>
            <a:ext cx="633412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algn="ctr"/>
            <a:fld id="{4AFE48F3-20B0-42F3-91B4-929A4DB166BA}" type="datetime'''''C''o''''s''''''''''''''t''s'''''''''''''''''''''">
              <a:rPr lang="en-US" sz="1600" b="1" smtClean="0">
                <a:solidFill>
                  <a:srgbClr val="000000"/>
                </a:solidFill>
                <a:sym typeface="Verdana" pitchFamily="34" charset="0"/>
              </a:rPr>
              <a:pPr algn="ctr"/>
              <a:t>Costs</a:t>
            </a:fld>
            <a:endParaRPr lang="en-US" sz="1600" b="1" smtClean="0">
              <a:solidFill>
                <a:srgbClr val="000000"/>
              </a:solidFill>
              <a:sym typeface="Verdana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15"/>
            </p:custDataLst>
          </p:nvPr>
        </p:nvSpPr>
        <p:spPr bwMode="auto">
          <a:xfrm>
            <a:off x="3584575" y="6189663"/>
            <a:ext cx="6350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/>
          <a:lstStyle/>
          <a:p>
            <a:pPr algn="ctr"/>
            <a:fld id="{A2C19BD4-8607-43D4-840A-CA2F105D0138}" type="datetime'$''''''''''''''''''''1''''''64'''''''''''''''''''">
              <a:rPr lang="en-US" sz="1600" b="1" smtClean="0">
                <a:solidFill>
                  <a:srgbClr val="000000"/>
                </a:solidFill>
                <a:sym typeface="Verdana" pitchFamily="34" charset="0"/>
              </a:rPr>
              <a:pPr algn="ctr"/>
              <a:t>$164</a:t>
            </a:fld>
            <a:endParaRPr lang="en-US" sz="1600" b="1" smtClean="0">
              <a:solidFill>
                <a:srgbClr val="000000"/>
              </a:solidFill>
              <a:sym typeface="Verdana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 bwMode="gray">
          <a:xfrm>
            <a:off x="3657600" y="5913438"/>
            <a:ext cx="490538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anchor="ctr"/>
          <a:lstStyle/>
          <a:p>
            <a:pPr algn="ctr"/>
            <a:fld id="{63409BBC-31D5-4569-8E9A-474FA70EFF4F}" type="datetime'''''''''''''$''''''''''''''''1''4'''''''''''''''''''">
              <a:rPr lang="en-US" sz="1600" b="1" smtClean="0">
                <a:solidFill>
                  <a:srgbClr val="FFFFFF"/>
                </a:solidFill>
                <a:sym typeface="Verdana" pitchFamily="34" charset="0"/>
              </a:rPr>
              <a:pPr algn="ctr"/>
              <a:t>$14</a:t>
            </a:fld>
            <a:endParaRPr lang="en-US" sz="1600" b="1" smtClean="0">
              <a:solidFill>
                <a:srgbClr val="FFFFFF"/>
              </a:solidFill>
              <a:sym typeface="Verdana" pitchFamily="34" charset="0"/>
            </a:endParaRPr>
          </a:p>
        </p:txBody>
      </p:sp>
      <p:sp>
        <p:nvSpPr>
          <p:cNvPr id="43019" name="Rectangle 43018"/>
          <p:cNvSpPr/>
          <p:nvPr>
            <p:custDataLst>
              <p:tags r:id="rId17"/>
            </p:custDataLst>
          </p:nvPr>
        </p:nvSpPr>
        <p:spPr bwMode="gray">
          <a:xfrm>
            <a:off x="3657600" y="5622925"/>
            <a:ext cx="490538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anchor="ctr"/>
          <a:lstStyle/>
          <a:p>
            <a:pPr algn="ctr"/>
            <a:fld id="{EDF6924E-CA84-4B8F-87F2-32FECF861B1B}" type="datetime'''''''$''''''''''''''''''''''''1''''''''''''7'''''''''''''">
              <a:rPr lang="en-US" sz="1600" b="1" smtClean="0">
                <a:solidFill>
                  <a:srgbClr val="FFFFFF"/>
                </a:solidFill>
                <a:sym typeface="Verdana" pitchFamily="34" charset="0"/>
              </a:rPr>
              <a:pPr algn="ctr"/>
              <a:t>$17</a:t>
            </a:fld>
            <a:endParaRPr lang="en-US" sz="1600" b="1" smtClean="0">
              <a:solidFill>
                <a:srgbClr val="FFFFFF"/>
              </a:solidFill>
              <a:sym typeface="Verdana" pitchFamily="34" charset="0"/>
            </a:endParaRPr>
          </a:p>
        </p:txBody>
      </p:sp>
      <p:sp>
        <p:nvSpPr>
          <p:cNvPr id="25" name="Rectangle 24"/>
          <p:cNvSpPr/>
          <p:nvPr>
            <p:custDataLst>
              <p:tags r:id="rId18"/>
            </p:custDataLst>
          </p:nvPr>
        </p:nvSpPr>
        <p:spPr bwMode="gray">
          <a:xfrm>
            <a:off x="3657600" y="5341938"/>
            <a:ext cx="490538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anchor="ctr"/>
          <a:lstStyle/>
          <a:p>
            <a:pPr algn="ctr"/>
            <a:fld id="{06E9E135-42A8-472E-B9A6-B6DF1E46314E}" type="datetime'''''''''''''''''$1''''''''''''3'''''''">
              <a:rPr lang="en-US" sz="1600" b="1" smtClean="0">
                <a:solidFill>
                  <a:srgbClr val="FFFFFF"/>
                </a:solidFill>
                <a:sym typeface="Verdana" pitchFamily="34" charset="0"/>
              </a:rPr>
              <a:pPr algn="ctr"/>
              <a:t>$13</a:t>
            </a:fld>
            <a:endParaRPr lang="en-US" sz="1600" b="1" smtClean="0">
              <a:solidFill>
                <a:srgbClr val="FFFFFF"/>
              </a:solidFill>
              <a:sym typeface="Verdana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19"/>
            </p:custDataLst>
          </p:nvPr>
        </p:nvSpPr>
        <p:spPr bwMode="auto">
          <a:xfrm>
            <a:off x="1528763" y="1474788"/>
            <a:ext cx="11176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algn="ctr"/>
            <a:fld id="{8E5813DF-DA77-4DE6-BA68-CF4B07501EAD}" type="datetime'''R''''e''''''''''venu''''''''e''''''s'''''''''''''''''''''">
              <a:rPr lang="en-US" sz="1600" b="1" smtClean="0">
                <a:solidFill>
                  <a:srgbClr val="000000"/>
                </a:solidFill>
                <a:sym typeface="Verdana" pitchFamily="34" charset="0"/>
              </a:rPr>
              <a:pPr algn="ctr"/>
              <a:t>Revenues</a:t>
            </a:fld>
            <a:endParaRPr lang="en-US" sz="1600" b="1" smtClean="0">
              <a:solidFill>
                <a:srgbClr val="000000"/>
              </a:solidFill>
              <a:sym typeface="Verdana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20"/>
            </p:custDataLst>
          </p:nvPr>
        </p:nvSpPr>
        <p:spPr bwMode="auto">
          <a:xfrm>
            <a:off x="1770063" y="6189663"/>
            <a:ext cx="6350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/>
          <a:lstStyle/>
          <a:p>
            <a:pPr algn="ctr"/>
            <a:fld id="{91B8CD72-304B-406B-81E1-4365B7CD9E1D}" type="datetime'''''''''''$''''''''''''''2''3''''''''''''''3'''''">
              <a:rPr lang="en-US" sz="1600" b="1" smtClean="0">
                <a:solidFill>
                  <a:srgbClr val="000000"/>
                </a:solidFill>
                <a:sym typeface="Verdana" pitchFamily="34" charset="0"/>
              </a:rPr>
              <a:pPr algn="ctr"/>
              <a:t>$233</a:t>
            </a:fld>
            <a:endParaRPr lang="en-US" sz="1600" b="1" smtClean="0">
              <a:solidFill>
                <a:srgbClr val="000000"/>
              </a:solidFill>
              <a:sym typeface="Verdana" pitchFamily="34" charset="0"/>
            </a:endParaRPr>
          </a:p>
        </p:txBody>
      </p:sp>
      <p:sp>
        <p:nvSpPr>
          <p:cNvPr id="23" name="Rectangle 22"/>
          <p:cNvSpPr/>
          <p:nvPr>
            <p:custDataLst>
              <p:tags r:id="rId21"/>
            </p:custDataLst>
          </p:nvPr>
        </p:nvSpPr>
        <p:spPr bwMode="gray">
          <a:xfrm>
            <a:off x="1843088" y="5541963"/>
            <a:ext cx="490537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anchor="ctr"/>
          <a:lstStyle/>
          <a:p>
            <a:pPr algn="ctr"/>
            <a:fld id="{5D97D6EB-C6A4-4E85-BE2B-B4C3C4D0DEC6}" type="datetime'''''$''''''''''5''''''''''''''''''''4'''''''''''''''''''''''">
              <a:rPr lang="en-US" sz="1600" b="1" smtClean="0">
                <a:solidFill>
                  <a:srgbClr val="FFFFFF"/>
                </a:solidFill>
                <a:sym typeface="Verdana" pitchFamily="34" charset="0"/>
              </a:rPr>
              <a:pPr algn="ctr"/>
              <a:t>$54</a:t>
            </a:fld>
            <a:endParaRPr lang="en-US" sz="1600" b="1" smtClean="0">
              <a:solidFill>
                <a:srgbClr val="FFFFFF"/>
              </a:solidFill>
              <a:sym typeface="Verdana" pitchFamily="34" charset="0"/>
            </a:endParaRPr>
          </a:p>
        </p:txBody>
      </p:sp>
      <p:sp>
        <p:nvSpPr>
          <p:cNvPr id="43018" name="Rectangle 43017"/>
          <p:cNvSpPr/>
          <p:nvPr>
            <p:custDataLst>
              <p:tags r:id="rId22"/>
            </p:custDataLst>
          </p:nvPr>
        </p:nvSpPr>
        <p:spPr bwMode="gray">
          <a:xfrm>
            <a:off x="1770063" y="3370263"/>
            <a:ext cx="6350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anchor="ctr"/>
          <a:lstStyle/>
          <a:p>
            <a:pPr algn="ctr"/>
            <a:fld id="{D1329F1D-7F9F-4264-9B47-7BED6C0C3E23}" type="datetime'''''''''''''''''$''''''1''''''''''''''8''''''0'''''''''''">
              <a:rPr lang="en-US" sz="1600" b="1" smtClean="0">
                <a:solidFill>
                  <a:srgbClr val="FFFFFF"/>
                </a:solidFill>
                <a:sym typeface="Verdana" pitchFamily="34" charset="0"/>
              </a:rPr>
              <a:pPr algn="ctr"/>
              <a:t>$180</a:t>
            </a:fld>
            <a:endParaRPr lang="en-US" sz="1600" b="1" smtClean="0">
              <a:solidFill>
                <a:srgbClr val="FFFFFF"/>
              </a:solidFill>
              <a:sym typeface="Verdana" pitchFamily="34" charset="0"/>
            </a:endParaRPr>
          </a:p>
        </p:txBody>
      </p:sp>
      <p:sp>
        <p:nvSpPr>
          <p:cNvPr id="2071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8913" y="3286125"/>
            <a:ext cx="13827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</a:rPr>
              <a:t>PHEV Rates Revenue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2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9700" y="5443538"/>
            <a:ext cx="138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</a:rPr>
              <a:t>CO2 Benefit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3" name="Rectangle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05325" y="4008438"/>
            <a:ext cx="1743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</a:rPr>
              <a:t>Cost of Generation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4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81513" y="5326063"/>
            <a:ext cx="1743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</a:rPr>
              <a:t>Program Cost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5" name="Rectangl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79925" y="5611813"/>
            <a:ext cx="1997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</a:rPr>
              <a:t>Charger Depreciation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6" name="Rectangle 2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81513" y="5900738"/>
            <a:ext cx="1743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</a:rPr>
              <a:t>Return on Ratebase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3192463"/>
            <a:ext cx="628015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6"/>
          <p:cNvSpPr txBox="1">
            <a:spLocks noGrp="1" noChangeArrowheads="1"/>
          </p:cNvSpPr>
          <p:nvPr/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r" eaLnBrk="1" hangingPunct="1"/>
            <a:fld id="{CEF0CE95-01E4-475E-AA2F-E0A211EA92CE}" type="slidenum">
              <a:rPr lang="en-US" sz="1200">
                <a:solidFill>
                  <a:srgbClr val="000000"/>
                </a:solidFill>
                <a:latin typeface="Verdana" pitchFamily="-84" charset="0"/>
              </a:rPr>
              <a:pPr algn="r" eaLnBrk="1" hangingPunct="1"/>
              <a:t>32</a:t>
            </a:fld>
            <a:endParaRPr lang="en-US" sz="1200">
              <a:solidFill>
                <a:srgbClr val="000000"/>
              </a:solidFill>
              <a:latin typeface="Verdana" pitchFamily="-84" charset="0"/>
            </a:endParaRPr>
          </a:p>
        </p:txBody>
      </p:sp>
      <p:sp>
        <p:nvSpPr>
          <p:cNvPr id="1894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Electrification &amp; Low-C Generation</a:t>
            </a:r>
          </a:p>
        </p:txBody>
      </p:sp>
      <p:sp>
        <p:nvSpPr>
          <p:cNvPr id="1894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23975"/>
            <a:ext cx="8153400" cy="1676400"/>
          </a:xfrm>
        </p:spPr>
        <p:txBody>
          <a:bodyPr/>
          <a:lstStyle/>
          <a:p>
            <a:r>
              <a:rPr lang="en-US" sz="1800" smtClean="0">
                <a:ea typeface="ＭＳ Ｐゴシック" pitchFamily="-84" charset="-128"/>
              </a:rPr>
              <a:t>High level of electrification of transportation, industry, buildings is required to meet the 80% reduction target</a:t>
            </a:r>
          </a:p>
          <a:p>
            <a:r>
              <a:rPr lang="en-US" sz="1800" smtClean="0">
                <a:ea typeface="ＭＳ Ｐゴシック" pitchFamily="-84" charset="-128"/>
              </a:rPr>
              <a:t>Electricity demand doubles between now and 2050, “driven” largely by electric vehicles </a:t>
            </a:r>
          </a:p>
          <a:p>
            <a:r>
              <a:rPr lang="en-US" sz="1800" smtClean="0">
                <a:ea typeface="ＭＳ Ｐゴシック" pitchFamily="-84" charset="-128"/>
              </a:rPr>
              <a:t>Nearly all electricity must be from low-carbon generation by 2050</a:t>
            </a:r>
          </a:p>
          <a:p>
            <a:endParaRPr lang="en-US" sz="1800" smtClean="0">
              <a:ea typeface="ＭＳ Ｐゴシック" pitchFamily="-84" charset="-128"/>
            </a:endParaRPr>
          </a:p>
        </p:txBody>
      </p:sp>
      <p:pic>
        <p:nvPicPr>
          <p:cNvPr id="189446" name="Picture 14" descr="Pow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581400"/>
            <a:ext cx="1498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13" descr="600px-pge_meter_on_angel_islan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1344613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19" descr="renault fluence electric car 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17986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1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625600"/>
            <a:ext cx="87661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Electrification &amp; Energy Efficiency</a:t>
            </a: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11913"/>
            <a:ext cx="2133600" cy="46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38A3957-7BFC-406B-8775-B2C34A984B10}" type="slidenum">
              <a:rPr lang="en-US" sz="1200">
                <a:solidFill>
                  <a:srgbClr val="000000"/>
                </a:solidFill>
                <a:latin typeface="Verdana" pitchFamily="-84" charset="0"/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  <a:latin typeface="Verdana" pitchFamily="-84" charset="0"/>
            </a:endParaRPr>
          </a:p>
        </p:txBody>
      </p:sp>
      <p:sp>
        <p:nvSpPr>
          <p:cNvPr id="6" name="Right Brace 5"/>
          <p:cNvSpPr/>
          <p:nvPr/>
        </p:nvSpPr>
        <p:spPr>
          <a:xfrm rot="16200000">
            <a:off x="3644106" y="1642269"/>
            <a:ext cx="147638" cy="133985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6962775" y="703263"/>
            <a:ext cx="196850" cy="22352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91495" name="TextBox 7"/>
          <p:cNvSpPr txBox="1">
            <a:spLocks noChangeArrowheads="1"/>
          </p:cNvSpPr>
          <p:nvPr/>
        </p:nvSpPr>
        <p:spPr bwMode="auto">
          <a:xfrm>
            <a:off x="2971800" y="1660525"/>
            <a:ext cx="14255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700" b="1">
                <a:solidFill>
                  <a:srgbClr val="000000"/>
                </a:solidFill>
              </a:rPr>
              <a:t>Energy Efficiency</a:t>
            </a:r>
          </a:p>
        </p:txBody>
      </p:sp>
      <p:sp>
        <p:nvSpPr>
          <p:cNvPr id="191496" name="TextBox 8"/>
          <p:cNvSpPr txBox="1">
            <a:spLocks noChangeArrowheads="1"/>
          </p:cNvSpPr>
          <p:nvPr/>
        </p:nvSpPr>
        <p:spPr bwMode="auto">
          <a:xfrm>
            <a:off x="5997575" y="1363663"/>
            <a:ext cx="2133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700" b="1">
                <a:solidFill>
                  <a:srgbClr val="000000"/>
                </a:solidFill>
              </a:rPr>
              <a:t>Electrification</a:t>
            </a:r>
          </a:p>
        </p:txBody>
      </p:sp>
      <p:sp>
        <p:nvSpPr>
          <p:cNvPr id="191497" name="TextBox 9"/>
          <p:cNvSpPr txBox="1">
            <a:spLocks noChangeArrowheads="1"/>
          </p:cNvSpPr>
          <p:nvPr/>
        </p:nvSpPr>
        <p:spPr bwMode="auto">
          <a:xfrm>
            <a:off x="1111250" y="3249613"/>
            <a:ext cx="609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</a:rPr>
              <a:t>272</a:t>
            </a:r>
          </a:p>
        </p:txBody>
      </p:sp>
      <p:sp>
        <p:nvSpPr>
          <p:cNvPr id="191498" name="TextBox 10"/>
          <p:cNvSpPr txBox="1">
            <a:spLocks noChangeArrowheads="1"/>
          </p:cNvSpPr>
          <p:nvPr/>
        </p:nvSpPr>
        <p:spPr bwMode="auto">
          <a:xfrm>
            <a:off x="1919288" y="2282825"/>
            <a:ext cx="527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</a:rPr>
              <a:t>452</a:t>
            </a:r>
          </a:p>
        </p:txBody>
      </p:sp>
      <p:sp>
        <p:nvSpPr>
          <p:cNvPr id="191499" name="TextBox 11"/>
          <p:cNvSpPr txBox="1">
            <a:spLocks noChangeArrowheads="1"/>
          </p:cNvSpPr>
          <p:nvPr/>
        </p:nvSpPr>
        <p:spPr bwMode="auto">
          <a:xfrm>
            <a:off x="5192713" y="3875088"/>
            <a:ext cx="533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</a:rPr>
              <a:t>152</a:t>
            </a:r>
          </a:p>
        </p:txBody>
      </p:sp>
      <p:sp>
        <p:nvSpPr>
          <p:cNvPr id="191500" name="TextBox 12"/>
          <p:cNvSpPr txBox="1">
            <a:spLocks noChangeArrowheads="1"/>
          </p:cNvSpPr>
          <p:nvPr/>
        </p:nvSpPr>
        <p:spPr bwMode="auto">
          <a:xfrm>
            <a:off x="8467725" y="1716088"/>
            <a:ext cx="533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</a:rPr>
              <a:t>563</a:t>
            </a:r>
          </a:p>
        </p:txBody>
      </p:sp>
      <p:sp>
        <p:nvSpPr>
          <p:cNvPr id="14" name="Right Brace 13"/>
          <p:cNvSpPr/>
          <p:nvPr/>
        </p:nvSpPr>
        <p:spPr>
          <a:xfrm rot="16200000">
            <a:off x="4673600" y="2111375"/>
            <a:ext cx="177800" cy="3810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91502" name="TextBox 14"/>
          <p:cNvSpPr txBox="1">
            <a:spLocks noChangeArrowheads="1"/>
          </p:cNvSpPr>
          <p:nvPr/>
        </p:nvSpPr>
        <p:spPr bwMode="auto">
          <a:xfrm>
            <a:off x="4276725" y="1625600"/>
            <a:ext cx="9842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700" b="1">
                <a:solidFill>
                  <a:srgbClr val="000000"/>
                </a:solidFill>
              </a:rPr>
              <a:t>PV </a:t>
            </a:r>
            <a:br>
              <a:rPr lang="en-US" sz="1700" b="1">
                <a:solidFill>
                  <a:srgbClr val="000000"/>
                </a:solidFill>
              </a:rPr>
            </a:br>
            <a:r>
              <a:rPr lang="en-US" sz="1700" b="1">
                <a:solidFill>
                  <a:srgbClr val="000000"/>
                </a:solidFill>
              </a:rPr>
              <a:t>Roofs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42126" y="2461021"/>
            <a:ext cx="492443" cy="140237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GWh</a:t>
            </a:r>
            <a:endParaRPr lang="en-US" sz="2000" b="1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91504" name="TextBox 1"/>
          <p:cNvSpPr txBox="1">
            <a:spLocks noChangeArrowheads="1"/>
          </p:cNvSpPr>
          <p:nvPr/>
        </p:nvSpPr>
        <p:spPr bwMode="auto">
          <a:xfrm>
            <a:off x="955675" y="5016500"/>
            <a:ext cx="801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2010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Electric Demand</a:t>
            </a:r>
          </a:p>
        </p:txBody>
      </p:sp>
      <p:sp>
        <p:nvSpPr>
          <p:cNvPr id="191505" name="TextBox 1"/>
          <p:cNvSpPr txBox="1">
            <a:spLocks noChangeArrowheads="1"/>
          </p:cNvSpPr>
          <p:nvPr/>
        </p:nvSpPr>
        <p:spPr bwMode="auto">
          <a:xfrm>
            <a:off x="1905000" y="4997450"/>
            <a:ext cx="76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2050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Baseline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Electric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Demand</a:t>
            </a:r>
          </a:p>
        </p:txBody>
      </p:sp>
      <p:sp>
        <p:nvSpPr>
          <p:cNvPr id="191506" name="TextBox 1"/>
          <p:cNvSpPr txBox="1">
            <a:spLocks noChangeArrowheads="1"/>
          </p:cNvSpPr>
          <p:nvPr/>
        </p:nvSpPr>
        <p:spPr bwMode="auto">
          <a:xfrm>
            <a:off x="2738438" y="4997450"/>
            <a:ext cx="7461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Building</a:t>
            </a:r>
          </a:p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EE</a:t>
            </a:r>
          </a:p>
        </p:txBody>
      </p:sp>
      <p:sp>
        <p:nvSpPr>
          <p:cNvPr id="191507" name="TextBox 1"/>
          <p:cNvSpPr txBox="1">
            <a:spLocks noChangeArrowheads="1"/>
          </p:cNvSpPr>
          <p:nvPr/>
        </p:nvSpPr>
        <p:spPr bwMode="auto">
          <a:xfrm>
            <a:off x="3562350" y="5002213"/>
            <a:ext cx="8382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Industrial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Ag &amp; Other EE</a:t>
            </a:r>
          </a:p>
        </p:txBody>
      </p:sp>
      <p:sp>
        <p:nvSpPr>
          <p:cNvPr id="191508" name="TextBox 1"/>
          <p:cNvSpPr txBox="1">
            <a:spLocks noChangeArrowheads="1"/>
          </p:cNvSpPr>
          <p:nvPr/>
        </p:nvSpPr>
        <p:spPr bwMode="auto">
          <a:xfrm>
            <a:off x="5943600" y="4994275"/>
            <a:ext cx="838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Building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Elect.</a:t>
            </a:r>
          </a:p>
        </p:txBody>
      </p:sp>
      <p:sp>
        <p:nvSpPr>
          <p:cNvPr id="191509" name="TextBox 1"/>
          <p:cNvSpPr txBox="1">
            <a:spLocks noChangeArrowheads="1"/>
          </p:cNvSpPr>
          <p:nvPr/>
        </p:nvSpPr>
        <p:spPr bwMode="auto">
          <a:xfrm>
            <a:off x="6727825" y="5003800"/>
            <a:ext cx="8842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Industrial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Ag &amp; Other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Elect.</a:t>
            </a:r>
          </a:p>
        </p:txBody>
      </p:sp>
      <p:sp>
        <p:nvSpPr>
          <p:cNvPr id="191510" name="TextBox 1"/>
          <p:cNvSpPr txBox="1">
            <a:spLocks noChangeArrowheads="1"/>
          </p:cNvSpPr>
          <p:nvPr/>
        </p:nvSpPr>
        <p:spPr bwMode="auto">
          <a:xfrm>
            <a:off x="4389438" y="4994275"/>
            <a:ext cx="6810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PV Roofs</a:t>
            </a:r>
          </a:p>
        </p:txBody>
      </p:sp>
      <p:sp>
        <p:nvSpPr>
          <p:cNvPr id="191511" name="TextBox 1"/>
          <p:cNvSpPr txBox="1">
            <a:spLocks noChangeArrowheads="1"/>
          </p:cNvSpPr>
          <p:nvPr/>
        </p:nvSpPr>
        <p:spPr bwMode="auto">
          <a:xfrm>
            <a:off x="5053013" y="4976813"/>
            <a:ext cx="8905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2050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Electric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Demand 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net of EE/PV</a:t>
            </a:r>
          </a:p>
        </p:txBody>
      </p:sp>
      <p:sp>
        <p:nvSpPr>
          <p:cNvPr id="191512" name="TextBox 1"/>
          <p:cNvSpPr txBox="1">
            <a:spLocks noChangeArrowheads="1"/>
          </p:cNvSpPr>
          <p:nvPr/>
        </p:nvSpPr>
        <p:spPr bwMode="auto">
          <a:xfrm>
            <a:off x="7548563" y="5006975"/>
            <a:ext cx="9223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Transport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EVs</a:t>
            </a:r>
          </a:p>
        </p:txBody>
      </p:sp>
      <p:sp>
        <p:nvSpPr>
          <p:cNvPr id="191513" name="TextBox 1"/>
          <p:cNvSpPr txBox="1">
            <a:spLocks noChangeArrowheads="1"/>
          </p:cNvSpPr>
          <p:nvPr/>
        </p:nvSpPr>
        <p:spPr bwMode="auto">
          <a:xfrm>
            <a:off x="8362950" y="5002213"/>
            <a:ext cx="8302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2050</a:t>
            </a:r>
            <a:br>
              <a:rPr lang="en-US" sz="1100" b="1">
                <a:solidFill>
                  <a:srgbClr val="000000"/>
                </a:solidFill>
                <a:latin typeface="Verdana" pitchFamily="-84" charset="0"/>
              </a:rPr>
            </a:br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Decarb.</a:t>
            </a:r>
          </a:p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Eelctric</a:t>
            </a:r>
          </a:p>
          <a:p>
            <a:pPr algn="ctr" eaLnBrk="1" hangingPunct="1"/>
            <a:r>
              <a:rPr lang="en-US" sz="1100" b="1">
                <a:solidFill>
                  <a:srgbClr val="000000"/>
                </a:solidFill>
                <a:latin typeface="Verdana" pitchFamily="-84" charset="0"/>
              </a:rPr>
              <a:t>Demand</a:t>
            </a:r>
          </a:p>
        </p:txBody>
      </p:sp>
      <p:sp useBgFill="1">
        <p:nvSpPr>
          <p:cNvPr id="20" name="Parallelogram 19"/>
          <p:cNvSpPr/>
          <p:nvPr/>
        </p:nvSpPr>
        <p:spPr>
          <a:xfrm>
            <a:off x="1722438" y="4889500"/>
            <a:ext cx="147637" cy="21590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711325" y="4876800"/>
            <a:ext cx="74613" cy="21590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797050" y="4889500"/>
            <a:ext cx="76200" cy="21590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05963582-447A-45D7-831B-B5AE986F82AD}" type="slidenum">
              <a:rPr lang="en-US" sz="1200">
                <a:latin typeface="Verdana" pitchFamily="-84" charset="0"/>
              </a:rPr>
              <a:pPr eaLnBrk="1" hangingPunct="1"/>
              <a:t>34</a:t>
            </a:fld>
            <a:endParaRPr lang="en-US" sz="1200">
              <a:latin typeface="Verdana" pitchFamily="-84" charset="0"/>
            </a:endParaRPr>
          </a:p>
        </p:txBody>
      </p:sp>
      <p:pic>
        <p:nvPicPr>
          <p:cNvPr id="1935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1440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0" name="Rectangle 2"/>
          <p:cNvSpPr txBox="1">
            <a:spLocks noChangeArrowheads="1"/>
          </p:cNvSpPr>
          <p:nvPr/>
        </p:nvSpPr>
        <p:spPr bwMode="white">
          <a:xfrm>
            <a:off x="1371600" y="-762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r>
              <a:rPr lang="ja-JP" altLang="en-US" sz="2800" b="1">
                <a:solidFill>
                  <a:schemeClr val="bg1"/>
                </a:solidFill>
                <a:latin typeface="Verdana" pitchFamily="-84" charset="0"/>
              </a:rPr>
              <a:t>‘</a:t>
            </a:r>
            <a:r>
              <a:rPr lang="en-US" altLang="ja-JP" sz="2800" b="1">
                <a:solidFill>
                  <a:schemeClr val="bg1"/>
                </a:solidFill>
                <a:latin typeface="Verdana" pitchFamily="-84" charset="0"/>
              </a:rPr>
              <a:t>Smart Charging</a:t>
            </a:r>
            <a:r>
              <a:rPr lang="ja-JP" altLang="en-US" sz="2800" b="1">
                <a:solidFill>
                  <a:schemeClr val="bg1"/>
                </a:solidFill>
                <a:latin typeface="Verdana" pitchFamily="-84" charset="0"/>
              </a:rPr>
              <a:t>’</a:t>
            </a:r>
            <a:r>
              <a:rPr lang="en-US" altLang="ja-JP" sz="2800" b="1">
                <a:solidFill>
                  <a:schemeClr val="bg1"/>
                </a:solidFill>
                <a:latin typeface="Verdana" pitchFamily="-84" charset="0"/>
              </a:rPr>
              <a:t> is Critical</a:t>
            </a:r>
            <a:endParaRPr lang="en-US" sz="2800" b="1">
              <a:solidFill>
                <a:schemeClr val="bg1"/>
              </a:solidFill>
              <a:latin typeface="Verdana" pitchFamily="-84" charset="0"/>
            </a:endParaRPr>
          </a:p>
        </p:txBody>
      </p:sp>
      <p:sp>
        <p:nvSpPr>
          <p:cNvPr id="193541" name="TextBox 4"/>
          <p:cNvSpPr txBox="1">
            <a:spLocks noChangeArrowheads="1"/>
          </p:cNvSpPr>
          <p:nvPr/>
        </p:nvSpPr>
        <p:spPr bwMode="auto">
          <a:xfrm>
            <a:off x="6553200" y="6611938"/>
            <a:ext cx="1828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Williams et al., Science 2012</a:t>
            </a:r>
          </a:p>
        </p:txBody>
      </p:sp>
    </p:spTree>
    <p:extLst>
      <p:ext uri="{BB962C8B-B14F-4D97-AF65-F5344CB8AC3E}">
        <p14:creationId xmlns:p14="http://schemas.microsoft.com/office/powerpoint/2010/main" val="34371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9248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8" y="2713037"/>
            <a:ext cx="7924800" cy="32305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Top 5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Non-wires alternatives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large industrial load to provide local capacity and renewable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Controlled charging of plug-in electric vehicles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Permanent load shifting for electric end-uses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Space and water heating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West-side communicating thermostat standard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112837"/>
            <a:ext cx="78710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Exercise;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How would you rank these top 5 applications?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What is missing?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What should we take off the list?</a:t>
            </a:r>
          </a:p>
        </p:txBody>
      </p:sp>
    </p:spTree>
    <p:extLst>
      <p:ext uri="{BB962C8B-B14F-4D97-AF65-F5344CB8AC3E}">
        <p14:creationId xmlns:p14="http://schemas.microsoft.com/office/powerpoint/2010/main" val="38526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 Projects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Micro-grid at University of California San Diego with </a:t>
            </a:r>
            <a:r>
              <a:rPr lang="en-US" dirty="0" err="1" smtClean="0"/>
              <a:t>Viridity</a:t>
            </a:r>
            <a:endParaRPr lang="en-US" dirty="0" smtClean="0"/>
          </a:p>
          <a:p>
            <a:r>
              <a:rPr lang="en-US" dirty="0" smtClean="0"/>
              <a:t>California utility proposals for high penetration PV integration with </a:t>
            </a:r>
            <a:r>
              <a:rPr lang="en-US" dirty="0" err="1" smtClean="0"/>
              <a:t>Enbala</a:t>
            </a:r>
            <a:endParaRPr lang="en-US" dirty="0" smtClean="0"/>
          </a:p>
          <a:p>
            <a:r>
              <a:rPr lang="en-US" dirty="0" smtClean="0"/>
              <a:t>CPUC DR Cost-effectiveness</a:t>
            </a:r>
          </a:p>
          <a:p>
            <a:r>
              <a:rPr lang="en-US" dirty="0" smtClean="0"/>
              <a:t>SCE / CPUC Permanent Load Shifting</a:t>
            </a:r>
          </a:p>
          <a:p>
            <a:r>
              <a:rPr lang="en-US" dirty="0" smtClean="0"/>
              <a:t>U.S. EPA Smart Appliances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CAISO FERC Order 719 Filing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E3 Northwest Resource Planning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525963"/>
          </a:xfrm>
        </p:spPr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BPA </a:t>
            </a:r>
            <a:r>
              <a:rPr lang="en-US" dirty="0"/>
              <a:t>N</a:t>
            </a:r>
            <a:r>
              <a:rPr lang="en-US" dirty="0" smtClean="0"/>
              <a:t>on-wires assessment</a:t>
            </a:r>
          </a:p>
          <a:p>
            <a:pPr lvl="2"/>
            <a:r>
              <a:rPr lang="en-US" dirty="0" smtClean="0"/>
              <a:t>Hooper Springs Transmission Line</a:t>
            </a:r>
          </a:p>
          <a:p>
            <a:pPr lvl="2"/>
            <a:r>
              <a:rPr lang="en-US" dirty="0" smtClean="0"/>
              <a:t>I-5 Transmission Corridor Reinforcement</a:t>
            </a:r>
            <a:endParaRPr lang="en-US" dirty="0"/>
          </a:p>
          <a:p>
            <a:pPr lvl="1"/>
            <a:r>
              <a:rPr lang="en-US" dirty="0" smtClean="0"/>
              <a:t>PNGC Power</a:t>
            </a:r>
            <a:endParaRPr lang="en-US" dirty="0"/>
          </a:p>
          <a:p>
            <a:pPr lvl="1"/>
            <a:r>
              <a:rPr lang="en-US" dirty="0" smtClean="0"/>
              <a:t>Seattle City Light: Environmental Considerations</a:t>
            </a:r>
            <a:endParaRPr lang="en-US" dirty="0"/>
          </a:p>
          <a:p>
            <a:r>
              <a:rPr lang="en-US" dirty="0" smtClean="0"/>
              <a:t>Prior</a:t>
            </a:r>
          </a:p>
          <a:p>
            <a:pPr lvl="1"/>
            <a:r>
              <a:rPr lang="en-US" dirty="0" smtClean="0"/>
              <a:t>BPA </a:t>
            </a:r>
            <a:r>
              <a:rPr lang="en-US" dirty="0"/>
              <a:t>T</a:t>
            </a:r>
            <a:r>
              <a:rPr lang="en-US" dirty="0" smtClean="0"/>
              <a:t>ransmission </a:t>
            </a:r>
            <a:r>
              <a:rPr lang="en-US" dirty="0"/>
              <a:t>p</a:t>
            </a:r>
            <a:r>
              <a:rPr lang="en-US" dirty="0" smtClean="0"/>
              <a:t>lanning </a:t>
            </a:r>
            <a:r>
              <a:rPr lang="en-US" dirty="0"/>
              <a:t>process</a:t>
            </a:r>
          </a:p>
          <a:p>
            <a:pPr lvl="1"/>
            <a:r>
              <a:rPr lang="en-US" dirty="0"/>
              <a:t>SCL </a:t>
            </a:r>
            <a:r>
              <a:rPr lang="en-US" dirty="0" smtClean="0"/>
              <a:t>Distribution </a:t>
            </a:r>
            <a:r>
              <a:rPr lang="en-US" dirty="0"/>
              <a:t>planning</a:t>
            </a:r>
          </a:p>
          <a:p>
            <a:pPr lvl="1"/>
            <a:r>
              <a:rPr lang="en-US" dirty="0"/>
              <a:t>PSE integrated gas / electric planning, distribution capital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 E3 is Interested in Pursuing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Question </a:t>
            </a:r>
            <a:r>
              <a:rPr lang="en-US" dirty="0" smtClean="0"/>
              <a:t>#1: Good applications?</a:t>
            </a:r>
            <a:endParaRPr lang="en-US" dirty="0"/>
          </a:p>
          <a:p>
            <a:pPr lvl="1"/>
            <a:r>
              <a:rPr lang="en-US" dirty="0"/>
              <a:t>Long term planning; what DR technologies have the most promise in supporting our goals of reliability, cost, and environment?</a:t>
            </a:r>
          </a:p>
          <a:p>
            <a:pPr lvl="0"/>
            <a:r>
              <a:rPr lang="en-US" dirty="0" smtClean="0"/>
              <a:t>Question #2: Cost-effective?</a:t>
            </a:r>
          </a:p>
          <a:p>
            <a:pPr lvl="1"/>
            <a:r>
              <a:rPr lang="en-US" dirty="0" smtClean="0"/>
              <a:t>Cost-effectiveness </a:t>
            </a:r>
            <a:r>
              <a:rPr lang="en-US" dirty="0"/>
              <a:t>assessment; what DR applications and investments are a good value for ratepayers</a:t>
            </a:r>
            <a:r>
              <a:rPr lang="en-US" dirty="0" smtClean="0"/>
              <a:t>?</a:t>
            </a:r>
          </a:p>
          <a:p>
            <a:pPr lvl="0"/>
            <a:r>
              <a:rPr lang="en-US" dirty="0" smtClean="0"/>
              <a:t>Question #3: Market place?</a:t>
            </a:r>
          </a:p>
          <a:p>
            <a:pPr lvl="1"/>
            <a:r>
              <a:rPr lang="en-US" dirty="0" smtClean="0"/>
              <a:t>Markets or payment streams to encourage applications, technology that have significant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4525963"/>
          </a:xfrm>
        </p:spPr>
        <p:txBody>
          <a:bodyPr/>
          <a:lstStyle/>
          <a:p>
            <a:r>
              <a:rPr lang="en-US" dirty="0" smtClean="0"/>
              <a:t>Classic definition of DR is a peak shaving program designed to provide system capacity</a:t>
            </a:r>
          </a:p>
          <a:p>
            <a:pPr lvl="1"/>
            <a:r>
              <a:rPr lang="en-US" dirty="0" smtClean="0"/>
              <a:t>History in non-firm service to customers</a:t>
            </a:r>
          </a:p>
          <a:p>
            <a:pPr lvl="1"/>
            <a:r>
              <a:rPr lang="en-US" dirty="0" smtClean="0"/>
              <a:t>Much of California’s current DR portfolio</a:t>
            </a:r>
          </a:p>
          <a:p>
            <a:pPr lvl="2"/>
            <a:r>
              <a:rPr lang="en-US" dirty="0" smtClean="0"/>
              <a:t>A/C thermostat setback</a:t>
            </a:r>
          </a:p>
          <a:p>
            <a:r>
              <a:rPr lang="en-US" dirty="0" smtClean="0"/>
              <a:t>Northwest requires a different definition</a:t>
            </a:r>
          </a:p>
          <a:p>
            <a:pPr lvl="1"/>
            <a:r>
              <a:rPr lang="en-US" dirty="0" smtClean="0"/>
              <a:t>Not many years ago, the </a:t>
            </a:r>
            <a:r>
              <a:rPr lang="en-US" dirty="0" err="1" smtClean="0"/>
              <a:t>aMW</a:t>
            </a:r>
            <a:r>
              <a:rPr lang="en-US" dirty="0" smtClean="0"/>
              <a:t> was the only real metric</a:t>
            </a:r>
          </a:p>
          <a:p>
            <a:pPr lvl="1"/>
            <a:r>
              <a:rPr lang="en-US" dirty="0" smtClean="0"/>
              <a:t>Large amount of system capacity available from BPA</a:t>
            </a:r>
          </a:p>
          <a:p>
            <a:pPr lvl="1"/>
            <a:r>
              <a:rPr lang="en-US" dirty="0" smtClean="0"/>
              <a:t>Different challenges</a:t>
            </a:r>
          </a:p>
          <a:p>
            <a:pPr lvl="2"/>
            <a:r>
              <a:rPr lang="en-US" dirty="0" smtClean="0"/>
              <a:t>Local constraints, wind integration, carbon reduction</a:t>
            </a:r>
          </a:p>
          <a:p>
            <a:pPr lvl="2"/>
            <a:r>
              <a:rPr lang="en-US" dirty="0" smtClean="0"/>
              <a:t>Large energy intensive industries increasingly non-competitive</a:t>
            </a:r>
          </a:p>
          <a:p>
            <a:pPr lvl="2"/>
            <a:r>
              <a:rPr lang="en-US" dirty="0" smtClean="0"/>
              <a:t>“reliability, cost, and environment”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Communications and Controls</a:t>
            </a:r>
          </a:p>
          <a:p>
            <a:pPr lvl="1"/>
            <a:r>
              <a:rPr lang="en-US" dirty="0" smtClean="0"/>
              <a:t>AMI systems with one-way or two-way communication</a:t>
            </a:r>
          </a:p>
          <a:p>
            <a:pPr lvl="1"/>
            <a:r>
              <a:rPr lang="en-US" dirty="0" smtClean="0"/>
              <a:t>Smart, communicating devices</a:t>
            </a:r>
          </a:p>
          <a:p>
            <a:pPr lvl="1"/>
            <a:r>
              <a:rPr lang="en-US" dirty="0" smtClean="0"/>
              <a:t>Optimization / control systems</a:t>
            </a:r>
          </a:p>
          <a:p>
            <a:endParaRPr lang="en-US" dirty="0"/>
          </a:p>
          <a:p>
            <a:r>
              <a:rPr lang="en-US" dirty="0" smtClean="0"/>
              <a:t>New Opportunities</a:t>
            </a:r>
          </a:p>
          <a:p>
            <a:pPr lvl="1"/>
            <a:r>
              <a:rPr lang="en-US" dirty="0" smtClean="0"/>
              <a:t>Plug-in vehicles</a:t>
            </a:r>
          </a:p>
          <a:p>
            <a:pPr lvl="1"/>
            <a:r>
              <a:rPr lang="en-US" dirty="0" smtClean="0"/>
              <a:t>Latent ‘storage’ in loads; flexible process, thermal capacity</a:t>
            </a:r>
          </a:p>
          <a:p>
            <a:pPr lvl="1"/>
            <a:r>
              <a:rPr lang="en-US" dirty="0" smtClean="0"/>
              <a:t>Smart appliances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landscape of </a:t>
            </a:r>
            <a:r>
              <a:rPr lang="en-US" dirty="0" smtClean="0"/>
              <a:t>different grid services in the expanded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C51D5-3C73-4BAF-A877-35513CC9E2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57338"/>
            <a:ext cx="910690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8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4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nmOFxq2EW3wYclol4EC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Sk9f76ZkaH1CIx6eBf1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YE7Oh4IEG49sZgN9JK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hFtnpoG0GBmOSPfn_JY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C1Si7muEyH.Z_rLp9ew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J1tOhZx0iSnp7RrsrLv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aOxaPrVkWTiqWvdGlR0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njLV9hk0SvJMZP2Wbff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3bYUtWpEKuSEF_cEqh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.dN7wemEKJFP5PivB8c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uXM7WZ60OvM0EMXGQ3q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tlhkUNx0Gv_bQRxIFip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w4ZYOBokSpTMmAaV7dG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Dvgwqgpk6l3_ZMUkFc1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P3mUJFpkyNYYUh.5zSl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UieQO.10Sf.kdjeYX5K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BiUVFXsU6U_SGDPS.7d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8ROWJgx0mqkaB4osmr1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JIkS9qZUOcPbus_ma7r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U7u_CTGUa92z71pNjH0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VG97cqN0KDXY1CXGOvM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p27GLSOEeVq2_UqvBU8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S1VhyVdUag3OE5S5TpN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Urtqd6FEWOVrU1x_CAu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KbJYYslkGWz9uJ7uAT9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HsHAOKa0qQXSgu6dLMr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uSADj1qEaA8uSObrIvB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5gCCPXOEqigdVqmAgE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PzHQvASEiocERys3Hz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ihESFBRkqDV99IFy4g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2oubzRQokmVJDSNFkyEU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.j69r_mEK.cWthdS6n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nIewMFUEKoDj9Xo69H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559Tp2oEm6JbHlIxdcYQ"/>
</p:tagLst>
</file>

<file path=ppt/theme/theme1.xml><?xml version="1.0" encoding="utf-8"?>
<a:theme xmlns:a="http://schemas.openxmlformats.org/drawingml/2006/main" name="E3 - Eric Template">
  <a:themeElements>
    <a:clrScheme name="E3">
      <a:dk1>
        <a:srgbClr val="005070"/>
      </a:dk1>
      <a:lt1>
        <a:srgbClr val="FFFFFF"/>
      </a:lt1>
      <a:dk2>
        <a:srgbClr val="005070"/>
      </a:dk2>
      <a:lt2>
        <a:srgbClr val="808080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005070"/>
      </a:hlink>
      <a:folHlink>
        <a:srgbClr val="BD550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nd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ough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ch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te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1969</Words>
  <Application>Microsoft Office PowerPoint</Application>
  <PresentationFormat>On-screen Show (4:3)</PresentationFormat>
  <Paragraphs>348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E3 - Eric Template</vt:lpstr>
      <vt:lpstr>Wind</vt:lpstr>
      <vt:lpstr>Tough</vt:lpstr>
      <vt:lpstr>Beach</vt:lpstr>
      <vt:lpstr>Meter</vt:lpstr>
      <vt:lpstr>think-cell Slide</vt:lpstr>
      <vt:lpstr>Chart</vt:lpstr>
      <vt:lpstr>Getting More from DR in the Northwest:   Non-wires Solutions and Other Benefits </vt:lpstr>
      <vt:lpstr>Agenda</vt:lpstr>
      <vt:lpstr>About E3</vt:lpstr>
      <vt:lpstr>Demand Response Projects</vt:lpstr>
      <vt:lpstr>E3 Northwest Resource Planning Projects</vt:lpstr>
      <vt:lpstr>Research Questions E3 is Interested in Pursuing</vt:lpstr>
      <vt:lpstr>Demand Response Definition</vt:lpstr>
      <vt:lpstr>Demand Response Technology</vt:lpstr>
      <vt:lpstr>The landscape of different grid services in the expanded definition</vt:lpstr>
      <vt:lpstr>How do you know when you’ve found a good idea?</vt:lpstr>
      <vt:lpstr>Categories of Value and Magnitude</vt:lpstr>
      <vt:lpstr>Relative Value of DR (in CA)</vt:lpstr>
      <vt:lpstr>CA DR Program Cost-Effectiveness</vt:lpstr>
      <vt:lpstr>Top 5 Northwest Applications</vt:lpstr>
      <vt:lpstr>Non-wires Alternatives Application</vt:lpstr>
      <vt:lpstr>Need for Project:  I-5 Problem Description</vt:lpstr>
      <vt:lpstr>Phase 1 I-5 Non-Wires Analysis</vt:lpstr>
      <vt:lpstr>Phase 1 Non-Wires Potential Summary: Lower Load Growth Forecast</vt:lpstr>
      <vt:lpstr>Hooper Springs Proposed Project</vt:lpstr>
      <vt:lpstr>Summary of Draft Key Findings</vt:lpstr>
      <vt:lpstr>Non-Wires Portfolio Shortfall in 2013 &amp; 2014 </vt:lpstr>
      <vt:lpstr>Industrial load flexibility</vt:lpstr>
      <vt:lpstr>Why does flexibility matter in a hydro-dominated system?</vt:lpstr>
      <vt:lpstr>Permanent Load Shifting</vt:lpstr>
      <vt:lpstr>Broad Scenario Modeling Results</vt:lpstr>
      <vt:lpstr>Overgeneration - 2010</vt:lpstr>
      <vt:lpstr>Overgeneration - 2020</vt:lpstr>
      <vt:lpstr>Communicating thermostat</vt:lpstr>
      <vt:lpstr>Upgradable Communicating  Thermostat Impacts from CA Studies</vt:lpstr>
      <vt:lpstr>Smart charging of electric vehicles</vt:lpstr>
      <vt:lpstr>Ratepayer and Shareholder Benefits of PHEV Load Growth</vt:lpstr>
      <vt:lpstr>Electrification &amp; Low-C Generation</vt:lpstr>
      <vt:lpstr>Electrification &amp; Energy Efficiency</vt:lpstr>
      <vt:lpstr>PowerPoint Presentation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Cutter</dc:creator>
  <cp:lastModifiedBy>Snuller Price</cp:lastModifiedBy>
  <cp:revision>44</cp:revision>
  <dcterms:created xsi:type="dcterms:W3CDTF">2012-02-19T00:37:27Z</dcterms:created>
  <dcterms:modified xsi:type="dcterms:W3CDTF">2012-02-21T01:29:42Z</dcterms:modified>
</cp:coreProperties>
</file>