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38"/>
  </p:notesMasterIdLst>
  <p:handoutMasterIdLst>
    <p:handoutMasterId r:id="rId39"/>
  </p:handoutMasterIdLst>
  <p:sldIdLst>
    <p:sldId id="462" r:id="rId2"/>
    <p:sldId id="554" r:id="rId3"/>
    <p:sldId id="553" r:id="rId4"/>
    <p:sldId id="555" r:id="rId5"/>
    <p:sldId id="556" r:id="rId6"/>
    <p:sldId id="515" r:id="rId7"/>
    <p:sldId id="526" r:id="rId8"/>
    <p:sldId id="506" r:id="rId9"/>
    <p:sldId id="557" r:id="rId10"/>
    <p:sldId id="558"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1" r:id="rId30"/>
    <p:sldId id="521" r:id="rId31"/>
    <p:sldId id="531" r:id="rId32"/>
    <p:sldId id="527" r:id="rId33"/>
    <p:sldId id="528" r:id="rId34"/>
    <p:sldId id="552" r:id="rId35"/>
    <p:sldId id="523" r:id="rId36"/>
    <p:sldId id="522" r:id="rId3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vin" initials="g" lastIdx="1" clrIdx="0"/>
  <p:cmAuthor id="1" name="bstewart" initials="b"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loop="1"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3EA72"/>
    <a:srgbClr val="95D62C"/>
    <a:srgbClr val="EAE16F"/>
    <a:srgbClr val="69AE2C"/>
    <a:srgbClr val="CFBF13"/>
    <a:srgbClr val="1C4624"/>
    <a:srgbClr val="4B8429"/>
    <a:srgbClr val="81CB2C"/>
    <a:srgbClr val="D2EFAF"/>
    <a:srgbClr val="A8E37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6" autoAdjust="0"/>
    <p:restoredTop sz="89930" autoAdjust="0"/>
  </p:normalViewPr>
  <p:slideViewPr>
    <p:cSldViewPr>
      <p:cViewPr varScale="1">
        <p:scale>
          <a:sx n="81" d="100"/>
          <a:sy n="81" d="100"/>
        </p:scale>
        <p:origin x="-1482" y="-90"/>
      </p:cViewPr>
      <p:guideLst>
        <p:guide orient="horz" pos="4176"/>
        <p:guide orient="horz" pos="3696"/>
        <p:guide pos="5376"/>
        <p:guide pos="2160"/>
        <p:guide pos="1728"/>
        <p:guide pos="2880"/>
        <p:guide/>
        <p:guide pos="384"/>
        <p:guide pos="1536"/>
      </p:guideLst>
    </p:cSldViewPr>
  </p:slideViewPr>
  <p:outlineViewPr>
    <p:cViewPr>
      <p:scale>
        <a:sx n="33" d="100"/>
        <a:sy n="33" d="100"/>
      </p:scale>
      <p:origin x="246" y="90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866" y="-114"/>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138" cy="480710"/>
          </a:xfrm>
          <a:prstGeom prst="rect">
            <a:avLst/>
          </a:prstGeom>
        </p:spPr>
        <p:txBody>
          <a:bodyPr vert="horz" wrap="square" lIns="95740" tIns="47871" rIns="95740" bIns="47871" numCol="1" anchor="t" anchorCtr="0" compatLnSpc="1">
            <a:prstTxWarp prst="textNoShape">
              <a:avLst/>
            </a:prstTxWarp>
          </a:bodyPr>
          <a:lstStyle>
            <a:lvl1pPr>
              <a:defRPr sz="1200" dirty="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4143427" y="0"/>
            <a:ext cx="3170138" cy="480710"/>
          </a:xfrm>
          <a:prstGeom prst="rect">
            <a:avLst/>
          </a:prstGeom>
        </p:spPr>
        <p:txBody>
          <a:bodyPr vert="horz" wrap="square" lIns="95740" tIns="47871" rIns="95740" bIns="47871" numCol="1" anchor="t" anchorCtr="0" compatLnSpc="1">
            <a:prstTxWarp prst="textNoShape">
              <a:avLst/>
            </a:prstTxWarp>
          </a:bodyPr>
          <a:lstStyle>
            <a:lvl1pPr algn="r">
              <a:defRPr sz="1200">
                <a:latin typeface="Arial" pitchFamily="34" charset="0"/>
              </a:defRPr>
            </a:lvl1pPr>
          </a:lstStyle>
          <a:p>
            <a:pPr>
              <a:defRPr/>
            </a:pPr>
            <a:fld id="{ED3DA446-D0EA-49A5-83CF-E415826519AD}" type="datetimeFigureOut">
              <a:rPr lang="en-US"/>
              <a:pPr>
                <a:defRPr/>
              </a:pPr>
              <a:t>1/31/2012</a:t>
            </a:fld>
            <a:endParaRPr lang="en-US" dirty="0"/>
          </a:p>
        </p:txBody>
      </p:sp>
      <p:sp>
        <p:nvSpPr>
          <p:cNvPr id="4" name="Footer Placeholder 3"/>
          <p:cNvSpPr>
            <a:spLocks noGrp="1"/>
          </p:cNvSpPr>
          <p:nvPr>
            <p:ph type="ftr" sz="quarter" idx="2"/>
          </p:nvPr>
        </p:nvSpPr>
        <p:spPr>
          <a:xfrm>
            <a:off x="1" y="9118867"/>
            <a:ext cx="3170138" cy="480710"/>
          </a:xfrm>
          <a:prstGeom prst="rect">
            <a:avLst/>
          </a:prstGeom>
        </p:spPr>
        <p:txBody>
          <a:bodyPr vert="horz" wrap="square" lIns="95740" tIns="47871" rIns="95740" bIns="47871" numCol="1" anchor="b" anchorCtr="0" compatLnSpc="1">
            <a:prstTxWarp prst="textNoShape">
              <a:avLst/>
            </a:prstTxWarp>
          </a:bodyPr>
          <a:lstStyle>
            <a:lvl1pPr>
              <a:defRPr sz="1200" dirty="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4143427" y="9118867"/>
            <a:ext cx="3170138" cy="480710"/>
          </a:xfrm>
          <a:prstGeom prst="rect">
            <a:avLst/>
          </a:prstGeom>
        </p:spPr>
        <p:txBody>
          <a:bodyPr vert="horz" wrap="square" lIns="95740" tIns="47871" rIns="95740" bIns="47871" numCol="1" anchor="b" anchorCtr="0" compatLnSpc="1">
            <a:prstTxWarp prst="textNoShape">
              <a:avLst/>
            </a:prstTxWarp>
          </a:bodyPr>
          <a:lstStyle>
            <a:lvl1pPr algn="r">
              <a:defRPr sz="1200">
                <a:latin typeface="Arial" pitchFamily="34" charset="0"/>
              </a:defRPr>
            </a:lvl1pPr>
          </a:lstStyle>
          <a:p>
            <a:pPr>
              <a:defRPr/>
            </a:pPr>
            <a:fld id="{78067930-0940-4C4B-B309-9A74ACEBCCF5}" type="slidenum">
              <a:rPr lang="en-US"/>
              <a:pPr>
                <a:defRPr/>
              </a:pPr>
              <a:t>‹#›</a:t>
            </a:fld>
            <a:endParaRPr lang="en-US" dirty="0"/>
          </a:p>
        </p:txBody>
      </p:sp>
    </p:spTree>
    <p:extLst>
      <p:ext uri="{BB962C8B-B14F-4D97-AF65-F5344CB8AC3E}">
        <p14:creationId xmlns="" xmlns:p14="http://schemas.microsoft.com/office/powerpoint/2010/main" val="4137986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138" cy="480710"/>
          </a:xfrm>
          <a:prstGeom prst="rect">
            <a:avLst/>
          </a:prstGeom>
        </p:spPr>
        <p:txBody>
          <a:bodyPr vert="horz" wrap="square" lIns="95740" tIns="47871" rIns="95740" bIns="47871" numCol="1" anchor="t" anchorCtr="0" compatLnSpc="1">
            <a:prstTxWarp prst="textNoShape">
              <a:avLst/>
            </a:prstTxWarp>
          </a:bodyPr>
          <a:lstStyle>
            <a:lvl1pPr>
              <a:defRPr sz="1200" dirty="0">
                <a:latin typeface="Arial" pitchFamily="34" charset="0"/>
              </a:defRPr>
            </a:lvl1pPr>
          </a:lstStyle>
          <a:p>
            <a:pPr>
              <a:defRPr/>
            </a:pPr>
            <a:endParaRPr lang="en-US" dirty="0"/>
          </a:p>
        </p:txBody>
      </p:sp>
      <p:sp>
        <p:nvSpPr>
          <p:cNvPr id="3" name="Date Placeholder 2"/>
          <p:cNvSpPr>
            <a:spLocks noGrp="1"/>
          </p:cNvSpPr>
          <p:nvPr>
            <p:ph type="dt" idx="1"/>
          </p:nvPr>
        </p:nvSpPr>
        <p:spPr>
          <a:xfrm>
            <a:off x="4143427" y="0"/>
            <a:ext cx="3170138" cy="480710"/>
          </a:xfrm>
          <a:prstGeom prst="rect">
            <a:avLst/>
          </a:prstGeom>
        </p:spPr>
        <p:txBody>
          <a:bodyPr vert="horz" wrap="square" lIns="95740" tIns="47871" rIns="95740" bIns="47871" numCol="1" anchor="t" anchorCtr="0" compatLnSpc="1">
            <a:prstTxWarp prst="textNoShape">
              <a:avLst/>
            </a:prstTxWarp>
          </a:bodyPr>
          <a:lstStyle>
            <a:lvl1pPr algn="r">
              <a:defRPr sz="1200">
                <a:latin typeface="Arial" pitchFamily="34" charset="0"/>
              </a:defRPr>
            </a:lvl1pPr>
          </a:lstStyle>
          <a:p>
            <a:pPr>
              <a:defRPr/>
            </a:pPr>
            <a:fld id="{5301F47B-6CB6-4E05-B449-042D506F8CE3}" type="datetimeFigureOut">
              <a:rPr lang="en-US"/>
              <a:pPr>
                <a:defRPr/>
              </a:pPr>
              <a:t>1/31/2012</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0" tIns="47871" rIns="95740" bIns="47871" rtlCol="0" anchor="ctr"/>
          <a:lstStyle/>
          <a:p>
            <a:pPr lvl="0"/>
            <a:endParaRPr lang="en-US" noProof="0" dirty="0" smtClean="0"/>
          </a:p>
        </p:txBody>
      </p:sp>
      <p:sp>
        <p:nvSpPr>
          <p:cNvPr id="5" name="Notes Placeholder 4"/>
          <p:cNvSpPr>
            <a:spLocks noGrp="1"/>
          </p:cNvSpPr>
          <p:nvPr>
            <p:ph type="body" sz="quarter" idx="3"/>
          </p:nvPr>
        </p:nvSpPr>
        <p:spPr>
          <a:xfrm>
            <a:off x="731194" y="4560245"/>
            <a:ext cx="5852814" cy="4321515"/>
          </a:xfrm>
          <a:prstGeom prst="rect">
            <a:avLst/>
          </a:prstGeom>
        </p:spPr>
        <p:txBody>
          <a:bodyPr vert="horz" wrap="square" lIns="95740" tIns="47871" rIns="95740" bIns="4787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118867"/>
            <a:ext cx="3170138" cy="480710"/>
          </a:xfrm>
          <a:prstGeom prst="rect">
            <a:avLst/>
          </a:prstGeom>
        </p:spPr>
        <p:txBody>
          <a:bodyPr vert="horz" wrap="square" lIns="95740" tIns="47871" rIns="95740" bIns="47871" numCol="1" anchor="b" anchorCtr="0" compatLnSpc="1">
            <a:prstTxWarp prst="textNoShape">
              <a:avLst/>
            </a:prstTxWarp>
          </a:bodyPr>
          <a:lstStyle>
            <a:lvl1pPr>
              <a:defRPr sz="1200" dirty="0">
                <a:latin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4143427" y="9118867"/>
            <a:ext cx="3170138" cy="480710"/>
          </a:xfrm>
          <a:prstGeom prst="rect">
            <a:avLst/>
          </a:prstGeom>
        </p:spPr>
        <p:txBody>
          <a:bodyPr vert="horz" wrap="square" lIns="95740" tIns="47871" rIns="95740" bIns="47871" numCol="1" anchor="b" anchorCtr="0" compatLnSpc="1">
            <a:prstTxWarp prst="textNoShape">
              <a:avLst/>
            </a:prstTxWarp>
          </a:bodyPr>
          <a:lstStyle>
            <a:lvl1pPr algn="r">
              <a:defRPr sz="1200">
                <a:latin typeface="Arial" pitchFamily="34" charset="0"/>
              </a:defRPr>
            </a:lvl1pPr>
          </a:lstStyle>
          <a:p>
            <a:pPr>
              <a:defRPr/>
            </a:pPr>
            <a:fld id="{DD6CF9EF-40F5-4741-97A2-9D22CC42B0E3}" type="slidenum">
              <a:rPr lang="en-US"/>
              <a:pPr>
                <a:defRPr/>
              </a:pPr>
              <a:t>‹#›</a:t>
            </a:fld>
            <a:endParaRPr lang="en-US" dirty="0"/>
          </a:p>
        </p:txBody>
      </p:sp>
    </p:spTree>
    <p:extLst>
      <p:ext uri="{BB962C8B-B14F-4D97-AF65-F5344CB8AC3E}">
        <p14:creationId xmlns="" xmlns:p14="http://schemas.microsoft.com/office/powerpoint/2010/main" val="31672414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a:spcBef>
                <a:spcPct val="0"/>
              </a:spcBef>
              <a:buFontTx/>
              <a:buChar char="-"/>
            </a:pPr>
            <a:endParaRPr lang="en-US" sz="1800" dirty="0" smtClean="0">
              <a:latin typeface="Arial" charset="0"/>
              <a:cs typeface="Arial" charset="0"/>
            </a:endParaRPr>
          </a:p>
          <a:p>
            <a:pPr>
              <a:spcBef>
                <a:spcPct val="0"/>
              </a:spcBef>
              <a:buFontTx/>
              <a:buChar char="-"/>
            </a:pPr>
            <a:endParaRPr lang="en-US" sz="1800"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7506">
              <a:defRPr/>
            </a:pPr>
            <a:r>
              <a:rPr lang="en-CA" baseline="0" dirty="0" smtClean="0"/>
              <a:t>Thanks very much for taking the time listen to our presentation. We are happy to answer any questions you might have.</a:t>
            </a:r>
          </a:p>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Now moving on from the resource host perspective, to an ISO perspective I will now show how system regulation is achieved.  </a:t>
            </a:r>
          </a:p>
          <a:p>
            <a:r>
              <a:rPr lang="en-CA" dirty="0" smtClean="0"/>
              <a:t>The red line shown on the graph represents the regulation signal sent by the ISO to ENBALA’s R3OE server.  The green line represents the response of all resources and thus the amount of regulation being provided.   </a:t>
            </a:r>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As resources are added to the network, you can see how their individual response contributes to total regulation response.   </a:t>
            </a:r>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7506">
              <a:defRPr/>
            </a:pPr>
            <a:r>
              <a:rPr lang="en-CA" dirty="0" smtClean="0"/>
              <a:t>Again, ENBALA always honours process and equipment constraints.  If we look at the statistics of one of the resources within the network, we can get a quick snap shot of the resource operation.  The operating statistics over this regulation period show that this pump operates within the defined constraints.  This particular resource had a limitation of:</a:t>
            </a:r>
            <a:br>
              <a:rPr lang="en-CA" dirty="0" smtClean="0"/>
            </a:br>
            <a:r>
              <a:rPr lang="en-CA" dirty="0" smtClean="0"/>
              <a:t> 	 2 starts per hour</a:t>
            </a:r>
            <a:br>
              <a:rPr lang="en-CA" dirty="0" smtClean="0"/>
            </a:br>
            <a:r>
              <a:rPr lang="en-CA" dirty="0" smtClean="0"/>
              <a:t> 	A minimum on time of 15 minutes </a:t>
            </a:r>
            <a:br>
              <a:rPr lang="en-CA" dirty="0" smtClean="0"/>
            </a:br>
            <a:r>
              <a:rPr lang="en-CA" dirty="0" smtClean="0"/>
              <a:t> 	and a minimum off time of 10 minutes.  </a:t>
            </a:r>
            <a:br>
              <a:rPr lang="en-CA" dirty="0" smtClean="0"/>
            </a:br>
            <a:r>
              <a:rPr lang="en-CA" dirty="0" smtClean="0"/>
              <a:t>All of which as well within the agreed upon constraints.</a:t>
            </a:r>
          </a:p>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As all the binary and analog resource responses are added, we can combine each response to form an aggregate response of all resources in the network.</a:t>
            </a:r>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Once all the resources are added, you can see the final aggregate response to the ISO regulation signal. </a:t>
            </a:r>
          </a:p>
          <a:p>
            <a:r>
              <a:rPr lang="en-CA" dirty="0" smtClean="0"/>
              <a:t>As you have seen EPN responds to minute-by-minute changes by the ISO to provide regulation, but does NOT necessarily make minute-by-minute changes to industrial resources.  Resources may be able to only change state hour-by-hour, and that resource can still be effectively employed to provide regulation.  </a:t>
            </a:r>
          </a:p>
          <a:p>
            <a:r>
              <a:rPr lang="en-CA" dirty="0" smtClean="0"/>
              <a:t>This is possible because of resource aggregation but also possible because of the inherent overbuild within the EPN network.  Essentially network overbuild means total capacity of the network is always larger than the amount of regulation being provided.  Resources are only called upon when they are available, and when they are not, the network overbuild ensures that another resource would be utilized to provide regulation.</a:t>
            </a:r>
          </a:p>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Once all the resources are added, you can see the final aggregate response to the ISO regulation signal. </a:t>
            </a:r>
          </a:p>
          <a:p>
            <a:r>
              <a:rPr lang="en-CA" dirty="0" smtClean="0"/>
              <a:t>As you have seen EPN responds to minute-by-minute changes by the ISO to provide regulation, but does NOT necessarily make minute-by-minute changes to industrial resources.  Resources may be able to only change state hour-by-hour, and that resource can still be effectively employed to provide regulation.  </a:t>
            </a:r>
          </a:p>
          <a:p>
            <a:r>
              <a:rPr lang="en-CA" dirty="0" smtClean="0"/>
              <a:t>This is possible because of resource aggregation but also possible because of the inherent overbuild within the EPN network.  Essentially network overbuild means total capacity of the network is always larger than the amount of regulation being provided.  Resources are only called upon when they are available, and when they are not, the network overbuild ensures that another resource would be utilized to provide regulation.</a:t>
            </a:r>
          </a:p>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Demand Response refers to all the ways in which demand side assets can react to the needs of the power system</a:t>
            </a:r>
          </a:p>
          <a:p>
            <a:r>
              <a:rPr lang="en-CA" dirty="0" smtClean="0"/>
              <a:t>For many people, curtailing load a few times a year in reaction to peak demands on the power system is “demand response”</a:t>
            </a:r>
          </a:p>
          <a:p>
            <a:r>
              <a:rPr lang="en-CA" dirty="0" smtClean="0"/>
              <a:t>But so much more is possible!!</a:t>
            </a:r>
          </a:p>
          <a:p>
            <a:endParaRPr lang="en-CA" dirty="0" smtClean="0"/>
          </a:p>
          <a:p>
            <a:r>
              <a:rPr lang="en-CA" dirty="0" smtClean="0"/>
              <a:t>Already loads participate in operating and sync reserves</a:t>
            </a:r>
          </a:p>
          <a:p>
            <a:endParaRPr lang="en-CA" dirty="0" smtClean="0"/>
          </a:p>
          <a:p>
            <a:r>
              <a:rPr lang="en-CA" dirty="0" smtClean="0"/>
              <a:t>But with new and more intelligent technologies, loads can participate in many more ways</a:t>
            </a:r>
          </a:p>
          <a:p>
            <a:pPr lvl="1">
              <a:buFont typeface="Arial" pitchFamily="34" charset="0"/>
              <a:buChar char="•"/>
            </a:pPr>
            <a:r>
              <a:rPr lang="en-CA" dirty="0" err="1" smtClean="0"/>
              <a:t>Regualtion</a:t>
            </a:r>
            <a:r>
              <a:rPr lang="en-CA" dirty="0" smtClean="0"/>
              <a:t> Services</a:t>
            </a:r>
          </a:p>
          <a:p>
            <a:pPr lvl="1">
              <a:buFont typeface="Arial" pitchFamily="34" charset="0"/>
              <a:buChar char="•"/>
            </a:pPr>
            <a:r>
              <a:rPr lang="en-CA" dirty="0" smtClean="0"/>
              <a:t>Ramp</a:t>
            </a:r>
          </a:p>
          <a:p>
            <a:pPr lvl="1">
              <a:buFont typeface="Arial" pitchFamily="34" charset="0"/>
              <a:buChar char="•"/>
            </a:pPr>
            <a:r>
              <a:rPr lang="en-CA" dirty="0" smtClean="0"/>
              <a:t>Localized DR</a:t>
            </a:r>
          </a:p>
          <a:p>
            <a:pPr lvl="1">
              <a:buFont typeface="Arial" pitchFamily="34" charset="0"/>
              <a:buChar char="•"/>
            </a:pPr>
            <a:r>
              <a:rPr lang="en-CA" dirty="0" smtClean="0"/>
              <a:t>T &amp; D capital deferral</a:t>
            </a:r>
          </a:p>
          <a:p>
            <a:pPr lvl="1">
              <a:buFont typeface="Arial" pitchFamily="34" charset="0"/>
              <a:buChar char="•"/>
            </a:pPr>
            <a:endParaRPr lang="en-CA" dirty="0" smtClean="0"/>
          </a:p>
          <a:p>
            <a:r>
              <a:rPr lang="en-CA" dirty="0" smtClean="0"/>
              <a:t>One of the key promises of “the smart grid” is much tighter integration of loads with the needs of the power system</a:t>
            </a:r>
          </a:p>
          <a:p>
            <a:endParaRPr lang="en-CA" dirty="0" smtClean="0"/>
          </a:p>
          <a:p>
            <a:r>
              <a:rPr lang="en-CA" dirty="0" smtClean="0"/>
              <a:t>And we have the technology to deliver on this today</a:t>
            </a:r>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 have become used to thinking about DR as </a:t>
            </a:r>
            <a:r>
              <a:rPr lang="en-CA" dirty="0" err="1" smtClean="0"/>
              <a:t>curtiailment</a:t>
            </a:r>
            <a:r>
              <a:rPr lang="en-CA" dirty="0" smtClean="0"/>
              <a:t>  ..  But frequently the grid needs loads to consume more power.</a:t>
            </a:r>
          </a:p>
          <a:p>
            <a:endParaRPr lang="en-CA" dirty="0" smtClean="0"/>
          </a:p>
          <a:p>
            <a:r>
              <a:rPr lang="en-CA" dirty="0" smtClean="0"/>
              <a:t>This happens with Regulation, but in some markets it happens at other times as well  --  either to adsorb intermittent wind or solar, or to help manage other forms of generation mix </a:t>
            </a:r>
          </a:p>
          <a:p>
            <a:endParaRPr lang="en-CA" dirty="0" smtClean="0"/>
          </a:p>
          <a:p>
            <a:r>
              <a:rPr lang="en-CA" dirty="0" smtClean="0"/>
              <a:t>Intelligent DR products can help with these grid balance problems too</a:t>
            </a:r>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If we are going to have loads participate both faster and more frequently  --  then we need to have technologies that can respect their operational priorities FIRST</a:t>
            </a:r>
          </a:p>
          <a:p>
            <a:endParaRPr lang="en-CA" dirty="0" smtClean="0"/>
          </a:p>
          <a:p>
            <a:r>
              <a:rPr lang="en-CA" dirty="0" smtClean="0"/>
              <a:t>That means capturing inherent </a:t>
            </a:r>
            <a:r>
              <a:rPr lang="en-CA" dirty="0" err="1" smtClean="0"/>
              <a:t>flexbility</a:t>
            </a:r>
            <a:r>
              <a:rPr lang="en-CA" dirty="0" smtClean="0"/>
              <a:t> and it means the ability to define constraints</a:t>
            </a:r>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normAutofit/>
          </a:bodyPr>
          <a:lstStyle/>
          <a:p>
            <a:r>
              <a:rPr lang="en-CA" dirty="0" smtClean="0">
                <a:ea typeface="ＭＳ Ｐゴシック" pitchFamily="20" charset="-128"/>
              </a:rPr>
              <a:t>ENBALA has developed the “ENBALA Power Network</a:t>
            </a:r>
            <a:r>
              <a:rPr lang="en-CA" baseline="0" dirty="0" smtClean="0">
                <a:ea typeface="ＭＳ Ｐゴシック" pitchFamily="20" charset="-128"/>
              </a:rPr>
              <a:t>” to take advantage of this new opportunity </a:t>
            </a:r>
            <a:r>
              <a:rPr lang="en-CA" dirty="0" smtClean="0">
                <a:ea typeface="ＭＳ Ｐゴシック" pitchFamily="20" charset="-128"/>
              </a:rPr>
              <a:t>for the regulation market.</a:t>
            </a:r>
          </a:p>
          <a:p>
            <a:endParaRPr lang="en-CA" dirty="0" smtClean="0">
              <a:ea typeface="ＭＳ Ｐゴシック" pitchFamily="20" charset="-128"/>
            </a:endParaRPr>
          </a:p>
          <a:p>
            <a:r>
              <a:rPr lang="en-CA" dirty="0" smtClean="0">
                <a:ea typeface="ＭＳ Ｐゴシック" pitchFamily="20" charset="-128"/>
              </a:rPr>
              <a:t>The network</a:t>
            </a:r>
            <a:r>
              <a:rPr lang="en-CA" baseline="0" dirty="0" smtClean="0">
                <a:ea typeface="ＭＳ Ｐゴシック" pitchFamily="20" charset="-128"/>
              </a:rPr>
              <a:t> consists of a variety of resource which on their own would not be able to provide system regulation however when operated in a network Sempa is able to supply high quality regulation to the ISO and provide Hosts with an additional revenue source for an existing asset.</a:t>
            </a:r>
          </a:p>
          <a:p>
            <a:endParaRPr lang="en-CA" baseline="0" dirty="0" smtClean="0">
              <a:ea typeface="ＭＳ Ｐゴシック" pitchFamily="20" charset="-128"/>
            </a:endParaRPr>
          </a:p>
          <a:p>
            <a:r>
              <a:rPr lang="en-CA" dirty="0" smtClean="0"/>
              <a:t>This unique system is able to aggregate and harmonize active networks of geographically dispersed resources so they can be leveraged and subsequently rewarded as an alternative source of Regulation.</a:t>
            </a:r>
            <a:endParaRPr lang="en-CA" dirty="0" smtClean="0">
              <a:ea typeface="ＭＳ Ｐゴシック" pitchFamily="20" charset="-128"/>
            </a:endParaRPr>
          </a:p>
          <a:p>
            <a:endParaRPr lang="en-CA" dirty="0" smtClean="0">
              <a:ea typeface="ＭＳ Ｐゴシック" pitchFamily="20" charset="-128"/>
            </a:endParaRPr>
          </a:p>
          <a:p>
            <a:endParaRPr lang="en-CA" baseline="0" dirty="0" smtClean="0">
              <a:ea typeface="ＭＳ Ｐゴシック" pitchFamily="20" charset="-128"/>
            </a:endParaRPr>
          </a:p>
          <a:p>
            <a:pPr defTabSz="938266">
              <a:defRPr/>
            </a:pPr>
            <a:r>
              <a:rPr lang="en-CA" baseline="0" dirty="0" smtClean="0">
                <a:ea typeface="ＭＳ Ｐゴシック" pitchFamily="20" charset="-128"/>
              </a:rPr>
              <a:t>The network may consist of many types of resources… EFW, Pumps, Chillers, Aeration, grinders, … Any large electrical load with capability to change state in response to regulation control signals may be a candidate.</a:t>
            </a:r>
          </a:p>
          <a:p>
            <a:pPr defTabSz="938266">
              <a:defRPr/>
            </a:pPr>
            <a:endParaRPr lang="en-CA" baseline="0" dirty="0" smtClean="0">
              <a:ea typeface="ＭＳ Ｐゴシック" pitchFamily="20" charset="-128"/>
            </a:endParaRPr>
          </a:p>
          <a:p>
            <a:pPr defTabSz="938266">
              <a:defRPr/>
            </a:pPr>
            <a:r>
              <a:rPr lang="en-CA" dirty="0" smtClean="0">
                <a:solidFill>
                  <a:srgbClr val="004937"/>
                </a:solidFill>
              </a:rPr>
              <a:t>We are supplying virtual power plants to electricity system operators, allowing them to far more effectively manage the real time requirements of the electricity system.  We are doing it by building the ENBALA</a:t>
            </a:r>
            <a:r>
              <a:rPr lang="en-CA" baseline="0" dirty="0" smtClean="0">
                <a:solidFill>
                  <a:srgbClr val="004937"/>
                </a:solidFill>
              </a:rPr>
              <a:t> Power Network</a:t>
            </a:r>
            <a:r>
              <a:rPr lang="en-CA" dirty="0" smtClean="0">
                <a:solidFill>
                  <a:srgbClr val="004937"/>
                </a:solidFill>
              </a:rPr>
              <a:t>.</a:t>
            </a:r>
          </a:p>
          <a:p>
            <a:endParaRPr lang="en-CA" baseline="0" dirty="0" smtClean="0">
              <a:ea typeface="ＭＳ Ｐゴシック" pitchFamily="20" charset="-128"/>
            </a:endParaRPr>
          </a:p>
        </p:txBody>
      </p:sp>
      <p:sp>
        <p:nvSpPr>
          <p:cNvPr id="6148" name="Slide Number Placeholder 3"/>
          <p:cNvSpPr>
            <a:spLocks noGrp="1"/>
          </p:cNvSpPr>
          <p:nvPr>
            <p:ph type="sldNum" sz="quarter" idx="5"/>
          </p:nvPr>
        </p:nvSpPr>
        <p:spPr bwMode="auto">
          <a:noFill/>
          <a:ln>
            <a:miter lim="800000"/>
            <a:headEnd/>
            <a:tailEnd/>
          </a:ln>
        </p:spPr>
        <p:txBody>
          <a:bodyPr/>
          <a:lstStyle/>
          <a:p>
            <a:fld id="{7B3C1869-1A62-431C-8865-6355063EB021}" type="slidenum">
              <a:rPr lang="en-US" smtClean="0">
                <a:latin typeface="Calibri" pitchFamily="20" charset="0"/>
                <a:ea typeface="ＭＳ Ｐゴシック" pitchFamily="20" charset="-128"/>
              </a:rPr>
              <a:pPr/>
              <a:t>8</a:t>
            </a:fld>
            <a:endParaRPr lang="en-US" dirty="0" smtClean="0">
              <a:latin typeface="Calibri" pitchFamily="20" charset="0"/>
              <a:ea typeface="ＭＳ Ｐゴシック" pitchFamily="2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DD6CF9EF-40F5-4741-97A2-9D22CC42B0E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752600"/>
            <a:ext cx="21336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752600"/>
            <a:ext cx="62484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077200" cy="5334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09600" y="1066800"/>
            <a:ext cx="79248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09600" y="3581400"/>
            <a:ext cx="79248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1828800"/>
            <a:ext cx="2895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91200" y="1828800"/>
            <a:ext cx="2895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838200"/>
            <a:ext cx="9144000" cy="76200"/>
          </a:xfrm>
          <a:prstGeom prst="rect">
            <a:avLst/>
          </a:prstGeom>
          <a:solidFill>
            <a:srgbClr val="71AE3A"/>
          </a:solidFill>
          <a:ln w="9525">
            <a:noFill/>
            <a:miter lim="800000"/>
            <a:headEnd/>
            <a:tailEnd/>
          </a:ln>
        </p:spPr>
        <p:txBody>
          <a:bodyPr wrap="none" anchor="ctr"/>
          <a:lstStyle/>
          <a:p>
            <a:pPr>
              <a:defRPr/>
            </a:pPr>
            <a:endParaRPr lang="en-US">
              <a:latin typeface="Arial" pitchFamily="34" charset="0"/>
            </a:endParaRPr>
          </a:p>
        </p:txBody>
      </p:sp>
      <p:sp>
        <p:nvSpPr>
          <p:cNvPr id="1027" name="Rectangle 4"/>
          <p:cNvSpPr>
            <a:spLocks noGrp="1" noChangeArrowheads="1"/>
          </p:cNvSpPr>
          <p:nvPr>
            <p:ph type="body" idx="1"/>
          </p:nvPr>
        </p:nvSpPr>
        <p:spPr bwMode="auto">
          <a:xfrm>
            <a:off x="609600" y="1066800"/>
            <a:ext cx="79248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5"/>
          <p:cNvSpPr>
            <a:spLocks noChangeArrowheads="1"/>
          </p:cNvSpPr>
          <p:nvPr/>
        </p:nvSpPr>
        <p:spPr bwMode="auto">
          <a:xfrm>
            <a:off x="0" y="0"/>
            <a:ext cx="9144000" cy="838200"/>
          </a:xfrm>
          <a:prstGeom prst="rect">
            <a:avLst/>
          </a:prstGeom>
          <a:solidFill>
            <a:srgbClr val="123821"/>
          </a:solidFill>
          <a:ln w="9525">
            <a:noFill/>
            <a:miter lim="800000"/>
            <a:headEnd/>
            <a:tailEnd/>
          </a:ln>
        </p:spPr>
        <p:txBody>
          <a:bodyPr wrap="none" anchor="ctr"/>
          <a:lstStyle/>
          <a:p>
            <a:pPr>
              <a:defRPr/>
            </a:pPr>
            <a:endParaRPr lang="en-US">
              <a:latin typeface="Arial" pitchFamily="34" charset="0"/>
            </a:endParaRPr>
          </a:p>
        </p:txBody>
      </p:sp>
      <p:sp>
        <p:nvSpPr>
          <p:cNvPr id="1029" name="Rectangle 3"/>
          <p:cNvSpPr>
            <a:spLocks noGrp="1" noChangeArrowheads="1"/>
          </p:cNvSpPr>
          <p:nvPr>
            <p:ph type="title"/>
          </p:nvPr>
        </p:nvSpPr>
        <p:spPr bwMode="auto">
          <a:xfrm>
            <a:off x="304800" y="228600"/>
            <a:ext cx="8077200" cy="53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42" name="Text Box 18"/>
          <p:cNvSpPr txBox="1">
            <a:spLocks noChangeArrowheads="1"/>
          </p:cNvSpPr>
          <p:nvPr/>
        </p:nvSpPr>
        <p:spPr bwMode="auto">
          <a:xfrm>
            <a:off x="304800" y="1143000"/>
            <a:ext cx="1447800" cy="457200"/>
          </a:xfrm>
          <a:prstGeom prst="rect">
            <a:avLst/>
          </a:prstGeom>
          <a:noFill/>
          <a:ln w="9525">
            <a:noFill/>
            <a:miter lim="800000"/>
            <a:headEnd/>
            <a:tailEnd/>
          </a:ln>
          <a:effectLst/>
        </p:spPr>
        <p:txBody>
          <a:bodyPr>
            <a:spAutoFit/>
          </a:bodyPr>
          <a:lstStyle/>
          <a:p>
            <a:pPr>
              <a:spcBef>
                <a:spcPct val="50000"/>
              </a:spcBef>
              <a:defRPr/>
            </a:pPr>
            <a:endParaRPr lang="en-US">
              <a:latin typeface="Arial" pitchFamily="34" charset="0"/>
            </a:endParaRPr>
          </a:p>
        </p:txBody>
      </p:sp>
      <p:sp>
        <p:nvSpPr>
          <p:cNvPr id="3" name="Rectangle 2"/>
          <p:cNvSpPr>
            <a:spLocks noChangeArrowheads="1"/>
          </p:cNvSpPr>
          <p:nvPr/>
        </p:nvSpPr>
        <p:spPr bwMode="auto">
          <a:xfrm>
            <a:off x="0" y="5867400"/>
            <a:ext cx="9144000" cy="79375"/>
          </a:xfrm>
          <a:prstGeom prst="rect">
            <a:avLst/>
          </a:prstGeom>
          <a:solidFill>
            <a:srgbClr val="71AE3A"/>
          </a:solidFill>
          <a:ln w="9525">
            <a:noFill/>
            <a:miter lim="800000"/>
            <a:headEnd/>
            <a:tailEnd/>
          </a:ln>
        </p:spPr>
        <p:txBody>
          <a:bodyPr wrap="none" anchor="ctr"/>
          <a:lstStyle/>
          <a:p>
            <a:pPr>
              <a:defRPr/>
            </a:pPr>
            <a:endParaRPr lang="en-US">
              <a:latin typeface="Arial" pitchFamily="34" charset="0"/>
            </a:endParaRPr>
          </a:p>
        </p:txBody>
      </p:sp>
      <p:sp>
        <p:nvSpPr>
          <p:cNvPr id="1047" name="Oval 23"/>
          <p:cNvSpPr>
            <a:spLocks noChangeArrowheads="1"/>
          </p:cNvSpPr>
          <p:nvPr/>
        </p:nvSpPr>
        <p:spPr bwMode="auto">
          <a:xfrm>
            <a:off x="8534400" y="5791200"/>
            <a:ext cx="228600" cy="228600"/>
          </a:xfrm>
          <a:prstGeom prst="ellipse">
            <a:avLst/>
          </a:prstGeom>
          <a:solidFill>
            <a:srgbClr val="123821"/>
          </a:solidFill>
          <a:ln w="9525">
            <a:noFill/>
            <a:round/>
            <a:headEnd/>
            <a:tailEnd/>
          </a:ln>
        </p:spPr>
        <p:txBody>
          <a:bodyPr wrap="none" anchor="ctr"/>
          <a:lstStyle/>
          <a:p>
            <a:pPr>
              <a:defRPr/>
            </a:pPr>
            <a:endParaRPr lang="en-CA">
              <a:latin typeface="Arial" pitchFamily="34" charset="0"/>
            </a:endParaRPr>
          </a:p>
        </p:txBody>
      </p:sp>
      <p:sp>
        <p:nvSpPr>
          <p:cNvPr id="6159" name="Text Box 15"/>
          <p:cNvSpPr txBox="1">
            <a:spLocks noChangeArrowheads="1"/>
          </p:cNvSpPr>
          <p:nvPr/>
        </p:nvSpPr>
        <p:spPr bwMode="auto">
          <a:xfrm>
            <a:off x="8458200" y="5791200"/>
            <a:ext cx="381000" cy="228600"/>
          </a:xfrm>
          <a:prstGeom prst="rect">
            <a:avLst/>
          </a:prstGeom>
          <a:noFill/>
          <a:ln w="9525">
            <a:noFill/>
            <a:miter lim="800000"/>
            <a:headEnd/>
            <a:tailEnd/>
          </a:ln>
        </p:spPr>
        <p:txBody>
          <a:bodyPr>
            <a:spAutoFit/>
          </a:bodyPr>
          <a:lstStyle/>
          <a:p>
            <a:pPr algn="ctr">
              <a:spcBef>
                <a:spcPct val="50000"/>
              </a:spcBef>
              <a:defRPr/>
            </a:pPr>
            <a:fld id="{174FAC23-77B4-4994-8500-AC7D32238DB8}" type="slidenum">
              <a:rPr lang="en-US" sz="900">
                <a:solidFill>
                  <a:srgbClr val="DADDD3"/>
                </a:solidFill>
                <a:latin typeface="Arial" pitchFamily="34" charset="0"/>
              </a:rPr>
              <a:pPr algn="ctr">
                <a:spcBef>
                  <a:spcPct val="50000"/>
                </a:spcBef>
                <a:defRPr/>
              </a:pPr>
              <a:t>‹#›</a:t>
            </a:fld>
            <a:endParaRPr lang="en-US" sz="900">
              <a:solidFill>
                <a:srgbClr val="7B9F69"/>
              </a:solidFill>
              <a:latin typeface="Arial" pitchFamily="34" charset="0"/>
            </a:endParaRPr>
          </a:p>
        </p:txBody>
      </p:sp>
      <p:pic>
        <p:nvPicPr>
          <p:cNvPr id="1034" name="Picture 13" descr="ENBALA_LOGO_print_RGB"/>
          <p:cNvPicPr>
            <a:picLocks noChangeAspect="1" noChangeArrowheads="1"/>
          </p:cNvPicPr>
          <p:nvPr/>
        </p:nvPicPr>
        <p:blipFill>
          <a:blip r:embed="rId14" cstate="print"/>
          <a:srcRect/>
          <a:stretch>
            <a:fillRect/>
          </a:stretch>
        </p:blipFill>
        <p:spPr bwMode="auto">
          <a:xfrm>
            <a:off x="6858000" y="6165850"/>
            <a:ext cx="1905000" cy="463550"/>
          </a:xfrm>
          <a:prstGeom prst="rect">
            <a:avLst/>
          </a:prstGeom>
          <a:noFill/>
          <a:ln w="9525">
            <a:noFill/>
            <a:miter lim="800000"/>
            <a:headEnd/>
            <a:tailEnd/>
          </a:ln>
        </p:spPr>
      </p:pic>
      <p:sp>
        <p:nvSpPr>
          <p:cNvPr id="11" name="TextBox 10"/>
          <p:cNvSpPr txBox="1"/>
          <p:nvPr userDrawn="1"/>
        </p:nvSpPr>
        <p:spPr>
          <a:xfrm>
            <a:off x="323528" y="6309320"/>
            <a:ext cx="2376264" cy="276999"/>
          </a:xfrm>
          <a:prstGeom prst="rect">
            <a:avLst/>
          </a:prstGeom>
          <a:noFill/>
        </p:spPr>
        <p:txBody>
          <a:bodyPr wrap="square" rtlCol="0">
            <a:spAutoFit/>
          </a:bodyPr>
          <a:lstStyle/>
          <a:p>
            <a:r>
              <a:rPr lang="en-US" sz="1200" i="1" dirty="0" smtClean="0">
                <a:latin typeface="Calibri"/>
                <a:cs typeface="Calibri"/>
              </a:rPr>
              <a:t>Confidential</a:t>
            </a:r>
            <a:endParaRPr lang="en-US" sz="1200" i="1" dirty="0">
              <a:latin typeface="Calibri"/>
              <a:cs typeface="Calibri"/>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ransition/>
  <p:hf sldNum="0" hdr="0" dt="0"/>
  <p:txStyles>
    <p:titleStyle>
      <a:lvl1pPr algn="l" rtl="0" eaLnBrk="1" fontAlgn="base" hangingPunct="1">
        <a:spcBef>
          <a:spcPct val="0"/>
        </a:spcBef>
        <a:spcAft>
          <a:spcPct val="0"/>
        </a:spcAft>
        <a:defRPr sz="3600" b="1">
          <a:solidFill>
            <a:schemeClr val="bg1"/>
          </a:solidFill>
          <a:latin typeface="Calibri" pitchFamily="4" charset="0"/>
          <a:ea typeface="MS PGothic" pitchFamily="34" charset="-128"/>
          <a:cs typeface="MS PGothic" pitchFamily="34" charset="-128"/>
        </a:defRPr>
      </a:lvl1pPr>
      <a:lvl2pPr algn="l" rtl="0" eaLnBrk="1" fontAlgn="base" hangingPunct="1">
        <a:spcBef>
          <a:spcPct val="0"/>
        </a:spcBef>
        <a:spcAft>
          <a:spcPct val="0"/>
        </a:spcAft>
        <a:defRPr sz="3600" b="1">
          <a:solidFill>
            <a:schemeClr val="bg1"/>
          </a:solidFill>
          <a:latin typeface="Calibri" pitchFamily="4" charset="0"/>
          <a:ea typeface="MS PGothic" pitchFamily="34" charset="-128"/>
          <a:cs typeface="MS PGothic" pitchFamily="34" charset="-128"/>
        </a:defRPr>
      </a:lvl2pPr>
      <a:lvl3pPr algn="l" rtl="0" eaLnBrk="1" fontAlgn="base" hangingPunct="1">
        <a:spcBef>
          <a:spcPct val="0"/>
        </a:spcBef>
        <a:spcAft>
          <a:spcPct val="0"/>
        </a:spcAft>
        <a:defRPr sz="3600" b="1">
          <a:solidFill>
            <a:schemeClr val="bg1"/>
          </a:solidFill>
          <a:latin typeface="Calibri" pitchFamily="4" charset="0"/>
          <a:ea typeface="MS PGothic" pitchFamily="34" charset="-128"/>
          <a:cs typeface="MS PGothic" pitchFamily="34" charset="-128"/>
        </a:defRPr>
      </a:lvl3pPr>
      <a:lvl4pPr algn="l" rtl="0" eaLnBrk="1" fontAlgn="base" hangingPunct="1">
        <a:spcBef>
          <a:spcPct val="0"/>
        </a:spcBef>
        <a:spcAft>
          <a:spcPct val="0"/>
        </a:spcAft>
        <a:defRPr sz="3600" b="1">
          <a:solidFill>
            <a:schemeClr val="bg1"/>
          </a:solidFill>
          <a:latin typeface="Calibri" pitchFamily="4" charset="0"/>
          <a:ea typeface="MS PGothic" pitchFamily="34" charset="-128"/>
          <a:cs typeface="MS PGothic" pitchFamily="34" charset="-128"/>
        </a:defRPr>
      </a:lvl4pPr>
      <a:lvl5pPr algn="l" rtl="0" eaLnBrk="1" fontAlgn="base" hangingPunct="1">
        <a:spcBef>
          <a:spcPct val="0"/>
        </a:spcBef>
        <a:spcAft>
          <a:spcPct val="0"/>
        </a:spcAft>
        <a:defRPr sz="3600" b="1">
          <a:solidFill>
            <a:schemeClr val="bg1"/>
          </a:solidFill>
          <a:latin typeface="Calibri" pitchFamily="4" charset="0"/>
          <a:ea typeface="MS PGothic" pitchFamily="34" charset="-128"/>
          <a:cs typeface="MS PGothic" pitchFamily="34" charset="-128"/>
        </a:defRPr>
      </a:lvl5pPr>
      <a:lvl6pPr marL="457200" algn="r" rtl="0" eaLnBrk="1" fontAlgn="base" hangingPunct="1">
        <a:spcBef>
          <a:spcPct val="0"/>
        </a:spcBef>
        <a:spcAft>
          <a:spcPct val="0"/>
        </a:spcAft>
        <a:defRPr b="1">
          <a:solidFill>
            <a:schemeClr val="bg1"/>
          </a:solidFill>
          <a:latin typeface="Century Gothic" pitchFamily="34" charset="0"/>
          <a:cs typeface="Arial" charset="0"/>
        </a:defRPr>
      </a:lvl6pPr>
      <a:lvl7pPr marL="914400" algn="r" rtl="0" eaLnBrk="1" fontAlgn="base" hangingPunct="1">
        <a:spcBef>
          <a:spcPct val="0"/>
        </a:spcBef>
        <a:spcAft>
          <a:spcPct val="0"/>
        </a:spcAft>
        <a:defRPr b="1">
          <a:solidFill>
            <a:schemeClr val="bg1"/>
          </a:solidFill>
          <a:latin typeface="Century Gothic" pitchFamily="34" charset="0"/>
          <a:cs typeface="Arial" charset="0"/>
        </a:defRPr>
      </a:lvl7pPr>
      <a:lvl8pPr marL="1371600" algn="r" rtl="0" eaLnBrk="1" fontAlgn="base" hangingPunct="1">
        <a:spcBef>
          <a:spcPct val="0"/>
        </a:spcBef>
        <a:spcAft>
          <a:spcPct val="0"/>
        </a:spcAft>
        <a:defRPr b="1">
          <a:solidFill>
            <a:schemeClr val="bg1"/>
          </a:solidFill>
          <a:latin typeface="Century Gothic" pitchFamily="34" charset="0"/>
          <a:cs typeface="Arial" charset="0"/>
        </a:defRPr>
      </a:lvl8pPr>
      <a:lvl9pPr marL="1828800" algn="r" rtl="0" eaLnBrk="1" fontAlgn="base" hangingPunct="1">
        <a:spcBef>
          <a:spcPct val="0"/>
        </a:spcBef>
        <a:spcAft>
          <a:spcPct val="0"/>
        </a:spcAft>
        <a:defRPr b="1">
          <a:solidFill>
            <a:schemeClr val="bg1"/>
          </a:solidFill>
          <a:latin typeface="Century Gothic" pitchFamily="34" charset="0"/>
          <a:cs typeface="Arial" charset="0"/>
        </a:defRPr>
      </a:lvl9pPr>
    </p:titleStyle>
    <p:bodyStyle>
      <a:lvl1pPr marL="342900" indent="-342900" algn="l" rtl="0" eaLnBrk="1" fontAlgn="base" hangingPunct="1">
        <a:spcBef>
          <a:spcPct val="20000"/>
        </a:spcBef>
        <a:spcAft>
          <a:spcPct val="0"/>
        </a:spcAft>
        <a:buSzPct val="100000"/>
        <a:buFontTx/>
        <a:buBlip>
          <a:blip r:embed="rId15"/>
        </a:buBlip>
        <a:defRPr sz="2000">
          <a:solidFill>
            <a:srgbClr val="051510"/>
          </a:solidFill>
          <a:latin typeface="Calibri" pitchFamily="4" charset="0"/>
          <a:ea typeface="MS PGothic" pitchFamily="34" charset="-128"/>
          <a:cs typeface="MS PGothic" pitchFamily="34" charset="-128"/>
        </a:defRPr>
      </a:lvl1pPr>
      <a:lvl2pPr marL="742950" indent="-285750" algn="l" rtl="0" eaLnBrk="1" fontAlgn="base" hangingPunct="1">
        <a:spcBef>
          <a:spcPct val="20000"/>
        </a:spcBef>
        <a:spcAft>
          <a:spcPct val="0"/>
        </a:spcAft>
        <a:buChar char="–"/>
        <a:defRPr>
          <a:solidFill>
            <a:srgbClr val="051510"/>
          </a:solidFill>
          <a:latin typeface="Calibri" pitchFamily="4" charset="0"/>
          <a:ea typeface="MS PGothic" pitchFamily="34" charset="-128"/>
          <a:cs typeface="MS PGothic" pitchFamily="34" charset="-128"/>
        </a:defRPr>
      </a:lvl2pPr>
      <a:lvl3pPr marL="1085850" indent="-228600" algn="l" rtl="0" eaLnBrk="1" fontAlgn="base" hangingPunct="1">
        <a:spcBef>
          <a:spcPct val="20000"/>
        </a:spcBef>
        <a:spcAft>
          <a:spcPct val="0"/>
        </a:spcAft>
        <a:buChar char="•"/>
        <a:defRPr sz="1600">
          <a:solidFill>
            <a:srgbClr val="051510"/>
          </a:solidFill>
          <a:latin typeface="Calibri" pitchFamily="4" charset="0"/>
          <a:ea typeface="MS PGothic" pitchFamily="34" charset="-128"/>
          <a:cs typeface="MS PGothic" pitchFamily="34" charset="-128"/>
        </a:defRPr>
      </a:lvl3pPr>
      <a:lvl4pPr marL="1428750" indent="-228600" algn="l" rtl="0" eaLnBrk="1" fontAlgn="base" hangingPunct="1">
        <a:spcBef>
          <a:spcPct val="20000"/>
        </a:spcBef>
        <a:spcAft>
          <a:spcPct val="0"/>
        </a:spcAft>
        <a:buChar char="–"/>
        <a:defRPr sz="1400">
          <a:solidFill>
            <a:srgbClr val="051510"/>
          </a:solidFill>
          <a:latin typeface="Calibri" pitchFamily="4" charset="0"/>
          <a:ea typeface="MS PGothic" pitchFamily="34" charset="-128"/>
          <a:cs typeface="MS PGothic" pitchFamily="34" charset="-128"/>
        </a:defRPr>
      </a:lvl4pPr>
      <a:lvl5pPr marL="1771650" indent="-228600" algn="l" rtl="0" eaLnBrk="1" fontAlgn="base" hangingPunct="1">
        <a:spcBef>
          <a:spcPct val="20000"/>
        </a:spcBef>
        <a:spcAft>
          <a:spcPct val="0"/>
        </a:spcAft>
        <a:buChar char="»"/>
        <a:defRPr sz="1200">
          <a:solidFill>
            <a:srgbClr val="051510"/>
          </a:solidFill>
          <a:latin typeface="Calibri" pitchFamily="4" charset="0"/>
          <a:ea typeface="MS PGothic" pitchFamily="34" charset="-128"/>
          <a:cs typeface="MS PGothic" pitchFamily="34" charset="-128"/>
        </a:defRPr>
      </a:lvl5pPr>
      <a:lvl6pPr marL="2514600" indent="-228600" algn="l" rtl="0" eaLnBrk="1" fontAlgn="base" hangingPunct="1">
        <a:spcBef>
          <a:spcPct val="20000"/>
        </a:spcBef>
        <a:spcAft>
          <a:spcPct val="0"/>
        </a:spcAft>
        <a:buChar char="»"/>
        <a:defRPr sz="1600">
          <a:solidFill>
            <a:schemeClr val="bg1"/>
          </a:solidFill>
          <a:latin typeface="+mn-lt"/>
          <a:cs typeface="+mn-cs"/>
        </a:defRPr>
      </a:lvl6pPr>
      <a:lvl7pPr marL="2971800" indent="-228600" algn="l" rtl="0" eaLnBrk="1" fontAlgn="base" hangingPunct="1">
        <a:spcBef>
          <a:spcPct val="20000"/>
        </a:spcBef>
        <a:spcAft>
          <a:spcPct val="0"/>
        </a:spcAft>
        <a:buChar char="»"/>
        <a:defRPr sz="1600">
          <a:solidFill>
            <a:schemeClr val="bg1"/>
          </a:solidFill>
          <a:latin typeface="+mn-lt"/>
          <a:cs typeface="+mn-cs"/>
        </a:defRPr>
      </a:lvl7pPr>
      <a:lvl8pPr marL="3429000" indent="-228600" algn="l" rtl="0" eaLnBrk="1" fontAlgn="base" hangingPunct="1">
        <a:spcBef>
          <a:spcPct val="20000"/>
        </a:spcBef>
        <a:spcAft>
          <a:spcPct val="0"/>
        </a:spcAft>
        <a:buChar char="»"/>
        <a:defRPr sz="1600">
          <a:solidFill>
            <a:schemeClr val="bg1"/>
          </a:solidFill>
          <a:latin typeface="+mn-lt"/>
          <a:cs typeface="+mn-cs"/>
        </a:defRPr>
      </a:lvl8pPr>
      <a:lvl9pPr marL="3886200" indent="-228600" algn="l" rtl="0" eaLnBrk="1" fontAlgn="base" hangingPunct="1">
        <a:spcBef>
          <a:spcPct val="20000"/>
        </a:spcBef>
        <a:spcAft>
          <a:spcPct val="0"/>
        </a:spcAft>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images.google.ca/imgres?imgurl=http://www.power-spar.com/Power-Spar/images/ct_winner-200px.jpg&amp;imgrefurl=http://www.power-spar.com/Power-Spar/recognition.php&amp;usg=__1mPDNVcnSbsMAgYvTMdc5wmEfew=&amp;h=186&amp;w=199&amp;sz=51&amp;hl=en&amp;start=3&amp;um=1&amp;tbnid=TBtrda2YdgT98M:&amp;tbnh=97&amp;tbnw=104&amp;prev=/images?q=canada's+top10+cleantech&amp;hl=en&amp;rlz=1T4ADBF_enCA292CA292&amp;sa=N&amp;um=1" TargetMode="External"/><Relationship Id="rId3" Type="http://schemas.openxmlformats.org/officeDocument/2006/relationships/image" Target="../media/image3.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hyperlink" Target="http://images.google.ca/imgres?imgurl=http://www.mobilitypr.com/clients/files/Canada08_50winners.jpg&amp;imgrefurl=http://www.mobilitywire.com/category/mobile-applications&amp;usg=__gFqiPzAWBmMHwrxNKs8AYicZQ6U=&amp;h=132&amp;w=132&amp;sz=22&amp;hl=en&amp;start=5&amp;um=1&amp;tbnid=WWHsLIWTjHS9qM:&amp;tbnh=92&amp;tbnw=92&amp;prev=/images?q=red+herring+canada+lwinner+logo&amp;hl=en&amp;rlz=1T4ADBF_enCA292CA292&amp;um=1" TargetMode="External"/><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mailto:rdizy@enbala.com"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hyperlink" Target="http://www.enbal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0" y="0"/>
            <a:ext cx="9144000" cy="1066800"/>
          </a:xfrm>
          <a:prstGeom prst="rect">
            <a:avLst/>
          </a:prstGeom>
          <a:solidFill>
            <a:schemeClr val="bg1"/>
          </a:solidFill>
          <a:ln w="9525">
            <a:noFill/>
            <a:miter lim="800000"/>
            <a:headEnd/>
            <a:tailEnd/>
          </a:ln>
        </p:spPr>
        <p:txBody>
          <a:bodyPr wrap="none" anchor="ctr"/>
          <a:lstStyle/>
          <a:p>
            <a:endParaRPr lang="en-US" dirty="0">
              <a:solidFill>
                <a:srgbClr val="ABCC97"/>
              </a:solidFill>
            </a:endParaRPr>
          </a:p>
        </p:txBody>
      </p:sp>
      <p:sp>
        <p:nvSpPr>
          <p:cNvPr id="2051" name="Rectangle 10"/>
          <p:cNvSpPr>
            <a:spLocks noChangeArrowheads="1"/>
          </p:cNvSpPr>
          <p:nvPr/>
        </p:nvSpPr>
        <p:spPr bwMode="auto">
          <a:xfrm>
            <a:off x="0" y="5715000"/>
            <a:ext cx="9144000" cy="1143000"/>
          </a:xfrm>
          <a:prstGeom prst="rect">
            <a:avLst/>
          </a:prstGeom>
          <a:solidFill>
            <a:srgbClr val="71AE3A"/>
          </a:solidFill>
          <a:ln w="9525">
            <a:noFill/>
            <a:miter lim="800000"/>
            <a:headEnd/>
            <a:tailEnd/>
          </a:ln>
        </p:spPr>
        <p:txBody>
          <a:bodyPr wrap="none" anchor="ctr"/>
          <a:lstStyle/>
          <a:p>
            <a:endParaRPr lang="en-US" dirty="0">
              <a:solidFill>
                <a:srgbClr val="ABCC97"/>
              </a:solidFill>
            </a:endParaRPr>
          </a:p>
        </p:txBody>
      </p:sp>
      <p:sp>
        <p:nvSpPr>
          <p:cNvPr id="2052" name="Rectangle 12"/>
          <p:cNvSpPr>
            <a:spLocks noChangeArrowheads="1"/>
          </p:cNvSpPr>
          <p:nvPr/>
        </p:nvSpPr>
        <p:spPr bwMode="auto">
          <a:xfrm>
            <a:off x="0" y="990600"/>
            <a:ext cx="4572000" cy="1447800"/>
          </a:xfrm>
          <a:prstGeom prst="rect">
            <a:avLst/>
          </a:prstGeom>
          <a:solidFill>
            <a:schemeClr val="bg1"/>
          </a:solidFill>
          <a:ln w="9525">
            <a:noFill/>
            <a:miter lim="800000"/>
            <a:headEnd/>
            <a:tailEnd/>
          </a:ln>
        </p:spPr>
        <p:txBody>
          <a:bodyPr wrap="none" anchor="ctr"/>
          <a:lstStyle/>
          <a:p>
            <a:endParaRPr lang="en-US" dirty="0"/>
          </a:p>
        </p:txBody>
      </p:sp>
      <p:sp>
        <p:nvSpPr>
          <p:cNvPr id="2055" name="Text Box 4"/>
          <p:cNvSpPr txBox="1">
            <a:spLocks noChangeArrowheads="1"/>
          </p:cNvSpPr>
          <p:nvPr/>
        </p:nvSpPr>
        <p:spPr bwMode="auto">
          <a:xfrm>
            <a:off x="5867400" y="5791200"/>
            <a:ext cx="3124200" cy="923330"/>
          </a:xfrm>
          <a:prstGeom prst="rect">
            <a:avLst/>
          </a:prstGeom>
          <a:noFill/>
          <a:ln w="9525">
            <a:noFill/>
            <a:miter lim="800000"/>
            <a:headEnd/>
            <a:tailEnd/>
          </a:ln>
        </p:spPr>
        <p:txBody>
          <a:bodyPr>
            <a:spAutoFit/>
          </a:bodyPr>
          <a:lstStyle/>
          <a:p>
            <a:pPr algn="ctr">
              <a:spcAft>
                <a:spcPct val="25000"/>
              </a:spcAft>
            </a:pPr>
            <a:r>
              <a:rPr lang="en-US" sz="900" i="1" dirty="0">
                <a:solidFill>
                  <a:schemeClr val="bg1"/>
                </a:solidFill>
                <a:latin typeface="Calibri" pitchFamily="100" charset="0"/>
              </a:rPr>
              <a:t>The information contained in this presentation is for the exclusive and confidential use of the recipient. Any other distribution, use, reproduction or alteration of the information contained in this presentation, by the addressee or by any other recipient, without the prior written consent of </a:t>
            </a:r>
            <a:r>
              <a:rPr lang="en-US" sz="900" i="1" dirty="0" smtClean="0">
                <a:solidFill>
                  <a:schemeClr val="bg1"/>
                </a:solidFill>
                <a:latin typeface="Calibri" pitchFamily="100" charset="0"/>
              </a:rPr>
              <a:t>ENBALA Power Networks Inc. is </a:t>
            </a:r>
            <a:r>
              <a:rPr lang="en-US" sz="900" i="1" dirty="0">
                <a:solidFill>
                  <a:schemeClr val="bg1"/>
                </a:solidFill>
                <a:latin typeface="Calibri" pitchFamily="100" charset="0"/>
              </a:rPr>
              <a:t>strictly prohibited.</a:t>
            </a:r>
            <a:endParaRPr lang="en-US" sz="1000" i="1" dirty="0">
              <a:solidFill>
                <a:schemeClr val="bg1"/>
              </a:solidFill>
              <a:latin typeface="Calibri" pitchFamily="100" charset="0"/>
            </a:endParaRPr>
          </a:p>
        </p:txBody>
      </p:sp>
      <p:sp>
        <p:nvSpPr>
          <p:cNvPr id="2056" name="Rectangle 10"/>
          <p:cNvSpPr>
            <a:spLocks noChangeArrowheads="1"/>
          </p:cNvSpPr>
          <p:nvPr/>
        </p:nvSpPr>
        <p:spPr bwMode="auto">
          <a:xfrm>
            <a:off x="0" y="990600"/>
            <a:ext cx="9144000" cy="1295400"/>
          </a:xfrm>
          <a:prstGeom prst="rect">
            <a:avLst/>
          </a:prstGeom>
          <a:solidFill>
            <a:srgbClr val="123821"/>
          </a:solidFill>
          <a:ln w="9525">
            <a:noFill/>
            <a:miter lim="800000"/>
            <a:headEnd/>
            <a:tailEnd/>
          </a:ln>
        </p:spPr>
        <p:txBody>
          <a:bodyPr wrap="none" anchor="ctr"/>
          <a:lstStyle/>
          <a:p>
            <a:pPr algn="ctr"/>
            <a:r>
              <a:rPr lang="en-US" sz="3200" dirty="0" smtClean="0">
                <a:solidFill>
                  <a:srgbClr val="ABCC97"/>
                </a:solidFill>
              </a:rPr>
              <a:t>Networked Loads for New Opportunities in </a:t>
            </a:r>
          </a:p>
          <a:p>
            <a:pPr algn="ctr"/>
            <a:r>
              <a:rPr lang="en-US" sz="3200" dirty="0" smtClean="0">
                <a:solidFill>
                  <a:srgbClr val="ABCC97"/>
                </a:solidFill>
              </a:rPr>
              <a:t>Demand Response</a:t>
            </a:r>
          </a:p>
        </p:txBody>
      </p:sp>
      <p:sp>
        <p:nvSpPr>
          <p:cNvPr id="2057" name="Rectangle 14"/>
          <p:cNvSpPr>
            <a:spLocks noGrp="1" noChangeArrowheads="1"/>
          </p:cNvSpPr>
          <p:nvPr>
            <p:ph type="ctrTitle"/>
          </p:nvPr>
        </p:nvSpPr>
        <p:spPr>
          <a:xfrm>
            <a:off x="683568" y="4797152"/>
            <a:ext cx="7924800" cy="857256"/>
          </a:xfrm>
        </p:spPr>
        <p:txBody>
          <a:bodyPr/>
          <a:lstStyle/>
          <a:p>
            <a:pPr algn="ctr"/>
            <a:r>
              <a:rPr lang="en-US" dirty="0" smtClean="0">
                <a:solidFill>
                  <a:srgbClr val="08442E"/>
                </a:solidFill>
                <a:latin typeface="Calibri" pitchFamily="34" charset="0"/>
              </a:rPr>
              <a:t>Smart Grid Solutions That Pay You</a:t>
            </a:r>
            <a:r>
              <a:rPr lang="en-US" dirty="0" smtClean="0">
                <a:latin typeface="Calibri" pitchFamily="34" charset="0"/>
              </a:rPr>
              <a:t/>
            </a:r>
            <a:br>
              <a:rPr lang="en-US" dirty="0" smtClean="0">
                <a:latin typeface="Calibri" pitchFamily="34" charset="0"/>
              </a:rPr>
            </a:br>
            <a:endParaRPr lang="en-US" sz="2800" dirty="0" smtClean="0">
              <a:solidFill>
                <a:schemeClr val="tx1"/>
              </a:solidFill>
              <a:latin typeface="Calibri" pitchFamily="100" charset="0"/>
            </a:endParaRPr>
          </a:p>
        </p:txBody>
      </p:sp>
      <p:sp>
        <p:nvSpPr>
          <p:cNvPr id="2058" name="Rectangle 10"/>
          <p:cNvSpPr>
            <a:spLocks noChangeArrowheads="1"/>
          </p:cNvSpPr>
          <p:nvPr/>
        </p:nvSpPr>
        <p:spPr bwMode="auto">
          <a:xfrm>
            <a:off x="0" y="914400"/>
            <a:ext cx="9144000" cy="76200"/>
          </a:xfrm>
          <a:prstGeom prst="rect">
            <a:avLst/>
          </a:prstGeom>
          <a:solidFill>
            <a:srgbClr val="71AE3A"/>
          </a:solidFill>
          <a:ln w="9525">
            <a:noFill/>
            <a:miter lim="800000"/>
            <a:headEnd/>
            <a:tailEnd/>
          </a:ln>
        </p:spPr>
        <p:txBody>
          <a:bodyPr wrap="none" anchor="ctr"/>
          <a:lstStyle/>
          <a:p>
            <a:endParaRPr lang="en-US" dirty="0">
              <a:solidFill>
                <a:srgbClr val="ABCC97"/>
              </a:solidFill>
            </a:endParaRPr>
          </a:p>
        </p:txBody>
      </p:sp>
      <p:sp>
        <p:nvSpPr>
          <p:cNvPr id="2059" name="Rectangle 10"/>
          <p:cNvSpPr>
            <a:spLocks noChangeArrowheads="1"/>
          </p:cNvSpPr>
          <p:nvPr/>
        </p:nvSpPr>
        <p:spPr bwMode="auto">
          <a:xfrm>
            <a:off x="0" y="2209800"/>
            <a:ext cx="9144000" cy="76200"/>
          </a:xfrm>
          <a:prstGeom prst="rect">
            <a:avLst/>
          </a:prstGeom>
          <a:solidFill>
            <a:srgbClr val="71AE3A"/>
          </a:solidFill>
          <a:ln w="9525">
            <a:noFill/>
            <a:miter lim="800000"/>
            <a:headEnd/>
            <a:tailEnd/>
          </a:ln>
        </p:spPr>
        <p:txBody>
          <a:bodyPr wrap="none" anchor="ctr"/>
          <a:lstStyle/>
          <a:p>
            <a:endParaRPr lang="en-US" dirty="0">
              <a:solidFill>
                <a:srgbClr val="ABCC97"/>
              </a:solidFill>
            </a:endParaRPr>
          </a:p>
        </p:txBody>
      </p:sp>
      <p:pic>
        <p:nvPicPr>
          <p:cNvPr id="1026" name="Picture 2" descr="X:\Sales &amp; Marketing\Marketing\Enbala\Images\ENBALA Power Networks\enbala_cycle.jpg"/>
          <p:cNvPicPr>
            <a:picLocks noChangeAspect="1" noChangeArrowheads="1"/>
          </p:cNvPicPr>
          <p:nvPr/>
        </p:nvPicPr>
        <p:blipFill>
          <a:blip r:embed="rId3" cstate="print"/>
          <a:srcRect/>
          <a:stretch>
            <a:fillRect/>
          </a:stretch>
        </p:blipFill>
        <p:spPr bwMode="auto">
          <a:xfrm>
            <a:off x="2627784" y="2420888"/>
            <a:ext cx="3816424" cy="2387922"/>
          </a:xfrm>
          <a:prstGeom prst="rect">
            <a:avLst/>
          </a:prstGeom>
          <a:noFill/>
        </p:spPr>
      </p:pic>
      <p:pic>
        <p:nvPicPr>
          <p:cNvPr id="20" name="Picture 2" descr="X:\Sales &amp; Marketing\Marketing\Enbala\Images\Logos\ENBALA_LOGO-RGB.jpg"/>
          <p:cNvPicPr>
            <a:picLocks noChangeAspect="1" noChangeArrowheads="1"/>
          </p:cNvPicPr>
          <p:nvPr/>
        </p:nvPicPr>
        <p:blipFill>
          <a:blip r:embed="rId4" cstate="print"/>
          <a:srcRect/>
          <a:stretch>
            <a:fillRect/>
          </a:stretch>
        </p:blipFill>
        <p:spPr bwMode="auto">
          <a:xfrm>
            <a:off x="2771800" y="122630"/>
            <a:ext cx="2808312" cy="683231"/>
          </a:xfrm>
          <a:prstGeom prst="rect">
            <a:avLst/>
          </a:prstGeom>
          <a:noFill/>
        </p:spPr>
      </p:pic>
      <p:grpSp>
        <p:nvGrpSpPr>
          <p:cNvPr id="21" name="Group 18"/>
          <p:cNvGrpSpPr>
            <a:grpSpLocks/>
          </p:cNvGrpSpPr>
          <p:nvPr/>
        </p:nvGrpSpPr>
        <p:grpSpPr bwMode="auto">
          <a:xfrm>
            <a:off x="152400" y="5943600"/>
            <a:ext cx="5638800" cy="685800"/>
            <a:chOff x="152400" y="5943600"/>
            <a:chExt cx="5638800" cy="685800"/>
          </a:xfrm>
        </p:grpSpPr>
        <p:pic>
          <p:nvPicPr>
            <p:cNvPr id="22" name="Picture 20" descr="http://tbn0.google.com/images?q=tbn:WWHsLIWTjHS9qM:http://www.mobilitypr.com/clients/files/Canada08_50winners.jpg">
              <a:hlinkClick r:id="rId5"/>
            </p:cNvPr>
            <p:cNvPicPr>
              <a:picLocks noChangeAspect="1" noChangeArrowheads="1"/>
            </p:cNvPicPr>
            <p:nvPr/>
          </p:nvPicPr>
          <p:blipFill>
            <a:blip r:embed="rId6" cstate="print"/>
            <a:srcRect/>
            <a:stretch>
              <a:fillRect/>
            </a:stretch>
          </p:blipFill>
          <p:spPr bwMode="auto">
            <a:xfrm>
              <a:off x="152400" y="6096000"/>
              <a:ext cx="477514" cy="473121"/>
            </a:xfrm>
            <a:prstGeom prst="rect">
              <a:avLst/>
            </a:prstGeom>
            <a:noFill/>
            <a:ln w="9525">
              <a:noFill/>
              <a:miter lim="800000"/>
              <a:headEnd/>
              <a:tailEnd/>
            </a:ln>
          </p:spPr>
        </p:pic>
        <p:pic>
          <p:nvPicPr>
            <p:cNvPr id="23" name="Picture 12" descr="Ready to Rocket"/>
            <p:cNvPicPr>
              <a:picLocks noChangeAspect="1" noChangeArrowheads="1"/>
            </p:cNvPicPr>
            <p:nvPr/>
          </p:nvPicPr>
          <p:blipFill>
            <a:blip r:embed="rId7" cstate="print"/>
            <a:srcRect/>
            <a:stretch>
              <a:fillRect/>
            </a:stretch>
          </p:blipFill>
          <p:spPr bwMode="auto">
            <a:xfrm>
              <a:off x="1742831" y="6084514"/>
              <a:ext cx="466888" cy="504171"/>
            </a:xfrm>
            <a:prstGeom prst="rect">
              <a:avLst/>
            </a:prstGeom>
            <a:noFill/>
            <a:ln w="9525">
              <a:noFill/>
              <a:miter lim="800000"/>
              <a:headEnd/>
              <a:tailEnd/>
            </a:ln>
          </p:spPr>
        </p:pic>
        <p:pic>
          <p:nvPicPr>
            <p:cNvPr id="24" name="Picture 22" descr="http://tbn3.google.com/images?q=tbn:TBtrda2YdgT98M:http://www.power-spar.com/Power-Spar/images/ct_winner-200px.jpg">
              <a:hlinkClick r:id="rId8"/>
            </p:cNvPr>
            <p:cNvPicPr>
              <a:picLocks noChangeAspect="1" noChangeArrowheads="1"/>
            </p:cNvPicPr>
            <p:nvPr/>
          </p:nvPicPr>
          <p:blipFill>
            <a:blip r:embed="rId9" cstate="print"/>
            <a:srcRect/>
            <a:stretch>
              <a:fillRect/>
            </a:stretch>
          </p:blipFill>
          <p:spPr bwMode="auto">
            <a:xfrm>
              <a:off x="920506" y="6019800"/>
              <a:ext cx="593399" cy="549320"/>
            </a:xfrm>
            <a:prstGeom prst="rect">
              <a:avLst/>
            </a:prstGeom>
            <a:noFill/>
            <a:ln w="9525">
              <a:noFill/>
              <a:miter lim="800000"/>
              <a:headEnd/>
              <a:tailEnd/>
            </a:ln>
          </p:spPr>
        </p:pic>
        <p:grpSp>
          <p:nvGrpSpPr>
            <p:cNvPr id="25" name="Group 20"/>
            <p:cNvGrpSpPr>
              <a:grpSpLocks/>
            </p:cNvGrpSpPr>
            <p:nvPr/>
          </p:nvGrpSpPr>
          <p:grpSpPr bwMode="auto">
            <a:xfrm>
              <a:off x="2494370" y="6019800"/>
              <a:ext cx="3296831" cy="609520"/>
              <a:chOff x="1932" y="2688"/>
              <a:chExt cx="2758" cy="512"/>
            </a:xfrm>
          </p:grpSpPr>
          <p:pic>
            <p:nvPicPr>
              <p:cNvPr id="27" name="Picture 4" descr="deloitte_green15"/>
              <p:cNvPicPr>
                <a:picLocks noChangeAspect="1" noChangeArrowheads="1"/>
              </p:cNvPicPr>
              <p:nvPr/>
            </p:nvPicPr>
            <p:blipFill>
              <a:blip r:embed="rId10" cstate="print"/>
              <a:srcRect/>
              <a:stretch>
                <a:fillRect/>
              </a:stretch>
            </p:blipFill>
            <p:spPr bwMode="auto">
              <a:xfrm>
                <a:off x="3096" y="2688"/>
                <a:ext cx="1594" cy="433"/>
              </a:xfrm>
              <a:prstGeom prst="rect">
                <a:avLst/>
              </a:prstGeom>
              <a:noFill/>
              <a:ln w="9525">
                <a:noFill/>
                <a:miter lim="800000"/>
                <a:headEnd/>
                <a:tailEnd/>
              </a:ln>
            </p:spPr>
          </p:pic>
          <p:pic>
            <p:nvPicPr>
              <p:cNvPr id="28" name="Picture 2"/>
              <p:cNvPicPr>
                <a:picLocks noChangeAspect="1" noChangeArrowheads="1"/>
              </p:cNvPicPr>
              <p:nvPr/>
            </p:nvPicPr>
            <p:blipFill>
              <a:blip r:embed="rId11" cstate="print"/>
              <a:srcRect/>
              <a:stretch>
                <a:fillRect/>
              </a:stretch>
            </p:blipFill>
            <p:spPr bwMode="auto">
              <a:xfrm>
                <a:off x="1932" y="2688"/>
                <a:ext cx="384" cy="512"/>
              </a:xfrm>
              <a:prstGeom prst="rect">
                <a:avLst/>
              </a:prstGeom>
              <a:noFill/>
              <a:ln w="9525">
                <a:noFill/>
                <a:miter lim="800000"/>
                <a:headEnd/>
                <a:tailEnd/>
              </a:ln>
            </p:spPr>
          </p:pic>
        </p:grpSp>
        <p:pic>
          <p:nvPicPr>
            <p:cNvPr id="26" name="Picture 2"/>
            <p:cNvPicPr>
              <a:picLocks noChangeAspect="1" noChangeArrowheads="1"/>
            </p:cNvPicPr>
            <p:nvPr/>
          </p:nvPicPr>
          <p:blipFill>
            <a:blip r:embed="rId12" cstate="print"/>
            <a:srcRect/>
            <a:stretch>
              <a:fillRect/>
            </a:stretch>
          </p:blipFill>
          <p:spPr bwMode="auto">
            <a:xfrm>
              <a:off x="3124200" y="5943600"/>
              <a:ext cx="661131" cy="6858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115616" y="1196752"/>
            <a:ext cx="6609894" cy="4305638"/>
            <a:chOff x="2339752" y="1772816"/>
            <a:chExt cx="6609894" cy="4305638"/>
          </a:xfrm>
          <a:effectLst>
            <a:outerShdw blurRad="50800" dist="38100" dir="2700000" algn="tl" rotWithShape="0">
              <a:prstClr val="black">
                <a:alpha val="40000"/>
              </a:prstClr>
            </a:outerShdw>
          </a:effectLst>
        </p:grpSpPr>
        <p:sp>
          <p:nvSpPr>
            <p:cNvPr id="57" name="Rounded Rectangle 56"/>
            <p:cNvSpPr/>
            <p:nvPr/>
          </p:nvSpPr>
          <p:spPr>
            <a:xfrm rot="16200000">
              <a:off x="3491880" y="620688"/>
              <a:ext cx="4305638" cy="6609894"/>
            </a:xfrm>
            <a:prstGeom prst="roundRect">
              <a:avLst>
                <a:gd name="adj" fmla="val 5107"/>
              </a:avLst>
            </a:prstGeom>
            <a:gradFill flip="none" rotWithShape="1">
              <a:gsLst>
                <a:gs pos="0">
                  <a:srgbClr val="374254"/>
                </a:gs>
                <a:gs pos="100000">
                  <a:srgbClr val="374254"/>
                </a:gs>
                <a:gs pos="9000">
                  <a:schemeClr val="accent3">
                    <a:lumMod val="85000"/>
                  </a:schemeClr>
                </a:gs>
                <a:gs pos="51000">
                  <a:srgbClr val="C6C4E4"/>
                </a:gs>
                <a:gs pos="91000">
                  <a:schemeClr val="accent3">
                    <a:lumMod val="85000"/>
                  </a:schemeClr>
                </a:gs>
                <a:gs pos="96000">
                  <a:srgbClr val="7289AD"/>
                </a:gs>
                <a:gs pos="4000">
                  <a:srgbClr val="7289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sp>
          <p:nvSpPr>
            <p:cNvPr id="58" name="Rounded Rectangle 57"/>
            <p:cNvSpPr/>
            <p:nvPr/>
          </p:nvSpPr>
          <p:spPr>
            <a:xfrm rot="16200000">
              <a:off x="3491880" y="620688"/>
              <a:ext cx="4305638" cy="6609894"/>
            </a:xfrm>
            <a:prstGeom prst="roundRect">
              <a:avLst>
                <a:gd name="adj" fmla="val 4560"/>
              </a:avLst>
            </a:prstGeom>
            <a:gradFill flip="none" rotWithShape="1">
              <a:gsLst>
                <a:gs pos="0">
                  <a:srgbClr val="374254"/>
                </a:gs>
                <a:gs pos="100000">
                  <a:srgbClr val="374254"/>
                </a:gs>
                <a:gs pos="10000">
                  <a:srgbClr val="C6C4E4">
                    <a:alpha val="0"/>
                  </a:srgbClr>
                </a:gs>
                <a:gs pos="96000">
                  <a:srgbClr val="7289AD"/>
                </a:gs>
                <a:gs pos="4000">
                  <a:srgbClr val="7289AD"/>
                </a:gs>
                <a:gs pos="91000">
                  <a:srgbClr val="C6C4E4">
                    <a:alpha val="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grpSp>
      <p:sp>
        <p:nvSpPr>
          <p:cNvPr id="10" name="Rounded Rectangle 9"/>
          <p:cNvSpPr/>
          <p:nvPr/>
        </p:nvSpPr>
        <p:spPr>
          <a:xfrm>
            <a:off x="1475656" y="1484784"/>
            <a:ext cx="5472608" cy="3744416"/>
          </a:xfrm>
          <a:prstGeom prst="roundRect">
            <a:avLst>
              <a:gd name="adj" fmla="val 4461"/>
            </a:avLst>
          </a:prstGeom>
          <a:gradFill flip="none" rotWithShape="1">
            <a:gsLst>
              <a:gs pos="100000">
                <a:srgbClr val="123821"/>
              </a:gs>
              <a:gs pos="50000">
                <a:srgbClr val="56AA1C"/>
              </a:gs>
              <a:gs pos="3000">
                <a:srgbClr val="123821"/>
              </a:gs>
            </a:gsLst>
            <a:lin ang="16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pic>
        <p:nvPicPr>
          <p:cNvPr id="56" name="Picture 55" descr="button.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20272" y="3212976"/>
            <a:ext cx="456051" cy="456051"/>
          </a:xfrm>
          <a:prstGeom prst="rect">
            <a:avLst/>
          </a:prstGeom>
        </p:spPr>
      </p:pic>
      <p:sp>
        <p:nvSpPr>
          <p:cNvPr id="5" name="Rounded Rectangle 4"/>
          <p:cNvSpPr/>
          <p:nvPr/>
        </p:nvSpPr>
        <p:spPr>
          <a:xfrm>
            <a:off x="5313416" y="3198880"/>
            <a:ext cx="539488" cy="574920"/>
          </a:xfrm>
          <a:prstGeom prst="roundRect">
            <a:avLst>
              <a:gd name="adj" fmla="val 11959"/>
            </a:avLst>
          </a:prstGeom>
          <a:solidFill>
            <a:schemeClr val="bg1"/>
          </a:solidFill>
          <a:ln>
            <a:solidFill>
              <a:schemeClr val="bg1"/>
            </a:solidFill>
          </a:ln>
          <a:effectLst>
            <a:glow rad="228600">
              <a:srgbClr val="744DB0">
                <a:alpha val="80000"/>
              </a:srgbClr>
            </a:glow>
            <a:outerShdw blurRad="76200" dist="50800" dir="5400000" rotWithShape="0">
              <a:srgbClr val="4E3B30">
                <a:alpha val="60000"/>
              </a:srgbClr>
            </a:outerShdw>
            <a:softEdge rad="457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2530504" y="3197736"/>
            <a:ext cx="539488" cy="576064"/>
          </a:xfrm>
          <a:prstGeom prst="roundRect">
            <a:avLst>
              <a:gd name="adj" fmla="val 10237"/>
            </a:avLst>
          </a:prstGeom>
          <a:solidFill>
            <a:schemeClr val="bg1"/>
          </a:solidFill>
          <a:ln>
            <a:solidFill>
              <a:schemeClr val="bg1"/>
            </a:solidFill>
          </a:ln>
          <a:effectLst>
            <a:glow rad="228600">
              <a:srgbClr val="FFFF00">
                <a:alpha val="81000"/>
              </a:srgbClr>
            </a:glow>
            <a:outerShdw blurRad="76200" dist="50800" dir="5400000" rotWithShape="0">
              <a:srgbClr val="4E3B30">
                <a:alpha val="60000"/>
              </a:srgbClr>
            </a:outerShdw>
            <a:softEdge rad="457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p:cNvSpPr>
          <p:nvPr/>
        </p:nvSpPr>
        <p:spPr>
          <a:xfrm>
            <a:off x="3563888" y="2438400"/>
            <a:ext cx="539488" cy="558552"/>
          </a:xfrm>
          <a:prstGeom prst="roundRect">
            <a:avLst/>
          </a:prstGeom>
          <a:solidFill>
            <a:schemeClr val="bg1"/>
          </a:solidFill>
          <a:ln>
            <a:solidFill>
              <a:schemeClr val="bg1"/>
            </a:solidFill>
          </a:ln>
          <a:effectLst>
            <a:glow rad="228600">
              <a:srgbClr val="3BAADD">
                <a:alpha val="77000"/>
              </a:srgbClr>
            </a:glow>
            <a:outerShdw blurRad="76200" dist="50800" dir="5400000" rotWithShape="0">
              <a:srgbClr val="4E3B30">
                <a:alpha val="60000"/>
              </a:srgbClr>
            </a:outerShdw>
            <a:softEdge rad="457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a:spLocks/>
          </p:cNvSpPr>
          <p:nvPr/>
        </p:nvSpPr>
        <p:spPr>
          <a:xfrm>
            <a:off x="4297680" y="3984744"/>
            <a:ext cx="520824" cy="576064"/>
          </a:xfrm>
          <a:prstGeom prst="roundRect">
            <a:avLst/>
          </a:prstGeom>
          <a:solidFill>
            <a:schemeClr val="bg1"/>
          </a:solidFill>
          <a:ln>
            <a:solidFill>
              <a:schemeClr val="bg1"/>
            </a:solidFill>
          </a:ln>
          <a:effectLst>
            <a:glow rad="228600">
              <a:srgbClr val="3BAADD">
                <a:alpha val="77000"/>
              </a:srgbClr>
            </a:glow>
            <a:outerShdw blurRad="76200" dist="50800" dir="5400000" rotWithShape="0">
              <a:srgbClr val="4E3B30">
                <a:alpha val="60000"/>
              </a:srgbClr>
            </a:outerShdw>
            <a:softEdge rad="457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1803400" y="1661160"/>
            <a:ext cx="536352" cy="543704"/>
          </a:xfrm>
          <a:prstGeom prst="roundRect">
            <a:avLst>
              <a:gd name="adj" fmla="val 10237"/>
            </a:avLst>
          </a:prstGeom>
          <a:solidFill>
            <a:schemeClr val="bg1"/>
          </a:solidFill>
          <a:ln>
            <a:solidFill>
              <a:schemeClr val="bg1"/>
            </a:solidFill>
          </a:ln>
          <a:effectLst>
            <a:glow rad="228600">
              <a:srgbClr val="FFFF00">
                <a:alpha val="81000"/>
              </a:srgbClr>
            </a:glow>
            <a:outerShdw blurRad="76200" dist="50800" dir="5400000" rotWithShape="0">
              <a:srgbClr val="4E3B30">
                <a:alpha val="60000"/>
              </a:srgbClr>
            </a:outerShdw>
            <a:softEdge rad="457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535518" y="1661160"/>
            <a:ext cx="536352" cy="543704"/>
          </a:xfrm>
          <a:prstGeom prst="roundRect">
            <a:avLst>
              <a:gd name="adj" fmla="val 10237"/>
            </a:avLst>
          </a:prstGeom>
          <a:solidFill>
            <a:schemeClr val="bg1"/>
          </a:solidFill>
          <a:ln>
            <a:solidFill>
              <a:schemeClr val="bg1"/>
            </a:solidFill>
          </a:ln>
          <a:effectLst>
            <a:glow rad="228600">
              <a:srgbClr val="FFFF00">
                <a:alpha val="81000"/>
              </a:srgbClr>
            </a:glow>
            <a:outerShdw blurRad="76200" dist="50800" dir="5400000" rotWithShape="0">
              <a:srgbClr val="4E3B30">
                <a:alpha val="60000"/>
              </a:srgbClr>
            </a:outerShdw>
            <a:softEdge rad="457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1803400" y="2453042"/>
            <a:ext cx="536352" cy="543704"/>
          </a:xfrm>
          <a:prstGeom prst="roundRect">
            <a:avLst>
              <a:gd name="adj" fmla="val 10237"/>
            </a:avLst>
          </a:prstGeom>
          <a:solidFill>
            <a:schemeClr val="bg1"/>
          </a:solidFill>
          <a:ln>
            <a:solidFill>
              <a:schemeClr val="bg1"/>
            </a:solidFill>
          </a:ln>
          <a:effectLst>
            <a:glow rad="228600">
              <a:srgbClr val="FFFF00">
                <a:alpha val="81000"/>
              </a:srgbClr>
            </a:glow>
            <a:outerShdw blurRad="76200" dist="50800" dir="5400000" rotWithShape="0">
              <a:srgbClr val="4E3B30">
                <a:alpha val="60000"/>
              </a:srgbClr>
            </a:outerShdw>
            <a:softEdge rad="457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2530504" y="3974678"/>
            <a:ext cx="539488" cy="576064"/>
          </a:xfrm>
          <a:prstGeom prst="roundRect">
            <a:avLst>
              <a:gd name="adj" fmla="val 10237"/>
            </a:avLst>
          </a:prstGeom>
          <a:solidFill>
            <a:schemeClr val="bg1"/>
          </a:solidFill>
          <a:ln>
            <a:solidFill>
              <a:schemeClr val="bg1"/>
            </a:solidFill>
          </a:ln>
          <a:effectLst>
            <a:glow rad="228600">
              <a:srgbClr val="FFFF00">
                <a:alpha val="81000"/>
              </a:srgbClr>
            </a:glow>
            <a:outerShdw blurRad="76200" dist="50800" dir="5400000" rotWithShape="0">
              <a:srgbClr val="4E3B30">
                <a:alpha val="60000"/>
              </a:srgbClr>
            </a:outerShdw>
            <a:softEdge rad="457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a:spLocks/>
          </p:cNvSpPr>
          <p:nvPr/>
        </p:nvSpPr>
        <p:spPr>
          <a:xfrm>
            <a:off x="3563888" y="3977341"/>
            <a:ext cx="539488" cy="558552"/>
          </a:xfrm>
          <a:prstGeom prst="roundRect">
            <a:avLst/>
          </a:prstGeom>
          <a:solidFill>
            <a:schemeClr val="bg1"/>
          </a:solidFill>
          <a:ln>
            <a:solidFill>
              <a:schemeClr val="bg1"/>
            </a:solidFill>
          </a:ln>
          <a:effectLst>
            <a:glow rad="228600">
              <a:srgbClr val="3BAADD">
                <a:alpha val="77000"/>
              </a:srgbClr>
            </a:glow>
            <a:outerShdw blurRad="76200" dist="50800" dir="5400000" rotWithShape="0">
              <a:srgbClr val="4E3B30">
                <a:alpha val="60000"/>
              </a:srgbClr>
            </a:outerShdw>
            <a:softEdge rad="457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a:spLocks/>
          </p:cNvSpPr>
          <p:nvPr/>
        </p:nvSpPr>
        <p:spPr>
          <a:xfrm>
            <a:off x="4297680" y="1653920"/>
            <a:ext cx="520824" cy="576064"/>
          </a:xfrm>
          <a:prstGeom prst="roundRect">
            <a:avLst/>
          </a:prstGeom>
          <a:solidFill>
            <a:schemeClr val="bg1"/>
          </a:solidFill>
          <a:ln>
            <a:solidFill>
              <a:schemeClr val="bg1"/>
            </a:solidFill>
          </a:ln>
          <a:effectLst>
            <a:glow rad="228600">
              <a:srgbClr val="3BAADD">
                <a:alpha val="77000"/>
              </a:srgbClr>
            </a:glow>
            <a:outerShdw blurRad="76200" dist="50800" dir="5400000" rotWithShape="0">
              <a:srgbClr val="4E3B30">
                <a:alpha val="60000"/>
              </a:srgbClr>
            </a:outerShdw>
            <a:softEdge rad="457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5313416" y="1667410"/>
            <a:ext cx="539488" cy="574920"/>
          </a:xfrm>
          <a:prstGeom prst="roundRect">
            <a:avLst>
              <a:gd name="adj" fmla="val 11959"/>
            </a:avLst>
          </a:prstGeom>
          <a:solidFill>
            <a:schemeClr val="bg1"/>
          </a:solidFill>
          <a:ln>
            <a:solidFill>
              <a:schemeClr val="bg1"/>
            </a:solidFill>
          </a:ln>
          <a:effectLst>
            <a:glow rad="228600">
              <a:srgbClr val="744DB0">
                <a:alpha val="80000"/>
              </a:srgbClr>
            </a:glow>
            <a:outerShdw blurRad="76200" dist="50800" dir="5400000" rotWithShape="0">
              <a:srgbClr val="4E3B30">
                <a:alpha val="60000"/>
              </a:srgbClr>
            </a:outerShdw>
            <a:softEdge rad="457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6045534" y="3960879"/>
            <a:ext cx="539488" cy="574920"/>
          </a:xfrm>
          <a:prstGeom prst="roundRect">
            <a:avLst>
              <a:gd name="adj" fmla="val 11959"/>
            </a:avLst>
          </a:prstGeom>
          <a:solidFill>
            <a:schemeClr val="bg1"/>
          </a:solidFill>
          <a:ln>
            <a:solidFill>
              <a:schemeClr val="bg1"/>
            </a:solidFill>
          </a:ln>
          <a:effectLst>
            <a:glow rad="228600">
              <a:srgbClr val="744DB0">
                <a:alpha val="80000"/>
              </a:srgbClr>
            </a:glow>
            <a:outerShdw blurRad="76200" dist="50800" dir="5400000" rotWithShape="0">
              <a:srgbClr val="4E3B30">
                <a:alpha val="60000"/>
              </a:srgbClr>
            </a:outerShdw>
            <a:softEdge rad="457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6045534" y="2429409"/>
            <a:ext cx="539488" cy="574920"/>
          </a:xfrm>
          <a:prstGeom prst="roundRect">
            <a:avLst>
              <a:gd name="adj" fmla="val 11959"/>
            </a:avLst>
          </a:prstGeom>
          <a:solidFill>
            <a:schemeClr val="bg1"/>
          </a:solidFill>
          <a:ln>
            <a:solidFill>
              <a:schemeClr val="bg1"/>
            </a:solidFill>
          </a:ln>
          <a:effectLst>
            <a:glow rad="228600">
              <a:srgbClr val="744DB0">
                <a:alpha val="80000"/>
              </a:srgbClr>
            </a:glow>
            <a:outerShdw blurRad="76200" dist="50800" dir="5400000" rotWithShape="0">
              <a:srgbClr val="4E3B30">
                <a:alpha val="60000"/>
              </a:srgbClr>
            </a:outerShdw>
            <a:softEdge rad="457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ontrolstab.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63688" y="1628800"/>
            <a:ext cx="5200626" cy="3464518"/>
          </a:xfrm>
          <a:prstGeom prst="rect">
            <a:avLst/>
          </a:prstGeom>
        </p:spPr>
      </p:pic>
      <p:sp>
        <p:nvSpPr>
          <p:cNvPr id="18" name="Title 1"/>
          <p:cNvSpPr>
            <a:spLocks noGrp="1"/>
          </p:cNvSpPr>
          <p:nvPr>
            <p:ph type="title"/>
          </p:nvPr>
        </p:nvSpPr>
        <p:spPr>
          <a:xfrm>
            <a:off x="304800" y="228600"/>
            <a:ext cx="8587680" cy="533400"/>
          </a:xfrm>
        </p:spPr>
        <p:txBody>
          <a:bodyPr/>
          <a:lstStyle/>
          <a:p>
            <a:r>
              <a:rPr lang="en-CA" dirty="0" smtClean="0"/>
              <a:t>Demand Side Management</a:t>
            </a:r>
            <a:endParaRPr lang="en-CA" dirty="0"/>
          </a:p>
        </p:txBody>
      </p:sp>
      <p:sp>
        <p:nvSpPr>
          <p:cNvPr id="3" name="TextBox 2"/>
          <p:cNvSpPr txBox="1"/>
          <p:nvPr/>
        </p:nvSpPr>
        <p:spPr>
          <a:xfrm>
            <a:off x="1763688" y="4797152"/>
            <a:ext cx="1440160" cy="246221"/>
          </a:xfrm>
          <a:prstGeom prst="rect">
            <a:avLst/>
          </a:prstGeom>
          <a:noFill/>
        </p:spPr>
        <p:txBody>
          <a:bodyPr wrap="square" rtlCol="0">
            <a:spAutoFit/>
          </a:bodyPr>
          <a:lstStyle/>
          <a:p>
            <a:pPr algn="ctr"/>
            <a:r>
              <a:rPr lang="en-US" sz="1000" b="1" dirty="0">
                <a:latin typeface="Calibri"/>
                <a:cs typeface="Calibri"/>
              </a:rPr>
              <a:t>Grid Balance</a:t>
            </a:r>
          </a:p>
        </p:txBody>
      </p:sp>
      <p:sp>
        <p:nvSpPr>
          <p:cNvPr id="32" name="TextBox 31"/>
          <p:cNvSpPr txBox="1"/>
          <p:nvPr/>
        </p:nvSpPr>
        <p:spPr>
          <a:xfrm>
            <a:off x="3491880" y="4797152"/>
            <a:ext cx="1440160" cy="246221"/>
          </a:xfrm>
          <a:prstGeom prst="rect">
            <a:avLst/>
          </a:prstGeom>
          <a:noFill/>
        </p:spPr>
        <p:txBody>
          <a:bodyPr wrap="square" rtlCol="0">
            <a:spAutoFit/>
          </a:bodyPr>
          <a:lstStyle/>
          <a:p>
            <a:pPr algn="ctr"/>
            <a:r>
              <a:rPr lang="en-US" sz="1000" b="1" dirty="0" smtClean="0">
                <a:latin typeface="Calibri"/>
                <a:cs typeface="Calibri"/>
              </a:rPr>
              <a:t>Distribution Relief</a:t>
            </a:r>
            <a:endParaRPr lang="en-US" sz="1000" b="1" dirty="0">
              <a:latin typeface="Calibri"/>
              <a:cs typeface="Calibri"/>
            </a:endParaRPr>
          </a:p>
        </p:txBody>
      </p:sp>
      <p:sp>
        <p:nvSpPr>
          <p:cNvPr id="33" name="TextBox 32"/>
          <p:cNvSpPr txBox="1"/>
          <p:nvPr/>
        </p:nvSpPr>
        <p:spPr>
          <a:xfrm>
            <a:off x="5220072" y="4759799"/>
            <a:ext cx="1440160" cy="343684"/>
          </a:xfrm>
          <a:prstGeom prst="rect">
            <a:avLst/>
          </a:prstGeom>
          <a:noFill/>
        </p:spPr>
        <p:txBody>
          <a:bodyPr wrap="square" rtlCol="0">
            <a:spAutoFit/>
          </a:bodyPr>
          <a:lstStyle/>
          <a:p>
            <a:pPr algn="ctr">
              <a:lnSpc>
                <a:spcPct val="80000"/>
              </a:lnSpc>
            </a:pPr>
            <a:r>
              <a:rPr lang="en-US" sz="1000" b="1" dirty="0" smtClean="0">
                <a:latin typeface="Calibri"/>
                <a:cs typeface="Calibri"/>
              </a:rPr>
              <a:t>Primary Frequency Response</a:t>
            </a:r>
            <a:endParaRPr lang="en-US" sz="1000" b="1" dirty="0">
              <a:latin typeface="Calibri"/>
              <a:cs typeface="Calibri"/>
            </a:endParaRPr>
          </a:p>
        </p:txBody>
      </p:sp>
    </p:spTree>
    <p:extLst>
      <p:ext uri="{BB962C8B-B14F-4D97-AF65-F5344CB8AC3E}">
        <p14:creationId xmlns:p14="http://schemas.microsoft.com/office/powerpoint/2010/main" xmlns="" val="31465393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latin typeface="Calibri" pitchFamily="34" charset="0"/>
              </a:rPr>
              <a:t>Networked Loads Make All The Difference</a:t>
            </a:r>
          </a:p>
        </p:txBody>
      </p:sp>
      <p:sp>
        <p:nvSpPr>
          <p:cNvPr id="30723" name="Rectangle 3"/>
          <p:cNvSpPr>
            <a:spLocks noGrp="1" noChangeArrowheads="1"/>
          </p:cNvSpPr>
          <p:nvPr>
            <p:ph type="body" sz="half" idx="1"/>
          </p:nvPr>
        </p:nvSpPr>
        <p:spPr/>
        <p:txBody>
          <a:bodyPr/>
          <a:lstStyle/>
          <a:p>
            <a:pPr algn="ctr">
              <a:buFontTx/>
              <a:buNone/>
            </a:pPr>
            <a:endParaRPr lang="en-US" sz="1800" dirty="0" smtClean="0">
              <a:latin typeface="Calibri" pitchFamily="34" charset="0"/>
            </a:endParaRPr>
          </a:p>
          <a:p>
            <a:pPr algn="ctr">
              <a:buFontTx/>
              <a:buNone/>
            </a:pPr>
            <a:endParaRPr lang="en-US" sz="1800" dirty="0" smtClean="0">
              <a:latin typeface="Calibri" pitchFamily="34" charset="0"/>
            </a:endParaRPr>
          </a:p>
          <a:p>
            <a:pPr algn="ctr">
              <a:buFontTx/>
              <a:buNone/>
            </a:pPr>
            <a:endParaRPr lang="en-US" sz="1800" dirty="0" smtClean="0">
              <a:latin typeface="Calibri" pitchFamily="34" charset="0"/>
            </a:endParaRPr>
          </a:p>
          <a:p>
            <a:pPr algn="ctr">
              <a:buFontTx/>
              <a:buNone/>
            </a:pPr>
            <a:endParaRPr lang="en-US" sz="1800" dirty="0" smtClean="0">
              <a:latin typeface="Calibri" pitchFamily="34" charset="0"/>
            </a:endParaRPr>
          </a:p>
          <a:p>
            <a:pPr algn="ctr">
              <a:buFontTx/>
              <a:buNone/>
            </a:pPr>
            <a:r>
              <a:rPr lang="en-US" sz="6000" dirty="0" smtClean="0">
                <a:solidFill>
                  <a:srgbClr val="033B2A"/>
                </a:solidFill>
                <a:latin typeface="Calibri" pitchFamily="34" charset="0"/>
              </a:rPr>
              <a:t>DEMONSTRATION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ISO Signal</a:t>
            </a:r>
            <a:endParaRPr lang="en-CA" dirty="0"/>
          </a:p>
        </p:txBody>
      </p:sp>
      <p:pic>
        <p:nvPicPr>
          <p:cNvPr id="5" name="Picture 4" descr="Image 0.jpg"/>
          <p:cNvPicPr>
            <a:picLocks noChangeAspect="1"/>
          </p:cNvPicPr>
          <p:nvPr/>
        </p:nvPicPr>
        <p:blipFill>
          <a:blip r:embed="rId3" cstate="print"/>
          <a:stretch>
            <a:fillRect/>
          </a:stretch>
        </p:blipFill>
        <p:spPr>
          <a:xfrm>
            <a:off x="1187624" y="980728"/>
            <a:ext cx="6702651" cy="487800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Response</a:t>
            </a:r>
            <a:endParaRPr lang="en-CA" dirty="0"/>
          </a:p>
        </p:txBody>
      </p:sp>
      <p:pic>
        <p:nvPicPr>
          <p:cNvPr id="5" name="Picture 4" descr="Image 1.jpg"/>
          <p:cNvPicPr>
            <a:picLocks noChangeAspect="1"/>
          </p:cNvPicPr>
          <p:nvPr/>
        </p:nvPicPr>
        <p:blipFill>
          <a:blip r:embed="rId4" cstate="print"/>
          <a:stretch>
            <a:fillRect/>
          </a:stretch>
        </p:blipFill>
        <p:spPr>
          <a:xfrm>
            <a:off x="1187624" y="980728"/>
            <a:ext cx="6699903" cy="4878000"/>
          </a:xfrm>
          <a:prstGeom prst="rect">
            <a:avLst/>
          </a:prstGeom>
        </p:spPr>
      </p:pic>
      <p:sp>
        <p:nvSpPr>
          <p:cNvPr id="4" name="Rounded Rectangle 3"/>
          <p:cNvSpPr>
            <a:spLocks noChangeArrowheads="1"/>
          </p:cNvSpPr>
          <p:nvPr/>
        </p:nvSpPr>
        <p:spPr bwMode="auto">
          <a:xfrm>
            <a:off x="6732240" y="548680"/>
            <a:ext cx="2123728" cy="2283722"/>
          </a:xfrm>
          <a:prstGeom prst="roundRect">
            <a:avLst>
              <a:gd name="adj" fmla="val 25000"/>
            </a:avLst>
          </a:prstGeom>
          <a:solidFill>
            <a:srgbClr val="004937"/>
          </a:solidFill>
          <a:ln w="25400">
            <a:solidFill>
              <a:schemeClr val="bg1"/>
            </a:solidFill>
            <a:round/>
            <a:headEnd/>
            <a:tailEnd/>
          </a:ln>
          <a:effectLst>
            <a:outerShdw dist="35921" dir="2700000" algn="tl" rotWithShape="0">
              <a:schemeClr val="tx1">
                <a:alpha val="39998"/>
              </a:schemeClr>
            </a:outerShdw>
          </a:effectLst>
        </p:spPr>
        <p:txBody>
          <a:bodyPr anchor="ctr"/>
          <a:lstStyle/>
          <a:p>
            <a:pPr algn="ctr"/>
            <a:r>
              <a:rPr lang="en-CA" sz="2000" b="1" dirty="0" smtClean="0">
                <a:solidFill>
                  <a:schemeClr val="bg1"/>
                </a:solidFill>
                <a:latin typeface="Calibri" pitchFamily="34" charset="0"/>
              </a:rPr>
              <a:t>ENBALA Power Network Client Pool beginning to respond to ISO signal.</a:t>
            </a:r>
            <a:endParaRPr lang="en-CA" sz="1200" b="1" dirty="0" smtClean="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Response</a:t>
            </a:r>
            <a:endParaRPr lang="en-CA" dirty="0"/>
          </a:p>
        </p:txBody>
      </p:sp>
      <p:pic>
        <p:nvPicPr>
          <p:cNvPr id="4" name="Picture 3" descr="Image 2.jpg"/>
          <p:cNvPicPr>
            <a:picLocks noChangeAspect="1"/>
          </p:cNvPicPr>
          <p:nvPr/>
        </p:nvPicPr>
        <p:blipFill>
          <a:blip r:embed="rId3" cstate="print"/>
          <a:stretch>
            <a:fillRect/>
          </a:stretch>
        </p:blipFill>
        <p:spPr>
          <a:xfrm>
            <a:off x="1187624" y="980728"/>
            <a:ext cx="6699904" cy="487800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Response</a:t>
            </a:r>
            <a:endParaRPr lang="en-CA" dirty="0"/>
          </a:p>
        </p:txBody>
      </p:sp>
      <p:pic>
        <p:nvPicPr>
          <p:cNvPr id="6" name="Picture 5" descr="image 3.jpg"/>
          <p:cNvPicPr>
            <a:picLocks noChangeAspect="1"/>
          </p:cNvPicPr>
          <p:nvPr/>
        </p:nvPicPr>
        <p:blipFill>
          <a:blip r:embed="rId3" cstate="print"/>
          <a:stretch>
            <a:fillRect/>
          </a:stretch>
        </p:blipFill>
        <p:spPr>
          <a:xfrm>
            <a:off x="1187624" y="980728"/>
            <a:ext cx="6699904" cy="4878000"/>
          </a:xfrm>
          <a:prstGeom prst="rect">
            <a:avLst/>
          </a:prstGeom>
        </p:spPr>
      </p:pic>
      <p:sp>
        <p:nvSpPr>
          <p:cNvPr id="5" name="Rounded Rectangle 4"/>
          <p:cNvSpPr>
            <a:spLocks noChangeArrowheads="1"/>
          </p:cNvSpPr>
          <p:nvPr/>
        </p:nvSpPr>
        <p:spPr bwMode="auto">
          <a:xfrm>
            <a:off x="6732240" y="548680"/>
            <a:ext cx="2123728" cy="2283722"/>
          </a:xfrm>
          <a:prstGeom prst="roundRect">
            <a:avLst>
              <a:gd name="adj" fmla="val 25000"/>
            </a:avLst>
          </a:prstGeom>
          <a:solidFill>
            <a:srgbClr val="004937"/>
          </a:solidFill>
          <a:ln w="25400">
            <a:solidFill>
              <a:schemeClr val="bg1"/>
            </a:solidFill>
            <a:round/>
            <a:headEnd/>
            <a:tailEnd/>
          </a:ln>
          <a:effectLst>
            <a:outerShdw dist="35921" dir="2700000" algn="tl" rotWithShape="0">
              <a:schemeClr val="tx1">
                <a:alpha val="39998"/>
              </a:schemeClr>
            </a:outerShdw>
          </a:effectLst>
        </p:spPr>
        <p:txBody>
          <a:bodyPr anchor="ctr"/>
          <a:lstStyle/>
          <a:p>
            <a:pPr algn="ctr"/>
            <a:r>
              <a:rPr lang="en-CA" sz="2000" b="1" dirty="0" smtClean="0">
                <a:solidFill>
                  <a:schemeClr val="bg1"/>
                </a:solidFill>
                <a:latin typeface="Calibri" pitchFamily="34" charset="0"/>
              </a:rPr>
              <a:t>More participants from the Client Pool are responding to requests.</a:t>
            </a:r>
            <a:endParaRPr lang="en-CA" sz="1200" b="1" dirty="0" smtClean="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Response</a:t>
            </a:r>
            <a:endParaRPr lang="en-CA" dirty="0"/>
          </a:p>
        </p:txBody>
      </p:sp>
      <p:pic>
        <p:nvPicPr>
          <p:cNvPr id="4" name="Picture 3" descr="image 4.jpg"/>
          <p:cNvPicPr>
            <a:picLocks noChangeAspect="1"/>
          </p:cNvPicPr>
          <p:nvPr/>
        </p:nvPicPr>
        <p:blipFill>
          <a:blip r:embed="rId3" cstate="print"/>
          <a:stretch>
            <a:fillRect/>
          </a:stretch>
        </p:blipFill>
        <p:spPr>
          <a:xfrm>
            <a:off x="1187624" y="980728"/>
            <a:ext cx="6699904" cy="487800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Response</a:t>
            </a:r>
            <a:endParaRPr lang="en-CA" dirty="0"/>
          </a:p>
        </p:txBody>
      </p:sp>
      <p:pic>
        <p:nvPicPr>
          <p:cNvPr id="4" name="Picture 3" descr="image 5.jpg"/>
          <p:cNvPicPr>
            <a:picLocks noChangeAspect="1"/>
          </p:cNvPicPr>
          <p:nvPr/>
        </p:nvPicPr>
        <p:blipFill>
          <a:blip r:embed="rId3" cstate="print"/>
          <a:stretch>
            <a:fillRect/>
          </a:stretch>
        </p:blipFill>
        <p:spPr>
          <a:xfrm>
            <a:off x="1187624" y="980728"/>
            <a:ext cx="6699904" cy="48780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Response</a:t>
            </a:r>
            <a:endParaRPr lang="en-CA" dirty="0"/>
          </a:p>
        </p:txBody>
      </p:sp>
      <p:pic>
        <p:nvPicPr>
          <p:cNvPr id="5" name="Picture 4" descr="image 6.jpg"/>
          <p:cNvPicPr>
            <a:picLocks noChangeAspect="1"/>
          </p:cNvPicPr>
          <p:nvPr/>
        </p:nvPicPr>
        <p:blipFill>
          <a:blip r:embed="rId3" cstate="print"/>
          <a:stretch>
            <a:fillRect/>
          </a:stretch>
        </p:blipFill>
        <p:spPr>
          <a:xfrm>
            <a:off x="1187624" y="980728"/>
            <a:ext cx="6699904" cy="487800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Response</a:t>
            </a:r>
            <a:endParaRPr lang="en-CA" dirty="0"/>
          </a:p>
        </p:txBody>
      </p:sp>
      <p:pic>
        <p:nvPicPr>
          <p:cNvPr id="6" name="Picture 5" descr="image 8.jpg"/>
          <p:cNvPicPr>
            <a:picLocks noChangeAspect="1"/>
          </p:cNvPicPr>
          <p:nvPr/>
        </p:nvPicPr>
        <p:blipFill>
          <a:blip r:embed="rId3" cstate="print"/>
          <a:stretch>
            <a:fillRect/>
          </a:stretch>
        </p:blipFill>
        <p:spPr>
          <a:xfrm>
            <a:off x="1187624" y="980728"/>
            <a:ext cx="6699904" cy="4878000"/>
          </a:xfrm>
          <a:prstGeom prst="rect">
            <a:avLst/>
          </a:prstGeom>
        </p:spPr>
      </p:pic>
      <p:sp>
        <p:nvSpPr>
          <p:cNvPr id="4" name="Rounded Rectangle 3"/>
          <p:cNvSpPr>
            <a:spLocks noChangeArrowheads="1"/>
          </p:cNvSpPr>
          <p:nvPr/>
        </p:nvSpPr>
        <p:spPr bwMode="auto">
          <a:xfrm>
            <a:off x="6804248" y="620688"/>
            <a:ext cx="2123728" cy="2283722"/>
          </a:xfrm>
          <a:prstGeom prst="roundRect">
            <a:avLst>
              <a:gd name="adj" fmla="val 25000"/>
            </a:avLst>
          </a:prstGeom>
          <a:solidFill>
            <a:srgbClr val="004937"/>
          </a:solidFill>
          <a:ln w="25400">
            <a:solidFill>
              <a:schemeClr val="bg1"/>
            </a:solidFill>
            <a:round/>
            <a:headEnd/>
            <a:tailEnd/>
          </a:ln>
          <a:effectLst>
            <a:outerShdw dist="35921" dir="2700000" algn="tl" rotWithShape="0">
              <a:schemeClr val="tx1">
                <a:alpha val="39998"/>
              </a:schemeClr>
            </a:outerShdw>
          </a:effectLst>
        </p:spPr>
        <p:txBody>
          <a:bodyPr anchor="ctr"/>
          <a:lstStyle/>
          <a:p>
            <a:pPr algn="ctr"/>
            <a:r>
              <a:rPr lang="en-CA" sz="2000" b="1" dirty="0" smtClean="0">
                <a:solidFill>
                  <a:schemeClr val="bg1"/>
                </a:solidFill>
                <a:latin typeface="Calibri" pitchFamily="34" charset="0"/>
              </a:rPr>
              <a:t>The green line is EPNs aggregated response from the Client Pool.</a:t>
            </a:r>
            <a:endParaRPr lang="en-CA" sz="1200" b="1" dirty="0" smtClean="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533400"/>
          </a:xfrm>
        </p:spPr>
        <p:txBody>
          <a:bodyPr/>
          <a:lstStyle/>
          <a:p>
            <a:r>
              <a:rPr lang="en-CA" dirty="0" smtClean="0"/>
              <a:t>Grid Optimization Needs New Tools</a:t>
            </a:r>
            <a:endParaRPr lang="en-CA" dirty="0"/>
          </a:p>
        </p:txBody>
      </p:sp>
      <p:pic>
        <p:nvPicPr>
          <p:cNvPr id="1026" name="Picture 2" descr="X:\Marketing\Images\ENBALA Power Networks\ENBALA\demandadjust 2.jpg"/>
          <p:cNvPicPr>
            <a:picLocks noChangeAspect="1" noChangeArrowheads="1"/>
          </p:cNvPicPr>
          <p:nvPr/>
        </p:nvPicPr>
        <p:blipFill>
          <a:blip r:embed="rId3" cstate="email"/>
          <a:srcRect/>
          <a:stretch>
            <a:fillRect/>
          </a:stretch>
        </p:blipFill>
        <p:spPr bwMode="auto">
          <a:xfrm>
            <a:off x="1475656" y="1687240"/>
            <a:ext cx="6264696" cy="3325935"/>
          </a:xfrm>
          <a:prstGeom prst="rect">
            <a:avLst/>
          </a:prstGeom>
          <a:noFill/>
        </p:spPr>
      </p:pic>
      <p:sp>
        <p:nvSpPr>
          <p:cNvPr id="9" name="Rounded Rectangular Callout 8"/>
          <p:cNvSpPr/>
          <p:nvPr/>
        </p:nvSpPr>
        <p:spPr>
          <a:xfrm>
            <a:off x="5292080" y="980728"/>
            <a:ext cx="3563888" cy="720080"/>
          </a:xfrm>
          <a:prstGeom prst="wedgeRoundRectCallout">
            <a:avLst>
              <a:gd name="adj1" fmla="val -56930"/>
              <a:gd name="adj2" fmla="val 107223"/>
              <a:gd name="adj3" fmla="val 16667"/>
            </a:avLst>
          </a:prstGeom>
          <a:gradFill flip="none" rotWithShape="1">
            <a:gsLst>
              <a:gs pos="0">
                <a:srgbClr val="3F6B19"/>
              </a:gs>
              <a:gs pos="100000">
                <a:srgbClr val="69AE2C"/>
              </a:gs>
              <a:gs pos="23000">
                <a:srgbClr val="69AE2C"/>
              </a:gs>
              <a:gs pos="99000">
                <a:srgbClr val="3F6B19"/>
              </a:gs>
              <a:gs pos="84000">
                <a:srgbClr val="69AE2C"/>
              </a:gs>
              <a:gs pos="53000">
                <a:srgbClr val="A8E37B"/>
              </a:gs>
            </a:gsLst>
            <a:lin ang="16200000" scaled="0"/>
            <a:tileRect/>
          </a:gradFill>
          <a:ln w="28575" cmpd="sng">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CA" sz="1800" dirty="0">
                <a:effectLst>
                  <a:outerShdw blurRad="50800" dist="38100" dir="2700000" algn="tl" rotWithShape="0">
                    <a:prstClr val="black">
                      <a:alpha val="40000"/>
                    </a:prstClr>
                  </a:outerShdw>
                </a:effectLst>
                <a:latin typeface="Calibri" pitchFamily="34" charset="0"/>
                <a:cs typeface="Calibri" pitchFamily="34" charset="0"/>
              </a:rPr>
              <a:t>Grid operators </a:t>
            </a:r>
            <a:r>
              <a:rPr lang="en-CA" sz="1800" dirty="0" smtClean="0">
                <a:effectLst>
                  <a:outerShdw blurRad="50800" dist="38100" dir="2700000" algn="tl" rotWithShape="0">
                    <a:prstClr val="black">
                      <a:alpha val="40000"/>
                    </a:prstClr>
                  </a:outerShdw>
                </a:effectLst>
                <a:latin typeface="Calibri" pitchFamily="34" charset="0"/>
                <a:cs typeface="Calibri" pitchFamily="34" charset="0"/>
              </a:rPr>
              <a:t>control generators </a:t>
            </a:r>
            <a:r>
              <a:rPr lang="en-CA" sz="1800" dirty="0">
                <a:effectLst>
                  <a:outerShdw blurRad="50800" dist="38100" dir="2700000" algn="tl" rotWithShape="0">
                    <a:prstClr val="black">
                      <a:alpha val="40000"/>
                    </a:prstClr>
                  </a:outerShdw>
                </a:effectLst>
                <a:latin typeface="Calibri" pitchFamily="34" charset="0"/>
                <a:cs typeface="Calibri" pitchFamily="34" charset="0"/>
              </a:rPr>
              <a:t>to ramp up and down.</a:t>
            </a:r>
          </a:p>
        </p:txBody>
      </p:sp>
      <p:sp>
        <p:nvSpPr>
          <p:cNvPr id="10" name="Rounded Rectangular Callout 9"/>
          <p:cNvSpPr/>
          <p:nvPr/>
        </p:nvSpPr>
        <p:spPr>
          <a:xfrm>
            <a:off x="251520" y="5085184"/>
            <a:ext cx="4968552" cy="648072"/>
          </a:xfrm>
          <a:prstGeom prst="wedgeRoundRectCallout">
            <a:avLst>
              <a:gd name="adj1" fmla="val 45781"/>
              <a:gd name="adj2" fmla="val -121186"/>
              <a:gd name="adj3" fmla="val 16667"/>
            </a:avLst>
          </a:prstGeom>
          <a:gradFill flip="none" rotWithShape="1">
            <a:gsLst>
              <a:gs pos="0">
                <a:srgbClr val="3F6B19"/>
              </a:gs>
              <a:gs pos="100000">
                <a:srgbClr val="69AE2C"/>
              </a:gs>
              <a:gs pos="23000">
                <a:srgbClr val="69AE2C"/>
              </a:gs>
              <a:gs pos="99000">
                <a:srgbClr val="3F6B19"/>
              </a:gs>
              <a:gs pos="84000">
                <a:srgbClr val="69AE2C"/>
              </a:gs>
              <a:gs pos="53000">
                <a:srgbClr val="A8E37B"/>
              </a:gs>
            </a:gsLst>
            <a:lin ang="16200000" scaled="0"/>
            <a:tileRect/>
          </a:gradFill>
          <a:ln w="28575" cmpd="sng">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CA" sz="1800" dirty="0">
                <a:effectLst>
                  <a:outerShdw blurRad="50800" dist="38100" dir="2700000" algn="tl" rotWithShape="0">
                    <a:prstClr val="black">
                      <a:alpha val="40000"/>
                    </a:prstClr>
                  </a:outerShdw>
                </a:effectLst>
                <a:latin typeface="Calibri" pitchFamily="34" charset="0"/>
                <a:cs typeface="Calibri" pitchFamily="34" charset="0"/>
              </a:rPr>
              <a:t>Grid operators  increasingly </a:t>
            </a:r>
            <a:r>
              <a:rPr lang="en-CA" sz="1800" dirty="0" smtClean="0">
                <a:effectLst>
                  <a:outerShdw blurRad="50800" dist="38100" dir="2700000" algn="tl" rotWithShape="0">
                    <a:prstClr val="black">
                      <a:alpha val="40000"/>
                    </a:prstClr>
                  </a:outerShdw>
                </a:effectLst>
                <a:latin typeface="Calibri" pitchFamily="34" charset="0"/>
                <a:cs typeface="Calibri" pitchFamily="34" charset="0"/>
              </a:rPr>
              <a:t>rely </a:t>
            </a:r>
            <a:r>
              <a:rPr lang="en-CA" sz="1800" dirty="0">
                <a:effectLst>
                  <a:outerShdw blurRad="50800" dist="38100" dir="2700000" algn="tl" rotWithShape="0">
                    <a:prstClr val="black">
                      <a:alpha val="40000"/>
                    </a:prstClr>
                  </a:outerShdw>
                </a:effectLst>
                <a:latin typeface="Calibri" pitchFamily="34" charset="0"/>
                <a:cs typeface="Calibri" pitchFamily="34" charset="0"/>
              </a:rPr>
              <a:t>on loads to participate in the management of the electric grid.</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Response</a:t>
            </a:r>
            <a:endParaRPr lang="en-CA" dirty="0"/>
          </a:p>
        </p:txBody>
      </p:sp>
      <p:pic>
        <p:nvPicPr>
          <p:cNvPr id="5" name="Picture 4" descr="image 9.jpg"/>
          <p:cNvPicPr>
            <a:picLocks noChangeAspect="1"/>
          </p:cNvPicPr>
          <p:nvPr/>
        </p:nvPicPr>
        <p:blipFill>
          <a:blip r:embed="rId3" cstate="print"/>
          <a:stretch>
            <a:fillRect/>
          </a:stretch>
        </p:blipFill>
        <p:spPr>
          <a:xfrm>
            <a:off x="1187624" y="980728"/>
            <a:ext cx="6699904" cy="487800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Response</a:t>
            </a:r>
            <a:endParaRPr lang="en-CA" dirty="0"/>
          </a:p>
        </p:txBody>
      </p:sp>
      <p:pic>
        <p:nvPicPr>
          <p:cNvPr id="5" name="Picture 4" descr="image 10.jpg"/>
          <p:cNvPicPr>
            <a:picLocks noChangeAspect="1"/>
          </p:cNvPicPr>
          <p:nvPr/>
        </p:nvPicPr>
        <p:blipFill>
          <a:blip r:embed="rId3" cstate="print"/>
          <a:stretch>
            <a:fillRect/>
          </a:stretch>
        </p:blipFill>
        <p:spPr>
          <a:xfrm>
            <a:off x="1187624" y="980728"/>
            <a:ext cx="6699904" cy="48780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Response</a:t>
            </a:r>
            <a:endParaRPr lang="en-CA" dirty="0"/>
          </a:p>
        </p:txBody>
      </p:sp>
      <p:pic>
        <p:nvPicPr>
          <p:cNvPr id="5" name="Picture 4" descr="image 11.jpg"/>
          <p:cNvPicPr>
            <a:picLocks noChangeAspect="1"/>
          </p:cNvPicPr>
          <p:nvPr/>
        </p:nvPicPr>
        <p:blipFill>
          <a:blip r:embed="rId3" cstate="print"/>
          <a:stretch>
            <a:fillRect/>
          </a:stretch>
        </p:blipFill>
        <p:spPr>
          <a:xfrm>
            <a:off x="1187624" y="980728"/>
            <a:ext cx="6699904" cy="4878000"/>
          </a:xfrm>
          <a:prstGeom prst="rect">
            <a:avLst/>
          </a:prstGeom>
        </p:spPr>
      </p:pic>
      <p:sp>
        <p:nvSpPr>
          <p:cNvPr id="6" name="Rounded Rectangle 5"/>
          <p:cNvSpPr>
            <a:spLocks noChangeArrowheads="1"/>
          </p:cNvSpPr>
          <p:nvPr/>
        </p:nvSpPr>
        <p:spPr bwMode="auto">
          <a:xfrm>
            <a:off x="6660232" y="548680"/>
            <a:ext cx="2247100" cy="2355730"/>
          </a:xfrm>
          <a:prstGeom prst="roundRect">
            <a:avLst>
              <a:gd name="adj" fmla="val 25000"/>
            </a:avLst>
          </a:prstGeom>
          <a:solidFill>
            <a:srgbClr val="004937"/>
          </a:solidFill>
          <a:ln w="25400">
            <a:solidFill>
              <a:schemeClr val="bg1"/>
            </a:solidFill>
            <a:round/>
            <a:headEnd/>
            <a:tailEnd/>
          </a:ln>
          <a:effectLst>
            <a:outerShdw dist="35921" dir="2700000" algn="tl" rotWithShape="0">
              <a:schemeClr val="tx1">
                <a:alpha val="39998"/>
              </a:schemeClr>
            </a:outerShdw>
          </a:effectLst>
        </p:spPr>
        <p:txBody>
          <a:bodyPr anchor="ctr"/>
          <a:lstStyle/>
          <a:p>
            <a:pPr algn="ctr"/>
            <a:r>
              <a:rPr lang="en-CA" sz="2000" b="1" dirty="0" smtClean="0">
                <a:solidFill>
                  <a:schemeClr val="bg1"/>
                </a:solidFill>
                <a:latin typeface="Calibri" pitchFamily="34" charset="0"/>
              </a:rPr>
              <a:t>8 binary assets (on/off) responding to the ENBALA Power Network.</a:t>
            </a:r>
          </a:p>
          <a:p>
            <a:r>
              <a:rPr lang="en-CA" sz="1200" b="1" dirty="0" smtClean="0">
                <a:solidFill>
                  <a:schemeClr val="bg1"/>
                </a:solidFill>
                <a:latin typeface="Calibri" pitchFamily="34" charset="0"/>
              </a:rPr>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Response</a:t>
            </a:r>
            <a:endParaRPr lang="en-CA" dirty="0"/>
          </a:p>
        </p:txBody>
      </p:sp>
      <p:pic>
        <p:nvPicPr>
          <p:cNvPr id="6" name="Picture 5" descr="image 12.jpg"/>
          <p:cNvPicPr>
            <a:picLocks noChangeAspect="1"/>
          </p:cNvPicPr>
          <p:nvPr/>
        </p:nvPicPr>
        <p:blipFill>
          <a:blip r:embed="rId3" cstate="print"/>
          <a:stretch>
            <a:fillRect/>
          </a:stretch>
        </p:blipFill>
        <p:spPr>
          <a:xfrm>
            <a:off x="1187624" y="980728"/>
            <a:ext cx="6699904" cy="4878000"/>
          </a:xfrm>
          <a:prstGeom prst="rect">
            <a:avLst/>
          </a:prstGeom>
        </p:spPr>
      </p:pic>
      <p:sp>
        <p:nvSpPr>
          <p:cNvPr id="7" name="Rounded Rectangle 6"/>
          <p:cNvSpPr>
            <a:spLocks noChangeArrowheads="1"/>
          </p:cNvSpPr>
          <p:nvPr/>
        </p:nvSpPr>
        <p:spPr bwMode="auto">
          <a:xfrm>
            <a:off x="6228184" y="980728"/>
            <a:ext cx="2714644" cy="2571754"/>
          </a:xfrm>
          <a:prstGeom prst="roundRect">
            <a:avLst>
              <a:gd name="adj" fmla="val 25000"/>
            </a:avLst>
          </a:prstGeom>
          <a:solidFill>
            <a:srgbClr val="004937"/>
          </a:solidFill>
          <a:ln w="25400">
            <a:solidFill>
              <a:schemeClr val="bg1"/>
            </a:solidFill>
            <a:round/>
            <a:headEnd/>
            <a:tailEnd/>
          </a:ln>
          <a:effectLst>
            <a:outerShdw dist="35921" dir="2700000" algn="tl" rotWithShape="0">
              <a:schemeClr val="tx1">
                <a:alpha val="39998"/>
              </a:schemeClr>
            </a:outerShdw>
          </a:effectLst>
        </p:spPr>
        <p:txBody>
          <a:bodyPr anchor="ctr"/>
          <a:lstStyle/>
          <a:p>
            <a:pPr algn="ctr"/>
            <a:r>
              <a:rPr lang="en-CA" sz="2000" b="1" dirty="0" smtClean="0">
                <a:solidFill>
                  <a:schemeClr val="bg1"/>
                </a:solidFill>
                <a:latin typeface="Calibri" pitchFamily="34" charset="0"/>
              </a:rPr>
              <a:t>The 9</a:t>
            </a:r>
            <a:r>
              <a:rPr lang="en-CA" sz="2000" b="1" baseline="30000" dirty="0" smtClean="0">
                <a:solidFill>
                  <a:schemeClr val="bg1"/>
                </a:solidFill>
                <a:latin typeface="Calibri" pitchFamily="34" charset="0"/>
              </a:rPr>
              <a:t>th</a:t>
            </a:r>
            <a:r>
              <a:rPr lang="en-CA" sz="2000" b="1" dirty="0" smtClean="0">
                <a:solidFill>
                  <a:schemeClr val="bg1"/>
                </a:solidFill>
                <a:latin typeface="Calibri" pitchFamily="34" charset="0"/>
              </a:rPr>
              <a:t> participating load  is a VFD – providing a continuous response (ranging between 1000 kW – 1750 kW)</a:t>
            </a:r>
          </a:p>
          <a:p>
            <a:r>
              <a:rPr lang="en-CA" sz="1200" b="1" dirty="0" smtClean="0">
                <a:solidFill>
                  <a:schemeClr val="bg1"/>
                </a:solidFill>
                <a:latin typeface="Calibri" pitchFamily="34" charset="0"/>
              </a:rPr>
              <a:t>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Response</a:t>
            </a:r>
            <a:endParaRPr lang="en-CA" dirty="0"/>
          </a:p>
        </p:txBody>
      </p:sp>
      <p:pic>
        <p:nvPicPr>
          <p:cNvPr id="6" name="Picture 5" descr="image 13.jpg"/>
          <p:cNvPicPr>
            <a:picLocks noChangeAspect="1"/>
          </p:cNvPicPr>
          <p:nvPr/>
        </p:nvPicPr>
        <p:blipFill>
          <a:blip r:embed="rId3" cstate="print"/>
          <a:stretch>
            <a:fillRect/>
          </a:stretch>
        </p:blipFill>
        <p:spPr>
          <a:xfrm>
            <a:off x="1187624" y="980728"/>
            <a:ext cx="6699904" cy="4878000"/>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Response</a:t>
            </a:r>
            <a:endParaRPr lang="en-CA" dirty="0"/>
          </a:p>
        </p:txBody>
      </p:sp>
      <p:pic>
        <p:nvPicPr>
          <p:cNvPr id="5" name="Picture 4" descr="image 14.jpg"/>
          <p:cNvPicPr>
            <a:picLocks noChangeAspect="1"/>
          </p:cNvPicPr>
          <p:nvPr/>
        </p:nvPicPr>
        <p:blipFill>
          <a:blip r:embed="rId3" cstate="print"/>
          <a:stretch>
            <a:fillRect/>
          </a:stretch>
        </p:blipFill>
        <p:spPr>
          <a:xfrm>
            <a:off x="1187624" y="980728"/>
            <a:ext cx="6699904" cy="4878000"/>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Response</a:t>
            </a:r>
            <a:endParaRPr lang="en-CA" dirty="0"/>
          </a:p>
        </p:txBody>
      </p:sp>
      <p:pic>
        <p:nvPicPr>
          <p:cNvPr id="5" name="Picture 4" descr="image 15.jpg"/>
          <p:cNvPicPr>
            <a:picLocks noChangeAspect="1"/>
          </p:cNvPicPr>
          <p:nvPr/>
        </p:nvPicPr>
        <p:blipFill>
          <a:blip r:embed="rId3" cstate="print"/>
          <a:stretch>
            <a:fillRect/>
          </a:stretch>
        </p:blipFill>
        <p:spPr>
          <a:xfrm>
            <a:off x="1187624" y="980728"/>
            <a:ext cx="6699904" cy="4878000"/>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Response</a:t>
            </a:r>
            <a:endParaRPr lang="en-CA" dirty="0"/>
          </a:p>
        </p:txBody>
      </p:sp>
      <p:pic>
        <p:nvPicPr>
          <p:cNvPr id="5" name="Picture 4" descr="image 15.jpg"/>
          <p:cNvPicPr>
            <a:picLocks noChangeAspect="1"/>
          </p:cNvPicPr>
          <p:nvPr/>
        </p:nvPicPr>
        <p:blipFill>
          <a:blip r:embed="rId3" cstate="print"/>
          <a:stretch>
            <a:fillRect/>
          </a:stretch>
        </p:blipFill>
        <p:spPr>
          <a:xfrm>
            <a:off x="1187624" y="980728"/>
            <a:ext cx="6699904" cy="4878000"/>
          </a:xfrm>
          <a:prstGeom prst="rect">
            <a:avLst/>
          </a:prstGeom>
        </p:spPr>
      </p:pic>
      <p:sp>
        <p:nvSpPr>
          <p:cNvPr id="4" name="Rounded Rectangle 3"/>
          <p:cNvSpPr>
            <a:spLocks noChangeArrowheads="1"/>
          </p:cNvSpPr>
          <p:nvPr/>
        </p:nvSpPr>
        <p:spPr bwMode="auto">
          <a:xfrm>
            <a:off x="6000760" y="2928948"/>
            <a:ext cx="2714644" cy="2571754"/>
          </a:xfrm>
          <a:prstGeom prst="roundRect">
            <a:avLst>
              <a:gd name="adj" fmla="val 25000"/>
            </a:avLst>
          </a:prstGeom>
          <a:solidFill>
            <a:srgbClr val="004937"/>
          </a:solidFill>
          <a:ln w="25400">
            <a:solidFill>
              <a:schemeClr val="bg1"/>
            </a:solidFill>
            <a:round/>
            <a:headEnd/>
            <a:tailEnd/>
          </a:ln>
          <a:effectLst>
            <a:outerShdw dist="35921" dir="2700000" algn="tl" rotWithShape="0">
              <a:schemeClr val="tx1">
                <a:alpha val="39998"/>
              </a:schemeClr>
            </a:outerShdw>
          </a:effectLst>
        </p:spPr>
        <p:txBody>
          <a:bodyPr anchor="ctr"/>
          <a:lstStyle/>
          <a:p>
            <a:pPr algn="ctr"/>
            <a:r>
              <a:rPr lang="en-CA" sz="2000" b="1" dirty="0" smtClean="0">
                <a:solidFill>
                  <a:schemeClr val="bg1"/>
                </a:solidFill>
                <a:latin typeface="Calibri" pitchFamily="34" charset="0"/>
              </a:rPr>
              <a:t>The aggregate response of each resource in the network is compiled to form a unified regulation response.</a:t>
            </a:r>
          </a:p>
          <a:p>
            <a:r>
              <a:rPr lang="en-CA" sz="1200" b="1" dirty="0" smtClean="0">
                <a:solidFill>
                  <a:schemeClr val="bg1"/>
                </a:solidFill>
                <a:latin typeface="Calibri" pitchFamily="34" charset="0"/>
              </a:rPr>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Regulation – Resource Response</a:t>
            </a:r>
            <a:endParaRPr lang="en-CA" dirty="0"/>
          </a:p>
        </p:txBody>
      </p:sp>
      <p:pic>
        <p:nvPicPr>
          <p:cNvPr id="1027" name="Picture 3" descr="C:\Users\bstewart\Desktop\Graph\pics\0.png"/>
          <p:cNvPicPr>
            <a:picLocks noChangeAspect="1" noChangeArrowheads="1"/>
          </p:cNvPicPr>
          <p:nvPr/>
        </p:nvPicPr>
        <p:blipFill>
          <a:blip r:embed="rId3" cstate="print"/>
          <a:stretch>
            <a:fillRect/>
          </a:stretch>
        </p:blipFill>
        <p:spPr bwMode="auto">
          <a:xfrm>
            <a:off x="1142976" y="928840"/>
            <a:ext cx="6786609" cy="4941127"/>
          </a:xfrm>
          <a:prstGeom prst="rect">
            <a:avLst/>
          </a:prstGeom>
          <a:noFill/>
        </p:spPr>
      </p:pic>
      <p:sp>
        <p:nvSpPr>
          <p:cNvPr id="4" name="Rounded Rectangle 3"/>
          <p:cNvSpPr>
            <a:spLocks noChangeArrowheads="1"/>
          </p:cNvSpPr>
          <p:nvPr/>
        </p:nvSpPr>
        <p:spPr bwMode="auto">
          <a:xfrm>
            <a:off x="6000760" y="2928948"/>
            <a:ext cx="2714644" cy="2571754"/>
          </a:xfrm>
          <a:prstGeom prst="roundRect">
            <a:avLst>
              <a:gd name="adj" fmla="val 25000"/>
            </a:avLst>
          </a:prstGeom>
          <a:solidFill>
            <a:srgbClr val="004937"/>
          </a:solidFill>
          <a:ln w="25400">
            <a:solidFill>
              <a:schemeClr val="bg1"/>
            </a:solidFill>
            <a:round/>
            <a:headEnd/>
            <a:tailEnd/>
          </a:ln>
          <a:effectLst>
            <a:outerShdw dist="35921" dir="2700000" algn="tl" rotWithShape="0">
              <a:schemeClr val="tx1">
                <a:alpha val="39998"/>
              </a:schemeClr>
            </a:outerShdw>
          </a:effectLst>
        </p:spPr>
        <p:txBody>
          <a:bodyPr anchor="ctr"/>
          <a:lstStyle/>
          <a:p>
            <a:pPr algn="ctr"/>
            <a:r>
              <a:rPr lang="en-CA" sz="2000" b="1" dirty="0" smtClean="0">
                <a:solidFill>
                  <a:schemeClr val="bg1"/>
                </a:solidFill>
                <a:latin typeface="Calibri" pitchFamily="34" charset="0"/>
              </a:rPr>
              <a:t>The aggregate response of each resource in the network is compiled to form the regulation response</a:t>
            </a:r>
          </a:p>
          <a:p>
            <a:r>
              <a:rPr lang="en-CA" sz="1200" b="1" dirty="0" smtClean="0">
                <a:solidFill>
                  <a:schemeClr val="bg1"/>
                </a:solidFill>
                <a:latin typeface="Calibri" pitchFamily="34" charset="0"/>
              </a:rPr>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87680" cy="533400"/>
          </a:xfrm>
        </p:spPr>
        <p:txBody>
          <a:bodyPr/>
          <a:lstStyle/>
          <a:p>
            <a:r>
              <a:rPr lang="en-CA" dirty="0" smtClean="0"/>
              <a:t>Real World Load Response</a:t>
            </a:r>
            <a:endParaRPr lang="en-CA"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395536" y="1124744"/>
            <a:ext cx="7924800" cy="44871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0"/>
          <p:cNvGrpSpPr/>
          <p:nvPr/>
        </p:nvGrpSpPr>
        <p:grpSpPr>
          <a:xfrm>
            <a:off x="1331640" y="1412776"/>
            <a:ext cx="7344816" cy="3744416"/>
            <a:chOff x="1259632" y="1412776"/>
            <a:chExt cx="7344816" cy="3744416"/>
          </a:xfrm>
        </p:grpSpPr>
        <p:sp>
          <p:nvSpPr>
            <p:cNvPr id="42" name="Rounded Rectangle 41"/>
            <p:cNvSpPr/>
            <p:nvPr/>
          </p:nvSpPr>
          <p:spPr>
            <a:xfrm>
              <a:off x="1259632" y="1412776"/>
              <a:ext cx="6408712" cy="3744416"/>
            </a:xfrm>
            <a:prstGeom prst="roundRect">
              <a:avLst>
                <a:gd name="adj" fmla="val 5130"/>
              </a:avLst>
            </a:prstGeom>
            <a:solidFill>
              <a:schemeClr val="accent3">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ounded Rectangle 59"/>
            <p:cNvSpPr/>
            <p:nvPr/>
          </p:nvSpPr>
          <p:spPr>
            <a:xfrm>
              <a:off x="7812360" y="1412776"/>
              <a:ext cx="792088" cy="3744416"/>
            </a:xfrm>
            <a:prstGeom prst="roundRect">
              <a:avLst>
                <a:gd name="adj" fmla="val 22582"/>
              </a:avLst>
            </a:prstGeom>
            <a:solidFill>
              <a:schemeClr val="accent3">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304800" y="228600"/>
            <a:ext cx="8659688" cy="533400"/>
          </a:xfrm>
        </p:spPr>
        <p:txBody>
          <a:bodyPr/>
          <a:lstStyle/>
          <a:p>
            <a:r>
              <a:rPr lang="en-CA" dirty="0" smtClean="0"/>
              <a:t>Demand-Side Management Opportunities</a:t>
            </a:r>
            <a:endParaRPr lang="en-CA" dirty="0"/>
          </a:p>
        </p:txBody>
      </p:sp>
      <p:sp>
        <p:nvSpPr>
          <p:cNvPr id="5" name="TextBox 4"/>
          <p:cNvSpPr txBox="1"/>
          <p:nvPr/>
        </p:nvSpPr>
        <p:spPr>
          <a:xfrm>
            <a:off x="1187624" y="1002214"/>
            <a:ext cx="6768752" cy="338554"/>
          </a:xfrm>
          <a:prstGeom prst="rect">
            <a:avLst/>
          </a:prstGeom>
          <a:noFill/>
        </p:spPr>
        <p:txBody>
          <a:bodyPr wrap="square" rtlCol="0">
            <a:spAutoFit/>
          </a:bodyPr>
          <a:lstStyle/>
          <a:p>
            <a:pPr algn="ctr"/>
            <a:r>
              <a:rPr lang="en-US" sz="1600" b="1" dirty="0" smtClean="0">
                <a:latin typeface="Calibri"/>
                <a:cs typeface="Calibri"/>
              </a:rPr>
              <a:t>Market  Maturity for demand side assets to participant</a:t>
            </a:r>
            <a:endParaRPr lang="en-US" sz="1600" b="1" dirty="0">
              <a:latin typeface="Calibri"/>
              <a:cs typeface="Calibri"/>
            </a:endParaRPr>
          </a:p>
        </p:txBody>
      </p:sp>
      <p:grpSp>
        <p:nvGrpSpPr>
          <p:cNvPr id="4" name="Group 6"/>
          <p:cNvGrpSpPr/>
          <p:nvPr/>
        </p:nvGrpSpPr>
        <p:grpSpPr>
          <a:xfrm>
            <a:off x="1331640" y="3429000"/>
            <a:ext cx="1584176" cy="1584176"/>
            <a:chOff x="539552" y="2204864"/>
            <a:chExt cx="1440160" cy="1440160"/>
          </a:xfrm>
        </p:grpSpPr>
        <p:sp>
          <p:nvSpPr>
            <p:cNvPr id="12" name="Oval 11"/>
            <p:cNvSpPr/>
            <p:nvPr/>
          </p:nvSpPr>
          <p:spPr>
            <a:xfrm>
              <a:off x="539552" y="2204864"/>
              <a:ext cx="1440160" cy="1440160"/>
            </a:xfrm>
            <a:prstGeom prst="ellipse">
              <a:avLst/>
            </a:prstGeom>
            <a:solidFill>
              <a:srgbClr val="1C4624"/>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83568" y="2492896"/>
              <a:ext cx="1152128" cy="954107"/>
            </a:xfrm>
            <a:prstGeom prst="rect">
              <a:avLst/>
            </a:prstGeom>
            <a:noFill/>
            <a:ln w="38100" cmpd="sng">
              <a:noFill/>
            </a:ln>
          </p:spPr>
          <p:txBody>
            <a:bodyPr wrap="square" rtlCol="0">
              <a:spAutoFit/>
            </a:bodyPr>
            <a:lstStyle/>
            <a:p>
              <a:pPr algn="ctr"/>
              <a:r>
                <a:rPr lang="en-US" sz="1400" dirty="0" smtClean="0">
                  <a:solidFill>
                    <a:schemeClr val="bg1"/>
                  </a:solidFill>
                  <a:latin typeface="Calibri"/>
                  <a:cs typeface="Calibri"/>
                </a:rPr>
                <a:t>Curtailment</a:t>
              </a:r>
              <a:br>
                <a:rPr lang="en-US" sz="1400" dirty="0" smtClean="0">
                  <a:solidFill>
                    <a:schemeClr val="bg1"/>
                  </a:solidFill>
                  <a:latin typeface="Calibri"/>
                  <a:cs typeface="Calibri"/>
                </a:rPr>
              </a:br>
              <a:r>
                <a:rPr lang="en-US" sz="1400" dirty="0" smtClean="0">
                  <a:solidFill>
                    <a:schemeClr val="bg1"/>
                  </a:solidFill>
                  <a:latin typeface="Calibri"/>
                  <a:cs typeface="Calibri"/>
                </a:rPr>
                <a:t>(Traditional</a:t>
              </a:r>
              <a:br>
                <a:rPr lang="en-US" sz="1400" dirty="0" smtClean="0">
                  <a:solidFill>
                    <a:schemeClr val="bg1"/>
                  </a:solidFill>
                  <a:latin typeface="Calibri"/>
                  <a:cs typeface="Calibri"/>
                </a:rPr>
              </a:br>
              <a:r>
                <a:rPr lang="en-US" sz="1400" dirty="0" smtClean="0">
                  <a:solidFill>
                    <a:schemeClr val="bg1"/>
                  </a:solidFill>
                  <a:latin typeface="Calibri"/>
                  <a:cs typeface="Calibri"/>
                </a:rPr>
                <a:t>Demand</a:t>
              </a:r>
              <a:br>
                <a:rPr lang="en-US" sz="1400" dirty="0" smtClean="0">
                  <a:solidFill>
                    <a:schemeClr val="bg1"/>
                  </a:solidFill>
                  <a:latin typeface="Calibri"/>
                  <a:cs typeface="Calibri"/>
                </a:rPr>
              </a:br>
              <a:r>
                <a:rPr lang="en-US" sz="1400" dirty="0" smtClean="0">
                  <a:solidFill>
                    <a:schemeClr val="bg1"/>
                  </a:solidFill>
                  <a:latin typeface="Calibri"/>
                  <a:cs typeface="Calibri"/>
                </a:rPr>
                <a:t>Response)</a:t>
              </a:r>
              <a:endParaRPr lang="en-US" sz="1400" dirty="0">
                <a:solidFill>
                  <a:schemeClr val="bg1"/>
                </a:solidFill>
                <a:latin typeface="Calibri"/>
                <a:cs typeface="Calibri"/>
              </a:endParaRPr>
            </a:p>
          </p:txBody>
        </p:sp>
      </p:grpSp>
      <p:grpSp>
        <p:nvGrpSpPr>
          <p:cNvPr id="6" name="Group 42"/>
          <p:cNvGrpSpPr/>
          <p:nvPr/>
        </p:nvGrpSpPr>
        <p:grpSpPr>
          <a:xfrm>
            <a:off x="6516216" y="1772816"/>
            <a:ext cx="1152128" cy="720080"/>
            <a:chOff x="5580112" y="2348880"/>
            <a:chExt cx="1152128" cy="720080"/>
          </a:xfrm>
        </p:grpSpPr>
        <p:sp>
          <p:nvSpPr>
            <p:cNvPr id="15" name="Oval 14"/>
            <p:cNvSpPr/>
            <p:nvPr/>
          </p:nvSpPr>
          <p:spPr>
            <a:xfrm>
              <a:off x="5796136" y="2348880"/>
              <a:ext cx="720080" cy="720080"/>
            </a:xfrm>
            <a:prstGeom prst="ellipse">
              <a:avLst/>
            </a:prstGeom>
            <a:solidFill>
              <a:srgbClr val="C1DD7C"/>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580112" y="2420888"/>
              <a:ext cx="1152128" cy="461665"/>
            </a:xfrm>
            <a:prstGeom prst="rect">
              <a:avLst/>
            </a:prstGeom>
            <a:noFill/>
          </p:spPr>
          <p:txBody>
            <a:bodyPr wrap="square" rtlCol="0">
              <a:spAutoFit/>
            </a:bodyPr>
            <a:lstStyle/>
            <a:p>
              <a:pPr algn="ctr"/>
              <a:r>
                <a:rPr lang="en-US" sz="1200" dirty="0" smtClean="0">
                  <a:latin typeface="Calibri"/>
                  <a:cs typeface="Calibri"/>
                </a:rPr>
                <a:t>Grid</a:t>
              </a:r>
              <a:br>
                <a:rPr lang="en-US" sz="1200" dirty="0" smtClean="0">
                  <a:latin typeface="Calibri"/>
                  <a:cs typeface="Calibri"/>
                </a:rPr>
              </a:br>
              <a:r>
                <a:rPr lang="en-US" sz="1200" dirty="0" smtClean="0">
                  <a:latin typeface="Calibri"/>
                  <a:cs typeface="Calibri"/>
                </a:rPr>
                <a:t>Balance</a:t>
              </a:r>
              <a:endParaRPr lang="en-US" sz="1200" dirty="0">
                <a:latin typeface="Calibri"/>
                <a:cs typeface="Calibri"/>
              </a:endParaRPr>
            </a:p>
          </p:txBody>
        </p:sp>
      </p:grpSp>
      <p:grpSp>
        <p:nvGrpSpPr>
          <p:cNvPr id="7" name="Group 27"/>
          <p:cNvGrpSpPr/>
          <p:nvPr/>
        </p:nvGrpSpPr>
        <p:grpSpPr>
          <a:xfrm>
            <a:off x="2627784" y="2996952"/>
            <a:ext cx="1152128" cy="864096"/>
            <a:chOff x="5148064" y="3933056"/>
            <a:chExt cx="1152128" cy="864096"/>
          </a:xfrm>
        </p:grpSpPr>
        <p:sp>
          <p:nvSpPr>
            <p:cNvPr id="14" name="Oval 13"/>
            <p:cNvSpPr/>
            <p:nvPr/>
          </p:nvSpPr>
          <p:spPr>
            <a:xfrm>
              <a:off x="5292080" y="3933056"/>
              <a:ext cx="864096" cy="864096"/>
            </a:xfrm>
            <a:prstGeom prst="ellipse">
              <a:avLst/>
            </a:prstGeom>
            <a:solidFill>
              <a:srgbClr val="95D62C"/>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148064" y="4077072"/>
              <a:ext cx="1152128" cy="523220"/>
            </a:xfrm>
            <a:prstGeom prst="rect">
              <a:avLst/>
            </a:prstGeom>
            <a:noFill/>
          </p:spPr>
          <p:txBody>
            <a:bodyPr wrap="square" rtlCol="0">
              <a:spAutoFit/>
            </a:bodyPr>
            <a:lstStyle/>
            <a:p>
              <a:pPr algn="ctr"/>
              <a:r>
                <a:rPr lang="en-US" sz="1400" dirty="0" smtClean="0">
                  <a:latin typeface="Calibri"/>
                  <a:cs typeface="Calibri"/>
                </a:rPr>
                <a:t>Synch</a:t>
              </a:r>
              <a:br>
                <a:rPr lang="en-US" sz="1400" dirty="0" smtClean="0">
                  <a:latin typeface="Calibri"/>
                  <a:cs typeface="Calibri"/>
                </a:rPr>
              </a:br>
              <a:r>
                <a:rPr lang="en-US" sz="1400" dirty="0" smtClean="0">
                  <a:latin typeface="Calibri"/>
                  <a:cs typeface="Calibri"/>
                </a:rPr>
                <a:t>Reserve</a:t>
              </a:r>
              <a:endParaRPr lang="en-US" sz="1400" dirty="0">
                <a:latin typeface="Calibri"/>
                <a:cs typeface="Calibri"/>
              </a:endParaRPr>
            </a:p>
          </p:txBody>
        </p:sp>
      </p:grpSp>
      <p:grpSp>
        <p:nvGrpSpPr>
          <p:cNvPr id="8" name="Group 48"/>
          <p:cNvGrpSpPr/>
          <p:nvPr/>
        </p:nvGrpSpPr>
        <p:grpSpPr>
          <a:xfrm>
            <a:off x="2483768" y="1340768"/>
            <a:ext cx="1080120" cy="648072"/>
            <a:chOff x="6228184" y="3573016"/>
            <a:chExt cx="1080120" cy="648072"/>
          </a:xfrm>
        </p:grpSpPr>
        <p:sp>
          <p:nvSpPr>
            <p:cNvPr id="32" name="Oval 31"/>
            <p:cNvSpPr/>
            <p:nvPr/>
          </p:nvSpPr>
          <p:spPr>
            <a:xfrm>
              <a:off x="6444208" y="3573016"/>
              <a:ext cx="648072" cy="648072"/>
            </a:xfrm>
            <a:prstGeom prst="ellipse">
              <a:avLst/>
            </a:prstGeom>
            <a:solidFill>
              <a:srgbClr val="4B8429"/>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228184" y="3573016"/>
              <a:ext cx="1080120" cy="553998"/>
            </a:xfrm>
            <a:prstGeom prst="rect">
              <a:avLst/>
            </a:prstGeom>
            <a:noFill/>
          </p:spPr>
          <p:txBody>
            <a:bodyPr wrap="square" rtlCol="0">
              <a:spAutoFit/>
            </a:bodyPr>
            <a:lstStyle/>
            <a:p>
              <a:pPr algn="ctr"/>
              <a:r>
                <a:rPr lang="en-US" sz="1000" dirty="0" smtClean="0">
                  <a:solidFill>
                    <a:srgbClr val="FFFFFF"/>
                  </a:solidFill>
                  <a:latin typeface="Calibri"/>
                  <a:cs typeface="Calibri"/>
                </a:rPr>
                <a:t/>
              </a:r>
              <a:br>
                <a:rPr lang="en-US" sz="1000" dirty="0" smtClean="0">
                  <a:solidFill>
                    <a:srgbClr val="FFFFFF"/>
                  </a:solidFill>
                  <a:latin typeface="Calibri"/>
                  <a:cs typeface="Calibri"/>
                </a:rPr>
              </a:br>
              <a:r>
                <a:rPr lang="en-US" sz="1000" dirty="0" smtClean="0">
                  <a:solidFill>
                    <a:srgbClr val="FFFFFF"/>
                  </a:solidFill>
                  <a:latin typeface="Calibri"/>
                  <a:cs typeface="Calibri"/>
                </a:rPr>
                <a:t>Frequency</a:t>
              </a:r>
              <a:br>
                <a:rPr lang="en-US" sz="1000" dirty="0" smtClean="0">
                  <a:solidFill>
                    <a:srgbClr val="FFFFFF"/>
                  </a:solidFill>
                  <a:latin typeface="Calibri"/>
                  <a:cs typeface="Calibri"/>
                </a:rPr>
              </a:br>
              <a:r>
                <a:rPr lang="en-US" sz="1000" dirty="0" smtClean="0">
                  <a:solidFill>
                    <a:srgbClr val="FFFFFF"/>
                  </a:solidFill>
                  <a:latin typeface="Calibri"/>
                  <a:cs typeface="Calibri"/>
                </a:rPr>
                <a:t>Response </a:t>
              </a:r>
              <a:endParaRPr lang="en-US" sz="1000" dirty="0">
                <a:solidFill>
                  <a:srgbClr val="FFFFFF"/>
                </a:solidFill>
                <a:latin typeface="Calibri"/>
                <a:cs typeface="Calibri"/>
              </a:endParaRPr>
            </a:p>
          </p:txBody>
        </p:sp>
      </p:grpSp>
      <p:grpSp>
        <p:nvGrpSpPr>
          <p:cNvPr id="9" name="Group 26"/>
          <p:cNvGrpSpPr/>
          <p:nvPr/>
        </p:nvGrpSpPr>
        <p:grpSpPr>
          <a:xfrm>
            <a:off x="4139952" y="1844824"/>
            <a:ext cx="1123142" cy="864096"/>
            <a:chOff x="3923928" y="1772816"/>
            <a:chExt cx="1123142" cy="864096"/>
          </a:xfrm>
        </p:grpSpPr>
        <p:sp>
          <p:nvSpPr>
            <p:cNvPr id="34" name="Oval 33"/>
            <p:cNvSpPr/>
            <p:nvPr/>
          </p:nvSpPr>
          <p:spPr>
            <a:xfrm>
              <a:off x="4067944" y="1772816"/>
              <a:ext cx="864096" cy="864096"/>
            </a:xfrm>
            <a:prstGeom prst="ellipse">
              <a:avLst/>
            </a:prstGeom>
            <a:solidFill>
              <a:srgbClr val="CFBF13"/>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923928" y="1844824"/>
              <a:ext cx="1123142" cy="646331"/>
            </a:xfrm>
            <a:prstGeom prst="rect">
              <a:avLst/>
            </a:prstGeom>
            <a:noFill/>
          </p:spPr>
          <p:txBody>
            <a:bodyPr wrap="square" rtlCol="0">
              <a:spAutoFit/>
            </a:bodyPr>
            <a:lstStyle/>
            <a:p>
              <a:pPr algn="ctr"/>
              <a:r>
                <a:rPr lang="en-US" sz="1200" dirty="0" smtClean="0">
                  <a:latin typeface="Calibri"/>
                  <a:cs typeface="Calibri"/>
                </a:rPr>
                <a:t>Local </a:t>
              </a:r>
              <a:br>
                <a:rPr lang="en-US" sz="1200" dirty="0" smtClean="0">
                  <a:latin typeface="Calibri"/>
                  <a:cs typeface="Calibri"/>
                </a:rPr>
              </a:br>
              <a:r>
                <a:rPr lang="en-US" sz="1200" dirty="0" smtClean="0">
                  <a:latin typeface="Calibri"/>
                  <a:cs typeface="Calibri"/>
                </a:rPr>
                <a:t>Voltage/</a:t>
              </a:r>
              <a:br>
                <a:rPr lang="en-US" sz="1200" dirty="0" smtClean="0">
                  <a:latin typeface="Calibri"/>
                  <a:cs typeface="Calibri"/>
                </a:rPr>
              </a:br>
              <a:r>
                <a:rPr lang="en-US" sz="1200" dirty="0" smtClean="0">
                  <a:latin typeface="Calibri"/>
                  <a:cs typeface="Calibri"/>
                </a:rPr>
                <a:t>VAR Control</a:t>
              </a:r>
              <a:endParaRPr lang="en-US" sz="1200" dirty="0">
                <a:latin typeface="Calibri"/>
                <a:cs typeface="Calibri"/>
              </a:endParaRPr>
            </a:p>
          </p:txBody>
        </p:sp>
      </p:grpSp>
      <p:grpSp>
        <p:nvGrpSpPr>
          <p:cNvPr id="10" name="Group 45"/>
          <p:cNvGrpSpPr/>
          <p:nvPr/>
        </p:nvGrpSpPr>
        <p:grpSpPr>
          <a:xfrm>
            <a:off x="4211960" y="1340768"/>
            <a:ext cx="1080120" cy="648072"/>
            <a:chOff x="6660232" y="2132856"/>
            <a:chExt cx="1080120" cy="648072"/>
          </a:xfrm>
        </p:grpSpPr>
        <p:sp>
          <p:nvSpPr>
            <p:cNvPr id="47" name="Oval 46"/>
            <p:cNvSpPr/>
            <p:nvPr/>
          </p:nvSpPr>
          <p:spPr>
            <a:xfrm>
              <a:off x="6876256" y="2132856"/>
              <a:ext cx="648072" cy="648072"/>
            </a:xfrm>
            <a:prstGeom prst="ellipse">
              <a:avLst/>
            </a:prstGeom>
            <a:solidFill>
              <a:srgbClr val="CFBF13"/>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6660232" y="2132856"/>
              <a:ext cx="1080120" cy="553998"/>
            </a:xfrm>
            <a:prstGeom prst="rect">
              <a:avLst/>
            </a:prstGeom>
            <a:noFill/>
          </p:spPr>
          <p:txBody>
            <a:bodyPr wrap="square" rtlCol="0">
              <a:spAutoFit/>
            </a:bodyPr>
            <a:lstStyle/>
            <a:p>
              <a:pPr algn="ctr"/>
              <a:r>
                <a:rPr lang="en-US" sz="1000" dirty="0" smtClean="0">
                  <a:solidFill>
                    <a:srgbClr val="000000"/>
                  </a:solidFill>
                  <a:latin typeface="Calibri"/>
                  <a:cs typeface="Calibri"/>
                </a:rPr>
                <a:t>Primary</a:t>
              </a:r>
              <a:br>
                <a:rPr lang="en-US" sz="1000" dirty="0" smtClean="0">
                  <a:solidFill>
                    <a:srgbClr val="000000"/>
                  </a:solidFill>
                  <a:latin typeface="Calibri"/>
                  <a:cs typeface="Calibri"/>
                </a:rPr>
              </a:br>
              <a:r>
                <a:rPr lang="en-US" sz="1000" dirty="0" smtClean="0">
                  <a:solidFill>
                    <a:srgbClr val="000000"/>
                  </a:solidFill>
                  <a:latin typeface="Calibri"/>
                  <a:cs typeface="Calibri"/>
                </a:rPr>
                <a:t>Frequency</a:t>
              </a:r>
              <a:br>
                <a:rPr lang="en-US" sz="1000" dirty="0" smtClean="0">
                  <a:solidFill>
                    <a:srgbClr val="000000"/>
                  </a:solidFill>
                  <a:latin typeface="Calibri"/>
                  <a:cs typeface="Calibri"/>
                </a:rPr>
              </a:br>
              <a:r>
                <a:rPr lang="en-US" sz="1000" dirty="0" smtClean="0">
                  <a:solidFill>
                    <a:srgbClr val="000000"/>
                  </a:solidFill>
                  <a:latin typeface="Calibri"/>
                  <a:cs typeface="Calibri"/>
                </a:rPr>
                <a:t>Response </a:t>
              </a:r>
              <a:endParaRPr lang="en-US" sz="1000" dirty="0">
                <a:solidFill>
                  <a:srgbClr val="000000"/>
                </a:solidFill>
                <a:latin typeface="Calibri"/>
                <a:cs typeface="Calibri"/>
              </a:endParaRPr>
            </a:p>
          </p:txBody>
        </p:sp>
      </p:grpSp>
      <p:sp>
        <p:nvSpPr>
          <p:cNvPr id="51" name="TextBox 50"/>
          <p:cNvSpPr txBox="1"/>
          <p:nvPr/>
        </p:nvSpPr>
        <p:spPr>
          <a:xfrm rot="5400000">
            <a:off x="7097796" y="3506526"/>
            <a:ext cx="1872209" cy="276999"/>
          </a:xfrm>
          <a:prstGeom prst="rect">
            <a:avLst/>
          </a:prstGeom>
          <a:noFill/>
        </p:spPr>
        <p:txBody>
          <a:bodyPr wrap="square" rtlCol="0">
            <a:spAutoFit/>
          </a:bodyPr>
          <a:lstStyle/>
          <a:p>
            <a:r>
              <a:rPr lang="en-US" sz="1200" dirty="0" smtClean="0">
                <a:latin typeface="Calibri"/>
                <a:cs typeface="Calibri"/>
              </a:rPr>
              <a:t>= Size of Opportunity</a:t>
            </a:r>
            <a:endParaRPr lang="en-US" sz="1200" dirty="0">
              <a:latin typeface="Calibri"/>
              <a:cs typeface="Calibri"/>
            </a:endParaRPr>
          </a:p>
        </p:txBody>
      </p:sp>
      <p:sp>
        <p:nvSpPr>
          <p:cNvPr id="53" name="Rounded Rectangle 52"/>
          <p:cNvSpPr/>
          <p:nvPr/>
        </p:nvSpPr>
        <p:spPr>
          <a:xfrm rot="5400000" flipH="1" flipV="1">
            <a:off x="6561747" y="3140970"/>
            <a:ext cx="3600400" cy="288032"/>
          </a:xfrm>
          <a:prstGeom prst="roundRect">
            <a:avLst>
              <a:gd name="adj" fmla="val 50000"/>
            </a:avLst>
          </a:prstGeom>
          <a:gradFill>
            <a:gsLst>
              <a:gs pos="45000">
                <a:srgbClr val="81CB2C"/>
              </a:gs>
              <a:gs pos="88000">
                <a:srgbClr val="CFBF13"/>
              </a:gs>
              <a:gs pos="1000">
                <a:srgbClr val="123821"/>
              </a:gs>
              <a:gs pos="57000">
                <a:srgbClr val="81CB2C"/>
              </a:gs>
              <a:gs pos="51000">
                <a:srgbClr val="81CB2C"/>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rot="5400000">
            <a:off x="7885648" y="1710561"/>
            <a:ext cx="1016584" cy="276999"/>
          </a:xfrm>
          <a:prstGeom prst="rect">
            <a:avLst/>
          </a:prstGeom>
          <a:noFill/>
        </p:spPr>
        <p:txBody>
          <a:bodyPr wrap="square" rtlCol="0">
            <a:spAutoFit/>
          </a:bodyPr>
          <a:lstStyle/>
          <a:p>
            <a:pPr algn="ctr"/>
            <a:r>
              <a:rPr lang="en-US" sz="1200" dirty="0" smtClean="0">
                <a:solidFill>
                  <a:srgbClr val="000000"/>
                </a:solidFill>
                <a:latin typeface="Calibri"/>
                <a:cs typeface="Calibri"/>
              </a:rPr>
              <a:t>Future</a:t>
            </a:r>
            <a:endParaRPr lang="en-US" sz="1200" dirty="0">
              <a:solidFill>
                <a:srgbClr val="000000"/>
              </a:solidFill>
              <a:latin typeface="Calibri"/>
              <a:cs typeface="Calibri"/>
            </a:endParaRPr>
          </a:p>
        </p:txBody>
      </p:sp>
      <p:sp>
        <p:nvSpPr>
          <p:cNvPr id="55" name="TextBox 54"/>
          <p:cNvSpPr txBox="1"/>
          <p:nvPr/>
        </p:nvSpPr>
        <p:spPr>
          <a:xfrm rot="5400000">
            <a:off x="7853880" y="3110481"/>
            <a:ext cx="1080120" cy="276999"/>
          </a:xfrm>
          <a:prstGeom prst="rect">
            <a:avLst/>
          </a:prstGeom>
          <a:noFill/>
        </p:spPr>
        <p:txBody>
          <a:bodyPr wrap="square" rtlCol="0">
            <a:spAutoFit/>
          </a:bodyPr>
          <a:lstStyle/>
          <a:p>
            <a:pPr algn="ctr"/>
            <a:r>
              <a:rPr lang="en-US" sz="1200" dirty="0" smtClean="0">
                <a:solidFill>
                  <a:srgbClr val="000000"/>
                </a:solidFill>
                <a:latin typeface="Calibri"/>
                <a:cs typeface="Calibri"/>
              </a:rPr>
              <a:t>Market</a:t>
            </a:r>
            <a:r>
              <a:rPr lang="en-US" sz="1050" dirty="0" smtClean="0">
                <a:solidFill>
                  <a:srgbClr val="000000"/>
                </a:solidFill>
                <a:latin typeface="Calibri"/>
                <a:cs typeface="Calibri"/>
              </a:rPr>
              <a:t> </a:t>
            </a:r>
            <a:r>
              <a:rPr lang="en-US" sz="1050" dirty="0" smtClean="0">
                <a:latin typeface="Calibri"/>
                <a:cs typeface="Calibri"/>
              </a:rPr>
              <a:t>Ready</a:t>
            </a:r>
            <a:endParaRPr lang="en-US" sz="1050" dirty="0">
              <a:latin typeface="Calibri"/>
              <a:cs typeface="Calibri"/>
            </a:endParaRPr>
          </a:p>
        </p:txBody>
      </p:sp>
      <p:sp>
        <p:nvSpPr>
          <p:cNvPr id="56" name="TextBox 55"/>
          <p:cNvSpPr txBox="1"/>
          <p:nvPr/>
        </p:nvSpPr>
        <p:spPr>
          <a:xfrm rot="5400000">
            <a:off x="7853880" y="4478633"/>
            <a:ext cx="1080120" cy="276999"/>
          </a:xfrm>
          <a:prstGeom prst="rect">
            <a:avLst/>
          </a:prstGeom>
          <a:noFill/>
        </p:spPr>
        <p:txBody>
          <a:bodyPr wrap="square" rtlCol="0">
            <a:spAutoFit/>
          </a:bodyPr>
          <a:lstStyle/>
          <a:p>
            <a:pPr algn="ctr"/>
            <a:r>
              <a:rPr lang="en-US" sz="1200" dirty="0" smtClean="0">
                <a:solidFill>
                  <a:schemeClr val="bg1"/>
                </a:solidFill>
                <a:latin typeface="Calibri"/>
                <a:cs typeface="Calibri"/>
              </a:rPr>
              <a:t>Mature</a:t>
            </a:r>
            <a:endParaRPr lang="en-US" sz="1200" dirty="0">
              <a:solidFill>
                <a:schemeClr val="bg1"/>
              </a:solidFill>
              <a:latin typeface="Calibri"/>
              <a:cs typeface="Calibri"/>
            </a:endParaRPr>
          </a:p>
        </p:txBody>
      </p:sp>
      <p:sp>
        <p:nvSpPr>
          <p:cNvPr id="57" name="TextBox 56"/>
          <p:cNvSpPr txBox="1"/>
          <p:nvPr/>
        </p:nvSpPr>
        <p:spPr>
          <a:xfrm rot="5400000">
            <a:off x="-530695" y="3210797"/>
            <a:ext cx="2880320" cy="292388"/>
          </a:xfrm>
          <a:prstGeom prst="rect">
            <a:avLst/>
          </a:prstGeom>
          <a:noFill/>
        </p:spPr>
        <p:txBody>
          <a:bodyPr wrap="square" rtlCol="0">
            <a:spAutoFit/>
          </a:bodyPr>
          <a:lstStyle/>
          <a:p>
            <a:pPr algn="ctr"/>
            <a:r>
              <a:rPr lang="en-US" sz="1300" b="1" dirty="0" smtClean="0">
                <a:latin typeface="Calibri"/>
                <a:cs typeface="Calibri"/>
              </a:rPr>
              <a:t>Speed of Response</a:t>
            </a:r>
            <a:endParaRPr lang="en-US" sz="1300" b="1" dirty="0">
              <a:latin typeface="Calibri"/>
              <a:cs typeface="Calibri"/>
            </a:endParaRPr>
          </a:p>
        </p:txBody>
      </p:sp>
      <p:sp>
        <p:nvSpPr>
          <p:cNvPr id="58" name="TextBox 57"/>
          <p:cNvSpPr txBox="1"/>
          <p:nvPr/>
        </p:nvSpPr>
        <p:spPr>
          <a:xfrm>
            <a:off x="4139952" y="5301208"/>
            <a:ext cx="2952328" cy="292388"/>
          </a:xfrm>
          <a:prstGeom prst="rect">
            <a:avLst/>
          </a:prstGeom>
          <a:noFill/>
        </p:spPr>
        <p:txBody>
          <a:bodyPr wrap="square" rtlCol="0">
            <a:spAutoFit/>
          </a:bodyPr>
          <a:lstStyle/>
          <a:p>
            <a:r>
              <a:rPr lang="en-US" sz="1300" b="1" dirty="0" smtClean="0">
                <a:latin typeface="Calibri"/>
                <a:cs typeface="Calibri"/>
              </a:rPr>
              <a:t>Frequency of Request</a:t>
            </a:r>
            <a:endParaRPr lang="en-US" sz="1300" b="1" dirty="0">
              <a:latin typeface="Calibri"/>
              <a:cs typeface="Calibri"/>
            </a:endParaRPr>
          </a:p>
        </p:txBody>
      </p:sp>
      <p:sp>
        <p:nvSpPr>
          <p:cNvPr id="59" name="Oval 58"/>
          <p:cNvSpPr/>
          <p:nvPr/>
        </p:nvSpPr>
        <p:spPr>
          <a:xfrm rot="5400000">
            <a:off x="7895401" y="2492896"/>
            <a:ext cx="216024" cy="216024"/>
          </a:xfrm>
          <a:prstGeom prst="ellipse">
            <a:avLst/>
          </a:prstGeom>
          <a:solidFill>
            <a:srgbClr val="95D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2" name="Picture 61" descr="speedarrow.jp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796136" y="5182238"/>
            <a:ext cx="1080120" cy="623026"/>
          </a:xfrm>
          <a:prstGeom prst="rect">
            <a:avLst/>
          </a:prstGeom>
        </p:spPr>
      </p:pic>
      <p:pic>
        <p:nvPicPr>
          <p:cNvPr id="63" name="Picture 62" descr="speedarrow.jp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rot="16200000">
            <a:off x="311006" y="1641323"/>
            <a:ext cx="1080120" cy="623026"/>
          </a:xfrm>
          <a:prstGeom prst="rect">
            <a:avLst/>
          </a:prstGeom>
        </p:spPr>
      </p:pic>
      <p:pic>
        <p:nvPicPr>
          <p:cNvPr id="64" name="Picture 63" descr="computer.jpg"/>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539552" y="4365104"/>
            <a:ext cx="621928" cy="778191"/>
          </a:xfrm>
          <a:prstGeom prst="rect">
            <a:avLst/>
          </a:prstGeom>
        </p:spPr>
      </p:pic>
      <p:pic>
        <p:nvPicPr>
          <p:cNvPr id="65" name="Picture 64" descr="gadget.jpg"/>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275856" y="5301208"/>
            <a:ext cx="765820" cy="425456"/>
          </a:xfrm>
          <a:prstGeom prst="rect">
            <a:avLst/>
          </a:prstGeom>
        </p:spPr>
      </p:pic>
      <p:grpSp>
        <p:nvGrpSpPr>
          <p:cNvPr id="11" name="Group 48"/>
          <p:cNvGrpSpPr/>
          <p:nvPr/>
        </p:nvGrpSpPr>
        <p:grpSpPr>
          <a:xfrm>
            <a:off x="3851920" y="2924944"/>
            <a:ext cx="1224136" cy="1224136"/>
            <a:chOff x="5292080" y="1268760"/>
            <a:chExt cx="1224136" cy="1224136"/>
          </a:xfrm>
        </p:grpSpPr>
        <p:sp>
          <p:nvSpPr>
            <p:cNvPr id="16" name="Oval 15"/>
            <p:cNvSpPr/>
            <p:nvPr/>
          </p:nvSpPr>
          <p:spPr>
            <a:xfrm>
              <a:off x="5292080" y="1268760"/>
              <a:ext cx="1224136" cy="1224136"/>
            </a:xfrm>
            <a:prstGeom prst="ellipse">
              <a:avLst/>
            </a:prstGeom>
            <a:solidFill>
              <a:srgbClr val="EAE16F"/>
            </a:solidFill>
            <a:ln w="38100" cmpd="dbl">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292080" y="1394773"/>
              <a:ext cx="1224136" cy="954107"/>
            </a:xfrm>
            <a:prstGeom prst="rect">
              <a:avLst/>
            </a:prstGeom>
            <a:noFill/>
          </p:spPr>
          <p:txBody>
            <a:bodyPr wrap="square" rtlCol="0">
              <a:spAutoFit/>
            </a:bodyPr>
            <a:lstStyle/>
            <a:p>
              <a:pPr algn="ctr"/>
              <a:r>
                <a:rPr lang="en-US" sz="1400" dirty="0" smtClean="0">
                  <a:latin typeface="Calibri"/>
                  <a:cs typeface="Calibri"/>
                </a:rPr>
                <a:t>Integrate</a:t>
              </a:r>
              <a:br>
                <a:rPr lang="en-US" sz="1400" dirty="0" smtClean="0">
                  <a:latin typeface="Calibri"/>
                  <a:cs typeface="Calibri"/>
                </a:rPr>
              </a:br>
              <a:r>
                <a:rPr lang="en-US" sz="1400" dirty="0" smtClean="0">
                  <a:latin typeface="Calibri"/>
                  <a:cs typeface="Calibri"/>
                </a:rPr>
                <a:t>TX-Connected</a:t>
              </a:r>
              <a:br>
                <a:rPr lang="en-US" sz="1400" dirty="0" smtClean="0">
                  <a:latin typeface="Calibri"/>
                  <a:cs typeface="Calibri"/>
                </a:rPr>
              </a:br>
              <a:r>
                <a:rPr lang="en-US" sz="1400" dirty="0" smtClean="0">
                  <a:latin typeface="Calibri"/>
                  <a:cs typeface="Calibri"/>
                </a:rPr>
                <a:t>Renewables</a:t>
              </a:r>
              <a:br>
                <a:rPr lang="en-US" sz="1400" dirty="0" smtClean="0">
                  <a:latin typeface="Calibri"/>
                  <a:cs typeface="Calibri"/>
                </a:rPr>
              </a:br>
              <a:r>
                <a:rPr lang="en-US" sz="1400" dirty="0" smtClean="0">
                  <a:latin typeface="Calibri"/>
                  <a:cs typeface="Calibri"/>
                </a:rPr>
                <a:t>(Wind/Solar)</a:t>
              </a:r>
              <a:endParaRPr lang="en-US" sz="1400" dirty="0">
                <a:latin typeface="Calibri"/>
                <a:cs typeface="Calibri"/>
              </a:endParaRPr>
            </a:p>
          </p:txBody>
        </p:sp>
      </p:grpSp>
      <p:grpSp>
        <p:nvGrpSpPr>
          <p:cNvPr id="22" name="Group 51"/>
          <p:cNvGrpSpPr/>
          <p:nvPr/>
        </p:nvGrpSpPr>
        <p:grpSpPr>
          <a:xfrm>
            <a:off x="4932040" y="2276872"/>
            <a:ext cx="1656184" cy="1656184"/>
            <a:chOff x="5436096" y="2420888"/>
            <a:chExt cx="1656184" cy="1656184"/>
          </a:xfrm>
        </p:grpSpPr>
        <p:sp>
          <p:nvSpPr>
            <p:cNvPr id="50" name="Oval 49"/>
            <p:cNvSpPr/>
            <p:nvPr/>
          </p:nvSpPr>
          <p:spPr>
            <a:xfrm>
              <a:off x="5436096" y="2420888"/>
              <a:ext cx="1656184" cy="1656184"/>
            </a:xfrm>
            <a:prstGeom prst="ellipse">
              <a:avLst/>
            </a:prstGeom>
            <a:solidFill>
              <a:srgbClr val="EAE16F"/>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5652120" y="2780928"/>
              <a:ext cx="1224136" cy="954107"/>
            </a:xfrm>
            <a:prstGeom prst="rect">
              <a:avLst/>
            </a:prstGeom>
            <a:noFill/>
          </p:spPr>
          <p:txBody>
            <a:bodyPr wrap="square" rtlCol="0">
              <a:spAutoFit/>
            </a:bodyPr>
            <a:lstStyle/>
            <a:p>
              <a:pPr algn="ctr"/>
              <a:r>
                <a:rPr lang="en-US" sz="1400" dirty="0" smtClean="0">
                  <a:latin typeface="Calibri"/>
                  <a:cs typeface="Calibri"/>
                </a:rPr>
                <a:t>Integrate</a:t>
              </a:r>
              <a:br>
                <a:rPr lang="en-US" sz="1400" dirty="0" smtClean="0">
                  <a:latin typeface="Calibri"/>
                  <a:cs typeface="Calibri"/>
                </a:rPr>
              </a:br>
              <a:r>
                <a:rPr lang="en-US" sz="1400" dirty="0" smtClean="0">
                  <a:latin typeface="Calibri"/>
                  <a:cs typeface="Calibri"/>
                </a:rPr>
                <a:t>DX-Connected</a:t>
              </a:r>
              <a:br>
                <a:rPr lang="en-US" sz="1400" dirty="0" smtClean="0">
                  <a:latin typeface="Calibri"/>
                  <a:cs typeface="Calibri"/>
                </a:rPr>
              </a:br>
              <a:r>
                <a:rPr lang="en-US" sz="1400" dirty="0" smtClean="0">
                  <a:latin typeface="Calibri"/>
                  <a:cs typeface="Calibri"/>
                </a:rPr>
                <a:t>Renewables</a:t>
              </a:r>
              <a:br>
                <a:rPr lang="en-US" sz="1400" dirty="0" smtClean="0">
                  <a:latin typeface="Calibri"/>
                  <a:cs typeface="Calibri"/>
                </a:rPr>
              </a:br>
              <a:r>
                <a:rPr lang="en-US" sz="1400" dirty="0" smtClean="0">
                  <a:latin typeface="Calibri"/>
                  <a:cs typeface="Calibri"/>
                </a:rPr>
                <a:t>(Solar/Wind)</a:t>
              </a:r>
              <a:endParaRPr lang="en-US" sz="1400" dirty="0">
                <a:latin typeface="Calibri"/>
                <a:cs typeface="Calibri"/>
              </a:endParaRPr>
            </a:p>
          </p:txBody>
        </p:sp>
      </p:grpSp>
      <p:grpSp>
        <p:nvGrpSpPr>
          <p:cNvPr id="23" name="Group 37"/>
          <p:cNvGrpSpPr/>
          <p:nvPr/>
        </p:nvGrpSpPr>
        <p:grpSpPr>
          <a:xfrm>
            <a:off x="2411760" y="1916832"/>
            <a:ext cx="1035808" cy="792088"/>
            <a:chOff x="1619672" y="2204864"/>
            <a:chExt cx="1035808" cy="792088"/>
          </a:xfrm>
        </p:grpSpPr>
        <p:sp>
          <p:nvSpPr>
            <p:cNvPr id="30" name="Oval 29"/>
            <p:cNvSpPr/>
            <p:nvPr/>
          </p:nvSpPr>
          <p:spPr>
            <a:xfrm>
              <a:off x="1763688" y="2204864"/>
              <a:ext cx="792088" cy="792088"/>
            </a:xfrm>
            <a:prstGeom prst="ellipse">
              <a:avLst/>
            </a:prstGeom>
            <a:solidFill>
              <a:srgbClr val="CFBF13"/>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619672" y="2276872"/>
              <a:ext cx="1035808" cy="600164"/>
            </a:xfrm>
            <a:prstGeom prst="rect">
              <a:avLst/>
            </a:prstGeom>
            <a:noFill/>
          </p:spPr>
          <p:txBody>
            <a:bodyPr wrap="square" rtlCol="0">
              <a:spAutoFit/>
            </a:bodyPr>
            <a:lstStyle/>
            <a:p>
              <a:pPr algn="ctr"/>
              <a:r>
                <a:rPr lang="en-US" sz="1100" dirty="0" smtClean="0">
                  <a:latin typeface="Calibri"/>
                  <a:cs typeface="Calibri"/>
                </a:rPr>
                <a:t>HV</a:t>
              </a:r>
              <a:br>
                <a:rPr lang="en-US" sz="1100" dirty="0" smtClean="0">
                  <a:latin typeface="Calibri"/>
                  <a:cs typeface="Calibri"/>
                </a:rPr>
              </a:br>
              <a:r>
                <a:rPr lang="en-US" sz="1100" dirty="0" smtClean="0">
                  <a:latin typeface="Calibri"/>
                  <a:cs typeface="Calibri"/>
                </a:rPr>
                <a:t>Transmission</a:t>
              </a:r>
              <a:br>
                <a:rPr lang="en-US" sz="1100" dirty="0" smtClean="0">
                  <a:latin typeface="Calibri"/>
                  <a:cs typeface="Calibri"/>
                </a:rPr>
              </a:br>
              <a:r>
                <a:rPr lang="en-US" sz="1100" dirty="0" smtClean="0">
                  <a:latin typeface="Calibri"/>
                  <a:cs typeface="Calibri"/>
                </a:rPr>
                <a:t>Relief</a:t>
              </a:r>
              <a:endParaRPr lang="en-US" sz="1100" dirty="0">
                <a:latin typeface="Calibri"/>
                <a:cs typeface="Calibri"/>
              </a:endParaRPr>
            </a:p>
          </p:txBody>
        </p:sp>
      </p:grpSp>
      <p:grpSp>
        <p:nvGrpSpPr>
          <p:cNvPr id="24" name="Group 7"/>
          <p:cNvGrpSpPr/>
          <p:nvPr/>
        </p:nvGrpSpPr>
        <p:grpSpPr>
          <a:xfrm>
            <a:off x="3059832" y="2132856"/>
            <a:ext cx="1224136" cy="936104"/>
            <a:chOff x="2987824" y="4293096"/>
            <a:chExt cx="1224136" cy="936104"/>
          </a:xfrm>
        </p:grpSpPr>
        <p:sp>
          <p:nvSpPr>
            <p:cNvPr id="13" name="Oval 12"/>
            <p:cNvSpPr/>
            <p:nvPr/>
          </p:nvSpPr>
          <p:spPr>
            <a:xfrm>
              <a:off x="3131840" y="4293096"/>
              <a:ext cx="936104" cy="936104"/>
            </a:xfrm>
            <a:prstGeom prst="ellipse">
              <a:avLst/>
            </a:prstGeom>
            <a:solidFill>
              <a:srgbClr val="EAE16F"/>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987824" y="4509120"/>
              <a:ext cx="1224136" cy="523220"/>
            </a:xfrm>
            <a:prstGeom prst="rect">
              <a:avLst/>
            </a:prstGeom>
            <a:noFill/>
          </p:spPr>
          <p:txBody>
            <a:bodyPr wrap="square" rtlCol="0">
              <a:spAutoFit/>
            </a:bodyPr>
            <a:lstStyle/>
            <a:p>
              <a:pPr algn="ctr"/>
              <a:r>
                <a:rPr lang="en-US" sz="1400" dirty="0" smtClean="0">
                  <a:latin typeface="Calibri"/>
                  <a:cs typeface="Calibri"/>
                </a:rPr>
                <a:t>Distribution</a:t>
              </a:r>
              <a:br>
                <a:rPr lang="en-US" sz="1400" dirty="0" smtClean="0">
                  <a:latin typeface="Calibri"/>
                  <a:cs typeface="Calibri"/>
                </a:rPr>
              </a:br>
              <a:r>
                <a:rPr lang="en-US" sz="1400" dirty="0" smtClean="0">
                  <a:latin typeface="Calibri"/>
                  <a:cs typeface="Calibri"/>
                </a:rPr>
                <a:t>Relief</a:t>
              </a:r>
              <a:endParaRPr lang="en-US" sz="1400" dirty="0">
                <a:latin typeface="Calibri"/>
                <a:cs typeface="Calibri"/>
              </a:endParaRP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So Why Isn’t This Happening Everywhere?</a:t>
            </a:r>
            <a:endParaRPr lang="en-CA" dirty="0"/>
          </a:p>
        </p:txBody>
      </p:sp>
      <p:sp>
        <p:nvSpPr>
          <p:cNvPr id="6" name="Content Placeholder 5"/>
          <p:cNvSpPr>
            <a:spLocks noGrp="1"/>
          </p:cNvSpPr>
          <p:nvPr>
            <p:ph idx="1"/>
          </p:nvPr>
        </p:nvSpPr>
        <p:spPr/>
        <p:txBody>
          <a:bodyPr/>
          <a:lstStyle/>
          <a:p>
            <a:r>
              <a:rPr lang="en-CA" sz="2800" dirty="0" smtClean="0"/>
              <a:t>Regulatory</a:t>
            </a:r>
          </a:p>
          <a:p>
            <a:pPr lvl="1"/>
            <a:endParaRPr lang="en-CA" sz="2000" dirty="0" smtClean="0"/>
          </a:p>
          <a:p>
            <a:r>
              <a:rPr lang="en-CA" sz="2800" dirty="0" smtClean="0"/>
              <a:t>Drive and Focus in ISO’s and Utilities</a:t>
            </a:r>
          </a:p>
          <a:p>
            <a:endParaRPr lang="en-CA" sz="2800" dirty="0" smtClean="0"/>
          </a:p>
          <a:p>
            <a:r>
              <a:rPr lang="en-CA" sz="2800" dirty="0" smtClean="0"/>
              <a:t>Engagement of Loads</a:t>
            </a:r>
          </a:p>
          <a:p>
            <a:pPr>
              <a:buNone/>
            </a:pPr>
            <a:endParaRPr lang="en-CA" sz="2800"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Regulatory</a:t>
            </a:r>
            <a:endParaRPr lang="en-CA" dirty="0"/>
          </a:p>
        </p:txBody>
      </p:sp>
      <p:sp>
        <p:nvSpPr>
          <p:cNvPr id="6" name="Content Placeholder 5"/>
          <p:cNvSpPr>
            <a:spLocks noGrp="1"/>
          </p:cNvSpPr>
          <p:nvPr>
            <p:ph idx="1"/>
          </p:nvPr>
        </p:nvSpPr>
        <p:spPr/>
        <p:txBody>
          <a:bodyPr/>
          <a:lstStyle/>
          <a:p>
            <a:r>
              <a:rPr lang="en-CA" dirty="0" smtClean="0"/>
              <a:t>FERC Order 719 Requires ISO’s to create a level playing field in ancillary services markets</a:t>
            </a:r>
          </a:p>
          <a:p>
            <a:pPr lvl="1"/>
            <a:r>
              <a:rPr lang="en-CA" sz="2000" dirty="0" smtClean="0"/>
              <a:t>Largely, they can (and do) claim to have done this</a:t>
            </a:r>
          </a:p>
          <a:p>
            <a:r>
              <a:rPr lang="en-CA" dirty="0" smtClean="0"/>
              <a:t>In reality, most jurisdictions continue to have “technical, administrative” barriers to entry</a:t>
            </a:r>
          </a:p>
          <a:p>
            <a:pPr lvl="1"/>
            <a:r>
              <a:rPr lang="en-CA" sz="2000" dirty="0" smtClean="0"/>
              <a:t>Do not permit loads to aggregate to provide ancillary services</a:t>
            </a:r>
          </a:p>
          <a:p>
            <a:pPr lvl="1"/>
            <a:r>
              <a:rPr lang="en-CA" sz="2000" dirty="0" smtClean="0"/>
              <a:t>Aggregation rules are somewhat arbitrary and slow adoption</a:t>
            </a:r>
          </a:p>
          <a:p>
            <a:pPr lvl="1"/>
            <a:r>
              <a:rPr lang="en-CA" sz="2000" dirty="0" smtClean="0"/>
              <a:t>Operational systems (at ISO’s) not upgraded for different resources to participate; reluctance to establish as priority</a:t>
            </a:r>
          </a:p>
          <a:p>
            <a:pPr lvl="1"/>
            <a:r>
              <a:rPr lang="en-CA" sz="2000" dirty="0" smtClean="0"/>
              <a:t>Do not allow multiple CSP’s to participate with same clients (creating effective barrier to new entrants)</a:t>
            </a:r>
          </a:p>
          <a:p>
            <a:pPr lvl="1"/>
            <a:r>
              <a:rPr lang="en-CA" sz="2000" dirty="0" smtClean="0"/>
              <a:t>Layered rules:  States require separate registrations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Drive and Focus of ISO’s and Utilities</a:t>
            </a:r>
            <a:endParaRPr lang="en-CA" dirty="0"/>
          </a:p>
        </p:txBody>
      </p:sp>
      <p:sp>
        <p:nvSpPr>
          <p:cNvPr id="6" name="Content Placeholder 5"/>
          <p:cNvSpPr>
            <a:spLocks noGrp="1"/>
          </p:cNvSpPr>
          <p:nvPr>
            <p:ph idx="1"/>
          </p:nvPr>
        </p:nvSpPr>
        <p:spPr/>
        <p:txBody>
          <a:bodyPr/>
          <a:lstStyle/>
          <a:p>
            <a:r>
              <a:rPr lang="en-CA" dirty="0" smtClean="0"/>
              <a:t>Largely, ancillary services markets are functioning reasonably well (almost completely served by generation side assets)</a:t>
            </a:r>
          </a:p>
          <a:p>
            <a:r>
              <a:rPr lang="en-CA" dirty="0" smtClean="0"/>
              <a:t>In most ISO’s, other priorities, driven by larger stakeholders, dominate the agenda</a:t>
            </a:r>
          </a:p>
          <a:p>
            <a:endParaRPr lang="en-CA" dirty="0" smtClean="0"/>
          </a:p>
          <a:p>
            <a:r>
              <a:rPr lang="en-CA" dirty="0" smtClean="0"/>
              <a:t>Almost everyone believes that loads can provide ancillary services, and most think it is a “good thing”</a:t>
            </a:r>
          </a:p>
          <a:p>
            <a:pPr lvl="1"/>
            <a:r>
              <a:rPr lang="en-CA" b="1" dirty="0" smtClean="0"/>
              <a:t>But most are not focused on seeing more of it happen</a:t>
            </a:r>
          </a:p>
          <a:p>
            <a:endParaRPr lang="en-CA" sz="2000" dirty="0" smtClean="0"/>
          </a:p>
          <a:p>
            <a:r>
              <a:rPr lang="en-CA" sz="2000" dirty="0" smtClean="0"/>
              <a:t>Requires stronger support </a:t>
            </a:r>
            <a:r>
              <a:rPr lang="en-CA" dirty="0" smtClean="0"/>
              <a:t>among policy makers </a:t>
            </a:r>
          </a:p>
          <a:p>
            <a:pPr lvl="1"/>
            <a:r>
              <a:rPr lang="en-CA" sz="1800" dirty="0" smtClean="0"/>
              <a:t>Minimum targets for demand side participation?</a:t>
            </a:r>
          </a:p>
          <a:p>
            <a:pPr lvl="1"/>
            <a:r>
              <a:rPr lang="en-CA" dirty="0" smtClean="0"/>
              <a:t>Encouragement in load participation?</a:t>
            </a:r>
          </a:p>
          <a:p>
            <a:pPr lvl="1"/>
            <a:r>
              <a:rPr lang="en-CA" sz="1800" dirty="0" smtClean="0"/>
              <a:t>Fortitude to understand and make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Engagement of Loads</a:t>
            </a:r>
            <a:endParaRPr lang="en-CA" dirty="0"/>
          </a:p>
        </p:txBody>
      </p:sp>
      <p:sp>
        <p:nvSpPr>
          <p:cNvPr id="6" name="Content Placeholder 5"/>
          <p:cNvSpPr>
            <a:spLocks noGrp="1"/>
          </p:cNvSpPr>
          <p:nvPr>
            <p:ph idx="1"/>
          </p:nvPr>
        </p:nvSpPr>
        <p:spPr>
          <a:xfrm>
            <a:off x="395536" y="1066800"/>
            <a:ext cx="8424936" cy="4876800"/>
          </a:xfrm>
        </p:spPr>
        <p:txBody>
          <a:bodyPr/>
          <a:lstStyle/>
          <a:p>
            <a:r>
              <a:rPr lang="en-CA" dirty="0" smtClean="0"/>
              <a:t>Recession of 2008 took the pressure off  --  reduced scrutiny over energy bills</a:t>
            </a:r>
          </a:p>
          <a:p>
            <a:pPr lvl="1"/>
            <a:r>
              <a:rPr lang="en-CA" sz="1800" dirty="0" smtClean="0"/>
              <a:t>Reduced demand caused a reduction (generally) in electricity prices</a:t>
            </a:r>
          </a:p>
          <a:p>
            <a:pPr lvl="1"/>
            <a:r>
              <a:rPr lang="en-CA" dirty="0" smtClean="0"/>
              <a:t>Also reduced volatility in prices</a:t>
            </a:r>
          </a:p>
          <a:p>
            <a:pPr lvl="1"/>
            <a:r>
              <a:rPr lang="en-CA" sz="1800" dirty="0" smtClean="0"/>
              <a:t>Reduced corporate pressures to reduce energy costs</a:t>
            </a:r>
          </a:p>
          <a:p>
            <a:r>
              <a:rPr lang="en-CA" sz="2000" dirty="0" smtClean="0"/>
              <a:t>Some (legitimate) concern over implications of participation in ancillary services markets</a:t>
            </a:r>
          </a:p>
          <a:p>
            <a:pPr lvl="1"/>
            <a:r>
              <a:rPr lang="en-CA" sz="1800" dirty="0" smtClean="0"/>
              <a:t>Requires more “</a:t>
            </a:r>
            <a:r>
              <a:rPr lang="en-CA" sz="1800" dirty="0" err="1" smtClean="0"/>
              <a:t>connectness</a:t>
            </a:r>
            <a:r>
              <a:rPr lang="en-CA" sz="1800" dirty="0" smtClean="0"/>
              <a:t>”</a:t>
            </a:r>
          </a:p>
          <a:p>
            <a:pPr lvl="1"/>
            <a:r>
              <a:rPr lang="en-CA" dirty="0" smtClean="0"/>
              <a:t>Requires new thinking and some effort (implies early adopters first)</a:t>
            </a:r>
          </a:p>
          <a:p>
            <a:pPr lvl="1"/>
            <a:r>
              <a:rPr lang="en-CA" dirty="0" smtClean="0"/>
              <a:t>Not sure whether it is “worth it”</a:t>
            </a:r>
          </a:p>
          <a:p>
            <a:r>
              <a:rPr lang="en-CA" dirty="0" smtClean="0"/>
              <a:t>Most markets for ancillary services have experienced price declines</a:t>
            </a:r>
          </a:p>
          <a:p>
            <a:pPr lvl="1"/>
            <a:r>
              <a:rPr lang="en-CA" sz="1800" dirty="0" smtClean="0"/>
              <a:t>Less value  --  certainly a concern for loads to participate  </a:t>
            </a:r>
          </a:p>
          <a:p>
            <a:pPr lvl="1"/>
            <a:r>
              <a:rPr lang="en-CA" dirty="0" smtClean="0"/>
              <a:t>Less </a:t>
            </a:r>
            <a:r>
              <a:rPr lang="en-CA" u="sng" dirty="0" smtClean="0"/>
              <a:t>assured</a:t>
            </a:r>
            <a:r>
              <a:rPr lang="en-CA" dirty="0" smtClean="0"/>
              <a:t> return  --  participation in a market does not produce a guaranteed return</a:t>
            </a:r>
          </a:p>
          <a:p>
            <a:pPr lvl="1"/>
            <a:r>
              <a:rPr lang="en-CA" sz="1800" dirty="0" smtClean="0"/>
              <a:t>Different than traditional DR</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Making it Happen</a:t>
            </a:r>
            <a:endParaRPr lang="en-CA" dirty="0"/>
          </a:p>
        </p:txBody>
      </p:sp>
      <p:sp>
        <p:nvSpPr>
          <p:cNvPr id="6" name="Content Placeholder 5"/>
          <p:cNvSpPr>
            <a:spLocks noGrp="1"/>
          </p:cNvSpPr>
          <p:nvPr>
            <p:ph idx="1"/>
          </p:nvPr>
        </p:nvSpPr>
        <p:spPr>
          <a:xfrm>
            <a:off x="395536" y="1066800"/>
            <a:ext cx="8424936" cy="4876800"/>
          </a:xfrm>
        </p:spPr>
        <p:txBody>
          <a:bodyPr/>
          <a:lstStyle/>
          <a:p>
            <a:r>
              <a:rPr lang="en-CA" dirty="0" smtClean="0"/>
              <a:t>Utilities can provide the necessary leadership</a:t>
            </a:r>
            <a:endParaRPr lang="en-CA" sz="1600" dirty="0" smtClean="0"/>
          </a:p>
          <a:p>
            <a:r>
              <a:rPr lang="en-CA" dirty="0" smtClean="0"/>
              <a:t>Run commercialization programs  .. </a:t>
            </a:r>
          </a:p>
          <a:p>
            <a:pPr lvl="1"/>
            <a:r>
              <a:rPr lang="en-CA" dirty="0" smtClean="0"/>
              <a:t>Small pilots don’t encourage real participation</a:t>
            </a:r>
          </a:p>
          <a:p>
            <a:pPr lvl="1"/>
            <a:r>
              <a:rPr lang="en-CA" dirty="0" smtClean="0"/>
              <a:t>Large, real loads want to know there is a long term program that will pay them for their participation</a:t>
            </a:r>
          </a:p>
          <a:p>
            <a:pPr lvl="1"/>
            <a:r>
              <a:rPr lang="en-CA" dirty="0" smtClean="0"/>
              <a:t>Their time  -- to evaluate and implement  -- is available  ...  They don’t like to waste it</a:t>
            </a:r>
            <a:endParaRPr lang="en-CA" sz="1600" dirty="0" smtClean="0"/>
          </a:p>
          <a:p>
            <a:r>
              <a:rPr lang="en-CA" dirty="0" smtClean="0"/>
              <a:t>Insist on real results that truly have the capability for broad roll-out</a:t>
            </a:r>
          </a:p>
          <a:p>
            <a:pPr lvl="1"/>
            <a:r>
              <a:rPr lang="en-CA" dirty="0" smtClean="0"/>
              <a:t>Any and all pilots should have this characteristic</a:t>
            </a:r>
          </a:p>
          <a:p>
            <a:pPr lvl="1"/>
            <a:r>
              <a:rPr lang="en-CA" dirty="0" smtClean="0"/>
              <a:t>They should be economic and viable ...  </a:t>
            </a:r>
            <a:endParaRPr lang="en-CA" sz="1600" dirty="0" smtClean="0"/>
          </a:p>
          <a:p>
            <a:r>
              <a:rPr lang="en-CA" dirty="0" smtClean="0"/>
              <a:t>Use the brand and leadership of the utility to encourage and value load participation</a:t>
            </a:r>
          </a:p>
          <a:p>
            <a:pPr lvl="1"/>
            <a:r>
              <a:rPr lang="en-CA" dirty="0" smtClean="0"/>
              <a:t>Loads do look to the utility to understand “what is important”</a:t>
            </a:r>
          </a:p>
          <a:p>
            <a:pPr lvl="1"/>
            <a:r>
              <a:rPr lang="en-CA" smtClean="0"/>
              <a:t>When they see it, they act!</a:t>
            </a:r>
            <a:endParaRPr lang="en-CA" dirty="0" smtClean="0"/>
          </a:p>
          <a:p>
            <a:pPr lvl="1">
              <a:buNone/>
            </a:pPr>
            <a:endParaRPr lang="en-CA"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1"/>
          </p:nvPr>
        </p:nvSpPr>
        <p:spPr/>
        <p:txBody>
          <a:bodyPr/>
          <a:lstStyle/>
          <a:p>
            <a:pPr algn="ctr">
              <a:buFontTx/>
              <a:buNone/>
            </a:pPr>
            <a:endParaRPr lang="en-US" sz="1800" dirty="0" smtClean="0">
              <a:latin typeface="Calibri" pitchFamily="34" charset="0"/>
            </a:endParaRPr>
          </a:p>
          <a:p>
            <a:pPr algn="ctr">
              <a:buFontTx/>
              <a:buNone/>
            </a:pPr>
            <a:endParaRPr lang="en-US" sz="1800" dirty="0" smtClean="0">
              <a:latin typeface="Calibri" pitchFamily="34" charset="0"/>
            </a:endParaRPr>
          </a:p>
          <a:p>
            <a:pPr algn="ctr">
              <a:buFontTx/>
              <a:buNone/>
            </a:pPr>
            <a:r>
              <a:rPr lang="en-US" sz="6000" dirty="0" smtClean="0">
                <a:latin typeface="Calibri" pitchFamily="34" charset="0"/>
              </a:rPr>
              <a:t>Questions &amp; Comments?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latin typeface="Calibri" pitchFamily="34" charset="0"/>
              </a:rPr>
              <a:t>Thank You</a:t>
            </a:r>
          </a:p>
        </p:txBody>
      </p:sp>
      <p:sp>
        <p:nvSpPr>
          <p:cNvPr id="30723" name="Rectangle 3"/>
          <p:cNvSpPr>
            <a:spLocks noGrp="1" noChangeArrowheads="1"/>
          </p:cNvSpPr>
          <p:nvPr>
            <p:ph type="body" sz="half" idx="1"/>
          </p:nvPr>
        </p:nvSpPr>
        <p:spPr/>
        <p:txBody>
          <a:bodyPr/>
          <a:lstStyle/>
          <a:p>
            <a:pPr algn="ctr">
              <a:buFontTx/>
              <a:buNone/>
            </a:pPr>
            <a:endParaRPr lang="en-US" sz="1800" dirty="0" smtClean="0">
              <a:latin typeface="Calibri" pitchFamily="34" charset="0"/>
            </a:endParaRPr>
          </a:p>
          <a:p>
            <a:pPr algn="ctr">
              <a:buFontTx/>
              <a:buNone/>
            </a:pPr>
            <a:r>
              <a:rPr lang="en-US" sz="3200" dirty="0" smtClean="0">
                <a:latin typeface="Calibri" pitchFamily="34" charset="0"/>
              </a:rPr>
              <a:t>Ron Dizy</a:t>
            </a:r>
          </a:p>
          <a:p>
            <a:pPr algn="ctr">
              <a:buFontTx/>
              <a:buNone/>
            </a:pPr>
            <a:r>
              <a:rPr lang="en-US" sz="3200" dirty="0" smtClean="0">
                <a:latin typeface="Calibri" pitchFamily="34" charset="0"/>
              </a:rPr>
              <a:t>President &amp; CEO</a:t>
            </a:r>
          </a:p>
          <a:p>
            <a:pPr algn="ctr">
              <a:buFontTx/>
              <a:buNone/>
            </a:pPr>
            <a:r>
              <a:rPr lang="en-US" sz="3200" dirty="0" smtClean="0">
                <a:latin typeface="Calibri" pitchFamily="34" charset="0"/>
              </a:rPr>
              <a:t>416 419 6393</a:t>
            </a:r>
          </a:p>
          <a:p>
            <a:pPr algn="ctr">
              <a:buFontTx/>
              <a:buNone/>
            </a:pPr>
            <a:r>
              <a:rPr lang="en-US" sz="3200" dirty="0" smtClean="0">
                <a:latin typeface="Calibri" pitchFamily="34" charset="0"/>
                <a:hlinkClick r:id="rId3"/>
              </a:rPr>
              <a:t>rdizy@enbala.com</a:t>
            </a:r>
            <a:endParaRPr lang="en-US" sz="3200" dirty="0" smtClean="0">
              <a:latin typeface="Calibri" pitchFamily="34" charset="0"/>
            </a:endParaRPr>
          </a:p>
          <a:p>
            <a:pPr algn="ctr">
              <a:buFontTx/>
              <a:buNone/>
            </a:pPr>
            <a:endParaRPr lang="en-US" sz="3200" dirty="0" smtClean="0">
              <a:latin typeface="Calibri" pitchFamily="34" charset="0"/>
            </a:endParaRPr>
          </a:p>
          <a:p>
            <a:pPr algn="ctr">
              <a:buFontTx/>
              <a:buNone/>
            </a:pPr>
            <a:r>
              <a:rPr lang="en-US" sz="8000" dirty="0" smtClean="0">
                <a:solidFill>
                  <a:srgbClr val="56AA1C"/>
                </a:solidFill>
                <a:latin typeface="Calibri" pitchFamily="34" charset="0"/>
                <a:hlinkClick r:id="rId4"/>
              </a:rPr>
              <a:t>www.enbala.com</a:t>
            </a:r>
            <a:endParaRPr lang="en-US" sz="8000" dirty="0" smtClean="0">
              <a:solidFill>
                <a:srgbClr val="56AA1C"/>
              </a:solidFill>
              <a:latin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964488" cy="533400"/>
          </a:xfrm>
        </p:spPr>
        <p:txBody>
          <a:bodyPr>
            <a:normAutofit fontScale="90000"/>
          </a:bodyPr>
          <a:lstStyle/>
          <a:p>
            <a:r>
              <a:rPr lang="en-CA" dirty="0" smtClean="0"/>
              <a:t>Much more </a:t>
            </a:r>
            <a:r>
              <a:rPr lang="en-CA" u="sng" dirty="0" smtClean="0"/>
              <a:t>FREQUENT</a:t>
            </a:r>
            <a:r>
              <a:rPr lang="en-CA" dirty="0" smtClean="0"/>
              <a:t> communication and requests</a:t>
            </a:r>
            <a:endParaRPr lang="en-CA" dirty="0"/>
          </a:p>
        </p:txBody>
      </p:sp>
      <p:pic>
        <p:nvPicPr>
          <p:cNvPr id="3" name="Picture 2" descr="C:\Users\hdollinger\AppData\Local\Microsoft\Windows\Temporary Internet Files\Content.Outlook\T9SLVYS0\rocket-plane - faster and more frequent.jpg"/>
          <p:cNvPicPr>
            <a:picLocks noChangeAspect="1" noChangeArrowheads="1"/>
          </p:cNvPicPr>
          <p:nvPr/>
        </p:nvPicPr>
        <p:blipFill>
          <a:blip r:embed="rId3" cstate="email"/>
          <a:srcRect/>
          <a:stretch>
            <a:fillRect/>
          </a:stretch>
        </p:blipFill>
        <p:spPr bwMode="auto">
          <a:xfrm>
            <a:off x="0" y="959941"/>
            <a:ext cx="9144000" cy="4938117"/>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Requirement is Bi-Directional Capability</a:t>
            </a:r>
            <a:endParaRPr lang="en-US" dirty="0"/>
          </a:p>
        </p:txBody>
      </p:sp>
      <p:sp>
        <p:nvSpPr>
          <p:cNvPr id="3" name="Content Placeholder 2"/>
          <p:cNvSpPr>
            <a:spLocks noGrp="1"/>
          </p:cNvSpPr>
          <p:nvPr>
            <p:ph idx="1"/>
          </p:nvPr>
        </p:nvSpPr>
        <p:spPr>
          <a:xfrm>
            <a:off x="609600" y="1066800"/>
            <a:ext cx="8138864" cy="4876800"/>
          </a:xfrm>
        </p:spPr>
        <p:txBody>
          <a:bodyPr/>
          <a:lstStyle/>
          <a:p>
            <a:r>
              <a:rPr lang="en-CA" sz="2800" dirty="0"/>
              <a:t>Regulation represents required balance in the </a:t>
            </a:r>
            <a:r>
              <a:rPr lang="en-CA" sz="2800" dirty="0" smtClean="0"/>
              <a:t>grid</a:t>
            </a:r>
          </a:p>
          <a:p>
            <a:r>
              <a:rPr lang="en-CA" sz="2800" dirty="0"/>
              <a:t>As likely to require the use of more </a:t>
            </a:r>
            <a:r>
              <a:rPr lang="en-CA" sz="2800" dirty="0" smtClean="0"/>
              <a:t>power </a:t>
            </a:r>
            <a:r>
              <a:rPr lang="en-CA" sz="2800" dirty="0"/>
              <a:t>as curtailment</a:t>
            </a:r>
            <a:endParaRPr lang="en-CA" sz="2800" b="1" dirty="0"/>
          </a:p>
          <a:p>
            <a:pPr marL="0" indent="0">
              <a:buNone/>
            </a:pPr>
            <a:endParaRPr lang="en-CA" sz="2800" dirty="0"/>
          </a:p>
        </p:txBody>
      </p:sp>
      <p:pic>
        <p:nvPicPr>
          <p:cNvPr id="5" name="Picture 4" descr="REGULATION.jpg"/>
          <p:cNvPicPr>
            <a:picLocks noChangeAspect="1"/>
          </p:cNvPicPr>
          <p:nvPr/>
        </p:nvPicPr>
        <p:blipFill>
          <a:blip r:embed="rId3" cstate="email"/>
          <a:stretch>
            <a:fillRect/>
          </a:stretch>
        </p:blipFill>
        <p:spPr>
          <a:xfrm>
            <a:off x="2411760" y="2636912"/>
            <a:ext cx="4752528" cy="2712208"/>
          </a:xfrm>
          <a:prstGeom prst="rect">
            <a:avLst/>
          </a:prstGeom>
        </p:spPr>
      </p:pic>
    </p:spTree>
    <p:extLst>
      <p:ext uri="{BB962C8B-B14F-4D97-AF65-F5344CB8AC3E}">
        <p14:creationId xmlns:p14="http://schemas.microsoft.com/office/powerpoint/2010/main" xmlns="" val="19238404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2699792" y="3457843"/>
            <a:ext cx="5472608" cy="864096"/>
          </a:xfrm>
          <a:prstGeom prst="roundRect">
            <a:avLst/>
          </a:prstGeom>
          <a:solidFill>
            <a:srgbClr val="1238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50" name="Rounded Rectangle 49"/>
          <p:cNvSpPr/>
          <p:nvPr/>
        </p:nvSpPr>
        <p:spPr>
          <a:xfrm>
            <a:off x="2699792" y="2377723"/>
            <a:ext cx="5472608" cy="864096"/>
          </a:xfrm>
          <a:prstGeom prst="roundRect">
            <a:avLst/>
          </a:prstGeom>
          <a:solidFill>
            <a:srgbClr val="1238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9" name="Text Box 22"/>
          <p:cNvSpPr txBox="1">
            <a:spLocks noChangeArrowheads="1"/>
          </p:cNvSpPr>
          <p:nvPr/>
        </p:nvSpPr>
        <p:spPr bwMode="auto">
          <a:xfrm>
            <a:off x="2771800" y="2348880"/>
            <a:ext cx="5517802" cy="748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aseline="-25000">
                <a:solidFill>
                  <a:schemeClr val="tx1"/>
                </a:solidFill>
                <a:latin typeface="Arial" charset="0"/>
                <a:ea typeface="ＭＳ Ｐゴシック" charset="0"/>
                <a:cs typeface="ＭＳ Ｐゴシック" charset="0"/>
              </a:defRPr>
            </a:lvl1pPr>
            <a:lvl2pPr marL="742950" indent="-285750" eaLnBrk="0" hangingPunct="0">
              <a:defRPr sz="2400" baseline="-25000">
                <a:solidFill>
                  <a:schemeClr val="tx1"/>
                </a:solidFill>
                <a:latin typeface="Arial" charset="0"/>
                <a:ea typeface="ＭＳ Ｐゴシック" charset="0"/>
              </a:defRPr>
            </a:lvl2pPr>
            <a:lvl3pPr marL="1143000" indent="-228600" eaLnBrk="0" hangingPunct="0">
              <a:defRPr sz="2400" baseline="-25000">
                <a:solidFill>
                  <a:schemeClr val="tx1"/>
                </a:solidFill>
                <a:latin typeface="Arial" charset="0"/>
                <a:ea typeface="ＭＳ Ｐゴシック" charset="0"/>
              </a:defRPr>
            </a:lvl3pPr>
            <a:lvl4pPr marL="1600200" indent="-228600" eaLnBrk="0" hangingPunct="0">
              <a:defRPr sz="2400" baseline="-25000">
                <a:solidFill>
                  <a:schemeClr val="tx1"/>
                </a:solidFill>
                <a:latin typeface="Arial" charset="0"/>
                <a:ea typeface="ＭＳ Ｐゴシック" charset="0"/>
              </a:defRPr>
            </a:lvl4pPr>
            <a:lvl5pPr marL="2057400" indent="-228600" eaLnBrk="0" hangingPunct="0">
              <a:defRPr sz="24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charset="0"/>
              </a:defRPr>
            </a:lvl9pPr>
          </a:lstStyle>
          <a:p>
            <a:pPr indent="-742950"/>
            <a:r>
              <a:rPr lang="en-CA" sz="3200" dirty="0">
                <a:solidFill>
                  <a:schemeClr val="bg1"/>
                </a:solidFill>
                <a:latin typeface="Calibri"/>
                <a:cs typeface="Calibri"/>
              </a:rPr>
              <a:t>Requires </a:t>
            </a:r>
            <a:r>
              <a:rPr lang="en-CA" sz="3200" dirty="0" smtClean="0">
                <a:solidFill>
                  <a:schemeClr val="bg1"/>
                </a:solidFill>
                <a:latin typeface="Calibri"/>
                <a:cs typeface="Calibri"/>
              </a:rPr>
              <a:t>intelligent </a:t>
            </a:r>
            <a:r>
              <a:rPr lang="en-CA" sz="3200" dirty="0">
                <a:solidFill>
                  <a:schemeClr val="bg1"/>
                </a:solidFill>
                <a:latin typeface="Calibri"/>
                <a:cs typeface="Calibri"/>
              </a:rPr>
              <a:t>capture of </a:t>
            </a:r>
            <a:r>
              <a:rPr lang="en-CA" sz="3200" i="1" dirty="0">
                <a:solidFill>
                  <a:schemeClr val="bg1"/>
                </a:solidFill>
                <a:latin typeface="Calibri"/>
                <a:cs typeface="Calibri"/>
              </a:rPr>
              <a:t>inherent </a:t>
            </a:r>
            <a:r>
              <a:rPr lang="en-CA" sz="3200" i="1" dirty="0" smtClean="0">
                <a:solidFill>
                  <a:schemeClr val="bg1"/>
                </a:solidFill>
                <a:latin typeface="Calibri"/>
                <a:cs typeface="Calibri"/>
              </a:rPr>
              <a:t/>
            </a:r>
            <a:br>
              <a:rPr lang="en-CA" sz="3200" i="1" dirty="0" smtClean="0">
                <a:solidFill>
                  <a:schemeClr val="bg1"/>
                </a:solidFill>
                <a:latin typeface="Calibri"/>
                <a:cs typeface="Calibri"/>
              </a:rPr>
            </a:br>
            <a:r>
              <a:rPr lang="en-CA" sz="3200" i="1" dirty="0" smtClean="0">
                <a:solidFill>
                  <a:schemeClr val="bg1"/>
                </a:solidFill>
                <a:latin typeface="Calibri"/>
                <a:cs typeface="Calibri"/>
              </a:rPr>
              <a:t>flexibility</a:t>
            </a:r>
            <a:r>
              <a:rPr lang="en-CA" sz="3200" dirty="0" smtClean="0">
                <a:solidFill>
                  <a:schemeClr val="bg1"/>
                </a:solidFill>
                <a:latin typeface="Calibri"/>
                <a:cs typeface="Calibri"/>
              </a:rPr>
              <a:t> </a:t>
            </a:r>
            <a:r>
              <a:rPr lang="en-CA" sz="3200" dirty="0">
                <a:solidFill>
                  <a:schemeClr val="bg1"/>
                </a:solidFill>
                <a:latin typeface="Calibri"/>
                <a:cs typeface="Calibri"/>
              </a:rPr>
              <a:t>in processes</a:t>
            </a:r>
          </a:p>
        </p:txBody>
      </p:sp>
      <p:sp>
        <p:nvSpPr>
          <p:cNvPr id="30" name="Text Box 27"/>
          <p:cNvSpPr txBox="1">
            <a:spLocks noChangeArrowheads="1"/>
          </p:cNvSpPr>
          <p:nvPr/>
        </p:nvSpPr>
        <p:spPr bwMode="auto">
          <a:xfrm>
            <a:off x="2843808" y="3408060"/>
            <a:ext cx="5445794" cy="748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aseline="-25000">
                <a:solidFill>
                  <a:schemeClr val="tx1"/>
                </a:solidFill>
                <a:latin typeface="Arial" charset="0"/>
                <a:ea typeface="ＭＳ Ｐゴシック" charset="0"/>
                <a:cs typeface="ＭＳ Ｐゴシック" charset="0"/>
              </a:defRPr>
            </a:lvl1pPr>
            <a:lvl2pPr marL="742950" indent="-285750" eaLnBrk="0" hangingPunct="0">
              <a:defRPr sz="2400" baseline="-25000">
                <a:solidFill>
                  <a:schemeClr val="tx1"/>
                </a:solidFill>
                <a:latin typeface="Arial" charset="0"/>
                <a:ea typeface="ＭＳ Ｐゴシック" charset="0"/>
              </a:defRPr>
            </a:lvl2pPr>
            <a:lvl3pPr marL="1143000" indent="-228600" eaLnBrk="0" hangingPunct="0">
              <a:defRPr sz="2400" baseline="-25000">
                <a:solidFill>
                  <a:schemeClr val="tx1"/>
                </a:solidFill>
                <a:latin typeface="Arial" charset="0"/>
                <a:ea typeface="ＭＳ Ｐゴシック" charset="0"/>
              </a:defRPr>
            </a:lvl3pPr>
            <a:lvl4pPr marL="1600200" indent="-228600" eaLnBrk="0" hangingPunct="0">
              <a:defRPr sz="2400" baseline="-25000">
                <a:solidFill>
                  <a:schemeClr val="tx1"/>
                </a:solidFill>
                <a:latin typeface="Arial" charset="0"/>
                <a:ea typeface="ＭＳ Ｐゴシック" charset="0"/>
              </a:defRPr>
            </a:lvl4pPr>
            <a:lvl5pPr marL="2057400" indent="-228600" eaLnBrk="0" hangingPunct="0">
              <a:defRPr sz="24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charset="0"/>
              </a:defRPr>
            </a:lvl9pPr>
          </a:lstStyle>
          <a:p>
            <a:pPr indent="-742950"/>
            <a:r>
              <a:rPr lang="en-CA" sz="3200" dirty="0">
                <a:solidFill>
                  <a:schemeClr val="bg1"/>
                </a:solidFill>
                <a:latin typeface="Calibri"/>
                <a:cs typeface="Calibri"/>
              </a:rPr>
              <a:t>Requires the ability to </a:t>
            </a:r>
            <a:r>
              <a:rPr lang="en-CA" sz="3200" i="1" dirty="0">
                <a:solidFill>
                  <a:schemeClr val="bg1"/>
                </a:solidFill>
                <a:latin typeface="Calibri"/>
                <a:cs typeface="Calibri"/>
              </a:rPr>
              <a:t>define constraints </a:t>
            </a:r>
            <a:r>
              <a:rPr lang="en-CA" sz="3200" dirty="0" smtClean="0">
                <a:solidFill>
                  <a:schemeClr val="bg1"/>
                </a:solidFill>
                <a:latin typeface="Calibri"/>
                <a:cs typeface="Calibri"/>
              </a:rPr>
              <a:t/>
            </a:r>
            <a:br>
              <a:rPr lang="en-CA" sz="3200" dirty="0" smtClean="0">
                <a:solidFill>
                  <a:schemeClr val="bg1"/>
                </a:solidFill>
                <a:latin typeface="Calibri"/>
                <a:cs typeface="Calibri"/>
              </a:rPr>
            </a:br>
            <a:r>
              <a:rPr lang="en-CA" sz="3200" dirty="0" smtClean="0">
                <a:solidFill>
                  <a:schemeClr val="bg1"/>
                </a:solidFill>
                <a:latin typeface="Calibri"/>
                <a:cs typeface="Calibri"/>
              </a:rPr>
              <a:t>such </a:t>
            </a:r>
            <a:r>
              <a:rPr lang="en-CA" sz="3200" dirty="0">
                <a:solidFill>
                  <a:schemeClr val="bg1"/>
                </a:solidFill>
                <a:latin typeface="Calibri"/>
                <a:cs typeface="Calibri"/>
              </a:rPr>
              <a:t>that operational priorities rank first</a:t>
            </a:r>
          </a:p>
        </p:txBody>
      </p:sp>
      <p:sp>
        <p:nvSpPr>
          <p:cNvPr id="2" name="Title 1"/>
          <p:cNvSpPr>
            <a:spLocks noGrp="1"/>
          </p:cNvSpPr>
          <p:nvPr>
            <p:ph type="title"/>
          </p:nvPr>
        </p:nvSpPr>
        <p:spPr/>
        <p:txBody>
          <a:bodyPr/>
          <a:lstStyle/>
          <a:p>
            <a:r>
              <a:rPr lang="en-CA" dirty="0" smtClean="0"/>
              <a:t>Much Less Intrusive to the Customer</a:t>
            </a:r>
            <a:endParaRPr lang="en-CA" dirty="0"/>
          </a:p>
        </p:txBody>
      </p:sp>
      <p:pic>
        <p:nvPicPr>
          <p:cNvPr id="46" name="Picture 10" descr="flexibile.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2377723"/>
            <a:ext cx="982356" cy="826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Rounded Rectangle 48"/>
          <p:cNvSpPr/>
          <p:nvPr/>
        </p:nvSpPr>
        <p:spPr>
          <a:xfrm>
            <a:off x="2699792" y="1167909"/>
            <a:ext cx="5472608" cy="936104"/>
          </a:xfrm>
          <a:prstGeom prst="roundRect">
            <a:avLst/>
          </a:prstGeom>
          <a:solidFill>
            <a:srgbClr val="71AE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8" name="Text Box 9"/>
          <p:cNvSpPr txBox="1">
            <a:spLocks noChangeArrowheads="1"/>
          </p:cNvSpPr>
          <p:nvPr/>
        </p:nvSpPr>
        <p:spPr bwMode="auto">
          <a:xfrm>
            <a:off x="2843808" y="1124744"/>
            <a:ext cx="5112568" cy="748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aseline="-25000">
                <a:solidFill>
                  <a:schemeClr val="tx1"/>
                </a:solidFill>
                <a:latin typeface="Arial" charset="0"/>
                <a:ea typeface="ＭＳ Ｐゴシック" charset="0"/>
                <a:cs typeface="ＭＳ Ｐゴシック" charset="0"/>
              </a:defRPr>
            </a:lvl1pPr>
            <a:lvl2pPr marL="742950" indent="-285750" eaLnBrk="0" hangingPunct="0">
              <a:defRPr sz="2400" baseline="-25000">
                <a:solidFill>
                  <a:schemeClr val="tx1"/>
                </a:solidFill>
                <a:latin typeface="Arial" charset="0"/>
                <a:ea typeface="ＭＳ Ｐゴシック" charset="0"/>
              </a:defRPr>
            </a:lvl2pPr>
            <a:lvl3pPr marL="1143000" indent="-228600" eaLnBrk="0" hangingPunct="0">
              <a:defRPr sz="2400" baseline="-25000">
                <a:solidFill>
                  <a:schemeClr val="tx1"/>
                </a:solidFill>
                <a:latin typeface="Arial" charset="0"/>
                <a:ea typeface="ＭＳ Ｐゴシック" charset="0"/>
              </a:defRPr>
            </a:lvl3pPr>
            <a:lvl4pPr marL="1600200" indent="-228600" eaLnBrk="0" hangingPunct="0">
              <a:defRPr sz="2400" baseline="-25000">
                <a:solidFill>
                  <a:schemeClr val="tx1"/>
                </a:solidFill>
                <a:latin typeface="Arial" charset="0"/>
                <a:ea typeface="ＭＳ Ｐゴシック" charset="0"/>
              </a:defRPr>
            </a:lvl4pPr>
            <a:lvl5pPr marL="2057400" indent="-228600" eaLnBrk="0" hangingPunct="0">
              <a:defRPr sz="24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charset="0"/>
              </a:defRPr>
            </a:lvl9pPr>
          </a:lstStyle>
          <a:p>
            <a:pPr marL="0" indent="-914400" algn="ctr">
              <a:buNone/>
            </a:pPr>
            <a:r>
              <a:rPr lang="en-CA" sz="3200" b="1" dirty="0" smtClean="0">
                <a:solidFill>
                  <a:srgbClr val="165440"/>
                </a:solidFill>
                <a:latin typeface="Calibri"/>
                <a:cs typeface="Calibri"/>
              </a:rPr>
              <a:t>Requirements are </a:t>
            </a:r>
            <a:r>
              <a:rPr lang="en-CA" sz="3200" b="1" i="1" dirty="0" smtClean="0">
                <a:solidFill>
                  <a:srgbClr val="165440"/>
                </a:solidFill>
                <a:latin typeface="Calibri"/>
                <a:cs typeface="Calibri"/>
              </a:rPr>
              <a:t>more frequent</a:t>
            </a:r>
            <a:r>
              <a:rPr lang="en-CA" sz="3200" b="1" dirty="0" smtClean="0">
                <a:solidFill>
                  <a:srgbClr val="165440"/>
                </a:solidFill>
                <a:latin typeface="Calibri"/>
                <a:cs typeface="Calibri"/>
              </a:rPr>
              <a:t> and </a:t>
            </a:r>
          </a:p>
          <a:p>
            <a:pPr marL="0" indent="-914400" algn="ctr">
              <a:buNone/>
            </a:pPr>
            <a:r>
              <a:rPr lang="en-CA" sz="3200" b="1" dirty="0" smtClean="0">
                <a:solidFill>
                  <a:srgbClr val="165440"/>
                </a:solidFill>
                <a:latin typeface="Calibri"/>
                <a:cs typeface="Calibri"/>
              </a:rPr>
              <a:t>have shorter notice </a:t>
            </a:r>
            <a:endParaRPr lang="en-CA" sz="3200" b="1" dirty="0">
              <a:solidFill>
                <a:srgbClr val="165440"/>
              </a:solidFill>
              <a:latin typeface="Calibri"/>
              <a:cs typeface="Calibri"/>
            </a:endParaRPr>
          </a:p>
        </p:txBody>
      </p:sp>
      <p:pic>
        <p:nvPicPr>
          <p:cNvPr id="54" name="Picture 53" descr="balancegreen.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83568" y="1121902"/>
            <a:ext cx="1872208" cy="982111"/>
          </a:xfrm>
          <a:prstGeom prst="rect">
            <a:avLst/>
          </a:prstGeom>
        </p:spPr>
      </p:pic>
      <p:pic>
        <p:nvPicPr>
          <p:cNvPr id="1027" name="Picture 3" descr="P:\Marketing Collateral\Images\Money Machine.jpg"/>
          <p:cNvPicPr>
            <a:picLocks noChangeAspect="1" noChangeArrowheads="1"/>
          </p:cNvPicPr>
          <p:nvPr/>
        </p:nvPicPr>
        <p:blipFill>
          <a:blip r:embed="rId5" cstate="print"/>
          <a:srcRect/>
          <a:stretch>
            <a:fillRect/>
          </a:stretch>
        </p:blipFill>
        <p:spPr bwMode="auto">
          <a:xfrm>
            <a:off x="971600" y="3457843"/>
            <a:ext cx="1624930" cy="792088"/>
          </a:xfrm>
          <a:prstGeom prst="rect">
            <a:avLst/>
          </a:prstGeom>
          <a:noFill/>
        </p:spPr>
      </p:pic>
      <p:pic>
        <p:nvPicPr>
          <p:cNvPr id="12" name="Picture 11" descr="seamless.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835696" y="4437112"/>
            <a:ext cx="4752528" cy="1352012"/>
          </a:xfrm>
          <a:prstGeom prst="rect">
            <a:avLst/>
          </a:prstGeom>
        </p:spPr>
      </p:pic>
    </p:spTree>
    <p:extLst>
      <p:ext uri="{BB962C8B-B14F-4D97-AF65-F5344CB8AC3E}">
        <p14:creationId xmlns="" xmlns:p14="http://schemas.microsoft.com/office/powerpoint/2010/main" val="1365684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500"/>
                                  </p:stCondLst>
                                  <p:childTnLst>
                                    <p:animEffect transition="out" filter="fade">
                                      <p:cBhvr>
                                        <p:cTn id="6" dur="2000" tmFilter="0, 0; .2, .5; .8, .5; 1, 0"/>
                                        <p:tgtEl>
                                          <p:spTgt spid="1027"/>
                                        </p:tgtEl>
                                      </p:cBhvr>
                                    </p:animEffect>
                                    <p:animScale>
                                      <p:cBhvr>
                                        <p:cTn id="7" dur="1000" autoRev="1" fill="hold"/>
                                        <p:tgtEl>
                                          <p:spTgt spid="10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The Challenge for Loads</a:t>
            </a:r>
            <a:endParaRPr lang="en-CA" dirty="0"/>
          </a:p>
        </p:txBody>
      </p:sp>
      <p:sp>
        <p:nvSpPr>
          <p:cNvPr id="6" name="Content Placeholder 5"/>
          <p:cNvSpPr>
            <a:spLocks noGrp="1"/>
          </p:cNvSpPr>
          <p:nvPr>
            <p:ph idx="1"/>
          </p:nvPr>
        </p:nvSpPr>
        <p:spPr/>
        <p:txBody>
          <a:bodyPr/>
          <a:lstStyle/>
          <a:p>
            <a:r>
              <a:rPr lang="en-CA" dirty="0" smtClean="0"/>
              <a:t>It is hard for loads to participate directly in most ancillary services markets</a:t>
            </a:r>
          </a:p>
          <a:p>
            <a:pPr lvl="1"/>
            <a:r>
              <a:rPr lang="en-CA" sz="1800" dirty="0" smtClean="0"/>
              <a:t>Responsiveness required is quite frequent, often bi-directional</a:t>
            </a:r>
          </a:p>
          <a:p>
            <a:pPr lvl="1"/>
            <a:r>
              <a:rPr lang="en-CA" dirty="0" smtClean="0"/>
              <a:t>The reality is that the load’s primary objective outweighs participation in challenging markets</a:t>
            </a:r>
            <a:endParaRPr lang="en-CA" sz="1800" dirty="0" smtClean="0"/>
          </a:p>
          <a:p>
            <a:endParaRPr lang="en-CA" dirty="0" smtClean="0"/>
          </a:p>
          <a:p>
            <a:r>
              <a:rPr lang="en-CA" dirty="0" smtClean="0"/>
              <a:t>Additional administrative challenges  </a:t>
            </a:r>
          </a:p>
          <a:p>
            <a:pPr lvl="1"/>
            <a:r>
              <a:rPr lang="en-CA" dirty="0" smtClean="0"/>
              <a:t>Understanding the markets</a:t>
            </a:r>
          </a:p>
          <a:p>
            <a:pPr lvl="1"/>
            <a:r>
              <a:rPr lang="en-CA" dirty="0" smtClean="0"/>
              <a:t>Bidding requirements; real time monitoring; measurement and verification</a:t>
            </a:r>
          </a:p>
          <a:p>
            <a:pPr lvl="1"/>
            <a:r>
              <a:rPr lang="en-CA" dirty="0" smtClean="0"/>
              <a:t>Managing real time changes in availability and status</a:t>
            </a:r>
          </a:p>
          <a:p>
            <a:pPr>
              <a:buNone/>
            </a:pPr>
            <a:endParaRPr lang="en-CA" dirty="0" smtClean="0"/>
          </a:p>
          <a:p>
            <a:r>
              <a:rPr lang="en-CA" sz="2000" dirty="0" smtClean="0"/>
              <a:t>Almost certainly requires some form of aggregation to help coordinate the response of many loads to deliver the robustness, reliability and resiliency required by the power system ---  DER’s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title"/>
          </p:nvPr>
        </p:nvSpPr>
        <p:spPr/>
        <p:txBody>
          <a:bodyPr/>
          <a:lstStyle/>
          <a:p>
            <a:r>
              <a:rPr lang="en-US" dirty="0" smtClean="0">
                <a:latin typeface="Calibri" pitchFamily="20" charset="0"/>
                <a:ea typeface="ＭＳ Ｐゴシック" pitchFamily="20" charset="-128"/>
              </a:rPr>
              <a:t>ENBALA Power Network</a:t>
            </a:r>
          </a:p>
        </p:txBody>
      </p:sp>
      <p:pic>
        <p:nvPicPr>
          <p:cNvPr id="1026" name="Picture 2" descr="X:\Marketing\Images\ENBALA Power Networks\ENBALA\enbala_howitworks with assets.jpg"/>
          <p:cNvPicPr>
            <a:picLocks noChangeAspect="1" noChangeArrowheads="1"/>
          </p:cNvPicPr>
          <p:nvPr/>
        </p:nvPicPr>
        <p:blipFill>
          <a:blip r:embed="rId3" cstate="print"/>
          <a:srcRect/>
          <a:stretch>
            <a:fillRect/>
          </a:stretch>
        </p:blipFill>
        <p:spPr bwMode="auto">
          <a:xfrm>
            <a:off x="178725" y="1412775"/>
            <a:ext cx="8786552" cy="4032449"/>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nded Rectangle 134"/>
          <p:cNvSpPr/>
          <p:nvPr/>
        </p:nvSpPr>
        <p:spPr>
          <a:xfrm>
            <a:off x="6415098" y="1700808"/>
            <a:ext cx="965214" cy="1656184"/>
          </a:xfrm>
          <a:prstGeom prst="roundRect">
            <a:avLst>
              <a:gd name="adj" fmla="val 14175"/>
            </a:avLst>
          </a:prstGeom>
          <a:gradFill flip="none" rotWithShape="1">
            <a:gsLst>
              <a:gs pos="100000">
                <a:srgbClr val="123821"/>
              </a:gs>
              <a:gs pos="50000">
                <a:srgbClr val="56AA1C"/>
              </a:gs>
              <a:gs pos="3000">
                <a:srgbClr val="12382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sp>
        <p:nvSpPr>
          <p:cNvPr id="132" name="Rounded Rectangle 131"/>
          <p:cNvSpPr/>
          <p:nvPr/>
        </p:nvSpPr>
        <p:spPr>
          <a:xfrm>
            <a:off x="4101650" y="2708920"/>
            <a:ext cx="965214" cy="1656184"/>
          </a:xfrm>
          <a:prstGeom prst="roundRect">
            <a:avLst>
              <a:gd name="adj" fmla="val 14175"/>
            </a:avLst>
          </a:prstGeom>
          <a:gradFill flip="none" rotWithShape="1">
            <a:gsLst>
              <a:gs pos="100000">
                <a:srgbClr val="123821"/>
              </a:gs>
              <a:gs pos="50000">
                <a:srgbClr val="56AA1C"/>
              </a:gs>
              <a:gs pos="3000">
                <a:srgbClr val="12382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sp>
        <p:nvSpPr>
          <p:cNvPr id="129" name="Rounded Rectangle 128"/>
          <p:cNvSpPr/>
          <p:nvPr/>
        </p:nvSpPr>
        <p:spPr>
          <a:xfrm>
            <a:off x="2958714" y="2276872"/>
            <a:ext cx="965214" cy="1656184"/>
          </a:xfrm>
          <a:prstGeom prst="roundRect">
            <a:avLst>
              <a:gd name="adj" fmla="val 14175"/>
            </a:avLst>
          </a:prstGeom>
          <a:gradFill flip="none" rotWithShape="1">
            <a:gsLst>
              <a:gs pos="100000">
                <a:srgbClr val="123821"/>
              </a:gs>
              <a:gs pos="50000">
                <a:srgbClr val="56AA1C"/>
              </a:gs>
              <a:gs pos="3000">
                <a:srgbClr val="12382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sp>
        <p:nvSpPr>
          <p:cNvPr id="90" name="Rounded Rectangle 89"/>
          <p:cNvSpPr/>
          <p:nvPr/>
        </p:nvSpPr>
        <p:spPr>
          <a:xfrm>
            <a:off x="1806586" y="2708920"/>
            <a:ext cx="965214" cy="1656184"/>
          </a:xfrm>
          <a:prstGeom prst="roundRect">
            <a:avLst>
              <a:gd name="adj" fmla="val 14175"/>
            </a:avLst>
          </a:prstGeom>
          <a:gradFill flip="none" rotWithShape="1">
            <a:gsLst>
              <a:gs pos="100000">
                <a:srgbClr val="123821"/>
              </a:gs>
              <a:gs pos="50000">
                <a:srgbClr val="56AA1C"/>
              </a:gs>
              <a:gs pos="3000">
                <a:srgbClr val="12382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sp>
        <p:nvSpPr>
          <p:cNvPr id="110" name="Rounded Rectangle 109"/>
          <p:cNvSpPr/>
          <p:nvPr/>
        </p:nvSpPr>
        <p:spPr>
          <a:xfrm>
            <a:off x="5262970" y="2564904"/>
            <a:ext cx="965214" cy="2232248"/>
          </a:xfrm>
          <a:prstGeom prst="roundRect">
            <a:avLst>
              <a:gd name="adj" fmla="val 14175"/>
            </a:avLst>
          </a:prstGeom>
          <a:gradFill flip="none" rotWithShape="1">
            <a:gsLst>
              <a:gs pos="100000">
                <a:srgbClr val="123821"/>
              </a:gs>
              <a:gs pos="50000">
                <a:srgbClr val="56AA1C"/>
              </a:gs>
              <a:gs pos="3000">
                <a:srgbClr val="12382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sp>
        <p:nvSpPr>
          <p:cNvPr id="122" name="Rounded Rectangle 121"/>
          <p:cNvSpPr/>
          <p:nvPr/>
        </p:nvSpPr>
        <p:spPr>
          <a:xfrm>
            <a:off x="7567226" y="2132856"/>
            <a:ext cx="965214" cy="2232248"/>
          </a:xfrm>
          <a:prstGeom prst="roundRect">
            <a:avLst>
              <a:gd name="adj" fmla="val 14175"/>
            </a:avLst>
          </a:prstGeom>
          <a:gradFill flip="none" rotWithShape="1">
            <a:gsLst>
              <a:gs pos="100000">
                <a:srgbClr val="123821"/>
              </a:gs>
              <a:gs pos="50000">
                <a:srgbClr val="56AA1C"/>
              </a:gs>
              <a:gs pos="3000">
                <a:srgbClr val="12382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sp>
        <p:nvSpPr>
          <p:cNvPr id="55" name="Up-Down Arrow 54"/>
          <p:cNvSpPr/>
          <p:nvPr/>
        </p:nvSpPr>
        <p:spPr>
          <a:xfrm>
            <a:off x="2195736" y="2780928"/>
            <a:ext cx="144016" cy="1512168"/>
          </a:xfrm>
          <a:prstGeom prst="upDown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Up-Down Arrow 55"/>
          <p:cNvSpPr/>
          <p:nvPr/>
        </p:nvSpPr>
        <p:spPr>
          <a:xfrm>
            <a:off x="3347864" y="2348880"/>
            <a:ext cx="144016" cy="1512168"/>
          </a:xfrm>
          <a:prstGeom prst="upDown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Up-Down Arrow 56"/>
          <p:cNvSpPr/>
          <p:nvPr/>
        </p:nvSpPr>
        <p:spPr>
          <a:xfrm>
            <a:off x="4499992" y="2780928"/>
            <a:ext cx="144016" cy="1512168"/>
          </a:xfrm>
          <a:prstGeom prst="upDown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Up-Down Arrow 57"/>
          <p:cNvSpPr/>
          <p:nvPr/>
        </p:nvSpPr>
        <p:spPr>
          <a:xfrm>
            <a:off x="5652120" y="2636912"/>
            <a:ext cx="144016" cy="2088232"/>
          </a:xfrm>
          <a:prstGeom prst="upDown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Up-Down Arrow 58"/>
          <p:cNvSpPr/>
          <p:nvPr/>
        </p:nvSpPr>
        <p:spPr>
          <a:xfrm>
            <a:off x="6804248" y="1772816"/>
            <a:ext cx="144016" cy="1512168"/>
          </a:xfrm>
          <a:prstGeom prst="upDown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Up-Down Arrow 59"/>
          <p:cNvSpPr/>
          <p:nvPr/>
        </p:nvSpPr>
        <p:spPr>
          <a:xfrm>
            <a:off x="7956376" y="2204864"/>
            <a:ext cx="144016" cy="2088232"/>
          </a:xfrm>
          <a:prstGeom prst="upDown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Up-Down Arrow 135"/>
          <p:cNvSpPr/>
          <p:nvPr/>
        </p:nvSpPr>
        <p:spPr>
          <a:xfrm>
            <a:off x="6784330" y="1772816"/>
            <a:ext cx="206832" cy="288031"/>
          </a:xfrm>
          <a:prstGeom prst="upDown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654458" y="1700808"/>
            <a:ext cx="965214" cy="2232248"/>
          </a:xfrm>
          <a:prstGeom prst="roundRect">
            <a:avLst>
              <a:gd name="adj" fmla="val 14175"/>
            </a:avLst>
          </a:prstGeom>
          <a:gradFill flip="none" rotWithShape="1">
            <a:gsLst>
              <a:gs pos="100000">
                <a:srgbClr val="123821"/>
              </a:gs>
              <a:gs pos="50000">
                <a:srgbClr val="56AA1C"/>
              </a:gs>
              <a:gs pos="3000">
                <a:srgbClr val="12382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sp>
        <p:nvSpPr>
          <p:cNvPr id="11" name="Up-Down Arrow 10"/>
          <p:cNvSpPr/>
          <p:nvPr/>
        </p:nvSpPr>
        <p:spPr>
          <a:xfrm>
            <a:off x="1043608" y="1772816"/>
            <a:ext cx="144016" cy="2088232"/>
          </a:xfrm>
          <a:prstGeom prst="upDown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Up-Down Arrow 52"/>
          <p:cNvSpPr/>
          <p:nvPr/>
        </p:nvSpPr>
        <p:spPr>
          <a:xfrm>
            <a:off x="1023690" y="4005064"/>
            <a:ext cx="206832" cy="1152128"/>
          </a:xfrm>
          <a:prstGeom prst="upDownArrow">
            <a:avLst/>
          </a:prstGeom>
          <a:solidFill>
            <a:srgbClr val="1238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Up-Down Arrow 96"/>
          <p:cNvSpPr/>
          <p:nvPr/>
        </p:nvSpPr>
        <p:spPr>
          <a:xfrm>
            <a:off x="2175818" y="4437112"/>
            <a:ext cx="206832" cy="720080"/>
          </a:xfrm>
          <a:prstGeom prst="upDownArrow">
            <a:avLst/>
          </a:prstGeom>
          <a:solidFill>
            <a:srgbClr val="1238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Up-Down Arrow 102"/>
          <p:cNvSpPr/>
          <p:nvPr/>
        </p:nvSpPr>
        <p:spPr>
          <a:xfrm>
            <a:off x="3327946" y="4005064"/>
            <a:ext cx="206832" cy="1152128"/>
          </a:xfrm>
          <a:prstGeom prst="upDownArrow">
            <a:avLst/>
          </a:prstGeom>
          <a:solidFill>
            <a:srgbClr val="1238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Up-Down Arrow 108"/>
          <p:cNvSpPr/>
          <p:nvPr/>
        </p:nvSpPr>
        <p:spPr>
          <a:xfrm>
            <a:off x="4480074" y="4509120"/>
            <a:ext cx="206832" cy="648072"/>
          </a:xfrm>
          <a:prstGeom prst="upDownArrow">
            <a:avLst/>
          </a:prstGeom>
          <a:solidFill>
            <a:srgbClr val="1238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Up-Down Arrow 114"/>
          <p:cNvSpPr/>
          <p:nvPr/>
        </p:nvSpPr>
        <p:spPr>
          <a:xfrm>
            <a:off x="5632202" y="4869160"/>
            <a:ext cx="206832" cy="288032"/>
          </a:xfrm>
          <a:prstGeom prst="upDownArrow">
            <a:avLst/>
          </a:prstGeom>
          <a:solidFill>
            <a:srgbClr val="1238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Up-Down Arrow 120"/>
          <p:cNvSpPr/>
          <p:nvPr/>
        </p:nvSpPr>
        <p:spPr>
          <a:xfrm>
            <a:off x="6784330" y="3429000"/>
            <a:ext cx="206832" cy="1728192"/>
          </a:xfrm>
          <a:prstGeom prst="upDownArrow">
            <a:avLst/>
          </a:prstGeom>
          <a:solidFill>
            <a:srgbClr val="1238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Up-Down Arrow 126"/>
          <p:cNvSpPr/>
          <p:nvPr/>
        </p:nvSpPr>
        <p:spPr>
          <a:xfrm>
            <a:off x="7936458" y="4509120"/>
            <a:ext cx="206832" cy="648072"/>
          </a:xfrm>
          <a:prstGeom prst="upDownArrow">
            <a:avLst/>
          </a:prstGeom>
          <a:solidFill>
            <a:srgbClr val="1238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611560" y="5229200"/>
            <a:ext cx="7920880" cy="504056"/>
          </a:xfrm>
          <a:prstGeom prst="roundRect">
            <a:avLst>
              <a:gd name="adj" fmla="val 22148"/>
            </a:avLst>
          </a:prstGeom>
          <a:solidFill>
            <a:srgbClr val="123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effectLst>
                  <a:outerShdw blurRad="50800" dist="38100" dir="2700000" algn="tl" rotWithShape="0">
                    <a:prstClr val="black">
                      <a:alpha val="40000"/>
                    </a:prstClr>
                  </a:outerShdw>
                </a:effectLst>
                <a:latin typeface="Calibri"/>
                <a:cs typeface="Calibri"/>
              </a:rPr>
              <a:t>ENBALA Power Network Client Pool</a:t>
            </a:r>
          </a:p>
        </p:txBody>
      </p:sp>
      <p:sp>
        <p:nvSpPr>
          <p:cNvPr id="69" name="Title 1"/>
          <p:cNvSpPr txBox="1">
            <a:spLocks/>
          </p:cNvSpPr>
          <p:nvPr/>
        </p:nvSpPr>
        <p:spPr bwMode="auto">
          <a:xfrm>
            <a:off x="304800" y="228600"/>
            <a:ext cx="8077200" cy="53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3200" b="1" i="0" u="none" strike="noStrike" kern="0" cap="none" spc="0" normalizeH="0" baseline="0" noProof="0" dirty="0" smtClean="0">
                <a:ln>
                  <a:noFill/>
                </a:ln>
                <a:solidFill>
                  <a:schemeClr val="bg1"/>
                </a:solidFill>
                <a:effectLst/>
                <a:uLnTx/>
                <a:uFillTx/>
                <a:latin typeface="Calibri" pitchFamily="4" charset="0"/>
                <a:ea typeface="MS PGothic" pitchFamily="34" charset="-128"/>
                <a:cs typeface="MS PGothic" pitchFamily="34" charset="-128"/>
              </a:rPr>
              <a:t>New Demand-Side Management Paradigm</a:t>
            </a:r>
            <a:endParaRPr kumimoji="0" lang="en-US" sz="3600" b="1" i="0" u="none" strike="noStrike" kern="0" cap="none" spc="0" normalizeH="0" baseline="0" noProof="0" dirty="0">
              <a:ln>
                <a:noFill/>
              </a:ln>
              <a:solidFill>
                <a:schemeClr val="bg1"/>
              </a:solidFill>
              <a:effectLst/>
              <a:uLnTx/>
              <a:uFillTx/>
              <a:latin typeface="Calibri" pitchFamily="4" charset="0"/>
              <a:ea typeface="MS PGothic" pitchFamily="34" charset="-128"/>
              <a:cs typeface="MS PGothic" pitchFamily="34" charset="-128"/>
            </a:endParaRPr>
          </a:p>
        </p:txBody>
      </p:sp>
      <p:grpSp>
        <p:nvGrpSpPr>
          <p:cNvPr id="2" name="Group 2"/>
          <p:cNvGrpSpPr/>
          <p:nvPr/>
        </p:nvGrpSpPr>
        <p:grpSpPr>
          <a:xfrm>
            <a:off x="726466" y="2820762"/>
            <a:ext cx="827326" cy="896270"/>
            <a:chOff x="726466" y="2100682"/>
            <a:chExt cx="827326" cy="896270"/>
          </a:xfrm>
        </p:grpSpPr>
        <p:sp>
          <p:nvSpPr>
            <p:cNvPr id="50" name="Rounded Rectangle 49"/>
            <p:cNvSpPr/>
            <p:nvPr/>
          </p:nvSpPr>
          <p:spPr>
            <a:xfrm>
              <a:off x="726466" y="2100682"/>
              <a:ext cx="827326" cy="896270"/>
            </a:xfrm>
            <a:prstGeom prst="roundRect">
              <a:avLst>
                <a:gd name="adj" fmla="val 1417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pic>
          <p:nvPicPr>
            <p:cNvPr id="13" name="Picture 12" descr="icons.jp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755575" y="2159536"/>
              <a:ext cx="753761" cy="782506"/>
            </a:xfrm>
            <a:prstGeom prst="rect">
              <a:avLst/>
            </a:prstGeom>
          </p:spPr>
        </p:pic>
      </p:grpSp>
      <p:grpSp>
        <p:nvGrpSpPr>
          <p:cNvPr id="3" name="Group 3"/>
          <p:cNvGrpSpPr/>
          <p:nvPr/>
        </p:nvGrpSpPr>
        <p:grpSpPr>
          <a:xfrm>
            <a:off x="1878594" y="3356992"/>
            <a:ext cx="827326" cy="896270"/>
            <a:chOff x="1878594" y="2964778"/>
            <a:chExt cx="827326" cy="896270"/>
          </a:xfrm>
        </p:grpSpPr>
        <p:sp>
          <p:nvSpPr>
            <p:cNvPr id="93" name="Rounded Rectangle 92"/>
            <p:cNvSpPr/>
            <p:nvPr/>
          </p:nvSpPr>
          <p:spPr>
            <a:xfrm>
              <a:off x="1878594" y="2964778"/>
              <a:ext cx="827326" cy="896270"/>
            </a:xfrm>
            <a:prstGeom prst="roundRect">
              <a:avLst>
                <a:gd name="adj" fmla="val 1417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pic>
          <p:nvPicPr>
            <p:cNvPr id="14" name="Picture 13" descr="icons 2.jpg"/>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1907703" y="3023632"/>
              <a:ext cx="750567" cy="782506"/>
            </a:xfrm>
            <a:prstGeom prst="rect">
              <a:avLst/>
            </a:prstGeom>
          </p:spPr>
        </p:pic>
      </p:grpSp>
      <p:grpSp>
        <p:nvGrpSpPr>
          <p:cNvPr id="4" name="Group 5"/>
          <p:cNvGrpSpPr/>
          <p:nvPr/>
        </p:nvGrpSpPr>
        <p:grpSpPr>
          <a:xfrm>
            <a:off x="4182850" y="3252810"/>
            <a:ext cx="827326" cy="896270"/>
            <a:chOff x="4182850" y="2964778"/>
            <a:chExt cx="827326" cy="896270"/>
          </a:xfrm>
        </p:grpSpPr>
        <p:sp>
          <p:nvSpPr>
            <p:cNvPr id="106" name="Rounded Rectangle 105"/>
            <p:cNvSpPr/>
            <p:nvPr/>
          </p:nvSpPr>
          <p:spPr>
            <a:xfrm>
              <a:off x="4182850" y="2964778"/>
              <a:ext cx="827326" cy="896270"/>
            </a:xfrm>
            <a:prstGeom prst="roundRect">
              <a:avLst>
                <a:gd name="adj" fmla="val 1417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pic>
          <p:nvPicPr>
            <p:cNvPr id="15" name="Picture 14" descr="icons 3.jpg"/>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4211959" y="3023632"/>
              <a:ext cx="750567" cy="782506"/>
            </a:xfrm>
            <a:prstGeom prst="rect">
              <a:avLst/>
            </a:prstGeom>
          </p:spPr>
        </p:pic>
      </p:grpSp>
      <p:grpSp>
        <p:nvGrpSpPr>
          <p:cNvPr id="5" name="Group 4"/>
          <p:cNvGrpSpPr/>
          <p:nvPr/>
        </p:nvGrpSpPr>
        <p:grpSpPr>
          <a:xfrm>
            <a:off x="3030722" y="2492896"/>
            <a:ext cx="827326" cy="896270"/>
            <a:chOff x="3030722" y="2532730"/>
            <a:chExt cx="827326" cy="896270"/>
          </a:xfrm>
        </p:grpSpPr>
        <p:sp>
          <p:nvSpPr>
            <p:cNvPr id="100" name="Rounded Rectangle 99"/>
            <p:cNvSpPr/>
            <p:nvPr/>
          </p:nvSpPr>
          <p:spPr>
            <a:xfrm>
              <a:off x="3030722" y="2532730"/>
              <a:ext cx="827326" cy="896270"/>
            </a:xfrm>
            <a:prstGeom prst="roundRect">
              <a:avLst>
                <a:gd name="adj" fmla="val 1417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pic>
          <p:nvPicPr>
            <p:cNvPr id="16" name="Picture 15" descr="icons 4.jpg"/>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3059831" y="2591584"/>
              <a:ext cx="753761" cy="782506"/>
            </a:xfrm>
            <a:prstGeom prst="rect">
              <a:avLst/>
            </a:prstGeom>
          </p:spPr>
        </p:pic>
      </p:grpSp>
      <p:grpSp>
        <p:nvGrpSpPr>
          <p:cNvPr id="6" name="Group 6"/>
          <p:cNvGrpSpPr/>
          <p:nvPr/>
        </p:nvGrpSpPr>
        <p:grpSpPr>
          <a:xfrm>
            <a:off x="5334978" y="2708920"/>
            <a:ext cx="827326" cy="896270"/>
            <a:chOff x="5334978" y="2964778"/>
            <a:chExt cx="827326" cy="896270"/>
          </a:xfrm>
        </p:grpSpPr>
        <p:sp>
          <p:nvSpPr>
            <p:cNvPr id="112" name="Rounded Rectangle 111"/>
            <p:cNvSpPr/>
            <p:nvPr/>
          </p:nvSpPr>
          <p:spPr>
            <a:xfrm>
              <a:off x="5334978" y="2964778"/>
              <a:ext cx="827326" cy="896270"/>
            </a:xfrm>
            <a:prstGeom prst="roundRect">
              <a:avLst>
                <a:gd name="adj" fmla="val 1417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pic>
          <p:nvPicPr>
            <p:cNvPr id="17" name="Picture 16" descr="icons 5.jpg"/>
            <p:cNvPicPr>
              <a:picLocks noChangeAspect="1"/>
            </p:cNvPicPr>
            <p:nvPr/>
          </p:nvPicPr>
          <p:blipFill>
            <a:blip r:embed="rId7" cstate="email">
              <a:extLst>
                <a:ext uri="{28A0092B-C50C-407E-A947-70E740481C1C}">
                  <a14:useLocalDpi xmlns="" xmlns:a14="http://schemas.microsoft.com/office/drawing/2010/main" val="0"/>
                </a:ext>
              </a:extLst>
            </a:blip>
            <a:stretch>
              <a:fillRect/>
            </a:stretch>
          </p:blipFill>
          <p:spPr>
            <a:xfrm>
              <a:off x="5364087" y="3023632"/>
              <a:ext cx="756955" cy="785700"/>
            </a:xfrm>
            <a:prstGeom prst="rect">
              <a:avLst/>
            </a:prstGeom>
          </p:spPr>
        </p:pic>
      </p:grpSp>
      <p:grpSp>
        <p:nvGrpSpPr>
          <p:cNvPr id="7" name="Group 7"/>
          <p:cNvGrpSpPr/>
          <p:nvPr/>
        </p:nvGrpSpPr>
        <p:grpSpPr>
          <a:xfrm>
            <a:off x="6487106" y="1772816"/>
            <a:ext cx="827326" cy="896270"/>
            <a:chOff x="6487106" y="1988840"/>
            <a:chExt cx="827326" cy="896270"/>
          </a:xfrm>
        </p:grpSpPr>
        <p:sp>
          <p:nvSpPr>
            <p:cNvPr id="118" name="Rounded Rectangle 117"/>
            <p:cNvSpPr/>
            <p:nvPr/>
          </p:nvSpPr>
          <p:spPr>
            <a:xfrm>
              <a:off x="6487106" y="1988840"/>
              <a:ext cx="827326" cy="896270"/>
            </a:xfrm>
            <a:prstGeom prst="roundRect">
              <a:avLst>
                <a:gd name="adj" fmla="val 1417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pic>
          <p:nvPicPr>
            <p:cNvPr id="18" name="Picture 17" descr="icons 7.jpg"/>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a:off x="6516215" y="2060848"/>
              <a:ext cx="753761" cy="782506"/>
            </a:xfrm>
            <a:prstGeom prst="rect">
              <a:avLst/>
            </a:prstGeom>
          </p:spPr>
        </p:pic>
      </p:grpSp>
      <p:grpSp>
        <p:nvGrpSpPr>
          <p:cNvPr id="8" name="Group 8"/>
          <p:cNvGrpSpPr/>
          <p:nvPr/>
        </p:nvGrpSpPr>
        <p:grpSpPr>
          <a:xfrm>
            <a:off x="7639234" y="3180802"/>
            <a:ext cx="827326" cy="896270"/>
            <a:chOff x="7639234" y="2532730"/>
            <a:chExt cx="827326" cy="896270"/>
          </a:xfrm>
        </p:grpSpPr>
        <p:sp>
          <p:nvSpPr>
            <p:cNvPr id="124" name="Rounded Rectangle 123"/>
            <p:cNvSpPr/>
            <p:nvPr/>
          </p:nvSpPr>
          <p:spPr>
            <a:xfrm>
              <a:off x="7639234" y="2532730"/>
              <a:ext cx="827326" cy="896270"/>
            </a:xfrm>
            <a:prstGeom prst="roundRect">
              <a:avLst>
                <a:gd name="adj" fmla="val 1417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effectLst>
                  <a:outerShdw blurRad="50800" dist="38100" dir="2700000" algn="tl" rotWithShape="0">
                    <a:prstClr val="black">
                      <a:alpha val="40000"/>
                    </a:prstClr>
                  </a:outerShdw>
                </a:effectLst>
                <a:latin typeface="Calibri"/>
                <a:cs typeface="Calibri"/>
              </a:endParaRPr>
            </a:p>
          </p:txBody>
        </p:sp>
        <p:pic>
          <p:nvPicPr>
            <p:cNvPr id="19" name="Picture 18" descr="icons 6.jpg"/>
            <p:cNvPicPr>
              <a:picLocks noChangeAspect="1"/>
            </p:cNvPicPr>
            <p:nvPr/>
          </p:nvPicPr>
          <p:blipFill>
            <a:blip r:embed="rId9" cstate="email">
              <a:extLst>
                <a:ext uri="{28A0092B-C50C-407E-A947-70E740481C1C}">
                  <a14:useLocalDpi xmlns="" xmlns:a14="http://schemas.microsoft.com/office/drawing/2010/main" val="0"/>
                </a:ext>
              </a:extLst>
            </a:blip>
            <a:stretch>
              <a:fillRect/>
            </a:stretch>
          </p:blipFill>
          <p:spPr>
            <a:xfrm>
              <a:off x="7668343" y="2591584"/>
              <a:ext cx="750567" cy="792088"/>
            </a:xfrm>
            <a:prstGeom prst="rect">
              <a:avLst/>
            </a:prstGeom>
          </p:spPr>
        </p:pic>
      </p:grpSp>
      <p:sp>
        <p:nvSpPr>
          <p:cNvPr id="46" name="Rectangle 45"/>
          <p:cNvSpPr/>
          <p:nvPr/>
        </p:nvSpPr>
        <p:spPr>
          <a:xfrm>
            <a:off x="251520" y="1055503"/>
            <a:ext cx="8712968" cy="645305"/>
          </a:xfrm>
          <a:prstGeom prst="rect">
            <a:avLst/>
          </a:prstGeom>
        </p:spPr>
        <p:txBody>
          <a:bodyPr wrap="square">
            <a:spAutoFit/>
          </a:bodyPr>
          <a:lstStyle/>
          <a:p>
            <a:pPr algn="ctr">
              <a:lnSpc>
                <a:spcPct val="80000"/>
              </a:lnSpc>
            </a:pPr>
            <a:r>
              <a:rPr lang="en-US" sz="2200" dirty="0" smtClean="0">
                <a:latin typeface="Calibri" pitchFamily="34" charset="0"/>
                <a:cs typeface="Calibri" pitchFamily="34" charset="0"/>
              </a:rPr>
              <a:t>The grid management platform must conform to the client’s business…</a:t>
            </a:r>
          </a:p>
          <a:p>
            <a:pPr algn="ctr">
              <a:lnSpc>
                <a:spcPct val="80000"/>
              </a:lnSpc>
            </a:pPr>
            <a:r>
              <a:rPr lang="en-US" sz="2200" dirty="0" smtClean="0">
                <a:latin typeface="Calibri" pitchFamily="34" charset="0"/>
                <a:cs typeface="Calibri" pitchFamily="34" charset="0"/>
              </a:rPr>
              <a:t>Not the other way around.</a:t>
            </a:r>
          </a:p>
        </p:txBody>
      </p:sp>
    </p:spTree>
    <p:extLst>
      <p:ext uri="{BB962C8B-B14F-4D97-AF65-F5344CB8AC3E}">
        <p14:creationId xmlns="" xmlns:p14="http://schemas.microsoft.com/office/powerpoint/2010/main" val="19340941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entury Gothic"/>
        <a:ea typeface=""/>
        <a:cs typeface="Arial"/>
      </a:majorFont>
      <a:minorFont>
        <a:latin typeface="Arial"/>
        <a:ea typeface=""/>
        <a:cs typeface="Arial"/>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ENBALA PPT Template</Template>
  <TotalTime>45200</TotalTime>
  <Words>1857</Words>
  <Application>Microsoft Office PowerPoint</Application>
  <PresentationFormat>On-screen Show (4:3)</PresentationFormat>
  <Paragraphs>233</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1_Default Design</vt:lpstr>
      <vt:lpstr>Smart Grid Solutions That Pay You </vt:lpstr>
      <vt:lpstr>Grid Optimization Needs New Tools</vt:lpstr>
      <vt:lpstr>Demand-Side Management Opportunities</vt:lpstr>
      <vt:lpstr>Much more FREQUENT communication and requests</vt:lpstr>
      <vt:lpstr>Requirement is Bi-Directional Capability</vt:lpstr>
      <vt:lpstr>Much Less Intrusive to the Customer</vt:lpstr>
      <vt:lpstr>The Challenge for Loads</vt:lpstr>
      <vt:lpstr>ENBALA Power Network</vt:lpstr>
      <vt:lpstr>Slide 9</vt:lpstr>
      <vt:lpstr>Demand Side Management</vt:lpstr>
      <vt:lpstr>Networked Loads Make All The Difference</vt:lpstr>
      <vt:lpstr>ISO Signal</vt:lpstr>
      <vt:lpstr>Resource Response</vt:lpstr>
      <vt:lpstr>Resource Response</vt:lpstr>
      <vt:lpstr>Resource Response</vt:lpstr>
      <vt:lpstr>Resource Response</vt:lpstr>
      <vt:lpstr>Resource Response</vt:lpstr>
      <vt:lpstr>Resource Response</vt:lpstr>
      <vt:lpstr>Resource Response</vt:lpstr>
      <vt:lpstr>Resource Response</vt:lpstr>
      <vt:lpstr>Resource Response</vt:lpstr>
      <vt:lpstr>Resource Response</vt:lpstr>
      <vt:lpstr>Resource Response</vt:lpstr>
      <vt:lpstr>Resource Response</vt:lpstr>
      <vt:lpstr>Resource Response</vt:lpstr>
      <vt:lpstr>Resource Response</vt:lpstr>
      <vt:lpstr>Resource Response</vt:lpstr>
      <vt:lpstr>Regulation – Resource Response</vt:lpstr>
      <vt:lpstr>Real World Load Response</vt:lpstr>
      <vt:lpstr>So Why Isn’t This Happening Everywhere?</vt:lpstr>
      <vt:lpstr>Regulatory</vt:lpstr>
      <vt:lpstr>Drive and Focus of ISO’s and Utilities</vt:lpstr>
      <vt:lpstr>Engagement of Loads</vt:lpstr>
      <vt:lpstr>Making it Happen</vt:lpstr>
      <vt:lpstr>Slide 35</vt:lpstr>
      <vt:lpstr>Thank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Sempa Automated Management Provisioning Platform (SAMPP)   5/13/2007</dc:title>
  <dc:creator>David Berg</dc:creator>
  <cp:lastModifiedBy>Ron Dizy</cp:lastModifiedBy>
  <cp:revision>1810</cp:revision>
  <cp:lastPrinted>2011-03-31T21:56:39Z</cp:lastPrinted>
  <dcterms:created xsi:type="dcterms:W3CDTF">2007-05-16T12:56:27Z</dcterms:created>
  <dcterms:modified xsi:type="dcterms:W3CDTF">2012-02-01T05:00:32Z</dcterms:modified>
</cp:coreProperties>
</file>