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handoutMasterIdLst>
    <p:handoutMasterId r:id="rId31"/>
  </p:handoutMasterIdLst>
  <p:sldIdLst>
    <p:sldId id="259" r:id="rId2"/>
    <p:sldId id="323" r:id="rId3"/>
    <p:sldId id="294" r:id="rId4"/>
    <p:sldId id="295" r:id="rId5"/>
    <p:sldId id="303" r:id="rId6"/>
    <p:sldId id="304" r:id="rId7"/>
    <p:sldId id="319" r:id="rId8"/>
    <p:sldId id="318" r:id="rId9"/>
    <p:sldId id="301" r:id="rId10"/>
    <p:sldId id="309" r:id="rId11"/>
    <p:sldId id="307" r:id="rId12"/>
    <p:sldId id="308" r:id="rId13"/>
    <p:sldId id="302" r:id="rId14"/>
    <p:sldId id="273" r:id="rId15"/>
    <p:sldId id="274" r:id="rId16"/>
    <p:sldId id="275" r:id="rId17"/>
    <p:sldId id="311" r:id="rId18"/>
    <p:sldId id="313" r:id="rId19"/>
    <p:sldId id="296" r:id="rId20"/>
    <p:sldId id="314" r:id="rId21"/>
    <p:sldId id="315" r:id="rId22"/>
    <p:sldId id="316" r:id="rId23"/>
    <p:sldId id="312" r:id="rId24"/>
    <p:sldId id="322" r:id="rId25"/>
    <p:sldId id="320" r:id="rId26"/>
    <p:sldId id="290" r:id="rId27"/>
    <p:sldId id="292" r:id="rId28"/>
    <p:sldId id="288" r:id="rId2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1A27"/>
    <a:srgbClr val="BF9A3F"/>
    <a:srgbClr val="732B4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339" autoAdjust="0"/>
  </p:normalViewPr>
  <p:slideViewPr>
    <p:cSldViewPr snapToGrid="0">
      <p:cViewPr varScale="1">
        <p:scale>
          <a:sx n="77" d="100"/>
          <a:sy n="77" d="100"/>
        </p:scale>
        <p:origin x="-1618"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HOLLIS\HOME\Demand%20Response\Demand%20Response%202010\DR%20Chart%2007162010.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16273893325172"/>
          <c:y val="0.18534096874254372"/>
          <c:w val="0.79972473405488731"/>
          <c:h val="0.6118095919828207"/>
        </c:manualLayout>
      </c:layout>
      <c:lineChart>
        <c:grouping val="standard"/>
        <c:ser>
          <c:idx val="0"/>
          <c:order val="0"/>
          <c:tx>
            <c:strRef>
              <c:f>Data!$C$5</c:f>
              <c:strCache>
                <c:ptCount val="1"/>
                <c:pt idx="0">
                  <c:v>7/16/2010</c:v>
                </c:pt>
              </c:strCache>
            </c:strRef>
          </c:tx>
          <c:marker>
            <c:symbol val="none"/>
          </c:marker>
          <c:cat>
            <c:numRef>
              <c:f>Data!$A$7:$A$283</c:f>
              <c:numCache>
                <c:formatCode>h:mm</c:formatCode>
                <c:ptCount val="277"/>
                <c:pt idx="0">
                  <c:v>4.1666666666666664E-2</c:v>
                </c:pt>
                <c:pt idx="1">
                  <c:v>4.5138888888888888E-2</c:v>
                </c:pt>
                <c:pt idx="2">
                  <c:v>4.8611111111111112E-2</c:v>
                </c:pt>
                <c:pt idx="3">
                  <c:v>5.2083333333333356E-2</c:v>
                </c:pt>
                <c:pt idx="4">
                  <c:v>5.5555555555555594E-2</c:v>
                </c:pt>
                <c:pt idx="5">
                  <c:v>5.9027777777777804E-2</c:v>
                </c:pt>
                <c:pt idx="6">
                  <c:v>6.25E-2</c:v>
                </c:pt>
                <c:pt idx="7">
                  <c:v>6.5972222222222307E-2</c:v>
                </c:pt>
                <c:pt idx="8">
                  <c:v>6.9444444444444503E-2</c:v>
                </c:pt>
                <c:pt idx="9">
                  <c:v>7.2916666666666713E-2</c:v>
                </c:pt>
                <c:pt idx="10">
                  <c:v>7.6388888888888895E-2</c:v>
                </c:pt>
                <c:pt idx="11">
                  <c:v>7.9861111111111216E-2</c:v>
                </c:pt>
                <c:pt idx="12">
                  <c:v>8.3333333333333398E-2</c:v>
                </c:pt>
                <c:pt idx="13">
                  <c:v>8.6805555555555594E-2</c:v>
                </c:pt>
                <c:pt idx="14">
                  <c:v>9.027777777777779E-2</c:v>
                </c:pt>
                <c:pt idx="15">
                  <c:v>9.3750000000000111E-2</c:v>
                </c:pt>
                <c:pt idx="16">
                  <c:v>9.7222222222222293E-2</c:v>
                </c:pt>
                <c:pt idx="17">
                  <c:v>0.10069444444444402</c:v>
                </c:pt>
                <c:pt idx="18">
                  <c:v>0.10416666666666702</c:v>
                </c:pt>
                <c:pt idx="19">
                  <c:v>0.10763888888888903</c:v>
                </c:pt>
                <c:pt idx="20">
                  <c:v>0.11111111111111099</c:v>
                </c:pt>
                <c:pt idx="21">
                  <c:v>0.114583333333333</c:v>
                </c:pt>
                <c:pt idx="22">
                  <c:v>0.11805555555555601</c:v>
                </c:pt>
                <c:pt idx="23">
                  <c:v>0.12152777777777801</c:v>
                </c:pt>
                <c:pt idx="24">
                  <c:v>0.125</c:v>
                </c:pt>
                <c:pt idx="25">
                  <c:v>0.12847222222222199</c:v>
                </c:pt>
                <c:pt idx="26">
                  <c:v>0.13194444444444406</c:v>
                </c:pt>
                <c:pt idx="27">
                  <c:v>0.13541666666666699</c:v>
                </c:pt>
                <c:pt idx="28">
                  <c:v>0.13888888888888901</c:v>
                </c:pt>
                <c:pt idx="29">
                  <c:v>0.14236111111111099</c:v>
                </c:pt>
                <c:pt idx="30">
                  <c:v>0.14583333333333404</c:v>
                </c:pt>
                <c:pt idx="31">
                  <c:v>0.149305555555556</c:v>
                </c:pt>
                <c:pt idx="32">
                  <c:v>0.15277777777777801</c:v>
                </c:pt>
                <c:pt idx="33">
                  <c:v>0.15625000000000003</c:v>
                </c:pt>
                <c:pt idx="34">
                  <c:v>0.15972222222222301</c:v>
                </c:pt>
                <c:pt idx="35">
                  <c:v>0.16319444444444503</c:v>
                </c:pt>
                <c:pt idx="36">
                  <c:v>0.16666666666666696</c:v>
                </c:pt>
                <c:pt idx="37">
                  <c:v>0.17013888888888901</c:v>
                </c:pt>
                <c:pt idx="38">
                  <c:v>0.17361111111111199</c:v>
                </c:pt>
                <c:pt idx="39">
                  <c:v>0.17708333333333404</c:v>
                </c:pt>
                <c:pt idx="40">
                  <c:v>0.180555555555556</c:v>
                </c:pt>
                <c:pt idx="41">
                  <c:v>0.18402777777777801</c:v>
                </c:pt>
                <c:pt idx="42">
                  <c:v>0.18750000000000003</c:v>
                </c:pt>
                <c:pt idx="43">
                  <c:v>0.19097222222222299</c:v>
                </c:pt>
                <c:pt idx="44">
                  <c:v>0.19444444444444506</c:v>
                </c:pt>
                <c:pt idx="45">
                  <c:v>0.19791666666666699</c:v>
                </c:pt>
                <c:pt idx="46">
                  <c:v>0.20138888888888901</c:v>
                </c:pt>
                <c:pt idx="47">
                  <c:v>0.20486111111111199</c:v>
                </c:pt>
                <c:pt idx="48">
                  <c:v>0.20833333333333404</c:v>
                </c:pt>
                <c:pt idx="49">
                  <c:v>0.211805555555556</c:v>
                </c:pt>
                <c:pt idx="50">
                  <c:v>0.21527777777777801</c:v>
                </c:pt>
                <c:pt idx="51">
                  <c:v>0.21875000000000003</c:v>
                </c:pt>
                <c:pt idx="52">
                  <c:v>0.22222222222222299</c:v>
                </c:pt>
                <c:pt idx="53">
                  <c:v>0.22569444444444503</c:v>
                </c:pt>
                <c:pt idx="54">
                  <c:v>0.22916666666666696</c:v>
                </c:pt>
                <c:pt idx="55">
                  <c:v>0.23263888888888901</c:v>
                </c:pt>
                <c:pt idx="56">
                  <c:v>0.23611111111111199</c:v>
                </c:pt>
                <c:pt idx="57">
                  <c:v>0.23958333333333404</c:v>
                </c:pt>
                <c:pt idx="58">
                  <c:v>0.243055555555556</c:v>
                </c:pt>
                <c:pt idx="59">
                  <c:v>0.24652777777777801</c:v>
                </c:pt>
                <c:pt idx="60">
                  <c:v>0.25</c:v>
                </c:pt>
                <c:pt idx="61">
                  <c:v>0.25347222222222304</c:v>
                </c:pt>
                <c:pt idx="62">
                  <c:v>0.25694444444444497</c:v>
                </c:pt>
                <c:pt idx="63">
                  <c:v>0.26041666666666707</c:v>
                </c:pt>
                <c:pt idx="64">
                  <c:v>0.26388888888888912</c:v>
                </c:pt>
                <c:pt idx="65">
                  <c:v>0.26736111111111199</c:v>
                </c:pt>
                <c:pt idx="66">
                  <c:v>0.27083333333333393</c:v>
                </c:pt>
                <c:pt idx="67">
                  <c:v>0.27430555555555602</c:v>
                </c:pt>
                <c:pt idx="68">
                  <c:v>0.27777777777777807</c:v>
                </c:pt>
                <c:pt idx="69">
                  <c:v>0.28125</c:v>
                </c:pt>
                <c:pt idx="70">
                  <c:v>0.28472222222222304</c:v>
                </c:pt>
                <c:pt idx="71">
                  <c:v>0.28819444444444497</c:v>
                </c:pt>
                <c:pt idx="72">
                  <c:v>0.29166666666666707</c:v>
                </c:pt>
                <c:pt idx="73">
                  <c:v>0.29513888888888906</c:v>
                </c:pt>
                <c:pt idx="74">
                  <c:v>0.29861111111111199</c:v>
                </c:pt>
                <c:pt idx="75">
                  <c:v>0.30208333333333398</c:v>
                </c:pt>
                <c:pt idx="76">
                  <c:v>0.30555555555555602</c:v>
                </c:pt>
                <c:pt idx="77">
                  <c:v>0.30902777777777812</c:v>
                </c:pt>
                <c:pt idx="78">
                  <c:v>0.31250000000000006</c:v>
                </c:pt>
                <c:pt idx="79">
                  <c:v>0.3159722222222231</c:v>
                </c:pt>
                <c:pt idx="80">
                  <c:v>0.31944444444444503</c:v>
                </c:pt>
                <c:pt idx="81">
                  <c:v>0.32291666666666713</c:v>
                </c:pt>
                <c:pt idx="82">
                  <c:v>0.32638888888888917</c:v>
                </c:pt>
                <c:pt idx="83">
                  <c:v>0.32986111111111205</c:v>
                </c:pt>
                <c:pt idx="84">
                  <c:v>0.33333333333333398</c:v>
                </c:pt>
                <c:pt idx="85">
                  <c:v>0.33680555555555608</c:v>
                </c:pt>
                <c:pt idx="86">
                  <c:v>0.34027777777777807</c:v>
                </c:pt>
                <c:pt idx="87">
                  <c:v>0.34375</c:v>
                </c:pt>
                <c:pt idx="88">
                  <c:v>0.34722222222222304</c:v>
                </c:pt>
                <c:pt idx="89">
                  <c:v>0.35069444444444497</c:v>
                </c:pt>
                <c:pt idx="90">
                  <c:v>0.35416666666666707</c:v>
                </c:pt>
                <c:pt idx="91">
                  <c:v>0.35763888888888906</c:v>
                </c:pt>
                <c:pt idx="92">
                  <c:v>0.36111111111111199</c:v>
                </c:pt>
                <c:pt idx="93">
                  <c:v>0.36458333333333398</c:v>
                </c:pt>
                <c:pt idx="94">
                  <c:v>0.36805555555555602</c:v>
                </c:pt>
                <c:pt idx="95">
                  <c:v>0.37152777777777812</c:v>
                </c:pt>
                <c:pt idx="96">
                  <c:v>0.37500000000000006</c:v>
                </c:pt>
                <c:pt idx="97">
                  <c:v>0.3784722222222231</c:v>
                </c:pt>
                <c:pt idx="98">
                  <c:v>0.38194444444444503</c:v>
                </c:pt>
                <c:pt idx="99">
                  <c:v>0.38541666666666713</c:v>
                </c:pt>
                <c:pt idx="100">
                  <c:v>0.38888888888888917</c:v>
                </c:pt>
                <c:pt idx="101">
                  <c:v>0.39236111111111205</c:v>
                </c:pt>
                <c:pt idx="102">
                  <c:v>0.39583333333333398</c:v>
                </c:pt>
                <c:pt idx="103">
                  <c:v>0.39930555555555608</c:v>
                </c:pt>
                <c:pt idx="104">
                  <c:v>0.40277777777777807</c:v>
                </c:pt>
                <c:pt idx="105">
                  <c:v>0.40625</c:v>
                </c:pt>
                <c:pt idx="106">
                  <c:v>0.40972222222222304</c:v>
                </c:pt>
                <c:pt idx="107">
                  <c:v>0.41319444444444497</c:v>
                </c:pt>
                <c:pt idx="108">
                  <c:v>0.41666666666666707</c:v>
                </c:pt>
                <c:pt idx="109">
                  <c:v>0.42013888888888906</c:v>
                </c:pt>
                <c:pt idx="110">
                  <c:v>0.42361111111111199</c:v>
                </c:pt>
                <c:pt idx="111">
                  <c:v>0.42708333333333398</c:v>
                </c:pt>
                <c:pt idx="112">
                  <c:v>0.43055555555555602</c:v>
                </c:pt>
                <c:pt idx="113">
                  <c:v>0.43402777777777812</c:v>
                </c:pt>
                <c:pt idx="114">
                  <c:v>0.43750000000000006</c:v>
                </c:pt>
                <c:pt idx="115">
                  <c:v>0.44097222222222304</c:v>
                </c:pt>
                <c:pt idx="116">
                  <c:v>0.44444444444444497</c:v>
                </c:pt>
                <c:pt idx="117">
                  <c:v>0.44791666666666707</c:v>
                </c:pt>
                <c:pt idx="118">
                  <c:v>0.45138888888888912</c:v>
                </c:pt>
                <c:pt idx="119">
                  <c:v>0.45486111111111199</c:v>
                </c:pt>
                <c:pt idx="120">
                  <c:v>0.45833333333333393</c:v>
                </c:pt>
                <c:pt idx="121">
                  <c:v>0.46180555555555602</c:v>
                </c:pt>
                <c:pt idx="122">
                  <c:v>0.46527777777777807</c:v>
                </c:pt>
                <c:pt idx="123">
                  <c:v>0.468750000000001</c:v>
                </c:pt>
                <c:pt idx="124">
                  <c:v>0.47222222222222304</c:v>
                </c:pt>
                <c:pt idx="125">
                  <c:v>0.47569444444444497</c:v>
                </c:pt>
                <c:pt idx="126">
                  <c:v>0.47916666666666707</c:v>
                </c:pt>
                <c:pt idx="127">
                  <c:v>0.48263888888888906</c:v>
                </c:pt>
                <c:pt idx="128">
                  <c:v>0.48611111111111199</c:v>
                </c:pt>
                <c:pt idx="129">
                  <c:v>0.48958333333333398</c:v>
                </c:pt>
                <c:pt idx="130">
                  <c:v>0.49305555555555602</c:v>
                </c:pt>
                <c:pt idx="131">
                  <c:v>0.49652777777777812</c:v>
                </c:pt>
                <c:pt idx="132">
                  <c:v>0.500000000000001</c:v>
                </c:pt>
                <c:pt idx="133">
                  <c:v>0.50347222222222288</c:v>
                </c:pt>
                <c:pt idx="134">
                  <c:v>0.50694444444444509</c:v>
                </c:pt>
                <c:pt idx="135">
                  <c:v>0.51041666666666685</c:v>
                </c:pt>
                <c:pt idx="136">
                  <c:v>0.51388888888888895</c:v>
                </c:pt>
                <c:pt idx="137">
                  <c:v>0.51736111111111194</c:v>
                </c:pt>
                <c:pt idx="138">
                  <c:v>0.52083333333333404</c:v>
                </c:pt>
                <c:pt idx="139">
                  <c:v>0.52430555555555602</c:v>
                </c:pt>
                <c:pt idx="140">
                  <c:v>0.52777777777777801</c:v>
                </c:pt>
                <c:pt idx="141">
                  <c:v>0.531250000000001</c:v>
                </c:pt>
                <c:pt idx="142">
                  <c:v>0.53472222222222299</c:v>
                </c:pt>
                <c:pt idx="143">
                  <c:v>0.53819444444444509</c:v>
                </c:pt>
                <c:pt idx="144">
                  <c:v>0.54166666666666696</c:v>
                </c:pt>
                <c:pt idx="145">
                  <c:v>0.54513888888888895</c:v>
                </c:pt>
                <c:pt idx="146">
                  <c:v>0.54861111111111205</c:v>
                </c:pt>
                <c:pt idx="147">
                  <c:v>0.55208333333333404</c:v>
                </c:pt>
                <c:pt idx="148">
                  <c:v>0.55555555555555602</c:v>
                </c:pt>
                <c:pt idx="149">
                  <c:v>0.55902777777777801</c:v>
                </c:pt>
                <c:pt idx="150">
                  <c:v>0.562500000000001</c:v>
                </c:pt>
                <c:pt idx="151">
                  <c:v>0.56597222222222299</c:v>
                </c:pt>
                <c:pt idx="152">
                  <c:v>0.56944444444444509</c:v>
                </c:pt>
                <c:pt idx="153">
                  <c:v>0.57291666666666696</c:v>
                </c:pt>
                <c:pt idx="154">
                  <c:v>0.57638888888888895</c:v>
                </c:pt>
                <c:pt idx="155">
                  <c:v>0.57986111111111205</c:v>
                </c:pt>
                <c:pt idx="156">
                  <c:v>0.58333333333333393</c:v>
                </c:pt>
                <c:pt idx="157">
                  <c:v>0.58680555555555602</c:v>
                </c:pt>
                <c:pt idx="158">
                  <c:v>0.5902777777777779</c:v>
                </c:pt>
                <c:pt idx="159">
                  <c:v>0.593750000000001</c:v>
                </c:pt>
                <c:pt idx="160">
                  <c:v>0.59722222222222288</c:v>
                </c:pt>
                <c:pt idx="161">
                  <c:v>0.6006944444444452</c:v>
                </c:pt>
                <c:pt idx="162">
                  <c:v>0.60416666666666696</c:v>
                </c:pt>
                <c:pt idx="163">
                  <c:v>0.60763888888888906</c:v>
                </c:pt>
                <c:pt idx="164">
                  <c:v>0.61111111111111205</c:v>
                </c:pt>
                <c:pt idx="165">
                  <c:v>0.61458333333333404</c:v>
                </c:pt>
                <c:pt idx="166">
                  <c:v>0.61805555555555614</c:v>
                </c:pt>
                <c:pt idx="167">
                  <c:v>0.62152777777777801</c:v>
                </c:pt>
                <c:pt idx="168">
                  <c:v>0.62500000000000111</c:v>
                </c:pt>
                <c:pt idx="169">
                  <c:v>0.62847222222222299</c:v>
                </c:pt>
                <c:pt idx="170">
                  <c:v>0.6319444444444452</c:v>
                </c:pt>
                <c:pt idx="171">
                  <c:v>0.63541666666666696</c:v>
                </c:pt>
                <c:pt idx="172">
                  <c:v>0.63888888888889006</c:v>
                </c:pt>
                <c:pt idx="173">
                  <c:v>0.64236111111111205</c:v>
                </c:pt>
                <c:pt idx="174">
                  <c:v>0.64583333333333415</c:v>
                </c:pt>
                <c:pt idx="175">
                  <c:v>0.64930555555555614</c:v>
                </c:pt>
                <c:pt idx="176">
                  <c:v>0.65277777777777812</c:v>
                </c:pt>
                <c:pt idx="177">
                  <c:v>0.65625000000000111</c:v>
                </c:pt>
                <c:pt idx="178">
                  <c:v>0.6597222222222231</c:v>
                </c:pt>
                <c:pt idx="179">
                  <c:v>0.6631944444444452</c:v>
                </c:pt>
                <c:pt idx="180">
                  <c:v>0.66666666666666707</c:v>
                </c:pt>
                <c:pt idx="181">
                  <c:v>0.67013888888889006</c:v>
                </c:pt>
                <c:pt idx="182">
                  <c:v>0.67361111111111216</c:v>
                </c:pt>
                <c:pt idx="183">
                  <c:v>0.67708333333333415</c:v>
                </c:pt>
                <c:pt idx="184">
                  <c:v>0.68055555555555602</c:v>
                </c:pt>
                <c:pt idx="185">
                  <c:v>0.68402777777777801</c:v>
                </c:pt>
                <c:pt idx="186">
                  <c:v>0.687500000000001</c:v>
                </c:pt>
                <c:pt idx="187">
                  <c:v>0.69097222222222299</c:v>
                </c:pt>
                <c:pt idx="188">
                  <c:v>0.69444444444444509</c:v>
                </c:pt>
                <c:pt idx="189">
                  <c:v>0.69791666666666696</c:v>
                </c:pt>
                <c:pt idx="190">
                  <c:v>0.70138888888888995</c:v>
                </c:pt>
                <c:pt idx="191">
                  <c:v>0.70486111111111205</c:v>
                </c:pt>
                <c:pt idx="192">
                  <c:v>0.70833333333333404</c:v>
                </c:pt>
                <c:pt idx="193">
                  <c:v>0.71180555555555614</c:v>
                </c:pt>
                <c:pt idx="194">
                  <c:v>0.71527777777777801</c:v>
                </c:pt>
                <c:pt idx="195">
                  <c:v>0.71875000000000111</c:v>
                </c:pt>
                <c:pt idx="196">
                  <c:v>0.72222222222222299</c:v>
                </c:pt>
                <c:pt idx="197">
                  <c:v>0.7256944444444452</c:v>
                </c:pt>
                <c:pt idx="198">
                  <c:v>0.72916666666666696</c:v>
                </c:pt>
                <c:pt idx="199">
                  <c:v>0.73263888888889006</c:v>
                </c:pt>
                <c:pt idx="200">
                  <c:v>0.73611111111111205</c:v>
                </c:pt>
                <c:pt idx="201">
                  <c:v>0.73958333333333404</c:v>
                </c:pt>
                <c:pt idx="202">
                  <c:v>0.74305555555555614</c:v>
                </c:pt>
                <c:pt idx="203">
                  <c:v>0.74652777777777801</c:v>
                </c:pt>
                <c:pt idx="204">
                  <c:v>0.75000000000000111</c:v>
                </c:pt>
                <c:pt idx="205">
                  <c:v>0.75347222222222299</c:v>
                </c:pt>
                <c:pt idx="206">
                  <c:v>0.7569444444444452</c:v>
                </c:pt>
                <c:pt idx="207">
                  <c:v>0.76041666666666696</c:v>
                </c:pt>
                <c:pt idx="208">
                  <c:v>0.76388888888889006</c:v>
                </c:pt>
                <c:pt idx="209">
                  <c:v>0.76736111111111205</c:v>
                </c:pt>
                <c:pt idx="210">
                  <c:v>0.77083333333333415</c:v>
                </c:pt>
                <c:pt idx="211">
                  <c:v>0.77430555555555614</c:v>
                </c:pt>
                <c:pt idx="212">
                  <c:v>0.77777777777777812</c:v>
                </c:pt>
                <c:pt idx="213">
                  <c:v>0.781250000000001</c:v>
                </c:pt>
                <c:pt idx="214">
                  <c:v>0.78472222222222299</c:v>
                </c:pt>
                <c:pt idx="215">
                  <c:v>0.78819444444444509</c:v>
                </c:pt>
                <c:pt idx="216">
                  <c:v>0.79166666666666696</c:v>
                </c:pt>
                <c:pt idx="217">
                  <c:v>0.79513888888888995</c:v>
                </c:pt>
                <c:pt idx="218">
                  <c:v>0.79861111111111205</c:v>
                </c:pt>
                <c:pt idx="219">
                  <c:v>0.80208333333333404</c:v>
                </c:pt>
                <c:pt idx="220">
                  <c:v>0.80555555555555602</c:v>
                </c:pt>
                <c:pt idx="221">
                  <c:v>0.80902777777777801</c:v>
                </c:pt>
                <c:pt idx="222">
                  <c:v>0.812500000000001</c:v>
                </c:pt>
                <c:pt idx="223">
                  <c:v>0.81597222222222299</c:v>
                </c:pt>
                <c:pt idx="224">
                  <c:v>0.81944444444444509</c:v>
                </c:pt>
                <c:pt idx="225">
                  <c:v>0.82291666666666696</c:v>
                </c:pt>
                <c:pt idx="226">
                  <c:v>0.82638888888888995</c:v>
                </c:pt>
                <c:pt idx="227">
                  <c:v>0.82986111111111205</c:v>
                </c:pt>
                <c:pt idx="228">
                  <c:v>0.83333333333333404</c:v>
                </c:pt>
                <c:pt idx="229">
                  <c:v>0.83680555555555614</c:v>
                </c:pt>
                <c:pt idx="230">
                  <c:v>0.84027777777777801</c:v>
                </c:pt>
                <c:pt idx="231">
                  <c:v>0.84375000000000111</c:v>
                </c:pt>
                <c:pt idx="232">
                  <c:v>0.84722222222222299</c:v>
                </c:pt>
                <c:pt idx="233">
                  <c:v>0.8506944444444452</c:v>
                </c:pt>
                <c:pt idx="234">
                  <c:v>0.85416666666666696</c:v>
                </c:pt>
                <c:pt idx="235">
                  <c:v>0.85763888888889006</c:v>
                </c:pt>
                <c:pt idx="236">
                  <c:v>0.86111111111111205</c:v>
                </c:pt>
                <c:pt idx="237">
                  <c:v>0.86458333333333404</c:v>
                </c:pt>
                <c:pt idx="238">
                  <c:v>0.86805555555555614</c:v>
                </c:pt>
                <c:pt idx="239">
                  <c:v>0.87152777777777801</c:v>
                </c:pt>
                <c:pt idx="240">
                  <c:v>0.87500000000000111</c:v>
                </c:pt>
                <c:pt idx="241">
                  <c:v>0.87847222222222299</c:v>
                </c:pt>
                <c:pt idx="242">
                  <c:v>0.88194444444444509</c:v>
                </c:pt>
                <c:pt idx="243">
                  <c:v>0.88541666666666685</c:v>
                </c:pt>
                <c:pt idx="244">
                  <c:v>0.88888888888888995</c:v>
                </c:pt>
                <c:pt idx="245">
                  <c:v>0.89236111111111194</c:v>
                </c:pt>
                <c:pt idx="246">
                  <c:v>0.89583333333333404</c:v>
                </c:pt>
                <c:pt idx="247">
                  <c:v>0.89930555555555602</c:v>
                </c:pt>
                <c:pt idx="248">
                  <c:v>0.90277777777777801</c:v>
                </c:pt>
                <c:pt idx="249">
                  <c:v>0.906250000000001</c:v>
                </c:pt>
                <c:pt idx="250">
                  <c:v>0.90972222222222299</c:v>
                </c:pt>
                <c:pt idx="251">
                  <c:v>0.91319444444444509</c:v>
                </c:pt>
                <c:pt idx="252">
                  <c:v>0.91666666666666696</c:v>
                </c:pt>
                <c:pt idx="253">
                  <c:v>0.92013888888888995</c:v>
                </c:pt>
                <c:pt idx="254">
                  <c:v>0.92361111111111205</c:v>
                </c:pt>
                <c:pt idx="255">
                  <c:v>0.92708333333333404</c:v>
                </c:pt>
                <c:pt idx="256">
                  <c:v>0.93055555555555602</c:v>
                </c:pt>
                <c:pt idx="257">
                  <c:v>0.93402777777777801</c:v>
                </c:pt>
                <c:pt idx="258">
                  <c:v>0.937500000000001</c:v>
                </c:pt>
                <c:pt idx="259">
                  <c:v>0.94097222222222299</c:v>
                </c:pt>
                <c:pt idx="260">
                  <c:v>0.94444444444444509</c:v>
                </c:pt>
                <c:pt idx="261">
                  <c:v>0.94791666666666696</c:v>
                </c:pt>
                <c:pt idx="262">
                  <c:v>0.95138888888888995</c:v>
                </c:pt>
                <c:pt idx="263">
                  <c:v>0.95486111111111205</c:v>
                </c:pt>
                <c:pt idx="264">
                  <c:v>0.95833333333333404</c:v>
                </c:pt>
                <c:pt idx="265">
                  <c:v>0.96180555555555614</c:v>
                </c:pt>
                <c:pt idx="266">
                  <c:v>0.96527777777777801</c:v>
                </c:pt>
                <c:pt idx="267">
                  <c:v>0.96875000000000111</c:v>
                </c:pt>
                <c:pt idx="268">
                  <c:v>0.97222222222222299</c:v>
                </c:pt>
                <c:pt idx="269">
                  <c:v>0.9756944444444452</c:v>
                </c:pt>
                <c:pt idx="270">
                  <c:v>0.97916666666666696</c:v>
                </c:pt>
                <c:pt idx="271">
                  <c:v>0.98263888888888995</c:v>
                </c:pt>
                <c:pt idx="272">
                  <c:v>0.98611111111111194</c:v>
                </c:pt>
                <c:pt idx="273">
                  <c:v>0.98958333333333393</c:v>
                </c:pt>
                <c:pt idx="274">
                  <c:v>0.99305555555555602</c:v>
                </c:pt>
                <c:pt idx="275">
                  <c:v>0.9965277777777779</c:v>
                </c:pt>
                <c:pt idx="276">
                  <c:v>1</c:v>
                </c:pt>
              </c:numCache>
            </c:numRef>
          </c:cat>
          <c:val>
            <c:numRef>
              <c:f>Data!$C$7:$C$283</c:f>
              <c:numCache>
                <c:formatCode>#,##0</c:formatCode>
                <c:ptCount val="277"/>
                <c:pt idx="0">
                  <c:v>2086</c:v>
                </c:pt>
                <c:pt idx="1">
                  <c:v>2074</c:v>
                </c:pt>
                <c:pt idx="2">
                  <c:v>2067</c:v>
                </c:pt>
                <c:pt idx="3">
                  <c:v>2059</c:v>
                </c:pt>
                <c:pt idx="4">
                  <c:v>2050</c:v>
                </c:pt>
                <c:pt idx="5">
                  <c:v>2041</c:v>
                </c:pt>
                <c:pt idx="6">
                  <c:v>2035</c:v>
                </c:pt>
                <c:pt idx="7">
                  <c:v>2026</c:v>
                </c:pt>
                <c:pt idx="8">
                  <c:v>2016</c:v>
                </c:pt>
                <c:pt idx="9">
                  <c:v>2009</c:v>
                </c:pt>
                <c:pt idx="10">
                  <c:v>2005</c:v>
                </c:pt>
                <c:pt idx="11">
                  <c:v>1996</c:v>
                </c:pt>
                <c:pt idx="12">
                  <c:v>1993</c:v>
                </c:pt>
                <c:pt idx="13">
                  <c:v>1983</c:v>
                </c:pt>
                <c:pt idx="14">
                  <c:v>1975</c:v>
                </c:pt>
                <c:pt idx="15">
                  <c:v>1970</c:v>
                </c:pt>
                <c:pt idx="16">
                  <c:v>1962</c:v>
                </c:pt>
                <c:pt idx="17">
                  <c:v>1954</c:v>
                </c:pt>
                <c:pt idx="18">
                  <c:v>1949</c:v>
                </c:pt>
                <c:pt idx="19">
                  <c:v>1944</c:v>
                </c:pt>
                <c:pt idx="20">
                  <c:v>1937</c:v>
                </c:pt>
                <c:pt idx="21">
                  <c:v>1933</c:v>
                </c:pt>
                <c:pt idx="22">
                  <c:v>1928</c:v>
                </c:pt>
                <c:pt idx="23">
                  <c:v>1920</c:v>
                </c:pt>
                <c:pt idx="24">
                  <c:v>1919</c:v>
                </c:pt>
                <c:pt idx="25">
                  <c:v>1913</c:v>
                </c:pt>
                <c:pt idx="26">
                  <c:v>1909</c:v>
                </c:pt>
                <c:pt idx="27">
                  <c:v>1904</c:v>
                </c:pt>
                <c:pt idx="28">
                  <c:v>1898</c:v>
                </c:pt>
                <c:pt idx="29">
                  <c:v>1892</c:v>
                </c:pt>
                <c:pt idx="30">
                  <c:v>1887</c:v>
                </c:pt>
                <c:pt idx="31">
                  <c:v>1885</c:v>
                </c:pt>
                <c:pt idx="32">
                  <c:v>1878</c:v>
                </c:pt>
                <c:pt idx="33">
                  <c:v>1872</c:v>
                </c:pt>
                <c:pt idx="34">
                  <c:v>1871</c:v>
                </c:pt>
                <c:pt idx="35">
                  <c:v>1868</c:v>
                </c:pt>
                <c:pt idx="36">
                  <c:v>1869</c:v>
                </c:pt>
                <c:pt idx="37">
                  <c:v>1869</c:v>
                </c:pt>
                <c:pt idx="38">
                  <c:v>1868</c:v>
                </c:pt>
                <c:pt idx="39">
                  <c:v>1864</c:v>
                </c:pt>
                <c:pt idx="40">
                  <c:v>1862</c:v>
                </c:pt>
                <c:pt idx="41">
                  <c:v>1857</c:v>
                </c:pt>
                <c:pt idx="42">
                  <c:v>1856</c:v>
                </c:pt>
                <c:pt idx="43">
                  <c:v>1855</c:v>
                </c:pt>
                <c:pt idx="44">
                  <c:v>1855</c:v>
                </c:pt>
                <c:pt idx="45">
                  <c:v>1858</c:v>
                </c:pt>
                <c:pt idx="46">
                  <c:v>1859</c:v>
                </c:pt>
                <c:pt idx="47">
                  <c:v>1861</c:v>
                </c:pt>
                <c:pt idx="48">
                  <c:v>1868</c:v>
                </c:pt>
                <c:pt idx="49">
                  <c:v>1875</c:v>
                </c:pt>
                <c:pt idx="50">
                  <c:v>1875</c:v>
                </c:pt>
                <c:pt idx="51">
                  <c:v>1875</c:v>
                </c:pt>
                <c:pt idx="52">
                  <c:v>1877</c:v>
                </c:pt>
                <c:pt idx="53">
                  <c:v>1880</c:v>
                </c:pt>
                <c:pt idx="54">
                  <c:v>1885</c:v>
                </c:pt>
                <c:pt idx="55">
                  <c:v>1890</c:v>
                </c:pt>
                <c:pt idx="56">
                  <c:v>1894</c:v>
                </c:pt>
                <c:pt idx="57">
                  <c:v>1897</c:v>
                </c:pt>
                <c:pt idx="58">
                  <c:v>1900</c:v>
                </c:pt>
                <c:pt idx="59">
                  <c:v>1903</c:v>
                </c:pt>
                <c:pt idx="60">
                  <c:v>1914</c:v>
                </c:pt>
                <c:pt idx="61">
                  <c:v>1923</c:v>
                </c:pt>
                <c:pt idx="62">
                  <c:v>1928</c:v>
                </c:pt>
                <c:pt idx="63">
                  <c:v>1933</c:v>
                </c:pt>
                <c:pt idx="64">
                  <c:v>1934</c:v>
                </c:pt>
                <c:pt idx="65">
                  <c:v>1939</c:v>
                </c:pt>
                <c:pt idx="66">
                  <c:v>1945</c:v>
                </c:pt>
                <c:pt idx="67">
                  <c:v>1957</c:v>
                </c:pt>
                <c:pt idx="68">
                  <c:v>1966</c:v>
                </c:pt>
                <c:pt idx="69">
                  <c:v>1971</c:v>
                </c:pt>
                <c:pt idx="70">
                  <c:v>1980</c:v>
                </c:pt>
                <c:pt idx="71">
                  <c:v>1992</c:v>
                </c:pt>
                <c:pt idx="72">
                  <c:v>2013</c:v>
                </c:pt>
                <c:pt idx="73">
                  <c:v>2031</c:v>
                </c:pt>
                <c:pt idx="74">
                  <c:v>2044</c:v>
                </c:pt>
                <c:pt idx="75">
                  <c:v>2057</c:v>
                </c:pt>
                <c:pt idx="76">
                  <c:v>2072</c:v>
                </c:pt>
                <c:pt idx="77">
                  <c:v>2085</c:v>
                </c:pt>
                <c:pt idx="78">
                  <c:v>2111</c:v>
                </c:pt>
                <c:pt idx="79">
                  <c:v>2111</c:v>
                </c:pt>
                <c:pt idx="80">
                  <c:v>2128</c:v>
                </c:pt>
                <c:pt idx="81">
                  <c:v>2133</c:v>
                </c:pt>
                <c:pt idx="82">
                  <c:v>2138</c:v>
                </c:pt>
                <c:pt idx="83">
                  <c:v>2146</c:v>
                </c:pt>
                <c:pt idx="84">
                  <c:v>2161</c:v>
                </c:pt>
                <c:pt idx="85">
                  <c:v>2175</c:v>
                </c:pt>
                <c:pt idx="86">
                  <c:v>2185</c:v>
                </c:pt>
                <c:pt idx="87">
                  <c:v>2199</c:v>
                </c:pt>
                <c:pt idx="88">
                  <c:v>2211</c:v>
                </c:pt>
                <c:pt idx="89">
                  <c:v>2218</c:v>
                </c:pt>
                <c:pt idx="90">
                  <c:v>2228</c:v>
                </c:pt>
                <c:pt idx="91">
                  <c:v>2245</c:v>
                </c:pt>
                <c:pt idx="92">
                  <c:v>2259</c:v>
                </c:pt>
                <c:pt idx="93">
                  <c:v>2264</c:v>
                </c:pt>
                <c:pt idx="94">
                  <c:v>2273</c:v>
                </c:pt>
                <c:pt idx="95">
                  <c:v>2292</c:v>
                </c:pt>
                <c:pt idx="96">
                  <c:v>2305</c:v>
                </c:pt>
                <c:pt idx="97">
                  <c:v>2315</c:v>
                </c:pt>
                <c:pt idx="98">
                  <c:v>2329</c:v>
                </c:pt>
                <c:pt idx="99">
                  <c:v>2339</c:v>
                </c:pt>
                <c:pt idx="100">
                  <c:v>2347</c:v>
                </c:pt>
                <c:pt idx="101">
                  <c:v>2356</c:v>
                </c:pt>
                <c:pt idx="102">
                  <c:v>2364</c:v>
                </c:pt>
                <c:pt idx="103">
                  <c:v>2373</c:v>
                </c:pt>
                <c:pt idx="104">
                  <c:v>2382</c:v>
                </c:pt>
                <c:pt idx="105">
                  <c:v>2390</c:v>
                </c:pt>
                <c:pt idx="106">
                  <c:v>2398</c:v>
                </c:pt>
                <c:pt idx="107">
                  <c:v>2404</c:v>
                </c:pt>
                <c:pt idx="108">
                  <c:v>2415</c:v>
                </c:pt>
                <c:pt idx="109">
                  <c:v>2426</c:v>
                </c:pt>
                <c:pt idx="110">
                  <c:v>2436</c:v>
                </c:pt>
                <c:pt idx="111">
                  <c:v>2451</c:v>
                </c:pt>
                <c:pt idx="112">
                  <c:v>2459</c:v>
                </c:pt>
                <c:pt idx="113">
                  <c:v>2469</c:v>
                </c:pt>
                <c:pt idx="114">
                  <c:v>2478</c:v>
                </c:pt>
                <c:pt idx="115">
                  <c:v>2485</c:v>
                </c:pt>
                <c:pt idx="116">
                  <c:v>2502</c:v>
                </c:pt>
                <c:pt idx="117">
                  <c:v>2513</c:v>
                </c:pt>
                <c:pt idx="118">
                  <c:v>2520</c:v>
                </c:pt>
                <c:pt idx="119">
                  <c:v>2529</c:v>
                </c:pt>
                <c:pt idx="120">
                  <c:v>2538</c:v>
                </c:pt>
                <c:pt idx="121">
                  <c:v>2541</c:v>
                </c:pt>
                <c:pt idx="122">
                  <c:v>2557</c:v>
                </c:pt>
                <c:pt idx="123">
                  <c:v>2565</c:v>
                </c:pt>
                <c:pt idx="124">
                  <c:v>2577</c:v>
                </c:pt>
                <c:pt idx="125">
                  <c:v>2588</c:v>
                </c:pt>
                <c:pt idx="126">
                  <c:v>2595</c:v>
                </c:pt>
                <c:pt idx="127">
                  <c:v>2602</c:v>
                </c:pt>
                <c:pt idx="128">
                  <c:v>2607</c:v>
                </c:pt>
                <c:pt idx="129">
                  <c:v>2614</c:v>
                </c:pt>
                <c:pt idx="130">
                  <c:v>2621</c:v>
                </c:pt>
                <c:pt idx="131">
                  <c:v>2629</c:v>
                </c:pt>
                <c:pt idx="132">
                  <c:v>2638</c:v>
                </c:pt>
                <c:pt idx="133">
                  <c:v>2644</c:v>
                </c:pt>
                <c:pt idx="134">
                  <c:v>2650</c:v>
                </c:pt>
                <c:pt idx="135">
                  <c:v>2658</c:v>
                </c:pt>
                <c:pt idx="136">
                  <c:v>2666</c:v>
                </c:pt>
                <c:pt idx="137">
                  <c:v>2673</c:v>
                </c:pt>
                <c:pt idx="138">
                  <c:v>2686</c:v>
                </c:pt>
                <c:pt idx="139">
                  <c:v>2692</c:v>
                </c:pt>
                <c:pt idx="140">
                  <c:v>2698</c:v>
                </c:pt>
                <c:pt idx="141">
                  <c:v>2701</c:v>
                </c:pt>
                <c:pt idx="142">
                  <c:v>2708</c:v>
                </c:pt>
                <c:pt idx="143">
                  <c:v>2715</c:v>
                </c:pt>
                <c:pt idx="144">
                  <c:v>2726</c:v>
                </c:pt>
                <c:pt idx="145">
                  <c:v>2735</c:v>
                </c:pt>
                <c:pt idx="146">
                  <c:v>2742</c:v>
                </c:pt>
                <c:pt idx="147">
                  <c:v>2752</c:v>
                </c:pt>
                <c:pt idx="148">
                  <c:v>2760</c:v>
                </c:pt>
                <c:pt idx="149">
                  <c:v>2769</c:v>
                </c:pt>
                <c:pt idx="150">
                  <c:v>2776</c:v>
                </c:pt>
                <c:pt idx="151">
                  <c:v>2784</c:v>
                </c:pt>
                <c:pt idx="152">
                  <c:v>2792</c:v>
                </c:pt>
                <c:pt idx="153">
                  <c:v>2794</c:v>
                </c:pt>
                <c:pt idx="154">
                  <c:v>2800</c:v>
                </c:pt>
                <c:pt idx="155">
                  <c:v>2811</c:v>
                </c:pt>
                <c:pt idx="156">
                  <c:v>2821</c:v>
                </c:pt>
                <c:pt idx="157">
                  <c:v>2825</c:v>
                </c:pt>
                <c:pt idx="158">
                  <c:v>2834</c:v>
                </c:pt>
                <c:pt idx="159">
                  <c:v>2843</c:v>
                </c:pt>
                <c:pt idx="160">
                  <c:v>2856</c:v>
                </c:pt>
                <c:pt idx="161">
                  <c:v>2863</c:v>
                </c:pt>
                <c:pt idx="162">
                  <c:v>2868</c:v>
                </c:pt>
                <c:pt idx="163">
                  <c:v>2872</c:v>
                </c:pt>
                <c:pt idx="164">
                  <c:v>2874</c:v>
                </c:pt>
                <c:pt idx="165">
                  <c:v>2877</c:v>
                </c:pt>
                <c:pt idx="166">
                  <c:v>2879</c:v>
                </c:pt>
                <c:pt idx="167">
                  <c:v>2876</c:v>
                </c:pt>
                <c:pt idx="168">
                  <c:v>2860</c:v>
                </c:pt>
                <c:pt idx="169">
                  <c:v>2861</c:v>
                </c:pt>
                <c:pt idx="170">
                  <c:v>2867</c:v>
                </c:pt>
                <c:pt idx="171">
                  <c:v>2872</c:v>
                </c:pt>
                <c:pt idx="172">
                  <c:v>2878</c:v>
                </c:pt>
                <c:pt idx="173">
                  <c:v>2879</c:v>
                </c:pt>
                <c:pt idx="174">
                  <c:v>2863</c:v>
                </c:pt>
                <c:pt idx="175">
                  <c:v>2820</c:v>
                </c:pt>
                <c:pt idx="176">
                  <c:v>2816</c:v>
                </c:pt>
                <c:pt idx="177">
                  <c:v>2814</c:v>
                </c:pt>
                <c:pt idx="178">
                  <c:v>2803</c:v>
                </c:pt>
                <c:pt idx="179">
                  <c:v>2800</c:v>
                </c:pt>
                <c:pt idx="180">
                  <c:v>2772</c:v>
                </c:pt>
                <c:pt idx="181">
                  <c:v>2726</c:v>
                </c:pt>
                <c:pt idx="182">
                  <c:v>2704</c:v>
                </c:pt>
                <c:pt idx="183">
                  <c:v>2703</c:v>
                </c:pt>
                <c:pt idx="184">
                  <c:v>2708</c:v>
                </c:pt>
                <c:pt idx="185">
                  <c:v>2716</c:v>
                </c:pt>
                <c:pt idx="186">
                  <c:v>2718</c:v>
                </c:pt>
                <c:pt idx="187">
                  <c:v>2716</c:v>
                </c:pt>
                <c:pt idx="188">
                  <c:v>2719</c:v>
                </c:pt>
                <c:pt idx="189">
                  <c:v>2726</c:v>
                </c:pt>
                <c:pt idx="190">
                  <c:v>2723</c:v>
                </c:pt>
                <c:pt idx="191">
                  <c:v>2728</c:v>
                </c:pt>
                <c:pt idx="192">
                  <c:v>2726</c:v>
                </c:pt>
                <c:pt idx="193">
                  <c:v>2723</c:v>
                </c:pt>
                <c:pt idx="194">
                  <c:v>2721</c:v>
                </c:pt>
                <c:pt idx="195">
                  <c:v>2724</c:v>
                </c:pt>
                <c:pt idx="196">
                  <c:v>2728</c:v>
                </c:pt>
                <c:pt idx="197">
                  <c:v>2731</c:v>
                </c:pt>
                <c:pt idx="198">
                  <c:v>2732</c:v>
                </c:pt>
                <c:pt idx="199">
                  <c:v>2734</c:v>
                </c:pt>
                <c:pt idx="200">
                  <c:v>2736</c:v>
                </c:pt>
                <c:pt idx="201">
                  <c:v>2745</c:v>
                </c:pt>
                <c:pt idx="202">
                  <c:v>2751</c:v>
                </c:pt>
                <c:pt idx="203">
                  <c:v>2755</c:v>
                </c:pt>
                <c:pt idx="204">
                  <c:v>2752</c:v>
                </c:pt>
                <c:pt idx="205">
                  <c:v>2748</c:v>
                </c:pt>
                <c:pt idx="206">
                  <c:v>2750</c:v>
                </c:pt>
                <c:pt idx="207">
                  <c:v>2752</c:v>
                </c:pt>
                <c:pt idx="208">
                  <c:v>2755</c:v>
                </c:pt>
                <c:pt idx="209">
                  <c:v>2758</c:v>
                </c:pt>
                <c:pt idx="210">
                  <c:v>2758</c:v>
                </c:pt>
                <c:pt idx="211">
                  <c:v>2752</c:v>
                </c:pt>
                <c:pt idx="212">
                  <c:v>2749</c:v>
                </c:pt>
                <c:pt idx="213">
                  <c:v>2747</c:v>
                </c:pt>
                <c:pt idx="214">
                  <c:v>2745</c:v>
                </c:pt>
                <c:pt idx="215">
                  <c:v>2743</c:v>
                </c:pt>
                <c:pt idx="216">
                  <c:v>2753</c:v>
                </c:pt>
                <c:pt idx="217">
                  <c:v>2766</c:v>
                </c:pt>
                <c:pt idx="218">
                  <c:v>2775</c:v>
                </c:pt>
                <c:pt idx="219">
                  <c:v>2781</c:v>
                </c:pt>
                <c:pt idx="220">
                  <c:v>2778</c:v>
                </c:pt>
                <c:pt idx="221">
                  <c:v>2779</c:v>
                </c:pt>
                <c:pt idx="222">
                  <c:v>2778</c:v>
                </c:pt>
                <c:pt idx="223">
                  <c:v>2799</c:v>
                </c:pt>
                <c:pt idx="224">
                  <c:v>2811</c:v>
                </c:pt>
                <c:pt idx="225">
                  <c:v>2812</c:v>
                </c:pt>
                <c:pt idx="226">
                  <c:v>2817</c:v>
                </c:pt>
                <c:pt idx="227">
                  <c:v>2816</c:v>
                </c:pt>
                <c:pt idx="228">
                  <c:v>2824</c:v>
                </c:pt>
                <c:pt idx="229">
                  <c:v>2848</c:v>
                </c:pt>
                <c:pt idx="230">
                  <c:v>2875</c:v>
                </c:pt>
                <c:pt idx="231">
                  <c:v>2886</c:v>
                </c:pt>
                <c:pt idx="232">
                  <c:v>2886</c:v>
                </c:pt>
                <c:pt idx="233">
                  <c:v>2882</c:v>
                </c:pt>
                <c:pt idx="234">
                  <c:v>2880</c:v>
                </c:pt>
                <c:pt idx="235">
                  <c:v>2879</c:v>
                </c:pt>
                <c:pt idx="236">
                  <c:v>2873</c:v>
                </c:pt>
                <c:pt idx="237">
                  <c:v>2863</c:v>
                </c:pt>
                <c:pt idx="238">
                  <c:v>2854</c:v>
                </c:pt>
                <c:pt idx="239">
                  <c:v>2846</c:v>
                </c:pt>
                <c:pt idx="240">
                  <c:v>2838</c:v>
                </c:pt>
                <c:pt idx="241">
                  <c:v>2835</c:v>
                </c:pt>
                <c:pt idx="242">
                  <c:v>2835</c:v>
                </c:pt>
                <c:pt idx="243">
                  <c:v>2833</c:v>
                </c:pt>
                <c:pt idx="244">
                  <c:v>2829</c:v>
                </c:pt>
                <c:pt idx="245">
                  <c:v>2825</c:v>
                </c:pt>
                <c:pt idx="246">
                  <c:v>2826</c:v>
                </c:pt>
                <c:pt idx="247">
                  <c:v>2825</c:v>
                </c:pt>
                <c:pt idx="248">
                  <c:v>2826</c:v>
                </c:pt>
                <c:pt idx="249">
                  <c:v>2826</c:v>
                </c:pt>
                <c:pt idx="250">
                  <c:v>2823</c:v>
                </c:pt>
                <c:pt idx="251">
                  <c:v>2814</c:v>
                </c:pt>
                <c:pt idx="252">
                  <c:v>2795</c:v>
                </c:pt>
                <c:pt idx="253">
                  <c:v>2780</c:v>
                </c:pt>
                <c:pt idx="254">
                  <c:v>2763</c:v>
                </c:pt>
                <c:pt idx="255">
                  <c:v>2749</c:v>
                </c:pt>
                <c:pt idx="256">
                  <c:v>2736</c:v>
                </c:pt>
                <c:pt idx="257">
                  <c:v>2722</c:v>
                </c:pt>
                <c:pt idx="258">
                  <c:v>2701</c:v>
                </c:pt>
                <c:pt idx="259">
                  <c:v>2681</c:v>
                </c:pt>
                <c:pt idx="260">
                  <c:v>2662</c:v>
                </c:pt>
                <c:pt idx="261">
                  <c:v>2652</c:v>
                </c:pt>
                <c:pt idx="262">
                  <c:v>2633</c:v>
                </c:pt>
                <c:pt idx="263">
                  <c:v>2608</c:v>
                </c:pt>
                <c:pt idx="264">
                  <c:v>2590</c:v>
                </c:pt>
                <c:pt idx="265">
                  <c:v>2568</c:v>
                </c:pt>
                <c:pt idx="266">
                  <c:v>2549</c:v>
                </c:pt>
                <c:pt idx="267">
                  <c:v>2529</c:v>
                </c:pt>
                <c:pt idx="268">
                  <c:v>2512</c:v>
                </c:pt>
                <c:pt idx="269">
                  <c:v>2491</c:v>
                </c:pt>
                <c:pt idx="270">
                  <c:v>2469</c:v>
                </c:pt>
                <c:pt idx="271">
                  <c:v>2450</c:v>
                </c:pt>
                <c:pt idx="272">
                  <c:v>2433</c:v>
                </c:pt>
                <c:pt idx="273">
                  <c:v>2425</c:v>
                </c:pt>
                <c:pt idx="274">
                  <c:v>2403</c:v>
                </c:pt>
                <c:pt idx="275">
                  <c:v>2387</c:v>
                </c:pt>
                <c:pt idx="276">
                  <c:v>2371</c:v>
                </c:pt>
              </c:numCache>
            </c:numRef>
          </c:val>
        </c:ser>
        <c:ser>
          <c:idx val="1"/>
          <c:order val="1"/>
          <c:tx>
            <c:v>W/O DR</c:v>
          </c:tx>
          <c:marker>
            <c:symbol val="none"/>
          </c:marker>
          <c:cat>
            <c:numRef>
              <c:f>Data!$A$7:$A$283</c:f>
              <c:numCache>
                <c:formatCode>h:mm</c:formatCode>
                <c:ptCount val="277"/>
                <c:pt idx="0">
                  <c:v>4.1666666666666664E-2</c:v>
                </c:pt>
                <c:pt idx="1">
                  <c:v>4.5138888888888888E-2</c:v>
                </c:pt>
                <c:pt idx="2">
                  <c:v>4.8611111111111112E-2</c:v>
                </c:pt>
                <c:pt idx="3">
                  <c:v>5.2083333333333356E-2</c:v>
                </c:pt>
                <c:pt idx="4">
                  <c:v>5.5555555555555594E-2</c:v>
                </c:pt>
                <c:pt idx="5">
                  <c:v>5.9027777777777804E-2</c:v>
                </c:pt>
                <c:pt idx="6">
                  <c:v>6.25E-2</c:v>
                </c:pt>
                <c:pt idx="7">
                  <c:v>6.5972222222222307E-2</c:v>
                </c:pt>
                <c:pt idx="8">
                  <c:v>6.9444444444444503E-2</c:v>
                </c:pt>
                <c:pt idx="9">
                  <c:v>7.2916666666666713E-2</c:v>
                </c:pt>
                <c:pt idx="10">
                  <c:v>7.6388888888888895E-2</c:v>
                </c:pt>
                <c:pt idx="11">
                  <c:v>7.9861111111111216E-2</c:v>
                </c:pt>
                <c:pt idx="12">
                  <c:v>8.3333333333333398E-2</c:v>
                </c:pt>
                <c:pt idx="13">
                  <c:v>8.6805555555555594E-2</c:v>
                </c:pt>
                <c:pt idx="14">
                  <c:v>9.027777777777779E-2</c:v>
                </c:pt>
                <c:pt idx="15">
                  <c:v>9.3750000000000111E-2</c:v>
                </c:pt>
                <c:pt idx="16">
                  <c:v>9.7222222222222293E-2</c:v>
                </c:pt>
                <c:pt idx="17">
                  <c:v>0.10069444444444402</c:v>
                </c:pt>
                <c:pt idx="18">
                  <c:v>0.10416666666666702</c:v>
                </c:pt>
                <c:pt idx="19">
                  <c:v>0.10763888888888903</c:v>
                </c:pt>
                <c:pt idx="20">
                  <c:v>0.11111111111111099</c:v>
                </c:pt>
                <c:pt idx="21">
                  <c:v>0.114583333333333</c:v>
                </c:pt>
                <c:pt idx="22">
                  <c:v>0.11805555555555601</c:v>
                </c:pt>
                <c:pt idx="23">
                  <c:v>0.12152777777777801</c:v>
                </c:pt>
                <c:pt idx="24">
                  <c:v>0.125</c:v>
                </c:pt>
                <c:pt idx="25">
                  <c:v>0.12847222222222199</c:v>
                </c:pt>
                <c:pt idx="26">
                  <c:v>0.13194444444444406</c:v>
                </c:pt>
                <c:pt idx="27">
                  <c:v>0.13541666666666699</c:v>
                </c:pt>
                <c:pt idx="28">
                  <c:v>0.13888888888888901</c:v>
                </c:pt>
                <c:pt idx="29">
                  <c:v>0.14236111111111099</c:v>
                </c:pt>
                <c:pt idx="30">
                  <c:v>0.14583333333333404</c:v>
                </c:pt>
                <c:pt idx="31">
                  <c:v>0.149305555555556</c:v>
                </c:pt>
                <c:pt idx="32">
                  <c:v>0.15277777777777801</c:v>
                </c:pt>
                <c:pt idx="33">
                  <c:v>0.15625000000000003</c:v>
                </c:pt>
                <c:pt idx="34">
                  <c:v>0.15972222222222301</c:v>
                </c:pt>
                <c:pt idx="35">
                  <c:v>0.16319444444444503</c:v>
                </c:pt>
                <c:pt idx="36">
                  <c:v>0.16666666666666696</c:v>
                </c:pt>
                <c:pt idx="37">
                  <c:v>0.17013888888888901</c:v>
                </c:pt>
                <c:pt idx="38">
                  <c:v>0.17361111111111199</c:v>
                </c:pt>
                <c:pt idx="39">
                  <c:v>0.17708333333333404</c:v>
                </c:pt>
                <c:pt idx="40">
                  <c:v>0.180555555555556</c:v>
                </c:pt>
                <c:pt idx="41">
                  <c:v>0.18402777777777801</c:v>
                </c:pt>
                <c:pt idx="42">
                  <c:v>0.18750000000000003</c:v>
                </c:pt>
                <c:pt idx="43">
                  <c:v>0.19097222222222299</c:v>
                </c:pt>
                <c:pt idx="44">
                  <c:v>0.19444444444444506</c:v>
                </c:pt>
                <c:pt idx="45">
                  <c:v>0.19791666666666699</c:v>
                </c:pt>
                <c:pt idx="46">
                  <c:v>0.20138888888888901</c:v>
                </c:pt>
                <c:pt idx="47">
                  <c:v>0.20486111111111199</c:v>
                </c:pt>
                <c:pt idx="48">
                  <c:v>0.20833333333333404</c:v>
                </c:pt>
                <c:pt idx="49">
                  <c:v>0.211805555555556</c:v>
                </c:pt>
                <c:pt idx="50">
                  <c:v>0.21527777777777801</c:v>
                </c:pt>
                <c:pt idx="51">
                  <c:v>0.21875000000000003</c:v>
                </c:pt>
                <c:pt idx="52">
                  <c:v>0.22222222222222299</c:v>
                </c:pt>
                <c:pt idx="53">
                  <c:v>0.22569444444444503</c:v>
                </c:pt>
                <c:pt idx="54">
                  <c:v>0.22916666666666696</c:v>
                </c:pt>
                <c:pt idx="55">
                  <c:v>0.23263888888888901</c:v>
                </c:pt>
                <c:pt idx="56">
                  <c:v>0.23611111111111199</c:v>
                </c:pt>
                <c:pt idx="57">
                  <c:v>0.23958333333333404</c:v>
                </c:pt>
                <c:pt idx="58">
                  <c:v>0.243055555555556</c:v>
                </c:pt>
                <c:pt idx="59">
                  <c:v>0.24652777777777801</c:v>
                </c:pt>
                <c:pt idx="60">
                  <c:v>0.25</c:v>
                </c:pt>
                <c:pt idx="61">
                  <c:v>0.25347222222222304</c:v>
                </c:pt>
                <c:pt idx="62">
                  <c:v>0.25694444444444497</c:v>
                </c:pt>
                <c:pt idx="63">
                  <c:v>0.26041666666666707</c:v>
                </c:pt>
                <c:pt idx="64">
                  <c:v>0.26388888888888912</c:v>
                </c:pt>
                <c:pt idx="65">
                  <c:v>0.26736111111111199</c:v>
                </c:pt>
                <c:pt idx="66">
                  <c:v>0.27083333333333393</c:v>
                </c:pt>
                <c:pt idx="67">
                  <c:v>0.27430555555555602</c:v>
                </c:pt>
                <c:pt idx="68">
                  <c:v>0.27777777777777807</c:v>
                </c:pt>
                <c:pt idx="69">
                  <c:v>0.28125</c:v>
                </c:pt>
                <c:pt idx="70">
                  <c:v>0.28472222222222304</c:v>
                </c:pt>
                <c:pt idx="71">
                  <c:v>0.28819444444444497</c:v>
                </c:pt>
                <c:pt idx="72">
                  <c:v>0.29166666666666707</c:v>
                </c:pt>
                <c:pt idx="73">
                  <c:v>0.29513888888888906</c:v>
                </c:pt>
                <c:pt idx="74">
                  <c:v>0.29861111111111199</c:v>
                </c:pt>
                <c:pt idx="75">
                  <c:v>0.30208333333333398</c:v>
                </c:pt>
                <c:pt idx="76">
                  <c:v>0.30555555555555602</c:v>
                </c:pt>
                <c:pt idx="77">
                  <c:v>0.30902777777777812</c:v>
                </c:pt>
                <c:pt idx="78">
                  <c:v>0.31250000000000006</c:v>
                </c:pt>
                <c:pt idx="79">
                  <c:v>0.3159722222222231</c:v>
                </c:pt>
                <c:pt idx="80">
                  <c:v>0.31944444444444503</c:v>
                </c:pt>
                <c:pt idx="81">
                  <c:v>0.32291666666666713</c:v>
                </c:pt>
                <c:pt idx="82">
                  <c:v>0.32638888888888917</c:v>
                </c:pt>
                <c:pt idx="83">
                  <c:v>0.32986111111111205</c:v>
                </c:pt>
                <c:pt idx="84">
                  <c:v>0.33333333333333398</c:v>
                </c:pt>
                <c:pt idx="85">
                  <c:v>0.33680555555555608</c:v>
                </c:pt>
                <c:pt idx="86">
                  <c:v>0.34027777777777807</c:v>
                </c:pt>
                <c:pt idx="87">
                  <c:v>0.34375</c:v>
                </c:pt>
                <c:pt idx="88">
                  <c:v>0.34722222222222304</c:v>
                </c:pt>
                <c:pt idx="89">
                  <c:v>0.35069444444444497</c:v>
                </c:pt>
                <c:pt idx="90">
                  <c:v>0.35416666666666707</c:v>
                </c:pt>
                <c:pt idx="91">
                  <c:v>0.35763888888888906</c:v>
                </c:pt>
                <c:pt idx="92">
                  <c:v>0.36111111111111199</c:v>
                </c:pt>
                <c:pt idx="93">
                  <c:v>0.36458333333333398</c:v>
                </c:pt>
                <c:pt idx="94">
                  <c:v>0.36805555555555602</c:v>
                </c:pt>
                <c:pt idx="95">
                  <c:v>0.37152777777777812</c:v>
                </c:pt>
                <c:pt idx="96">
                  <c:v>0.37500000000000006</c:v>
                </c:pt>
                <c:pt idx="97">
                  <c:v>0.3784722222222231</c:v>
                </c:pt>
                <c:pt idx="98">
                  <c:v>0.38194444444444503</c:v>
                </c:pt>
                <c:pt idx="99">
                  <c:v>0.38541666666666713</c:v>
                </c:pt>
                <c:pt idx="100">
                  <c:v>0.38888888888888917</c:v>
                </c:pt>
                <c:pt idx="101">
                  <c:v>0.39236111111111205</c:v>
                </c:pt>
                <c:pt idx="102">
                  <c:v>0.39583333333333398</c:v>
                </c:pt>
                <c:pt idx="103">
                  <c:v>0.39930555555555608</c:v>
                </c:pt>
                <c:pt idx="104">
                  <c:v>0.40277777777777807</c:v>
                </c:pt>
                <c:pt idx="105">
                  <c:v>0.40625</c:v>
                </c:pt>
                <c:pt idx="106">
                  <c:v>0.40972222222222304</c:v>
                </c:pt>
                <c:pt idx="107">
                  <c:v>0.41319444444444497</c:v>
                </c:pt>
                <c:pt idx="108">
                  <c:v>0.41666666666666707</c:v>
                </c:pt>
                <c:pt idx="109">
                  <c:v>0.42013888888888906</c:v>
                </c:pt>
                <c:pt idx="110">
                  <c:v>0.42361111111111199</c:v>
                </c:pt>
                <c:pt idx="111">
                  <c:v>0.42708333333333398</c:v>
                </c:pt>
                <c:pt idx="112">
                  <c:v>0.43055555555555602</c:v>
                </c:pt>
                <c:pt idx="113">
                  <c:v>0.43402777777777812</c:v>
                </c:pt>
                <c:pt idx="114">
                  <c:v>0.43750000000000006</c:v>
                </c:pt>
                <c:pt idx="115">
                  <c:v>0.44097222222222304</c:v>
                </c:pt>
                <c:pt idx="116">
                  <c:v>0.44444444444444497</c:v>
                </c:pt>
                <c:pt idx="117">
                  <c:v>0.44791666666666707</c:v>
                </c:pt>
                <c:pt idx="118">
                  <c:v>0.45138888888888912</c:v>
                </c:pt>
                <c:pt idx="119">
                  <c:v>0.45486111111111199</c:v>
                </c:pt>
                <c:pt idx="120">
                  <c:v>0.45833333333333393</c:v>
                </c:pt>
                <c:pt idx="121">
                  <c:v>0.46180555555555602</c:v>
                </c:pt>
                <c:pt idx="122">
                  <c:v>0.46527777777777807</c:v>
                </c:pt>
                <c:pt idx="123">
                  <c:v>0.468750000000001</c:v>
                </c:pt>
                <c:pt idx="124">
                  <c:v>0.47222222222222304</c:v>
                </c:pt>
                <c:pt idx="125">
                  <c:v>0.47569444444444497</c:v>
                </c:pt>
                <c:pt idx="126">
                  <c:v>0.47916666666666707</c:v>
                </c:pt>
                <c:pt idx="127">
                  <c:v>0.48263888888888906</c:v>
                </c:pt>
                <c:pt idx="128">
                  <c:v>0.48611111111111199</c:v>
                </c:pt>
                <c:pt idx="129">
                  <c:v>0.48958333333333398</c:v>
                </c:pt>
                <c:pt idx="130">
                  <c:v>0.49305555555555602</c:v>
                </c:pt>
                <c:pt idx="131">
                  <c:v>0.49652777777777812</c:v>
                </c:pt>
                <c:pt idx="132">
                  <c:v>0.500000000000001</c:v>
                </c:pt>
                <c:pt idx="133">
                  <c:v>0.50347222222222288</c:v>
                </c:pt>
                <c:pt idx="134">
                  <c:v>0.50694444444444509</c:v>
                </c:pt>
                <c:pt idx="135">
                  <c:v>0.51041666666666685</c:v>
                </c:pt>
                <c:pt idx="136">
                  <c:v>0.51388888888888895</c:v>
                </c:pt>
                <c:pt idx="137">
                  <c:v>0.51736111111111194</c:v>
                </c:pt>
                <c:pt idx="138">
                  <c:v>0.52083333333333404</c:v>
                </c:pt>
                <c:pt idx="139">
                  <c:v>0.52430555555555602</c:v>
                </c:pt>
                <c:pt idx="140">
                  <c:v>0.52777777777777801</c:v>
                </c:pt>
                <c:pt idx="141">
                  <c:v>0.531250000000001</c:v>
                </c:pt>
                <c:pt idx="142">
                  <c:v>0.53472222222222299</c:v>
                </c:pt>
                <c:pt idx="143">
                  <c:v>0.53819444444444509</c:v>
                </c:pt>
                <c:pt idx="144">
                  <c:v>0.54166666666666696</c:v>
                </c:pt>
                <c:pt idx="145">
                  <c:v>0.54513888888888895</c:v>
                </c:pt>
                <c:pt idx="146">
                  <c:v>0.54861111111111205</c:v>
                </c:pt>
                <c:pt idx="147">
                  <c:v>0.55208333333333404</c:v>
                </c:pt>
                <c:pt idx="148">
                  <c:v>0.55555555555555602</c:v>
                </c:pt>
                <c:pt idx="149">
                  <c:v>0.55902777777777801</c:v>
                </c:pt>
                <c:pt idx="150">
                  <c:v>0.562500000000001</c:v>
                </c:pt>
                <c:pt idx="151">
                  <c:v>0.56597222222222299</c:v>
                </c:pt>
                <c:pt idx="152">
                  <c:v>0.56944444444444509</c:v>
                </c:pt>
                <c:pt idx="153">
                  <c:v>0.57291666666666696</c:v>
                </c:pt>
                <c:pt idx="154">
                  <c:v>0.57638888888888895</c:v>
                </c:pt>
                <c:pt idx="155">
                  <c:v>0.57986111111111205</c:v>
                </c:pt>
                <c:pt idx="156">
                  <c:v>0.58333333333333393</c:v>
                </c:pt>
                <c:pt idx="157">
                  <c:v>0.58680555555555602</c:v>
                </c:pt>
                <c:pt idx="158">
                  <c:v>0.5902777777777779</c:v>
                </c:pt>
                <c:pt idx="159">
                  <c:v>0.593750000000001</c:v>
                </c:pt>
                <c:pt idx="160">
                  <c:v>0.59722222222222288</c:v>
                </c:pt>
                <c:pt idx="161">
                  <c:v>0.6006944444444452</c:v>
                </c:pt>
                <c:pt idx="162">
                  <c:v>0.60416666666666696</c:v>
                </c:pt>
                <c:pt idx="163">
                  <c:v>0.60763888888888906</c:v>
                </c:pt>
                <c:pt idx="164">
                  <c:v>0.61111111111111205</c:v>
                </c:pt>
                <c:pt idx="165">
                  <c:v>0.61458333333333404</c:v>
                </c:pt>
                <c:pt idx="166">
                  <c:v>0.61805555555555614</c:v>
                </c:pt>
                <c:pt idx="167">
                  <c:v>0.62152777777777801</c:v>
                </c:pt>
                <c:pt idx="168">
                  <c:v>0.62500000000000111</c:v>
                </c:pt>
                <c:pt idx="169">
                  <c:v>0.62847222222222299</c:v>
                </c:pt>
                <c:pt idx="170">
                  <c:v>0.6319444444444452</c:v>
                </c:pt>
                <c:pt idx="171">
                  <c:v>0.63541666666666696</c:v>
                </c:pt>
                <c:pt idx="172">
                  <c:v>0.63888888888889006</c:v>
                </c:pt>
                <c:pt idx="173">
                  <c:v>0.64236111111111205</c:v>
                </c:pt>
                <c:pt idx="174">
                  <c:v>0.64583333333333415</c:v>
                </c:pt>
                <c:pt idx="175">
                  <c:v>0.64930555555555614</c:v>
                </c:pt>
                <c:pt idx="176">
                  <c:v>0.65277777777777812</c:v>
                </c:pt>
                <c:pt idx="177">
                  <c:v>0.65625000000000111</c:v>
                </c:pt>
                <c:pt idx="178">
                  <c:v>0.6597222222222231</c:v>
                </c:pt>
                <c:pt idx="179">
                  <c:v>0.6631944444444452</c:v>
                </c:pt>
                <c:pt idx="180">
                  <c:v>0.66666666666666707</c:v>
                </c:pt>
                <c:pt idx="181">
                  <c:v>0.67013888888889006</c:v>
                </c:pt>
                <c:pt idx="182">
                  <c:v>0.67361111111111216</c:v>
                </c:pt>
                <c:pt idx="183">
                  <c:v>0.67708333333333415</c:v>
                </c:pt>
                <c:pt idx="184">
                  <c:v>0.68055555555555602</c:v>
                </c:pt>
                <c:pt idx="185">
                  <c:v>0.68402777777777801</c:v>
                </c:pt>
                <c:pt idx="186">
                  <c:v>0.687500000000001</c:v>
                </c:pt>
                <c:pt idx="187">
                  <c:v>0.69097222222222299</c:v>
                </c:pt>
                <c:pt idx="188">
                  <c:v>0.69444444444444509</c:v>
                </c:pt>
                <c:pt idx="189">
                  <c:v>0.69791666666666696</c:v>
                </c:pt>
                <c:pt idx="190">
                  <c:v>0.70138888888888995</c:v>
                </c:pt>
                <c:pt idx="191">
                  <c:v>0.70486111111111205</c:v>
                </c:pt>
                <c:pt idx="192">
                  <c:v>0.70833333333333404</c:v>
                </c:pt>
                <c:pt idx="193">
                  <c:v>0.71180555555555614</c:v>
                </c:pt>
                <c:pt idx="194">
                  <c:v>0.71527777777777801</c:v>
                </c:pt>
                <c:pt idx="195">
                  <c:v>0.71875000000000111</c:v>
                </c:pt>
                <c:pt idx="196">
                  <c:v>0.72222222222222299</c:v>
                </c:pt>
                <c:pt idx="197">
                  <c:v>0.7256944444444452</c:v>
                </c:pt>
                <c:pt idx="198">
                  <c:v>0.72916666666666696</c:v>
                </c:pt>
                <c:pt idx="199">
                  <c:v>0.73263888888889006</c:v>
                </c:pt>
                <c:pt idx="200">
                  <c:v>0.73611111111111205</c:v>
                </c:pt>
                <c:pt idx="201">
                  <c:v>0.73958333333333404</c:v>
                </c:pt>
                <c:pt idx="202">
                  <c:v>0.74305555555555614</c:v>
                </c:pt>
                <c:pt idx="203">
                  <c:v>0.74652777777777801</c:v>
                </c:pt>
                <c:pt idx="204">
                  <c:v>0.75000000000000111</c:v>
                </c:pt>
                <c:pt idx="205">
                  <c:v>0.75347222222222299</c:v>
                </c:pt>
                <c:pt idx="206">
                  <c:v>0.7569444444444452</c:v>
                </c:pt>
                <c:pt idx="207">
                  <c:v>0.76041666666666696</c:v>
                </c:pt>
                <c:pt idx="208">
                  <c:v>0.76388888888889006</c:v>
                </c:pt>
                <c:pt idx="209">
                  <c:v>0.76736111111111205</c:v>
                </c:pt>
                <c:pt idx="210">
                  <c:v>0.77083333333333415</c:v>
                </c:pt>
                <c:pt idx="211">
                  <c:v>0.77430555555555614</c:v>
                </c:pt>
                <c:pt idx="212">
                  <c:v>0.77777777777777812</c:v>
                </c:pt>
                <c:pt idx="213">
                  <c:v>0.781250000000001</c:v>
                </c:pt>
                <c:pt idx="214">
                  <c:v>0.78472222222222299</c:v>
                </c:pt>
                <c:pt idx="215">
                  <c:v>0.78819444444444509</c:v>
                </c:pt>
                <c:pt idx="216">
                  <c:v>0.79166666666666696</c:v>
                </c:pt>
                <c:pt idx="217">
                  <c:v>0.79513888888888995</c:v>
                </c:pt>
                <c:pt idx="218">
                  <c:v>0.79861111111111205</c:v>
                </c:pt>
                <c:pt idx="219">
                  <c:v>0.80208333333333404</c:v>
                </c:pt>
                <c:pt idx="220">
                  <c:v>0.80555555555555602</c:v>
                </c:pt>
                <c:pt idx="221">
                  <c:v>0.80902777777777801</c:v>
                </c:pt>
                <c:pt idx="222">
                  <c:v>0.812500000000001</c:v>
                </c:pt>
                <c:pt idx="223">
                  <c:v>0.81597222222222299</c:v>
                </c:pt>
                <c:pt idx="224">
                  <c:v>0.81944444444444509</c:v>
                </c:pt>
                <c:pt idx="225">
                  <c:v>0.82291666666666696</c:v>
                </c:pt>
                <c:pt idx="226">
                  <c:v>0.82638888888888995</c:v>
                </c:pt>
                <c:pt idx="227">
                  <c:v>0.82986111111111205</c:v>
                </c:pt>
                <c:pt idx="228">
                  <c:v>0.83333333333333404</c:v>
                </c:pt>
                <c:pt idx="229">
                  <c:v>0.83680555555555614</c:v>
                </c:pt>
                <c:pt idx="230">
                  <c:v>0.84027777777777801</c:v>
                </c:pt>
                <c:pt idx="231">
                  <c:v>0.84375000000000111</c:v>
                </c:pt>
                <c:pt idx="232">
                  <c:v>0.84722222222222299</c:v>
                </c:pt>
                <c:pt idx="233">
                  <c:v>0.8506944444444452</c:v>
                </c:pt>
                <c:pt idx="234">
                  <c:v>0.85416666666666696</c:v>
                </c:pt>
                <c:pt idx="235">
                  <c:v>0.85763888888889006</c:v>
                </c:pt>
                <c:pt idx="236">
                  <c:v>0.86111111111111205</c:v>
                </c:pt>
                <c:pt idx="237">
                  <c:v>0.86458333333333404</c:v>
                </c:pt>
                <c:pt idx="238">
                  <c:v>0.86805555555555614</c:v>
                </c:pt>
                <c:pt idx="239">
                  <c:v>0.87152777777777801</c:v>
                </c:pt>
                <c:pt idx="240">
                  <c:v>0.87500000000000111</c:v>
                </c:pt>
                <c:pt idx="241">
                  <c:v>0.87847222222222299</c:v>
                </c:pt>
                <c:pt idx="242">
                  <c:v>0.88194444444444509</c:v>
                </c:pt>
                <c:pt idx="243">
                  <c:v>0.88541666666666685</c:v>
                </c:pt>
                <c:pt idx="244">
                  <c:v>0.88888888888888995</c:v>
                </c:pt>
                <c:pt idx="245">
                  <c:v>0.89236111111111194</c:v>
                </c:pt>
                <c:pt idx="246">
                  <c:v>0.89583333333333404</c:v>
                </c:pt>
                <c:pt idx="247">
                  <c:v>0.89930555555555602</c:v>
                </c:pt>
                <c:pt idx="248">
                  <c:v>0.90277777777777801</c:v>
                </c:pt>
                <c:pt idx="249">
                  <c:v>0.906250000000001</c:v>
                </c:pt>
                <c:pt idx="250">
                  <c:v>0.90972222222222299</c:v>
                </c:pt>
                <c:pt idx="251">
                  <c:v>0.91319444444444509</c:v>
                </c:pt>
                <c:pt idx="252">
                  <c:v>0.91666666666666696</c:v>
                </c:pt>
                <c:pt idx="253">
                  <c:v>0.92013888888888995</c:v>
                </c:pt>
                <c:pt idx="254">
                  <c:v>0.92361111111111205</c:v>
                </c:pt>
                <c:pt idx="255">
                  <c:v>0.92708333333333404</c:v>
                </c:pt>
                <c:pt idx="256">
                  <c:v>0.93055555555555602</c:v>
                </c:pt>
                <c:pt idx="257">
                  <c:v>0.93402777777777801</c:v>
                </c:pt>
                <c:pt idx="258">
                  <c:v>0.937500000000001</c:v>
                </c:pt>
                <c:pt idx="259">
                  <c:v>0.94097222222222299</c:v>
                </c:pt>
                <c:pt idx="260">
                  <c:v>0.94444444444444509</c:v>
                </c:pt>
                <c:pt idx="261">
                  <c:v>0.94791666666666696</c:v>
                </c:pt>
                <c:pt idx="262">
                  <c:v>0.95138888888888995</c:v>
                </c:pt>
                <c:pt idx="263">
                  <c:v>0.95486111111111205</c:v>
                </c:pt>
                <c:pt idx="264">
                  <c:v>0.95833333333333404</c:v>
                </c:pt>
                <c:pt idx="265">
                  <c:v>0.96180555555555614</c:v>
                </c:pt>
                <c:pt idx="266">
                  <c:v>0.96527777777777801</c:v>
                </c:pt>
                <c:pt idx="267">
                  <c:v>0.96875000000000111</c:v>
                </c:pt>
                <c:pt idx="268">
                  <c:v>0.97222222222222299</c:v>
                </c:pt>
                <c:pt idx="269">
                  <c:v>0.9756944444444452</c:v>
                </c:pt>
                <c:pt idx="270">
                  <c:v>0.97916666666666696</c:v>
                </c:pt>
                <c:pt idx="271">
                  <c:v>0.98263888888888995</c:v>
                </c:pt>
                <c:pt idx="272">
                  <c:v>0.98611111111111194</c:v>
                </c:pt>
                <c:pt idx="273">
                  <c:v>0.98958333333333393</c:v>
                </c:pt>
                <c:pt idx="274">
                  <c:v>0.99305555555555602</c:v>
                </c:pt>
                <c:pt idx="275">
                  <c:v>0.9965277777777779</c:v>
                </c:pt>
                <c:pt idx="276">
                  <c:v>1</c:v>
                </c:pt>
              </c:numCache>
            </c:numRef>
          </c:cat>
          <c:val>
            <c:numRef>
              <c:f>Data!$F$7:$F$283</c:f>
              <c:numCache>
                <c:formatCode>General</c:formatCode>
                <c:ptCount val="277"/>
                <c:pt idx="163" formatCode="0">
                  <c:v>2872</c:v>
                </c:pt>
                <c:pt idx="164" formatCode="0">
                  <c:v>2881.3992727272735</c:v>
                </c:pt>
                <c:pt idx="165" formatCode="0">
                  <c:v>2886.6210909090914</c:v>
                </c:pt>
                <c:pt idx="166" formatCode="0">
                  <c:v>2891.8429090909094</c:v>
                </c:pt>
                <c:pt idx="167" formatCode="0">
                  <c:v>2894.9760000000001</c:v>
                </c:pt>
                <c:pt idx="168" formatCode="0">
                  <c:v>2900.1978181818181</c:v>
                </c:pt>
                <c:pt idx="169" formatCode="0">
                  <c:v>2905.4196363636361</c:v>
                </c:pt>
                <c:pt idx="170" formatCode="0">
                  <c:v>2910.6414545454545</c:v>
                </c:pt>
                <c:pt idx="171" formatCode="0">
                  <c:v>2921.0850909090905</c:v>
                </c:pt>
                <c:pt idx="172" formatCode="0">
                  <c:v>2927.3512727272728</c:v>
                </c:pt>
                <c:pt idx="173" formatCode="0">
                  <c:v>2929.4399999999991</c:v>
                </c:pt>
                <c:pt idx="174" formatCode="0">
                  <c:v>2934.6618181818167</c:v>
                </c:pt>
                <c:pt idx="175" formatCode="0">
                  <c:v>2939.8836363636356</c:v>
                </c:pt>
                <c:pt idx="176" formatCode="0">
                  <c:v>2945.105454545454</c:v>
                </c:pt>
                <c:pt idx="177" formatCode="0">
                  <c:v>2950.3272727272715</c:v>
                </c:pt>
                <c:pt idx="178" formatCode="0">
                  <c:v>2952.4159999999988</c:v>
                </c:pt>
                <c:pt idx="179" formatCode="0">
                  <c:v>2954.5047272727252</c:v>
                </c:pt>
                <c:pt idx="180" formatCode="0">
                  <c:v>2958.6821818181793</c:v>
                </c:pt>
                <c:pt idx="181" formatCode="0">
                  <c:v>2965.992727272725</c:v>
                </c:pt>
                <c:pt idx="182" formatCode="0">
                  <c:v>2968.0814545454527</c:v>
                </c:pt>
                <c:pt idx="183" formatCode="0">
                  <c:v>2967.0370909090889</c:v>
                </c:pt>
                <c:pt idx="184" formatCode="0">
                  <c:v>2972.2589090909059</c:v>
                </c:pt>
                <c:pt idx="185" formatCode="0">
                  <c:v>2977.4807272727248</c:v>
                </c:pt>
                <c:pt idx="186" formatCode="0">
                  <c:v>2980.6138181818151</c:v>
                </c:pt>
                <c:pt idx="187" formatCode="0">
                  <c:v>2984.7912727272696</c:v>
                </c:pt>
                <c:pt idx="188" formatCode="0">
                  <c:v>2993.1461818181788</c:v>
                </c:pt>
                <c:pt idx="189" formatCode="0">
                  <c:v>2997.3236363636329</c:v>
                </c:pt>
                <c:pt idx="190" formatCode="0">
                  <c:v>2998.3679999999968</c:v>
                </c:pt>
                <c:pt idx="191" formatCode="0">
                  <c:v>3003.5898181818147</c:v>
                </c:pt>
                <c:pt idx="192" formatCode="0">
                  <c:v>3005.5202199272703</c:v>
                </c:pt>
                <c:pt idx="193" formatCode="0">
                  <c:v>3006.4050684644048</c:v>
                </c:pt>
                <c:pt idx="194" formatCode="0">
                  <c:v>3008.3318391407024</c:v>
                </c:pt>
                <c:pt idx="195" formatCode="0">
                  <c:v>3017.5554429737185</c:v>
                </c:pt>
                <c:pt idx="196" formatCode="0">
                  <c:v>3018.4329739553382</c:v>
                </c:pt>
                <c:pt idx="197" formatCode="0">
                  <c:v>3022.434899109619</c:v>
                </c:pt>
                <c:pt idx="198" formatCode="0">
                  <c:v>3022.2673680748803</c:v>
                </c:pt>
                <c:pt idx="199" formatCode="0">
                  <c:v>3025.2225665185915</c:v>
                </c:pt>
                <c:pt idx="200" formatCode="0">
                  <c:v>3026.093697366377</c:v>
                </c:pt>
                <c:pt idx="201" formatCode="0">
                  <c:v>3026.9636472738739</c:v>
                </c:pt>
                <c:pt idx="202" formatCode="0">
                  <c:v>3024.7130841992198</c:v>
                </c:pt>
                <c:pt idx="203" formatCode="0">
                  <c:v>3023.5031989655413</c:v>
                </c:pt>
                <c:pt idx="204" formatCode="0">
                  <c:v>3021.2548517259388</c:v>
                </c:pt>
                <c:pt idx="205" formatCode="0">
                  <c:v>3024.2004713117758</c:v>
                </c:pt>
                <c:pt idx="206" formatCode="0">
                  <c:v>3022.9907911232517</c:v>
                </c:pt>
                <c:pt idx="207" formatCode="0">
                  <c:v>3019.706195359819</c:v>
                </c:pt>
                <c:pt idx="208" formatCode="0">
                  <c:v>3020.5728821688795</c:v>
                </c:pt>
                <c:pt idx="209" formatCode="0">
                  <c:v>3022.475262205247</c:v>
                </c:pt>
                <c:pt idx="210" formatCode="0">
                  <c:v>3022.3027270822172</c:v>
                </c:pt>
                <c:pt idx="211" formatCode="0">
                  <c:v>3019.0217251916647</c:v>
                </c:pt>
                <c:pt idx="212" formatCode="0">
                  <c:v>3017.8141165015895</c:v>
                </c:pt>
                <c:pt idx="213" formatCode="0">
                  <c:v>3018.6774143216003</c:v>
                </c:pt>
                <c:pt idx="214" formatCode="0">
                  <c:v>3012.2959551128056</c:v>
                </c:pt>
                <c:pt idx="215" formatCode="0">
                  <c:v>3007.9878855420998</c:v>
                </c:pt>
                <c:pt idx="216" formatCode="0">
                  <c:v>3007.8186603639447</c:v>
                </c:pt>
                <c:pt idx="217" formatCode="0">
                  <c:v>3003.5148637355851</c:v>
                </c:pt>
                <c:pt idx="218" formatCode="0">
                  <c:v>3001.2803148245748</c:v>
                </c:pt>
                <c:pt idx="219" formatCode="0">
                  <c:v>2995.9488838653247</c:v>
                </c:pt>
                <c:pt idx="220" formatCode="0">
                  <c:v>2990.6212378459923</c:v>
                </c:pt>
                <c:pt idx="221" formatCode="0">
                  <c:v>2990.4568930406535</c:v>
                </c:pt>
                <c:pt idx="222" formatCode="0">
                  <c:v>2985.1347465701415</c:v>
                </c:pt>
                <c:pt idx="223" formatCode="0">
                  <c:v>2977.7542226797964</c:v>
                </c:pt>
                <c:pt idx="224" formatCode="0">
                  <c:v>2972.4404573882448</c:v>
                </c:pt>
                <c:pt idx="225" formatCode="0">
                  <c:v>2964.0397057654704</c:v>
                </c:pt>
                <c:pt idx="226" formatCode="0">
                  <c:v>2956.6750406863275</c:v>
                </c:pt>
                <c:pt idx="227" formatCode="0">
                  <c:v>2950.3452226890886</c:v>
                </c:pt>
                <c:pt idx="228" formatCode="0">
                  <c:v>2942.9909776538861</c:v>
                </c:pt>
                <c:pt idx="229" formatCode="0">
                  <c:v>2934.6135377422511</c:v>
                </c:pt>
                <c:pt idx="230" formatCode="0">
                  <c:v>2927.2705236787265</c:v>
                </c:pt>
                <c:pt idx="231" formatCode="0">
                  <c:v>2913.7662135073201</c:v>
                </c:pt>
                <c:pt idx="232" formatCode="0">
                  <c:v>2899.2448660373361</c:v>
                </c:pt>
              </c:numCache>
            </c:numRef>
          </c:val>
        </c:ser>
        <c:marker val="1"/>
        <c:axId val="106637568"/>
        <c:axId val="106651648"/>
      </c:lineChart>
      <c:catAx>
        <c:axId val="106637568"/>
        <c:scaling>
          <c:orientation val="minMax"/>
        </c:scaling>
        <c:axPos val="b"/>
        <c:numFmt formatCode="h:mm" sourceLinked="1"/>
        <c:tickLblPos val="nextTo"/>
        <c:txPr>
          <a:bodyPr rot="-4860000"/>
          <a:lstStyle/>
          <a:p>
            <a:pPr>
              <a:defRPr sz="1200" b="1" i="0" baseline="0"/>
            </a:pPr>
            <a:endParaRPr lang="en-US"/>
          </a:p>
        </c:txPr>
        <c:crossAx val="106651648"/>
        <c:crosses val="autoZero"/>
        <c:auto val="1"/>
        <c:lblAlgn val="ctr"/>
        <c:lblOffset val="100"/>
      </c:catAx>
      <c:valAx>
        <c:axId val="106651648"/>
        <c:scaling>
          <c:orientation val="minMax"/>
          <c:max val="3300"/>
          <c:min val="1500"/>
        </c:scaling>
        <c:axPos val="l"/>
        <c:majorGridlines/>
        <c:title>
          <c:tx>
            <c:rich>
              <a:bodyPr rot="0" vert="horz"/>
              <a:lstStyle/>
              <a:p>
                <a:pPr>
                  <a:defRPr/>
                </a:pPr>
                <a:r>
                  <a:rPr lang="en-US" dirty="0"/>
                  <a:t>MW</a:t>
                </a:r>
              </a:p>
            </c:rich>
          </c:tx>
        </c:title>
        <c:numFmt formatCode="#,##0" sourceLinked="1"/>
        <c:tickLblPos val="nextTo"/>
        <c:txPr>
          <a:bodyPr/>
          <a:lstStyle/>
          <a:p>
            <a:pPr>
              <a:defRPr sz="1200" b="1" i="0" baseline="0"/>
            </a:pPr>
            <a:endParaRPr lang="en-US"/>
          </a:p>
        </c:txPr>
        <c:crossAx val="106637568"/>
        <c:crosses val="autoZero"/>
        <c:crossBetween val="between"/>
      </c:valAx>
      <c:spPr>
        <a:noFill/>
        <a:ln w="25400">
          <a:noFill/>
        </a:ln>
      </c:spPr>
    </c:plotArea>
    <c:legend>
      <c:legendPos val="b"/>
      <c:txPr>
        <a:bodyPr/>
        <a:lstStyle/>
        <a:p>
          <a:pPr>
            <a:defRPr sz="1200" b="1"/>
          </a:pPr>
          <a:endParaRPr lang="en-US"/>
        </a:p>
      </c:txPr>
    </c:legend>
    <c:plotVisOnly val="1"/>
  </c:chart>
  <c:externalData r:id="rId2"/>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0.5887</cdr:x>
      <cdr:y>0.37272</cdr:y>
    </cdr:from>
    <cdr:to>
      <cdr:x>0.88905</cdr:x>
      <cdr:y>0.3731</cdr:y>
    </cdr:to>
    <cdr:sp macro="" textlink="">
      <cdr:nvSpPr>
        <cdr:cNvPr id="15" name="Elbow Connector 14"/>
        <cdr:cNvSpPr/>
      </cdr:nvSpPr>
      <cdr:spPr>
        <a:xfrm xmlns:a="http://schemas.openxmlformats.org/drawingml/2006/main" rot="10800000">
          <a:off x="3173752" y="1499605"/>
          <a:ext cx="1619231" cy="1529"/>
        </a:xfrm>
        <a:prstGeom xmlns:a="http://schemas.openxmlformats.org/drawingml/2006/main" prst="bentConnector3">
          <a:avLst>
            <a:gd name="adj1" fmla="val 50000"/>
          </a:avLst>
        </a:prstGeom>
        <a:ln xmlns:a="http://schemas.openxmlformats.org/drawingml/2006/main" w="158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0.59717</cdr:x>
      <cdr:y>0.27955</cdr:y>
    </cdr:from>
    <cdr:to>
      <cdr:x>0.88339</cdr:x>
      <cdr:y>0.27992</cdr:y>
    </cdr:to>
    <cdr:sp macro="" textlink="">
      <cdr:nvSpPr>
        <cdr:cNvPr id="17" name="Elbow Connector 16"/>
        <cdr:cNvSpPr/>
      </cdr:nvSpPr>
      <cdr:spPr>
        <a:xfrm xmlns:a="http://schemas.openxmlformats.org/drawingml/2006/main">
          <a:off x="3219450" y="1171575"/>
          <a:ext cx="1543050" cy="1588"/>
        </a:xfrm>
        <a:prstGeom xmlns:a="http://schemas.openxmlformats.org/drawingml/2006/main" prst="bentConnector3">
          <a:avLst>
            <a:gd name="adj1" fmla="val 50000"/>
          </a:avLst>
        </a:prstGeom>
        <a:ln xmlns:a="http://schemas.openxmlformats.org/drawingml/2006/main" w="158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0.38869</cdr:x>
      <cdr:y>0.31364</cdr:y>
    </cdr:from>
    <cdr:to>
      <cdr:x>0.4682</cdr:x>
      <cdr:y>0.35</cdr:y>
    </cdr:to>
    <cdr:sp macro="" textlink="">
      <cdr:nvSpPr>
        <cdr:cNvPr id="18" name="TextBox 17"/>
        <cdr:cNvSpPr txBox="1"/>
      </cdr:nvSpPr>
      <cdr:spPr>
        <a:xfrm xmlns:a="http://schemas.openxmlformats.org/drawingml/2006/main">
          <a:off x="2095494" y="1261890"/>
          <a:ext cx="428650" cy="1462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0.35689</cdr:x>
      <cdr:y>0.37045</cdr:y>
    </cdr:from>
    <cdr:to>
      <cdr:x>0.44523</cdr:x>
      <cdr:y>0.40909</cdr:y>
    </cdr:to>
    <cdr:sp macro="" textlink="">
      <cdr:nvSpPr>
        <cdr:cNvPr id="19" name="TextBox 18"/>
        <cdr:cNvSpPr txBox="1"/>
      </cdr:nvSpPr>
      <cdr:spPr>
        <a:xfrm xmlns:a="http://schemas.openxmlformats.org/drawingml/2006/main">
          <a:off x="1924050" y="1552575"/>
          <a:ext cx="476250" cy="1619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0.39298</cdr:x>
      <cdr:y>0.31726</cdr:y>
    </cdr:from>
    <cdr:to>
      <cdr:x>0.52903</cdr:x>
      <cdr:y>0.37181</cdr:y>
    </cdr:to>
    <cdr:sp macro="" textlink="">
      <cdr:nvSpPr>
        <cdr:cNvPr id="21" name="TextBox 20"/>
        <cdr:cNvSpPr txBox="1"/>
      </cdr:nvSpPr>
      <cdr:spPr>
        <a:xfrm xmlns:a="http://schemas.openxmlformats.org/drawingml/2006/main">
          <a:off x="3308309" y="1895101"/>
          <a:ext cx="1145329" cy="325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t>290 MW</a:t>
          </a:r>
        </a:p>
      </cdr:txBody>
    </cdr:sp>
  </cdr:relSizeAnchor>
  <cdr:relSizeAnchor xmlns:cdr="http://schemas.openxmlformats.org/drawingml/2006/chartDrawing">
    <cdr:from>
      <cdr:x>0.49329</cdr:x>
      <cdr:y>0.3409</cdr:y>
    </cdr:from>
    <cdr:to>
      <cdr:x>0.57986</cdr:x>
      <cdr:y>0.34128</cdr:y>
    </cdr:to>
    <cdr:sp macro="" textlink="">
      <cdr:nvSpPr>
        <cdr:cNvPr id="25" name="Elbow Connector 24"/>
        <cdr:cNvSpPr/>
      </cdr:nvSpPr>
      <cdr:spPr>
        <a:xfrm xmlns:a="http://schemas.openxmlformats.org/drawingml/2006/main">
          <a:off x="2659405" y="1371582"/>
          <a:ext cx="466712" cy="1529"/>
        </a:xfrm>
        <a:prstGeom xmlns:a="http://schemas.openxmlformats.org/drawingml/2006/main" prst="bentConnector3">
          <a:avLst>
            <a:gd name="adj1" fmla="val 50000"/>
          </a:avLst>
        </a:prstGeom>
        <a:ln xmlns:a="http://schemas.openxmlformats.org/drawingml/2006/main" w="22225">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7FEE9388-EC74-48E3-B799-F17811D619F9}" type="datetimeFigureOut">
              <a:rPr lang="en-US" smtClean="0"/>
              <a:pPr/>
              <a:t>1/22/2014</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CD7161E9-36A7-46DC-8A0C-B68F73CB6CFD}"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11FBD80F-ADCD-DE44-8878-EE4D294BB6CE}" type="datetimeFigureOut">
              <a:rPr lang="en-US" smtClean="0"/>
              <a:pPr/>
              <a:t>1/22/2014</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616855AD-803F-524F-B800-599B4E342B22}" type="slidenum">
              <a:rPr lang="en-US" smtClean="0"/>
              <a:pPr/>
              <a:t>‹#›</a:t>
            </a:fld>
            <a:endParaRPr lang="en-US" dirty="0"/>
          </a:p>
        </p:txBody>
      </p:sp>
    </p:spTree>
    <p:extLst>
      <p:ext uri="{BB962C8B-B14F-4D97-AF65-F5344CB8AC3E}">
        <p14:creationId xmlns:p14="http://schemas.microsoft.com/office/powerpoint/2010/main" xmlns="" val="22079339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6855AD-803F-524F-B800-599B4E342B2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3F2523-921A-4DEF-BCB0-3AF4DDC0E37E}" type="slidenum">
              <a:rPr lang="en-US" smtClean="0"/>
              <a:pPr/>
              <a:t>22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Critical Infrastructure Protection (CIP)</a:t>
            </a:r>
          </a:p>
          <a:p>
            <a:r>
              <a:rPr lang="en-US" dirty="0" smtClean="0"/>
              <a:t>Availability</a:t>
            </a:r>
            <a:endParaRPr lang="en-US" dirty="0"/>
          </a:p>
        </p:txBody>
      </p:sp>
      <p:sp>
        <p:nvSpPr>
          <p:cNvPr id="4" name="Slide Number Placeholder 3"/>
          <p:cNvSpPr>
            <a:spLocks noGrp="1"/>
          </p:cNvSpPr>
          <p:nvPr>
            <p:ph type="sldNum" sz="quarter" idx="10"/>
          </p:nvPr>
        </p:nvSpPr>
        <p:spPr/>
        <p:txBody>
          <a:bodyPr/>
          <a:lstStyle/>
          <a:p>
            <a:fld id="{623F2523-921A-4DEF-BCB0-3AF4DDC0E37E}" type="slidenum">
              <a:rPr lang="en-US" smtClean="0"/>
              <a:pPr/>
              <a:t>23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endParaRPr lang="en-US" baseline="0" dirty="0" smtClean="0"/>
          </a:p>
        </p:txBody>
      </p:sp>
      <p:sp>
        <p:nvSpPr>
          <p:cNvPr id="4" name="Slide Number Placeholder 3"/>
          <p:cNvSpPr>
            <a:spLocks noGrp="1"/>
          </p:cNvSpPr>
          <p:nvPr>
            <p:ph type="sldNum" sz="quarter" idx="10"/>
          </p:nvPr>
        </p:nvSpPr>
        <p:spPr/>
        <p:txBody>
          <a:bodyPr/>
          <a:lstStyle/>
          <a:p>
            <a:fld id="{616855AD-803F-524F-B800-599B4E342B22}" type="slidenum">
              <a:rPr lang="en-US" smtClean="0"/>
              <a:pPr/>
              <a:t>26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endParaRPr lang="en-US" baseline="0" dirty="0" smtClean="0"/>
          </a:p>
        </p:txBody>
      </p:sp>
      <p:sp>
        <p:nvSpPr>
          <p:cNvPr id="4" name="Slide Number Placeholder 3"/>
          <p:cNvSpPr>
            <a:spLocks noGrp="1"/>
          </p:cNvSpPr>
          <p:nvPr>
            <p:ph type="sldNum" sz="quarter" idx="10"/>
          </p:nvPr>
        </p:nvSpPr>
        <p:spPr/>
        <p:txBody>
          <a:bodyPr/>
          <a:lstStyle/>
          <a:p>
            <a:fld id="{616855AD-803F-524F-B800-599B4E342B22}" type="slidenum">
              <a:rPr lang="en-US" smtClean="0"/>
              <a:pPr/>
              <a:t>27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6855AD-803F-524F-B800-599B4E342B22}" type="slidenum">
              <a:rPr lang="en-US" smtClean="0"/>
              <a:pPr/>
              <a:t>28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Aurora Planning</a:t>
            </a:r>
            <a:r>
              <a:rPr lang="en-US" baseline="0" dirty="0" smtClean="0"/>
              <a:t> Model </a:t>
            </a:r>
            <a:endParaRPr lang="en-US" dirty="0"/>
          </a:p>
        </p:txBody>
      </p:sp>
      <p:sp>
        <p:nvSpPr>
          <p:cNvPr id="4" name="Slide Number Placeholder 3"/>
          <p:cNvSpPr>
            <a:spLocks noGrp="1"/>
          </p:cNvSpPr>
          <p:nvPr>
            <p:ph type="sldNum" sz="quarter" idx="10"/>
          </p:nvPr>
        </p:nvSpPr>
        <p:spPr/>
        <p:txBody>
          <a:bodyPr/>
          <a:lstStyle/>
          <a:p>
            <a:fld id="{616855AD-803F-524F-B800-599B4E342B22}" type="slidenum">
              <a:rPr lang="en-US" smtClean="0"/>
              <a:pPr/>
              <a:t>11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suspending</a:t>
            </a:r>
            <a:r>
              <a:rPr lang="en-US" baseline="0" dirty="0" smtClean="0"/>
              <a:t> programs and renegotiating the EnerNOC contract IPCo saved about $10 million in customer money.</a:t>
            </a:r>
            <a:endParaRPr lang="en-US" dirty="0"/>
          </a:p>
        </p:txBody>
      </p:sp>
      <p:sp>
        <p:nvSpPr>
          <p:cNvPr id="4" name="Slide Number Placeholder 3"/>
          <p:cNvSpPr>
            <a:spLocks noGrp="1"/>
          </p:cNvSpPr>
          <p:nvPr>
            <p:ph type="sldNum" sz="quarter" idx="10"/>
          </p:nvPr>
        </p:nvSpPr>
        <p:spPr/>
        <p:txBody>
          <a:bodyPr/>
          <a:lstStyle/>
          <a:p>
            <a:fld id="{616855AD-803F-524F-B800-599B4E342B22}" type="slidenum">
              <a:rPr lang="en-US" smtClean="0"/>
              <a:pPr/>
              <a:t>13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6855AD-803F-524F-B800-599B4E342B22}" type="slidenum">
              <a:rPr lang="en-US" smtClean="0"/>
              <a:pPr/>
              <a:t>15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6855AD-803F-524F-B800-599B4E342B22}" type="slidenum">
              <a:rPr lang="en-US" smtClean="0"/>
              <a:pPr/>
              <a:t>16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3F2523-921A-4DEF-BCB0-3AF4DDC0E37E}" type="slidenum">
              <a:rPr lang="en-US" smtClean="0"/>
              <a:pPr/>
              <a:t>17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3F2523-921A-4DEF-BCB0-3AF4DDC0E37E}" type="slidenum">
              <a:rPr lang="en-US" smtClean="0"/>
              <a:pPr/>
              <a:t>18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programs can be used in event of system</a:t>
            </a:r>
            <a:r>
              <a:rPr lang="en-US" baseline="0" dirty="0" smtClean="0"/>
              <a:t> emergency</a:t>
            </a:r>
            <a:endParaRPr lang="en-US" dirty="0" smtClean="0"/>
          </a:p>
          <a:p>
            <a:endParaRPr lang="en-US" dirty="0" smtClean="0"/>
          </a:p>
          <a:p>
            <a:r>
              <a:rPr lang="en-US" dirty="0" smtClean="0"/>
              <a:t>Program size: if program changes, parties to agreement may file to modify program.</a:t>
            </a:r>
            <a:endParaRPr lang="en-US" dirty="0"/>
          </a:p>
        </p:txBody>
      </p:sp>
      <p:sp>
        <p:nvSpPr>
          <p:cNvPr id="4" name="Slide Number Placeholder 3"/>
          <p:cNvSpPr>
            <a:spLocks noGrp="1"/>
          </p:cNvSpPr>
          <p:nvPr>
            <p:ph type="sldNum" sz="quarter" idx="10"/>
          </p:nvPr>
        </p:nvSpPr>
        <p:spPr/>
        <p:txBody>
          <a:bodyPr/>
          <a:lstStyle/>
          <a:p>
            <a:fld id="{623F2523-921A-4DEF-BCB0-3AF4DDC0E37E}" type="slidenum">
              <a:rPr lang="en-US" smtClean="0"/>
              <a:pPr/>
              <a:t>20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3F2523-921A-4DEF-BCB0-3AF4DDC0E37E}" type="slidenum">
              <a:rPr lang="en-US" smtClean="0"/>
              <a:pPr/>
              <a:t>21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92734" y="327504"/>
            <a:ext cx="5292090" cy="1197293"/>
          </a:xfrm>
        </p:spPr>
        <p:txBody>
          <a:bodyPr/>
          <a:lstStyle>
            <a:lvl1pPr>
              <a:defRPr kumimoji="0" lang="en-US" sz="3200" b="1" i="0" u="none" strike="noStrike" kern="0" cap="none" spc="0" normalizeH="0" baseline="0" noProof="0" dirty="0">
                <a:ln>
                  <a:noFill/>
                </a:ln>
                <a:solidFill>
                  <a:schemeClr val="bg1"/>
                </a:solidFill>
                <a:effectLst/>
                <a:uLnTx/>
                <a:uFillTx/>
                <a:latin typeface="+mj-lt"/>
                <a:ea typeface="+mj-ea"/>
                <a:cs typeface="+mj-cs"/>
              </a:defRPr>
            </a:lvl1pPr>
          </a:lstStyle>
          <a:p>
            <a:r>
              <a:rPr lang="en-US" smtClean="0"/>
              <a:t>Click to edit Master title style</a:t>
            </a:r>
            <a:endParaRPr lang="en-US" dirty="0"/>
          </a:p>
        </p:txBody>
      </p:sp>
      <p:sp>
        <p:nvSpPr>
          <p:cNvPr id="16387" name="Rectangle 3"/>
          <p:cNvSpPr>
            <a:spLocks noGrp="1" noChangeArrowheads="1"/>
          </p:cNvSpPr>
          <p:nvPr>
            <p:ph type="subTitle" idx="1"/>
          </p:nvPr>
        </p:nvSpPr>
        <p:spPr>
          <a:xfrm>
            <a:off x="6762005" y="3917952"/>
            <a:ext cx="2273949" cy="491490"/>
          </a:xfrm>
        </p:spPr>
        <p:txBody>
          <a:bodyPr/>
          <a:lstStyle>
            <a:lvl1pPr marL="0" indent="0">
              <a:buFontTx/>
              <a:buNone/>
              <a:defRPr sz="2000">
                <a:solidFill>
                  <a:schemeClr val="tx1"/>
                </a:solidFill>
                <a:latin typeface="Calibri"/>
                <a:cs typeface="Calibri"/>
              </a:defRPr>
            </a:lvl1pPr>
          </a:lstStyle>
          <a:p>
            <a:r>
              <a:rPr lang="en-US" smtClean="0"/>
              <a:t>Click to edit Master subtitle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48590" y="1611630"/>
            <a:ext cx="8835390" cy="4857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a:xfrm>
            <a:off x="86678" y="6560820"/>
            <a:ext cx="1076325" cy="228600"/>
          </a:xfrm>
          <a:prstGeom prst="rect">
            <a:avLst/>
          </a:prstGeom>
        </p:spPr>
        <p:txBody>
          <a:bodyPr/>
          <a:lstStyle>
            <a:lvl1pPr>
              <a:defRPr sz="1400"/>
            </a:lvl1pPr>
          </a:lstStyle>
          <a:p>
            <a:fld id="{43C5A05E-A213-4149-B1CF-218E899D5A70}"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590" y="487680"/>
            <a:ext cx="5517197" cy="9969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8591" y="1615758"/>
            <a:ext cx="4297680" cy="484219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74553" y="1615758"/>
            <a:ext cx="4320857" cy="484219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a:xfrm>
            <a:off x="86678" y="6565900"/>
            <a:ext cx="1076325" cy="212090"/>
          </a:xfrm>
          <a:prstGeom prst="rect">
            <a:avLst/>
          </a:prstGeom>
        </p:spPr>
        <p:txBody>
          <a:bodyPr/>
          <a:lstStyle>
            <a:lvl1pPr>
              <a:defRPr sz="1400"/>
            </a:lvl1pPr>
          </a:lstStyle>
          <a:p>
            <a:fld id="{43C5A05E-A213-4149-B1CF-218E899D5A70}"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86678" y="6560820"/>
            <a:ext cx="1076325" cy="234950"/>
          </a:xfrm>
          <a:prstGeom prst="rect">
            <a:avLst/>
          </a:prstGeom>
        </p:spPr>
        <p:txBody>
          <a:bodyPr/>
          <a:lstStyle>
            <a:lvl1pPr>
              <a:defRPr/>
            </a:lvl1pPr>
          </a:lstStyle>
          <a:p>
            <a:fld id="{43C5A05E-A213-4149-B1CF-218E899D5A70}"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6678" y="6560820"/>
            <a:ext cx="1076325" cy="234950"/>
          </a:xfrm>
          <a:prstGeom prst="rect">
            <a:avLst/>
          </a:prstGeom>
        </p:spPr>
        <p:txBody>
          <a:bodyPr/>
          <a:lstStyle>
            <a:lvl1pPr>
              <a:defRPr/>
            </a:lvl1pPr>
          </a:lstStyle>
          <a:p>
            <a:fld id="{43C5A05E-A213-4149-B1CF-218E899D5A70}" type="slidenum">
              <a:rPr lang="en-US" smtClean="0"/>
              <a:pPr/>
              <a:t>‹#›</a:t>
            </a:fld>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8590" y="487680"/>
            <a:ext cx="5517197" cy="9969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148590" y="1611630"/>
            <a:ext cx="8835390" cy="48691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Slide Number Placeholder 4"/>
          <p:cNvSpPr>
            <a:spLocks noGrp="1"/>
          </p:cNvSpPr>
          <p:nvPr>
            <p:ph type="sldNum" sz="quarter" idx="4"/>
          </p:nvPr>
        </p:nvSpPr>
        <p:spPr>
          <a:xfrm>
            <a:off x="86678" y="6565900"/>
            <a:ext cx="1076325" cy="212090"/>
          </a:xfrm>
          <a:prstGeom prst="rect">
            <a:avLst/>
          </a:prstGeom>
        </p:spPr>
        <p:txBody>
          <a:bodyPr/>
          <a:lstStyle>
            <a:lvl1pPr>
              <a:defRPr sz="1400">
                <a:latin typeface="+mj-lt"/>
              </a:defRPr>
            </a:lvl1pPr>
          </a:lstStyle>
          <a:p>
            <a:fld id="{43C5A05E-A213-4149-B1CF-218E899D5A7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8" r:id="rId4"/>
    <p:sldLayoutId id="2147483679" r:id="rId5"/>
  </p:sldLayoutIdLst>
  <p:transition>
    <p:wipe dir="r"/>
  </p:transition>
  <p:timing>
    <p:tnLst>
      <p:par>
        <p:cTn id="1" dur="indefinite" restart="never" nodeType="tmRoot"/>
      </p:par>
    </p:tnLst>
  </p:timing>
  <p:hf hdr="0" ftr="0" dt="0"/>
  <p:txStyles>
    <p:titleStyle>
      <a:lvl1pPr algn="l" rtl="0" eaLnBrk="1" fontAlgn="base" hangingPunct="1">
        <a:spcBef>
          <a:spcPct val="0"/>
        </a:spcBef>
        <a:spcAft>
          <a:spcPct val="0"/>
        </a:spcAft>
        <a:defRPr kumimoji="0" lang="en-US" sz="3200" b="1" i="0" u="none" strike="noStrike" kern="0" cap="none" spc="0" normalizeH="0" baseline="0" noProof="0" dirty="0" smtClean="0">
          <a:ln>
            <a:noFill/>
          </a:ln>
          <a:solidFill>
            <a:schemeClr val="tx1"/>
          </a:solidFill>
          <a:effectLst/>
          <a:uLnTx/>
          <a:uFillTx/>
          <a:latin typeface="Calibri"/>
          <a:ea typeface="+mj-ea"/>
          <a:cs typeface="Calibri"/>
        </a:defRPr>
      </a:lvl1pPr>
      <a:lvl2pPr algn="l" rtl="0" eaLnBrk="1" fontAlgn="base" hangingPunct="1">
        <a:spcBef>
          <a:spcPct val="0"/>
        </a:spcBef>
        <a:spcAft>
          <a:spcPct val="0"/>
        </a:spcAft>
        <a:defRPr sz="2800" b="1">
          <a:solidFill>
            <a:srgbClr val="5F5F5F"/>
          </a:solidFill>
          <a:latin typeface="Arial" charset="0"/>
        </a:defRPr>
      </a:lvl2pPr>
      <a:lvl3pPr algn="l" rtl="0" eaLnBrk="1" fontAlgn="base" hangingPunct="1">
        <a:spcBef>
          <a:spcPct val="0"/>
        </a:spcBef>
        <a:spcAft>
          <a:spcPct val="0"/>
        </a:spcAft>
        <a:defRPr sz="2800" b="1">
          <a:solidFill>
            <a:srgbClr val="5F5F5F"/>
          </a:solidFill>
          <a:latin typeface="Arial" charset="0"/>
        </a:defRPr>
      </a:lvl3pPr>
      <a:lvl4pPr algn="l" rtl="0" eaLnBrk="1" fontAlgn="base" hangingPunct="1">
        <a:spcBef>
          <a:spcPct val="0"/>
        </a:spcBef>
        <a:spcAft>
          <a:spcPct val="0"/>
        </a:spcAft>
        <a:defRPr sz="2800" b="1">
          <a:solidFill>
            <a:srgbClr val="5F5F5F"/>
          </a:solidFill>
          <a:latin typeface="Arial" charset="0"/>
        </a:defRPr>
      </a:lvl4pPr>
      <a:lvl5pPr algn="l" rtl="0" eaLnBrk="1" fontAlgn="base" hangingPunct="1">
        <a:spcBef>
          <a:spcPct val="0"/>
        </a:spcBef>
        <a:spcAft>
          <a:spcPct val="0"/>
        </a:spcAft>
        <a:defRPr sz="2800" b="1">
          <a:solidFill>
            <a:srgbClr val="5F5F5F"/>
          </a:solidFill>
          <a:latin typeface="Arial" charset="0"/>
        </a:defRPr>
      </a:lvl5pPr>
      <a:lvl6pPr marL="457200" algn="l" rtl="0" eaLnBrk="1" fontAlgn="base" hangingPunct="1">
        <a:spcBef>
          <a:spcPct val="0"/>
        </a:spcBef>
        <a:spcAft>
          <a:spcPct val="0"/>
        </a:spcAft>
        <a:defRPr sz="2800" b="1">
          <a:solidFill>
            <a:srgbClr val="5F5F5F"/>
          </a:solidFill>
          <a:latin typeface="Arial" charset="0"/>
        </a:defRPr>
      </a:lvl6pPr>
      <a:lvl7pPr marL="914400" algn="l" rtl="0" eaLnBrk="1" fontAlgn="base" hangingPunct="1">
        <a:spcBef>
          <a:spcPct val="0"/>
        </a:spcBef>
        <a:spcAft>
          <a:spcPct val="0"/>
        </a:spcAft>
        <a:defRPr sz="2800" b="1">
          <a:solidFill>
            <a:srgbClr val="5F5F5F"/>
          </a:solidFill>
          <a:latin typeface="Arial" charset="0"/>
        </a:defRPr>
      </a:lvl7pPr>
      <a:lvl8pPr marL="1371600" algn="l" rtl="0" eaLnBrk="1" fontAlgn="base" hangingPunct="1">
        <a:spcBef>
          <a:spcPct val="0"/>
        </a:spcBef>
        <a:spcAft>
          <a:spcPct val="0"/>
        </a:spcAft>
        <a:defRPr sz="2800" b="1">
          <a:solidFill>
            <a:srgbClr val="5F5F5F"/>
          </a:solidFill>
          <a:latin typeface="Arial" charset="0"/>
        </a:defRPr>
      </a:lvl8pPr>
      <a:lvl9pPr marL="1828800" algn="l" rtl="0" eaLnBrk="1" fontAlgn="base" hangingPunct="1">
        <a:spcBef>
          <a:spcPct val="0"/>
        </a:spcBef>
        <a:spcAft>
          <a:spcPct val="0"/>
        </a:spcAft>
        <a:defRPr sz="2800" b="1">
          <a:solidFill>
            <a:srgbClr val="5F5F5F"/>
          </a:solidFill>
          <a:latin typeface="Arial" charset="0"/>
        </a:defRPr>
      </a:lvl9pPr>
    </p:titleStyle>
    <p:bodyStyle>
      <a:lvl1pPr marL="342900" indent="-342900" algn="l" rtl="0" eaLnBrk="1" fontAlgn="base" hangingPunct="1">
        <a:spcBef>
          <a:spcPct val="20000"/>
        </a:spcBef>
        <a:spcAft>
          <a:spcPct val="0"/>
        </a:spcAft>
        <a:buClr>
          <a:srgbClr val="008000"/>
        </a:buClr>
        <a:buChar char="•"/>
        <a:defRPr sz="2400">
          <a:solidFill>
            <a:schemeClr val="tx1">
              <a:lumMod val="85000"/>
              <a:lumOff val="15000"/>
            </a:schemeClr>
          </a:solidFill>
          <a:latin typeface="Cambria"/>
          <a:ea typeface="+mn-ea"/>
          <a:cs typeface="Cambria"/>
        </a:defRPr>
      </a:lvl1pPr>
      <a:lvl2pPr marL="742950" indent="-285750" algn="l" rtl="0" eaLnBrk="1" fontAlgn="base" hangingPunct="1">
        <a:spcBef>
          <a:spcPct val="20000"/>
        </a:spcBef>
        <a:spcAft>
          <a:spcPct val="0"/>
        </a:spcAft>
        <a:buChar char="–"/>
        <a:defRPr sz="2000">
          <a:solidFill>
            <a:schemeClr val="tx1">
              <a:lumMod val="85000"/>
              <a:lumOff val="15000"/>
            </a:schemeClr>
          </a:solidFill>
          <a:latin typeface="Cambria"/>
          <a:cs typeface="Cambria"/>
        </a:defRPr>
      </a:lvl2pPr>
      <a:lvl3pPr marL="1143000" indent="-228600" algn="l" rtl="0" eaLnBrk="1" fontAlgn="base" hangingPunct="1">
        <a:spcBef>
          <a:spcPct val="20000"/>
        </a:spcBef>
        <a:spcAft>
          <a:spcPct val="0"/>
        </a:spcAft>
        <a:buChar char="•"/>
        <a:defRPr>
          <a:solidFill>
            <a:schemeClr val="tx1">
              <a:lumMod val="85000"/>
              <a:lumOff val="15000"/>
            </a:schemeClr>
          </a:solidFill>
          <a:latin typeface="Cambria"/>
          <a:cs typeface="Cambria"/>
        </a:defRPr>
      </a:lvl3pPr>
      <a:lvl4pPr marL="1600200" indent="-228600" algn="l" rtl="0" eaLnBrk="1" fontAlgn="base" hangingPunct="1">
        <a:spcBef>
          <a:spcPct val="20000"/>
        </a:spcBef>
        <a:spcAft>
          <a:spcPct val="0"/>
        </a:spcAft>
        <a:buChar char="–"/>
        <a:defRPr sz="1600">
          <a:solidFill>
            <a:schemeClr val="tx1">
              <a:lumMod val="85000"/>
              <a:lumOff val="15000"/>
            </a:schemeClr>
          </a:solidFill>
          <a:latin typeface="Cambria"/>
          <a:cs typeface="Cambria"/>
        </a:defRPr>
      </a:lvl4pPr>
      <a:lvl5pPr marL="2057400" indent="-228600" algn="l" rtl="0" eaLnBrk="1" fontAlgn="base" hangingPunct="1">
        <a:spcBef>
          <a:spcPct val="20000"/>
        </a:spcBef>
        <a:spcAft>
          <a:spcPct val="0"/>
        </a:spcAft>
        <a:buChar char="»"/>
        <a:defRPr sz="1600">
          <a:solidFill>
            <a:schemeClr val="tx1">
              <a:lumMod val="85000"/>
              <a:lumOff val="15000"/>
            </a:schemeClr>
          </a:solidFill>
          <a:latin typeface="Cambria"/>
          <a:cs typeface="Cambria"/>
        </a:defRPr>
      </a:lvl5pPr>
      <a:lvl6pPr marL="2514600" indent="-228600" algn="l" rtl="0" eaLnBrk="1" fontAlgn="base" hangingPunct="1">
        <a:spcBef>
          <a:spcPct val="20000"/>
        </a:spcBef>
        <a:spcAft>
          <a:spcPct val="0"/>
        </a:spcAft>
        <a:buChar char="»"/>
        <a:defRPr sz="1600">
          <a:solidFill>
            <a:srgbClr val="5F5F5F"/>
          </a:solidFill>
          <a:latin typeface="+mn-lt"/>
        </a:defRPr>
      </a:lvl6pPr>
      <a:lvl7pPr marL="2971800" indent="-228600" algn="l" rtl="0" eaLnBrk="1" fontAlgn="base" hangingPunct="1">
        <a:spcBef>
          <a:spcPct val="20000"/>
        </a:spcBef>
        <a:spcAft>
          <a:spcPct val="0"/>
        </a:spcAft>
        <a:buChar char="»"/>
        <a:defRPr sz="1600">
          <a:solidFill>
            <a:srgbClr val="5F5F5F"/>
          </a:solidFill>
          <a:latin typeface="+mn-lt"/>
        </a:defRPr>
      </a:lvl7pPr>
      <a:lvl8pPr marL="3429000" indent="-228600" algn="l" rtl="0" eaLnBrk="1" fontAlgn="base" hangingPunct="1">
        <a:spcBef>
          <a:spcPct val="20000"/>
        </a:spcBef>
        <a:spcAft>
          <a:spcPct val="0"/>
        </a:spcAft>
        <a:buChar char="»"/>
        <a:defRPr sz="1600">
          <a:solidFill>
            <a:srgbClr val="5F5F5F"/>
          </a:solidFill>
          <a:latin typeface="+mn-lt"/>
        </a:defRPr>
      </a:lvl8pPr>
      <a:lvl9pPr marL="3886200" indent="-228600" algn="l" rtl="0" eaLnBrk="1" fontAlgn="base" hangingPunct="1">
        <a:spcBef>
          <a:spcPct val="20000"/>
        </a:spcBef>
        <a:spcAft>
          <a:spcPct val="0"/>
        </a:spcAft>
        <a:buChar char="»"/>
        <a:defRPr sz="16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4193" y="337444"/>
            <a:ext cx="5589777" cy="1197293"/>
          </a:xfrm>
        </p:spPr>
        <p:txBody>
          <a:bodyPr/>
          <a:lstStyle/>
          <a:p>
            <a:pPr algn="ctr"/>
            <a:r>
              <a:rPr lang="en-US" dirty="0" smtClean="0"/>
              <a:t>Demand Response At </a:t>
            </a:r>
            <a:br>
              <a:rPr lang="en-US" dirty="0" smtClean="0"/>
            </a:br>
            <a:r>
              <a:rPr lang="en-US" dirty="0" smtClean="0"/>
              <a:t>Idaho Power</a:t>
            </a:r>
            <a:endParaRPr lang="en-US" dirty="0"/>
          </a:p>
        </p:txBody>
      </p:sp>
      <p:sp>
        <p:nvSpPr>
          <p:cNvPr id="7" name="Subtitle 6"/>
          <p:cNvSpPr>
            <a:spLocks noGrp="1"/>
          </p:cNvSpPr>
          <p:nvPr>
            <p:ph type="subTitle" idx="1"/>
          </p:nvPr>
        </p:nvSpPr>
        <p:spPr>
          <a:xfrm>
            <a:off x="4838630" y="3896748"/>
            <a:ext cx="4305370" cy="735329"/>
          </a:xfrm>
        </p:spPr>
        <p:txBody>
          <a:bodyPr/>
          <a:lstStyle/>
          <a:p>
            <a:pPr algn="ctr"/>
            <a:r>
              <a:rPr lang="en-US" dirty="0" smtClean="0"/>
              <a:t>Pete Pengilly</a:t>
            </a:r>
          </a:p>
          <a:p>
            <a:pPr algn="ctr"/>
            <a:r>
              <a:rPr lang="en-US" dirty="0" smtClean="0"/>
              <a:t>Customer Research &amp; Analysis Leader</a:t>
            </a:r>
          </a:p>
          <a:p>
            <a:endParaRPr lang="en-US" dirty="0"/>
          </a:p>
        </p:txBody>
      </p:sp>
    </p:spTree>
    <p:extLst>
      <p:ext uri="{BB962C8B-B14F-4D97-AF65-F5344CB8AC3E}">
        <p14:creationId xmlns:p14="http://schemas.microsoft.com/office/powerpoint/2010/main" xmlns="" val="534798131"/>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Resource Planning: 2013 IRP</a:t>
            </a:r>
            <a:endParaRPr lang="en-US" dirty="0"/>
          </a:p>
        </p:txBody>
      </p:sp>
      <p:sp>
        <p:nvSpPr>
          <p:cNvPr id="3" name="Content Placeholder 2"/>
          <p:cNvSpPr>
            <a:spLocks noGrp="1"/>
          </p:cNvSpPr>
          <p:nvPr>
            <p:ph idx="1"/>
          </p:nvPr>
        </p:nvSpPr>
        <p:spPr/>
        <p:txBody>
          <a:bodyPr/>
          <a:lstStyle/>
          <a:p>
            <a:r>
              <a:rPr lang="en-US" dirty="0" smtClean="0"/>
              <a:t>Load and Resource (L &amp; R) Balance Analysis</a:t>
            </a:r>
          </a:p>
          <a:p>
            <a:pPr lvl="1"/>
            <a:r>
              <a:rPr lang="en-US" dirty="0" smtClean="0"/>
              <a:t>For Peak load Idaho Power uses a 95</a:t>
            </a:r>
            <a:r>
              <a:rPr lang="en-US" baseline="30000" dirty="0" smtClean="0"/>
              <a:t>th</a:t>
            </a:r>
            <a:r>
              <a:rPr lang="en-US" dirty="0" smtClean="0"/>
              <a:t>  percentile load and 90</a:t>
            </a:r>
            <a:r>
              <a:rPr lang="en-US" baseline="30000" dirty="0" smtClean="0"/>
              <a:t>th</a:t>
            </a:r>
            <a:r>
              <a:rPr lang="en-US" dirty="0" smtClean="0"/>
              <a:t> percentile water – 1/20 year loads and 1/10 year water conditions</a:t>
            </a:r>
          </a:p>
          <a:p>
            <a:pPr lvl="1"/>
            <a:r>
              <a:rPr lang="en-US" dirty="0" smtClean="0"/>
              <a:t>Integrated Resource Plan Advisory Council (IRPAC) meets throughout the year on ‘IRP years’ </a:t>
            </a:r>
          </a:p>
          <a:p>
            <a:pPr lvl="1"/>
            <a:r>
              <a:rPr lang="en-US" dirty="0" smtClean="0"/>
              <a:t>Portfolio Advisory Committee workshop November  20, 2012 L &amp; R analysis was complete</a:t>
            </a:r>
          </a:p>
          <a:p>
            <a:pPr lvl="1"/>
            <a:r>
              <a:rPr lang="en-US" dirty="0" smtClean="0"/>
              <a:t>Energy Efficiency Advisory Group (EEAG) webinar December 5, 2012</a:t>
            </a:r>
          </a:p>
          <a:p>
            <a:pPr lvl="1"/>
            <a:r>
              <a:rPr lang="en-US" dirty="0" smtClean="0"/>
              <a:t>File Case No. IPC-E-12-29 on December 21, 2012</a:t>
            </a:r>
          </a:p>
          <a:p>
            <a:pPr lvl="1"/>
            <a:endParaRPr lang="en-US" dirty="0" smtClean="0"/>
          </a:p>
          <a:p>
            <a:pPr lvl="1"/>
            <a:r>
              <a:rPr lang="en-US" dirty="0" smtClean="0"/>
              <a:t>IPCO had anticipated making changes to Irrigation Peak Rewards in the fall of 2013 prior to  the L &amp; R Balance Analysis </a:t>
            </a:r>
            <a:endParaRPr lang="en-US" dirty="0"/>
          </a:p>
        </p:txBody>
      </p:sp>
      <p:sp>
        <p:nvSpPr>
          <p:cNvPr id="4" name="Slide Number Placeholder 3"/>
          <p:cNvSpPr>
            <a:spLocks noGrp="1"/>
          </p:cNvSpPr>
          <p:nvPr>
            <p:ph type="sldNum" sz="quarter" idx="10"/>
          </p:nvPr>
        </p:nvSpPr>
        <p:spPr/>
        <p:txBody>
          <a:bodyPr/>
          <a:lstStyle/>
          <a:p>
            <a:fld id="{43C5A05E-A213-4149-B1CF-218E899D5A70}" type="slidenum">
              <a:rPr lang="en-US" smtClean="0"/>
              <a:pPr/>
              <a:t>10</a:t>
            </a:fld>
            <a:endParaRPr lang="en-US"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srcRect/>
          <a:stretch>
            <a:fillRect/>
          </a:stretch>
        </p:blipFill>
        <p:spPr bwMode="auto">
          <a:xfrm>
            <a:off x="514349" y="1019706"/>
            <a:ext cx="8167097" cy="5486400"/>
          </a:xfrm>
          <a:prstGeom prst="rect">
            <a:avLst/>
          </a:prstGeom>
          <a:noFill/>
          <a:ln w="9525">
            <a:noFill/>
            <a:miter lim="800000"/>
            <a:headEnd/>
            <a:tailEnd/>
          </a:ln>
          <a:effectLst/>
        </p:spPr>
      </p:pic>
      <p:sp>
        <p:nvSpPr>
          <p:cNvPr id="4" name="Title 3"/>
          <p:cNvSpPr>
            <a:spLocks noGrp="1"/>
          </p:cNvSpPr>
          <p:nvPr>
            <p:ph type="title"/>
          </p:nvPr>
        </p:nvSpPr>
        <p:spPr>
          <a:xfrm>
            <a:off x="267860" y="189506"/>
            <a:ext cx="5517197" cy="996950"/>
          </a:xfrm>
        </p:spPr>
        <p:txBody>
          <a:bodyPr/>
          <a:lstStyle/>
          <a:p>
            <a:r>
              <a:rPr lang="en-US" dirty="0" smtClean="0"/>
              <a:t>Peak-Hour Deficits – </a:t>
            </a:r>
            <a:r>
              <a:rPr lang="en-US" dirty="0" smtClean="0">
                <a:solidFill>
                  <a:srgbClr val="FF0000"/>
                </a:solidFill>
              </a:rPr>
              <a:t>2011</a:t>
            </a:r>
            <a:r>
              <a:rPr lang="en-US" dirty="0" smtClean="0"/>
              <a:t> IRP</a:t>
            </a:r>
            <a:endParaRPr lang="en-US" dirty="0"/>
          </a:p>
        </p:txBody>
      </p:sp>
      <p:cxnSp>
        <p:nvCxnSpPr>
          <p:cNvPr id="6" name="Straight Connector 5"/>
          <p:cNvCxnSpPr/>
          <p:nvPr/>
        </p:nvCxnSpPr>
        <p:spPr>
          <a:xfrm>
            <a:off x="1232452" y="2613991"/>
            <a:ext cx="1123122" cy="0"/>
          </a:xfrm>
          <a:prstGeom prst="line">
            <a:avLst/>
          </a:prstGeom>
          <a:ln w="25400">
            <a:solidFill>
              <a:srgbClr val="009999"/>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202636" y="2683565"/>
            <a:ext cx="1341782" cy="307777"/>
          </a:xfrm>
          <a:prstGeom prst="rect">
            <a:avLst/>
          </a:prstGeom>
          <a:noFill/>
        </p:spPr>
        <p:txBody>
          <a:bodyPr wrap="square" rtlCol="0">
            <a:spAutoFit/>
          </a:bodyPr>
          <a:lstStyle/>
          <a:p>
            <a:r>
              <a:rPr lang="en-US" sz="1400" dirty="0" smtClean="0"/>
              <a:t>400+ MW of DR</a:t>
            </a:r>
            <a:endParaRPr lang="en-US" sz="1400" dirty="0"/>
          </a:p>
        </p:txBody>
      </p:sp>
      <p:sp>
        <p:nvSpPr>
          <p:cNvPr id="8" name="Slide Number Placeholder 7"/>
          <p:cNvSpPr>
            <a:spLocks noGrp="1"/>
          </p:cNvSpPr>
          <p:nvPr>
            <p:ph type="sldNum" sz="quarter" idx="4294967295"/>
          </p:nvPr>
        </p:nvSpPr>
        <p:spPr>
          <a:xfrm>
            <a:off x="251792" y="6286776"/>
            <a:ext cx="2133600" cy="365125"/>
          </a:xfrm>
          <a:prstGeom prst="rect">
            <a:avLst/>
          </a:prstGeom>
        </p:spPr>
        <p:txBody>
          <a:bodyPr/>
          <a:lstStyle/>
          <a:p>
            <a:fld id="{E7BE804C-55B9-4969-AB0C-BB56077106EA}" type="slidenum">
              <a:rPr lang="en-US" smtClean="0"/>
              <a:pPr/>
              <a:t>11</a:t>
            </a:fld>
            <a:endParaRPr lang="en-US"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9930" y="995675"/>
            <a:ext cx="8526809" cy="5723177"/>
          </a:xfrm>
          <a:prstGeom prst="rect">
            <a:avLst/>
          </a:prstGeom>
          <a:noFill/>
          <a:ln w="9525">
            <a:noFill/>
            <a:miter lim="800000"/>
            <a:headEnd/>
            <a:tailEnd/>
          </a:ln>
          <a:effectLst/>
        </p:spPr>
      </p:pic>
      <p:sp>
        <p:nvSpPr>
          <p:cNvPr id="4" name="Title 3"/>
          <p:cNvSpPr>
            <a:spLocks noGrp="1"/>
          </p:cNvSpPr>
          <p:nvPr>
            <p:ph type="title"/>
          </p:nvPr>
        </p:nvSpPr>
        <p:spPr>
          <a:xfrm>
            <a:off x="317556" y="229262"/>
            <a:ext cx="5517197" cy="996950"/>
          </a:xfrm>
        </p:spPr>
        <p:txBody>
          <a:bodyPr/>
          <a:lstStyle/>
          <a:p>
            <a:r>
              <a:rPr lang="en-US" dirty="0" smtClean="0"/>
              <a:t>Peak-Hour Deficits - </a:t>
            </a:r>
            <a:r>
              <a:rPr lang="en-US" dirty="0" smtClean="0">
                <a:solidFill>
                  <a:srgbClr val="FF0000"/>
                </a:solidFill>
              </a:rPr>
              <a:t>2013</a:t>
            </a:r>
            <a:r>
              <a:rPr lang="en-US" dirty="0" smtClean="0"/>
              <a:t> IRP</a:t>
            </a:r>
            <a:endParaRPr lang="en-US" dirty="0"/>
          </a:p>
        </p:txBody>
      </p:sp>
      <p:sp>
        <p:nvSpPr>
          <p:cNvPr id="5" name="Slide Number Placeholder 4"/>
          <p:cNvSpPr>
            <a:spLocks noGrp="1"/>
          </p:cNvSpPr>
          <p:nvPr>
            <p:ph type="sldNum" sz="quarter" idx="4294967295"/>
          </p:nvPr>
        </p:nvSpPr>
        <p:spPr>
          <a:xfrm>
            <a:off x="162339" y="6316593"/>
            <a:ext cx="2133600" cy="365125"/>
          </a:xfrm>
          <a:prstGeom prst="rect">
            <a:avLst/>
          </a:prstGeom>
        </p:spPr>
        <p:txBody>
          <a:bodyPr/>
          <a:lstStyle/>
          <a:p>
            <a:fld id="{E7BE804C-55B9-4969-AB0C-BB56077106EA}" type="slidenum">
              <a:rPr lang="en-US" smtClean="0"/>
              <a:pPr/>
              <a:t>12</a:t>
            </a:fld>
            <a:endParaRPr lang="en-US" dirty="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407" y="318715"/>
            <a:ext cx="6460932" cy="996950"/>
          </a:xfrm>
        </p:spPr>
        <p:txBody>
          <a:bodyPr/>
          <a:lstStyle/>
          <a:p>
            <a:r>
              <a:rPr lang="en-US" dirty="0" smtClean="0"/>
              <a:t>IPC-E-12-29 – </a:t>
            </a:r>
            <a:r>
              <a:rPr lang="en-US" dirty="0"/>
              <a:t>December 21, 2012</a:t>
            </a:r>
            <a:r>
              <a:rPr lang="en-US" dirty="0" smtClean="0"/>
              <a:t/>
            </a:r>
            <a:br>
              <a:rPr lang="en-US" dirty="0" smtClean="0"/>
            </a:br>
            <a:r>
              <a:rPr lang="en-US" sz="2000" dirty="0" smtClean="0"/>
              <a:t>Temporary Suspension of two DR Programs</a:t>
            </a:r>
            <a:endParaRPr lang="en-US" sz="2000" dirty="0"/>
          </a:p>
        </p:txBody>
      </p:sp>
      <p:sp>
        <p:nvSpPr>
          <p:cNvPr id="3" name="Content Placeholder 2"/>
          <p:cNvSpPr>
            <a:spLocks noGrp="1"/>
          </p:cNvSpPr>
          <p:nvPr>
            <p:ph idx="1"/>
          </p:nvPr>
        </p:nvSpPr>
        <p:spPr>
          <a:xfrm>
            <a:off x="188347" y="1631509"/>
            <a:ext cx="8835390" cy="4857750"/>
          </a:xfrm>
        </p:spPr>
        <p:txBody>
          <a:bodyPr numCol="2"/>
          <a:lstStyle/>
          <a:p>
            <a:r>
              <a:rPr lang="en-US" sz="2000" b="1" dirty="0" smtClean="0"/>
              <a:t>Order No. 32776 </a:t>
            </a:r>
            <a:r>
              <a:rPr lang="en-US" sz="2000" dirty="0" smtClean="0"/>
              <a:t>- Settlement Agreement – Continuity payments</a:t>
            </a:r>
          </a:p>
          <a:p>
            <a:r>
              <a:rPr lang="en-US" sz="2000" b="1" dirty="0" smtClean="0"/>
              <a:t>Parties Included</a:t>
            </a:r>
          </a:p>
          <a:p>
            <a:pPr lvl="1"/>
            <a:r>
              <a:rPr lang="en-US" sz="1800" dirty="0" smtClean="0"/>
              <a:t>IPUC Staff</a:t>
            </a:r>
          </a:p>
          <a:p>
            <a:pPr lvl="1"/>
            <a:r>
              <a:rPr lang="en-US" sz="1800" dirty="0" smtClean="0"/>
              <a:t>Idaho Irrigation Pumpers Association (IIPA)</a:t>
            </a:r>
          </a:p>
          <a:p>
            <a:pPr lvl="1"/>
            <a:r>
              <a:rPr lang="en-US" sz="1800" dirty="0" smtClean="0"/>
              <a:t>Idaho Conservation League (ICL)</a:t>
            </a:r>
          </a:p>
          <a:p>
            <a:pPr lvl="1"/>
            <a:r>
              <a:rPr lang="en-US" sz="1800" dirty="0" smtClean="0"/>
              <a:t>Snake River Alliance (SRA)</a:t>
            </a:r>
          </a:p>
          <a:p>
            <a:pPr marL="342900" lvl="1" indent="-342900">
              <a:buClr>
                <a:srgbClr val="008000"/>
              </a:buClr>
              <a:buChar char="•"/>
            </a:pPr>
            <a:r>
              <a:rPr lang="en-US" b="1" dirty="0" smtClean="0">
                <a:ea typeface="+mn-ea"/>
              </a:rPr>
              <a:t>In 2013 Saved ≈ $10 Million </a:t>
            </a:r>
            <a:r>
              <a:rPr lang="en-US" dirty="0" smtClean="0">
                <a:ea typeface="+mn-ea"/>
              </a:rPr>
              <a:t>in customer funds vs. 2012</a:t>
            </a:r>
          </a:p>
          <a:p>
            <a:r>
              <a:rPr lang="en-US" sz="2000" b="1" dirty="0" smtClean="0"/>
              <a:t>FlexPeak Management </a:t>
            </a:r>
          </a:p>
          <a:p>
            <a:pPr lvl="1"/>
            <a:r>
              <a:rPr lang="en-US" sz="1600" dirty="0" smtClean="0"/>
              <a:t>Renegotiated terms of EnerNOC Contract</a:t>
            </a:r>
            <a:endParaRPr lang="en-US" sz="1600" b="1" dirty="0" smtClean="0"/>
          </a:p>
          <a:p>
            <a:endParaRPr lang="en-US" sz="2000" dirty="0" smtClean="0"/>
          </a:p>
          <a:p>
            <a:endParaRPr lang="en-US" sz="2000" dirty="0" smtClean="0"/>
          </a:p>
          <a:p>
            <a:r>
              <a:rPr lang="en-US" sz="2000" b="1" dirty="0" smtClean="0"/>
              <a:t>A/C Cool Credit program</a:t>
            </a:r>
          </a:p>
          <a:p>
            <a:pPr lvl="1"/>
            <a:r>
              <a:rPr lang="en-US" sz="1800" dirty="0" smtClean="0"/>
              <a:t>Participants received $1.00/month for three months (vs. $7.00)</a:t>
            </a:r>
          </a:p>
          <a:p>
            <a:pPr lvl="1"/>
            <a:r>
              <a:rPr lang="en-US" sz="1800" dirty="0" smtClean="0"/>
              <a:t>No DR events </a:t>
            </a:r>
          </a:p>
          <a:p>
            <a:pPr lvl="1"/>
            <a:r>
              <a:rPr lang="en-US" sz="1800" dirty="0" smtClean="0"/>
              <a:t>No new participants in 2013 – no cycling events</a:t>
            </a:r>
          </a:p>
          <a:p>
            <a:r>
              <a:rPr lang="en-US" sz="2000" b="1" dirty="0" smtClean="0"/>
              <a:t>Irrigation Peak Rewards</a:t>
            </a:r>
          </a:p>
          <a:p>
            <a:pPr lvl="1"/>
            <a:r>
              <a:rPr lang="en-US" sz="1800" dirty="0" smtClean="0"/>
              <a:t>Irrigation Peak Rewards – reduced incentives – no DR events</a:t>
            </a:r>
          </a:p>
          <a:p>
            <a:pPr lvl="1"/>
            <a:r>
              <a:rPr lang="en-US" sz="1800" dirty="0" smtClean="0"/>
              <a:t>For existing participants only no new participants </a:t>
            </a:r>
          </a:p>
        </p:txBody>
      </p:sp>
      <p:sp>
        <p:nvSpPr>
          <p:cNvPr id="4" name="Slide Number Placeholder 3"/>
          <p:cNvSpPr>
            <a:spLocks noGrp="1"/>
          </p:cNvSpPr>
          <p:nvPr>
            <p:ph type="sldNum" sz="quarter" idx="10"/>
          </p:nvPr>
        </p:nvSpPr>
        <p:spPr/>
        <p:txBody>
          <a:bodyPr/>
          <a:lstStyle/>
          <a:p>
            <a:fld id="{43C5A05E-A213-4149-B1CF-218E899D5A70}" type="slidenum">
              <a:rPr lang="en-US" smtClean="0"/>
              <a:pPr/>
              <a:t>13</a:t>
            </a:fld>
            <a:endParaRPr lang="en-US"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68" y="646706"/>
            <a:ext cx="6431115" cy="996950"/>
          </a:xfrm>
        </p:spPr>
        <p:txBody>
          <a:bodyPr/>
          <a:lstStyle/>
          <a:p>
            <a:r>
              <a:rPr lang="en-US" dirty="0" smtClean="0"/>
              <a:t>IPC-E–13-14 &amp; UM 1653 </a:t>
            </a:r>
            <a:br>
              <a:rPr lang="en-US" dirty="0" smtClean="0"/>
            </a:br>
            <a:r>
              <a:rPr lang="en-US" sz="2400" dirty="0" smtClean="0"/>
              <a:t>Continuation of DR Programs 2014 and Beyond</a:t>
            </a:r>
            <a:br>
              <a:rPr lang="en-US" sz="2400" dirty="0" smtClean="0"/>
            </a:br>
            <a:endParaRPr lang="en-US" sz="2400" dirty="0"/>
          </a:p>
        </p:txBody>
      </p:sp>
      <p:sp>
        <p:nvSpPr>
          <p:cNvPr id="7" name="Content Placeholder 6"/>
          <p:cNvSpPr>
            <a:spLocks noGrp="1"/>
          </p:cNvSpPr>
          <p:nvPr>
            <p:ph idx="1"/>
          </p:nvPr>
        </p:nvSpPr>
        <p:spPr>
          <a:xfrm>
            <a:off x="138651" y="1343273"/>
            <a:ext cx="8835390" cy="4857750"/>
          </a:xfrm>
        </p:spPr>
        <p:txBody>
          <a:bodyPr/>
          <a:lstStyle/>
          <a:p>
            <a:endParaRPr lang="en-US" dirty="0" smtClean="0"/>
          </a:p>
          <a:p>
            <a:r>
              <a:rPr lang="en-US" dirty="0" smtClean="0"/>
              <a:t>Series of five public workshops established in Idaho Case No. IPC-E-13-14</a:t>
            </a:r>
          </a:p>
          <a:p>
            <a:r>
              <a:rPr lang="en-US" dirty="0" smtClean="0"/>
              <a:t>Oregon docket UM 1653 opened to facilitate participation by Oregon Staff and Oregon parties in the workshop process</a:t>
            </a:r>
          </a:p>
          <a:p>
            <a:r>
              <a:rPr lang="en-US" dirty="0" smtClean="0"/>
              <a:t>Intent of the workshops was to provide stakeholders an opportunity to discuss and evaluate the continuation and/or modification of Idaho Power’s three demand response programs:</a:t>
            </a:r>
          </a:p>
          <a:p>
            <a:pPr lvl="1"/>
            <a:r>
              <a:rPr lang="en-US" dirty="0" smtClean="0"/>
              <a:t>A/C Cool Credit</a:t>
            </a:r>
          </a:p>
          <a:p>
            <a:pPr lvl="1"/>
            <a:r>
              <a:rPr lang="en-US" dirty="0" smtClean="0"/>
              <a:t>Irrigation Peak Rewards</a:t>
            </a:r>
          </a:p>
          <a:p>
            <a:pPr lvl="1"/>
            <a:r>
              <a:rPr lang="en-US" dirty="0" smtClean="0"/>
              <a:t>FlexPeak Management</a:t>
            </a:r>
          </a:p>
          <a:p>
            <a:endParaRPr lang="en-US" dirty="0"/>
          </a:p>
        </p:txBody>
      </p:sp>
      <p:sp>
        <p:nvSpPr>
          <p:cNvPr id="4" name="Slide Number Placeholder 3"/>
          <p:cNvSpPr>
            <a:spLocks noGrp="1"/>
          </p:cNvSpPr>
          <p:nvPr>
            <p:ph type="sldNum" sz="quarter" idx="10"/>
          </p:nvPr>
        </p:nvSpPr>
        <p:spPr/>
        <p:txBody>
          <a:bodyPr/>
          <a:lstStyle/>
          <a:p>
            <a:fld id="{43C5A05E-A213-4149-B1CF-218E899D5A70}" type="slidenum">
              <a:rPr lang="en-US" smtClean="0"/>
              <a:pPr/>
              <a:t>14</a:t>
            </a:fld>
            <a:endParaRPr lang="en-US" dirty="0"/>
          </a:p>
        </p:txBody>
      </p:sp>
    </p:spTree>
    <p:extLst>
      <p:ext uri="{BB962C8B-B14F-4D97-AF65-F5344CB8AC3E}">
        <p14:creationId xmlns:p14="http://schemas.microsoft.com/office/powerpoint/2010/main" xmlns="" val="2564034741"/>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Demand Response Workshops</a:t>
            </a:r>
            <a:endParaRPr lang="en-US" dirty="0"/>
          </a:p>
        </p:txBody>
      </p:sp>
      <p:sp>
        <p:nvSpPr>
          <p:cNvPr id="7" name="Content Placeholder 6"/>
          <p:cNvSpPr>
            <a:spLocks noGrp="1"/>
          </p:cNvSpPr>
          <p:nvPr>
            <p:ph idx="1"/>
          </p:nvPr>
        </p:nvSpPr>
        <p:spPr/>
        <p:txBody>
          <a:bodyPr/>
          <a:lstStyle/>
          <a:p>
            <a:r>
              <a:rPr lang="en-US" dirty="0" smtClean="0"/>
              <a:t>Workshops were hosted at Idaho Power in Boise</a:t>
            </a:r>
          </a:p>
          <a:p>
            <a:r>
              <a:rPr lang="en-US" dirty="0" smtClean="0"/>
              <a:t>Facilitated by a third-party, professional facilitator, Dune Ives, Ph.D. of Milepost Consulting</a:t>
            </a:r>
          </a:p>
          <a:p>
            <a:r>
              <a:rPr lang="en-US" dirty="0" smtClean="0"/>
              <a:t>All-day workshops held on:</a:t>
            </a:r>
          </a:p>
          <a:p>
            <a:pPr lvl="1"/>
            <a:r>
              <a:rPr lang="en-US" dirty="0" smtClean="0"/>
              <a:t>Wednesday, July 10</a:t>
            </a:r>
          </a:p>
          <a:p>
            <a:pPr lvl="1"/>
            <a:r>
              <a:rPr lang="en-US" dirty="0" smtClean="0"/>
              <a:t>Tuesday, July 23</a:t>
            </a:r>
          </a:p>
          <a:p>
            <a:pPr lvl="1"/>
            <a:r>
              <a:rPr lang="en-US" dirty="0" smtClean="0"/>
              <a:t>Wednesday, August 7</a:t>
            </a:r>
          </a:p>
          <a:p>
            <a:pPr lvl="1"/>
            <a:r>
              <a:rPr lang="en-US" dirty="0" smtClean="0"/>
              <a:t>Monday, August 19</a:t>
            </a:r>
          </a:p>
          <a:p>
            <a:pPr lvl="1"/>
            <a:r>
              <a:rPr lang="en-US" dirty="0" smtClean="0"/>
              <a:t>Tuesday, August 27 </a:t>
            </a:r>
            <a:r>
              <a:rPr lang="en-US" sz="1600" dirty="0" smtClean="0"/>
              <a:t>(included settlement discussions that culminated in a settlement agreement that has been filed in Idaho)</a:t>
            </a:r>
          </a:p>
          <a:p>
            <a:pPr marL="342900" lvl="1" indent="-342900">
              <a:buClr>
                <a:srgbClr val="008000"/>
              </a:buClr>
              <a:buNone/>
            </a:pPr>
            <a:endParaRPr lang="en-US" sz="2400" dirty="0" smtClean="0">
              <a:ea typeface="+mn-ea"/>
            </a:endParaRPr>
          </a:p>
        </p:txBody>
      </p:sp>
      <p:sp>
        <p:nvSpPr>
          <p:cNvPr id="4" name="Slide Number Placeholder 3"/>
          <p:cNvSpPr>
            <a:spLocks noGrp="1"/>
          </p:cNvSpPr>
          <p:nvPr>
            <p:ph type="sldNum" sz="quarter" idx="10"/>
          </p:nvPr>
        </p:nvSpPr>
        <p:spPr/>
        <p:txBody>
          <a:bodyPr/>
          <a:lstStyle/>
          <a:p>
            <a:fld id="{43C5A05E-A213-4149-B1CF-218E899D5A70}" type="slidenum">
              <a:rPr lang="en-US" smtClean="0"/>
              <a:pPr/>
              <a:t>15</a:t>
            </a:fld>
            <a:endParaRPr lang="en-US" dirty="0"/>
          </a:p>
        </p:txBody>
      </p:sp>
    </p:spTree>
    <p:extLst>
      <p:ext uri="{BB962C8B-B14F-4D97-AF65-F5344CB8AC3E}">
        <p14:creationId xmlns:p14="http://schemas.microsoft.com/office/powerpoint/2010/main" xmlns="" val="2564034741"/>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Demand Response Workshops</a:t>
            </a:r>
            <a:endParaRPr lang="en-US" dirty="0"/>
          </a:p>
        </p:txBody>
      </p:sp>
      <p:sp>
        <p:nvSpPr>
          <p:cNvPr id="7" name="Content Placeholder 6"/>
          <p:cNvSpPr>
            <a:spLocks noGrp="1"/>
          </p:cNvSpPr>
          <p:nvPr>
            <p:ph idx="1"/>
          </p:nvPr>
        </p:nvSpPr>
        <p:spPr>
          <a:xfrm>
            <a:off x="148590" y="1469390"/>
            <a:ext cx="8835390" cy="5154930"/>
          </a:xfrm>
        </p:spPr>
        <p:txBody>
          <a:bodyPr/>
          <a:lstStyle/>
          <a:p>
            <a:pPr marL="342900" lvl="1" indent="-342900">
              <a:buClr>
                <a:srgbClr val="008000"/>
              </a:buClr>
              <a:buChar char="•"/>
            </a:pPr>
            <a:r>
              <a:rPr lang="en-US" sz="2400" dirty="0" smtClean="0"/>
              <a:t>In addition to Idaho Power personnel, nearly 50 individuals representing 20 different organizations participated in the workshops</a:t>
            </a:r>
          </a:p>
          <a:p>
            <a:pPr marL="342900" lvl="1" indent="-342900">
              <a:buClr>
                <a:srgbClr val="008000"/>
              </a:buClr>
              <a:buChar char="•"/>
            </a:pPr>
            <a:r>
              <a:rPr lang="en-US" sz="2400" dirty="0" smtClean="0"/>
              <a:t>Participating organizations included:</a:t>
            </a:r>
          </a:p>
          <a:p>
            <a:pPr marL="742950" lvl="2" indent="-342900">
              <a:buClr>
                <a:srgbClr val="008000"/>
              </a:buClr>
              <a:buNone/>
            </a:pPr>
            <a:r>
              <a:rPr lang="en-US" sz="1600" dirty="0" smtClean="0"/>
              <a:t>	Idaho PUC Staff			Oregon PUC Staff , Oregon CUB</a:t>
            </a:r>
          </a:p>
          <a:p>
            <a:pPr marL="742950" lvl="2" indent="-342900">
              <a:buClr>
                <a:srgbClr val="008000"/>
              </a:buClr>
              <a:buNone/>
            </a:pPr>
            <a:r>
              <a:rPr lang="en-US" sz="1600" dirty="0" smtClean="0"/>
              <a:t>	Irrigation Pumpers Association		Industrial Customers of Idaho Power </a:t>
            </a:r>
          </a:p>
          <a:p>
            <a:pPr marL="742950" lvl="2" indent="-342900">
              <a:buClr>
                <a:srgbClr val="008000"/>
              </a:buClr>
              <a:buNone/>
            </a:pPr>
            <a:r>
              <a:rPr lang="en-US" sz="1600" dirty="0" smtClean="0"/>
              <a:t>	Idaho Conservation League 		Idaho Sierra Club	</a:t>
            </a:r>
          </a:p>
          <a:p>
            <a:pPr marL="742950" lvl="2" indent="-342900">
              <a:buClr>
                <a:srgbClr val="008000"/>
              </a:buClr>
              <a:buNone/>
            </a:pPr>
            <a:r>
              <a:rPr lang="en-US" sz="1600" dirty="0" smtClean="0"/>
              <a:t>	Snake River Alliance			Northwest Energy Coalition	</a:t>
            </a:r>
          </a:p>
          <a:p>
            <a:pPr marL="742950" lvl="2" indent="-342900">
              <a:buClr>
                <a:srgbClr val="008000"/>
              </a:buClr>
              <a:buNone/>
            </a:pPr>
            <a:r>
              <a:rPr lang="en-US" sz="1600" dirty="0" smtClean="0"/>
              <a:t>	Idaho Office of Energy Resources		Idaho State Senate, District 17 </a:t>
            </a:r>
          </a:p>
          <a:p>
            <a:pPr marL="742950" lvl="2" indent="-342900">
              <a:buClr>
                <a:srgbClr val="008000"/>
              </a:buClr>
              <a:buNone/>
            </a:pPr>
            <a:r>
              <a:rPr lang="en-US" sz="1600" dirty="0" smtClean="0"/>
              <a:t>	J.R. Simplot Company			McCain Foods</a:t>
            </a:r>
          </a:p>
          <a:p>
            <a:pPr marL="742950" lvl="2" indent="-342900">
              <a:buClr>
                <a:srgbClr val="008000"/>
              </a:buClr>
              <a:buNone/>
            </a:pPr>
            <a:r>
              <a:rPr lang="en-US" sz="1600" dirty="0" smtClean="0"/>
              <a:t>	Monsanto/Seminis			King Hill Irrigation District</a:t>
            </a:r>
          </a:p>
          <a:p>
            <a:pPr marL="742950" lvl="2" indent="-342900">
              <a:buClr>
                <a:srgbClr val="008000"/>
              </a:buClr>
              <a:buNone/>
            </a:pPr>
            <a:r>
              <a:rPr lang="en-US" sz="1600" dirty="0" smtClean="0"/>
              <a:t>	EnerNoc, Inc. 			Honeywell Smart Grid Solutions	</a:t>
            </a:r>
          </a:p>
          <a:p>
            <a:pPr marL="742950" lvl="2" indent="-342900">
              <a:buClr>
                <a:srgbClr val="008000"/>
              </a:buClr>
            </a:pPr>
            <a:endParaRPr lang="en-US" sz="2200" dirty="0" smtClean="0"/>
          </a:p>
          <a:p>
            <a:pPr marL="742950" lvl="2" indent="-342900">
              <a:buClr>
                <a:srgbClr val="008000"/>
              </a:buClr>
            </a:pPr>
            <a:endParaRPr lang="en-US" sz="2200" dirty="0" smtClean="0"/>
          </a:p>
        </p:txBody>
      </p:sp>
      <p:sp>
        <p:nvSpPr>
          <p:cNvPr id="4" name="Slide Number Placeholder 3"/>
          <p:cNvSpPr>
            <a:spLocks noGrp="1"/>
          </p:cNvSpPr>
          <p:nvPr>
            <p:ph type="sldNum" sz="quarter" idx="10"/>
          </p:nvPr>
        </p:nvSpPr>
        <p:spPr/>
        <p:txBody>
          <a:bodyPr/>
          <a:lstStyle/>
          <a:p>
            <a:fld id="{43C5A05E-A213-4149-B1CF-218E899D5A70}" type="slidenum">
              <a:rPr lang="en-US" smtClean="0"/>
              <a:pPr/>
              <a:t>16</a:t>
            </a:fld>
            <a:endParaRPr lang="en-US" dirty="0"/>
          </a:p>
        </p:txBody>
      </p:sp>
    </p:spTree>
    <p:extLst>
      <p:ext uri="{BB962C8B-B14F-4D97-AF65-F5344CB8AC3E}">
        <p14:creationId xmlns:p14="http://schemas.microsoft.com/office/powerpoint/2010/main" xmlns="" val="2564034741"/>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Demand Response Settlement</a:t>
            </a:r>
            <a:endParaRPr lang="en-US" sz="3000" dirty="0"/>
          </a:p>
        </p:txBody>
      </p:sp>
      <p:sp>
        <p:nvSpPr>
          <p:cNvPr id="4" name="Content Placeholder 3"/>
          <p:cNvSpPr>
            <a:spLocks noGrp="1"/>
          </p:cNvSpPr>
          <p:nvPr>
            <p:ph idx="1"/>
          </p:nvPr>
        </p:nvSpPr>
        <p:spPr>
          <a:xfrm>
            <a:off x="258945" y="1371600"/>
            <a:ext cx="8618018" cy="5013960"/>
          </a:xfrm>
        </p:spPr>
        <p:txBody>
          <a:bodyPr>
            <a:normAutofit/>
          </a:bodyPr>
          <a:lstStyle/>
          <a:p>
            <a:r>
              <a:rPr lang="en-US" dirty="0" smtClean="0"/>
              <a:t>Basic overarching DR concepts – Idaho Power must:</a:t>
            </a:r>
          </a:p>
          <a:p>
            <a:pPr lvl="1"/>
            <a:r>
              <a:rPr lang="en-US" dirty="0" smtClean="0"/>
              <a:t>Use existing DR resources when possible, this currently represents approximately 400 MW of potential DR</a:t>
            </a:r>
          </a:p>
          <a:p>
            <a:pPr lvl="1"/>
            <a:r>
              <a:rPr lang="en-US" dirty="0" smtClean="0"/>
              <a:t>Include DR offerings for all three customer classes</a:t>
            </a:r>
          </a:p>
          <a:p>
            <a:pPr lvl="1"/>
            <a:r>
              <a:rPr lang="en-US" dirty="0" smtClean="0"/>
              <a:t>Keep costs as low as possible</a:t>
            </a:r>
          </a:p>
          <a:p>
            <a:pPr lvl="1"/>
            <a:r>
              <a:rPr lang="en-US" dirty="0" smtClean="0"/>
              <a:t>Re-evaluate the value calculation as IRP changes</a:t>
            </a:r>
          </a:p>
          <a:p>
            <a:pPr lvl="1"/>
            <a:r>
              <a:rPr lang="en-US" dirty="0" smtClean="0"/>
              <a:t>Take a long-term outlook</a:t>
            </a:r>
          </a:p>
          <a:p>
            <a:pPr lvl="1"/>
            <a:r>
              <a:rPr lang="en-US" dirty="0" smtClean="0"/>
              <a:t>DR avoided cost calculations use 170 MW single cycle combustion turbine,  apply effective load carrying capacity, assume 20 year life, and include 60 hours energy savings</a:t>
            </a:r>
          </a:p>
          <a:p>
            <a:pPr lvl="1"/>
            <a:r>
              <a:rPr lang="en-US" dirty="0" smtClean="0"/>
              <a:t>Strive for consistency in dispatch across all programs</a:t>
            </a:r>
          </a:p>
          <a:p>
            <a:pPr lvl="1"/>
            <a:endParaRPr lang="en-US" dirty="0" smtClean="0"/>
          </a:p>
          <a:p>
            <a:endParaRPr lang="en-US" dirty="0" smtClean="0"/>
          </a:p>
          <a:p>
            <a:pPr marL="342900" lvl="2" indent="-342900">
              <a:buClr>
                <a:schemeClr val="tx2">
                  <a:lumMod val="75000"/>
                </a:schemeClr>
              </a:buClr>
              <a:buNone/>
            </a:pPr>
            <a:endParaRPr lang="en-US" sz="2800" dirty="0" smtClean="0"/>
          </a:p>
          <a:p>
            <a:pPr marL="342900" lvl="2" indent="-342900">
              <a:buClr>
                <a:schemeClr val="tx2">
                  <a:lumMod val="75000"/>
                </a:schemeClr>
              </a:buClr>
              <a:buNone/>
            </a:pPr>
            <a:endParaRPr lang="en-US" sz="2800" dirty="0" smtClean="0"/>
          </a:p>
          <a:p>
            <a:pPr marL="342900" lvl="2" indent="-342900">
              <a:buClr>
                <a:schemeClr val="tx2">
                  <a:lumMod val="75000"/>
                </a:schemeClr>
              </a:buClr>
              <a:buNone/>
            </a:pPr>
            <a:endParaRPr lang="en-US" sz="2700" dirty="0" smtClean="0">
              <a:solidFill>
                <a:schemeClr val="tx1">
                  <a:lumMod val="85000"/>
                  <a:lumOff val="15000"/>
                </a:schemeClr>
              </a:solidFill>
            </a:endParaRPr>
          </a:p>
          <a:p>
            <a:pPr lvl="1">
              <a:buNone/>
            </a:pPr>
            <a:endParaRPr lang="en-US" dirty="0" smtClean="0"/>
          </a:p>
          <a:p>
            <a:pPr lvl="1"/>
            <a:endParaRPr lang="en-US" dirty="0"/>
          </a:p>
        </p:txBody>
      </p:sp>
      <p:sp>
        <p:nvSpPr>
          <p:cNvPr id="5" name="Slide Number Placeholder 4"/>
          <p:cNvSpPr>
            <a:spLocks noGrp="1"/>
          </p:cNvSpPr>
          <p:nvPr>
            <p:ph type="sldNum" sz="quarter" idx="4294967295"/>
          </p:nvPr>
        </p:nvSpPr>
        <p:spPr>
          <a:xfrm>
            <a:off x="281609" y="6256959"/>
            <a:ext cx="2133600" cy="365125"/>
          </a:xfrm>
          <a:prstGeom prst="rect">
            <a:avLst/>
          </a:prstGeom>
        </p:spPr>
        <p:txBody>
          <a:bodyPr/>
          <a:lstStyle/>
          <a:p>
            <a:fld id="{E7BE804C-55B9-4969-AB0C-BB56077106EA}" type="slidenum">
              <a:rPr lang="en-US" smtClean="0">
                <a:solidFill>
                  <a:srgbClr val="3E1A27"/>
                </a:solidFill>
              </a:rPr>
              <a:pPr/>
              <a:t>17</a:t>
            </a:fld>
            <a:endParaRPr lang="en-US" dirty="0">
              <a:solidFill>
                <a:srgbClr val="3E1A27"/>
              </a:solidFill>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Demand Response Settlement</a:t>
            </a:r>
            <a:endParaRPr lang="en-US" sz="3000" dirty="0"/>
          </a:p>
        </p:txBody>
      </p:sp>
      <p:sp>
        <p:nvSpPr>
          <p:cNvPr id="4" name="Content Placeholder 3"/>
          <p:cNvSpPr>
            <a:spLocks noGrp="1"/>
          </p:cNvSpPr>
          <p:nvPr>
            <p:ph idx="1"/>
          </p:nvPr>
        </p:nvSpPr>
        <p:spPr>
          <a:xfrm>
            <a:off x="258945" y="1417320"/>
            <a:ext cx="8618018" cy="4968240"/>
          </a:xfrm>
        </p:spPr>
        <p:txBody>
          <a:bodyPr>
            <a:normAutofit/>
          </a:bodyPr>
          <a:lstStyle/>
          <a:p>
            <a:r>
              <a:rPr lang="en-US" dirty="0" smtClean="0"/>
              <a:t>Size and Value of  Idaho Power DR resource:</a:t>
            </a:r>
          </a:p>
          <a:p>
            <a:pPr lvl="1"/>
            <a:endParaRPr lang="en-US" b="1" dirty="0" smtClean="0"/>
          </a:p>
          <a:p>
            <a:pPr lvl="1"/>
            <a:r>
              <a:rPr lang="en-US" b="1" dirty="0" smtClean="0"/>
              <a:t>Resource Size</a:t>
            </a:r>
            <a:r>
              <a:rPr lang="en-US" dirty="0" smtClean="0"/>
              <a:t>. Minimum size of deferred resource used for the value calculation  is 170 MW. It is appropriate for Idaho Power to incur and recover costs based on deferring this resource.</a:t>
            </a:r>
          </a:p>
          <a:p>
            <a:pPr lvl="1"/>
            <a:endParaRPr lang="en-US" b="1" dirty="0" smtClean="0"/>
          </a:p>
          <a:p>
            <a:pPr lvl="1"/>
            <a:r>
              <a:rPr lang="en-US" b="1" dirty="0" smtClean="0"/>
              <a:t>Value. </a:t>
            </a:r>
            <a:r>
              <a:rPr lang="en-US" dirty="0" smtClean="0"/>
              <a:t>Minimum annual value of DR is equal to levelized cost of resource over 20 years plus energy savings. Currently this is $16.7 million per year for all DR programs. This will be the DR value even in years when IRP shows no need.  This calculation will be updated each IRP and may include changes in need, capital cost and financial assumptions.</a:t>
            </a:r>
            <a:endParaRPr lang="en-US" b="1" dirty="0" smtClean="0"/>
          </a:p>
          <a:p>
            <a:pPr lvl="1"/>
            <a:endParaRPr lang="en-US" dirty="0" smtClean="0"/>
          </a:p>
          <a:p>
            <a:pPr lvl="1"/>
            <a:endParaRPr lang="en-US" dirty="0" smtClean="0"/>
          </a:p>
          <a:p>
            <a:endParaRPr lang="en-US" dirty="0" smtClean="0"/>
          </a:p>
          <a:p>
            <a:pPr marL="342900" lvl="2" indent="-342900">
              <a:buClr>
                <a:schemeClr val="tx2">
                  <a:lumMod val="75000"/>
                </a:schemeClr>
              </a:buClr>
              <a:buNone/>
            </a:pPr>
            <a:endParaRPr lang="en-US" sz="2800" dirty="0" smtClean="0"/>
          </a:p>
          <a:p>
            <a:pPr marL="342900" lvl="2" indent="-342900">
              <a:buClr>
                <a:schemeClr val="tx2">
                  <a:lumMod val="75000"/>
                </a:schemeClr>
              </a:buClr>
              <a:buNone/>
            </a:pPr>
            <a:endParaRPr lang="en-US" sz="2800" dirty="0" smtClean="0"/>
          </a:p>
          <a:p>
            <a:pPr marL="342900" lvl="2" indent="-342900">
              <a:buClr>
                <a:schemeClr val="tx2">
                  <a:lumMod val="75000"/>
                </a:schemeClr>
              </a:buClr>
              <a:buNone/>
            </a:pPr>
            <a:endParaRPr lang="en-US" sz="2700" dirty="0" smtClean="0">
              <a:solidFill>
                <a:schemeClr val="tx1">
                  <a:lumMod val="85000"/>
                  <a:lumOff val="15000"/>
                </a:schemeClr>
              </a:solidFill>
            </a:endParaRPr>
          </a:p>
          <a:p>
            <a:pPr lvl="1">
              <a:buNone/>
            </a:pPr>
            <a:endParaRPr lang="en-US" dirty="0" smtClean="0"/>
          </a:p>
          <a:p>
            <a:pPr lvl="1"/>
            <a:endParaRPr lang="en-US" dirty="0"/>
          </a:p>
        </p:txBody>
      </p:sp>
      <p:sp>
        <p:nvSpPr>
          <p:cNvPr id="5" name="Slide Number Placeholder 4"/>
          <p:cNvSpPr>
            <a:spLocks noGrp="1"/>
          </p:cNvSpPr>
          <p:nvPr>
            <p:ph type="sldNum" sz="quarter" idx="4294967295"/>
          </p:nvPr>
        </p:nvSpPr>
        <p:spPr>
          <a:xfrm>
            <a:off x="251791" y="6256959"/>
            <a:ext cx="2133600" cy="365125"/>
          </a:xfrm>
          <a:prstGeom prst="rect">
            <a:avLst/>
          </a:prstGeom>
        </p:spPr>
        <p:txBody>
          <a:bodyPr/>
          <a:lstStyle/>
          <a:p>
            <a:fld id="{E7BE804C-55B9-4969-AB0C-BB56077106EA}" type="slidenum">
              <a:rPr lang="en-US" smtClean="0"/>
              <a:pPr/>
              <a:t>18</a:t>
            </a:fld>
            <a:endParaRPr lang="en-US" dirty="0"/>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3C5A05E-A213-4149-B1CF-218E899D5A70}" type="slidenum">
              <a:rPr lang="en-US" smtClean="0"/>
              <a:pPr/>
              <a:t>19</a:t>
            </a:fld>
            <a:endParaRPr lang="en-US" dirty="0"/>
          </a:p>
        </p:txBody>
      </p:sp>
      <p:sp>
        <p:nvSpPr>
          <p:cNvPr id="9" name="Title 1"/>
          <p:cNvSpPr>
            <a:spLocks noGrp="1"/>
          </p:cNvSpPr>
          <p:nvPr>
            <p:ph type="title"/>
          </p:nvPr>
        </p:nvSpPr>
        <p:spPr>
          <a:xfrm>
            <a:off x="403122" y="369693"/>
            <a:ext cx="5115181" cy="692191"/>
          </a:xfrm>
        </p:spPr>
        <p:txBody>
          <a:bodyPr/>
          <a:lstStyle/>
          <a:p>
            <a:r>
              <a:rPr lang="en-US" dirty="0" smtClean="0"/>
              <a:t>Avoided Capacity Calculation</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1278193" y="1107716"/>
            <a:ext cx="5903419" cy="5750284"/>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Idaho Power Company</a:t>
            </a:r>
          </a:p>
        </p:txBody>
      </p:sp>
      <p:sp>
        <p:nvSpPr>
          <p:cNvPr id="5" name="Rectangle 3"/>
          <p:cNvSpPr txBox="1">
            <a:spLocks noChangeArrowheads="1"/>
          </p:cNvSpPr>
          <p:nvPr/>
        </p:nvSpPr>
        <p:spPr bwMode="auto">
          <a:xfrm>
            <a:off x="0" y="1241425"/>
            <a:ext cx="4122738" cy="5268913"/>
          </a:xfrm>
          <a:prstGeom prst="rect">
            <a:avLst/>
          </a:prstGeom>
          <a:noFill/>
          <a:ln w="9525">
            <a:noFill/>
            <a:miter lim="800000"/>
            <a:headEnd/>
            <a:tailEnd/>
          </a:ln>
        </p:spPr>
        <p:txBody>
          <a:bodyPr/>
          <a:lstStyle/>
          <a:p>
            <a:pPr marL="342900" indent="-342900">
              <a:spcBef>
                <a:spcPct val="20000"/>
              </a:spcBef>
              <a:buClr>
                <a:srgbClr val="99CC00"/>
              </a:buClr>
              <a:defRPr/>
            </a:pPr>
            <a:endParaRPr lang="en-US" sz="2400" b="0" kern="0" dirty="0">
              <a:solidFill>
                <a:schemeClr val="tx1">
                  <a:lumMod val="75000"/>
                  <a:lumOff val="25000"/>
                </a:schemeClr>
              </a:solidFill>
              <a:latin typeface="Arial" charset="0"/>
            </a:endParaRPr>
          </a:p>
          <a:p>
            <a:pPr marL="342900" indent="-342900">
              <a:spcBef>
                <a:spcPct val="20000"/>
              </a:spcBef>
              <a:buClr>
                <a:srgbClr val="99CC00"/>
              </a:buClr>
              <a:buFontTx/>
              <a:buChar char="•"/>
              <a:defRPr/>
            </a:pPr>
            <a:r>
              <a:rPr lang="en-US" sz="2400" b="0" kern="0" dirty="0">
                <a:solidFill>
                  <a:schemeClr val="tx1">
                    <a:lumMod val="75000"/>
                    <a:lumOff val="25000"/>
                  </a:schemeClr>
                </a:solidFill>
                <a:latin typeface="+mn-lt"/>
              </a:rPr>
              <a:t>Approximately 500,000 Service Locations</a:t>
            </a:r>
          </a:p>
          <a:p>
            <a:pPr marL="342900" indent="-342900">
              <a:spcBef>
                <a:spcPct val="20000"/>
              </a:spcBef>
              <a:buClr>
                <a:srgbClr val="99CC00"/>
              </a:buClr>
              <a:buFontTx/>
              <a:buChar char="•"/>
              <a:defRPr/>
            </a:pPr>
            <a:r>
              <a:rPr lang="en-US" sz="2400" b="0" kern="0" dirty="0">
                <a:solidFill>
                  <a:schemeClr val="tx1">
                    <a:lumMod val="75000"/>
                    <a:lumOff val="25000"/>
                  </a:schemeClr>
                </a:solidFill>
                <a:latin typeface="+mn-lt"/>
              </a:rPr>
              <a:t>24,000 sq miles</a:t>
            </a:r>
          </a:p>
          <a:p>
            <a:pPr marL="342900" indent="-342900">
              <a:spcBef>
                <a:spcPct val="20000"/>
              </a:spcBef>
              <a:buClr>
                <a:srgbClr val="99CC00"/>
              </a:buClr>
              <a:buFontTx/>
              <a:buChar char="•"/>
              <a:defRPr/>
            </a:pPr>
            <a:r>
              <a:rPr lang="en-US" sz="2400" b="0" kern="0" dirty="0">
                <a:solidFill>
                  <a:schemeClr val="tx1">
                    <a:lumMod val="75000"/>
                    <a:lumOff val="25000"/>
                  </a:schemeClr>
                </a:solidFill>
                <a:latin typeface="+mn-lt"/>
              </a:rPr>
              <a:t>Population 1,000,000</a:t>
            </a:r>
          </a:p>
          <a:p>
            <a:pPr marL="342900" indent="-342900">
              <a:spcBef>
                <a:spcPct val="20000"/>
              </a:spcBef>
              <a:buClr>
                <a:srgbClr val="99CC00"/>
              </a:buClr>
              <a:buFontTx/>
              <a:buChar char="•"/>
              <a:defRPr/>
            </a:pPr>
            <a:r>
              <a:rPr lang="en-US" sz="2400" b="0" kern="0" dirty="0" smtClean="0">
                <a:solidFill>
                  <a:schemeClr val="tx1">
                    <a:lumMod val="75000"/>
                    <a:lumOff val="25000"/>
                  </a:schemeClr>
                </a:solidFill>
                <a:latin typeface="+mn-lt"/>
              </a:rPr>
              <a:t>System Peaks </a:t>
            </a:r>
            <a:endParaRPr lang="en-US" sz="2400" b="0" kern="0" dirty="0">
              <a:solidFill>
                <a:schemeClr val="tx1">
                  <a:lumMod val="75000"/>
                  <a:lumOff val="25000"/>
                </a:schemeClr>
              </a:solidFill>
              <a:latin typeface="+mn-lt"/>
            </a:endParaRPr>
          </a:p>
          <a:p>
            <a:pPr marL="342900" indent="-342900">
              <a:spcBef>
                <a:spcPct val="20000"/>
              </a:spcBef>
              <a:buClr>
                <a:srgbClr val="99CC00"/>
              </a:buClr>
              <a:buFont typeface="Wingdings" pitchFamily="2" charset="2"/>
              <a:buChar char="ü"/>
              <a:defRPr/>
            </a:pPr>
            <a:r>
              <a:rPr lang="en-US" sz="2400" b="0" kern="0" dirty="0">
                <a:solidFill>
                  <a:schemeClr val="tx1">
                    <a:lumMod val="75000"/>
                    <a:lumOff val="25000"/>
                  </a:schemeClr>
                </a:solidFill>
                <a:latin typeface="+mn-lt"/>
              </a:rPr>
              <a:t>3,214 MW - 2008</a:t>
            </a:r>
          </a:p>
          <a:p>
            <a:pPr marL="342900" indent="-342900">
              <a:spcBef>
                <a:spcPct val="20000"/>
              </a:spcBef>
              <a:buClr>
                <a:srgbClr val="99CC00"/>
              </a:buClr>
              <a:buFont typeface="Wingdings" pitchFamily="2" charset="2"/>
              <a:buChar char="ü"/>
              <a:defRPr/>
            </a:pPr>
            <a:r>
              <a:rPr lang="en-US" sz="2400" b="0" kern="0" dirty="0">
                <a:solidFill>
                  <a:schemeClr val="tx1">
                    <a:lumMod val="75000"/>
                    <a:lumOff val="25000"/>
                  </a:schemeClr>
                </a:solidFill>
                <a:latin typeface="+mn-lt"/>
              </a:rPr>
              <a:t>3,268 MW - 2012</a:t>
            </a:r>
          </a:p>
          <a:p>
            <a:pPr marL="342900" indent="-342900">
              <a:spcBef>
                <a:spcPct val="20000"/>
              </a:spcBef>
              <a:buClr>
                <a:srgbClr val="99CC00"/>
              </a:buClr>
              <a:buFont typeface="Wingdings" pitchFamily="2" charset="2"/>
              <a:buChar char="ü"/>
              <a:defRPr/>
            </a:pPr>
            <a:r>
              <a:rPr lang="en-US" sz="2400" b="0" kern="0" dirty="0">
                <a:solidFill>
                  <a:schemeClr val="tx1">
                    <a:lumMod val="75000"/>
                    <a:lumOff val="25000"/>
                  </a:schemeClr>
                </a:solidFill>
                <a:latin typeface="+mn-lt"/>
              </a:rPr>
              <a:t>3,407 MW – 2013</a:t>
            </a:r>
          </a:p>
          <a:p>
            <a:pPr marL="342900" indent="-342900">
              <a:spcBef>
                <a:spcPct val="20000"/>
              </a:spcBef>
              <a:buClr>
                <a:srgbClr val="99CC00"/>
              </a:buClr>
              <a:defRPr/>
            </a:pPr>
            <a:endParaRPr lang="en-US" sz="2400" b="0" kern="0" dirty="0">
              <a:solidFill>
                <a:schemeClr val="tx1">
                  <a:lumMod val="75000"/>
                  <a:lumOff val="25000"/>
                </a:schemeClr>
              </a:solidFill>
              <a:latin typeface="+mn-lt"/>
            </a:endParaRPr>
          </a:p>
        </p:txBody>
      </p:sp>
      <p:pic>
        <p:nvPicPr>
          <p:cNvPr id="4100" name="Picture 5"/>
          <p:cNvPicPr>
            <a:picLocks noGrp="1" noChangeAspect="1" noChangeArrowheads="1"/>
          </p:cNvPicPr>
          <p:nvPr>
            <p:ph idx="1"/>
          </p:nvPr>
        </p:nvPicPr>
        <p:blipFill>
          <a:blip r:embed="rId2" cstate="print"/>
          <a:srcRect t="1361"/>
          <a:stretch>
            <a:fillRect/>
          </a:stretch>
        </p:blipFill>
        <p:spPr>
          <a:xfrm>
            <a:off x="4144963" y="1382713"/>
            <a:ext cx="4829175" cy="5392737"/>
          </a:xfrm>
          <a:noFill/>
        </p:spPr>
      </p:pic>
      <p:sp>
        <p:nvSpPr>
          <p:cNvPr id="6" name="Slide Number Placeholder 5"/>
          <p:cNvSpPr>
            <a:spLocks noGrp="1"/>
          </p:cNvSpPr>
          <p:nvPr>
            <p:ph type="sldNum" sz="quarter" idx="10"/>
          </p:nvPr>
        </p:nvSpPr>
        <p:spPr/>
        <p:txBody>
          <a:bodyPr/>
          <a:lstStyle/>
          <a:p>
            <a:fld id="{43C5A05E-A213-4149-B1CF-218E899D5A70}" type="slidenum">
              <a:rPr lang="en-US" smtClean="0"/>
              <a:pPr/>
              <a:t>2</a:t>
            </a:fld>
            <a:endParaRPr lang="en-US"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Demand Response Settlement</a:t>
            </a:r>
            <a:endParaRPr lang="en-US" sz="3000" dirty="0"/>
          </a:p>
        </p:txBody>
      </p:sp>
      <p:sp>
        <p:nvSpPr>
          <p:cNvPr id="4" name="Content Placeholder 3"/>
          <p:cNvSpPr>
            <a:spLocks noGrp="1"/>
          </p:cNvSpPr>
          <p:nvPr>
            <p:ph idx="1"/>
          </p:nvPr>
        </p:nvSpPr>
        <p:spPr>
          <a:xfrm>
            <a:off x="258945" y="1310640"/>
            <a:ext cx="8618018" cy="5074920"/>
          </a:xfrm>
        </p:spPr>
        <p:txBody>
          <a:bodyPr>
            <a:normAutofit/>
          </a:bodyPr>
          <a:lstStyle/>
          <a:p>
            <a:r>
              <a:rPr lang="en-US" dirty="0" smtClean="0"/>
              <a:t>A/C Cool Credit Program – tariff changes</a:t>
            </a:r>
          </a:p>
          <a:p>
            <a:pPr lvl="1"/>
            <a:r>
              <a:rPr lang="en-US" b="1" dirty="0" smtClean="0"/>
              <a:t>Participants</a:t>
            </a:r>
            <a:r>
              <a:rPr lang="en-US" dirty="0" smtClean="0"/>
              <a:t>: No new marketing,  allow: existing participants , customers moving into a home with device or on to a new home, will accept those requesting to join.</a:t>
            </a:r>
          </a:p>
          <a:p>
            <a:pPr lvl="1"/>
            <a:r>
              <a:rPr lang="en-US" b="1" dirty="0" smtClean="0"/>
              <a:t>Program Details:</a:t>
            </a:r>
          </a:p>
          <a:p>
            <a:pPr lvl="2"/>
            <a:r>
              <a:rPr lang="en-US" dirty="0" smtClean="0"/>
              <a:t>Season 6/15 through 8/15 weekdays excluding holidays</a:t>
            </a:r>
          </a:p>
          <a:p>
            <a:pPr lvl="2"/>
            <a:r>
              <a:rPr lang="en-US" dirty="0" smtClean="0"/>
              <a:t>Events will be no longer than 4 hours, and no more than 15 hours per week and 60 hours per season</a:t>
            </a:r>
          </a:p>
          <a:p>
            <a:pPr lvl="2"/>
            <a:r>
              <a:rPr lang="en-US" dirty="0" smtClean="0"/>
              <a:t>There will be a minimum of three events per season with no advanced notice (has never had advance notice).</a:t>
            </a:r>
          </a:p>
          <a:p>
            <a:pPr lvl="2"/>
            <a:r>
              <a:rPr lang="en-US" dirty="0" smtClean="0"/>
              <a:t>Participants, with advance notice, may opt out of two events per season</a:t>
            </a:r>
          </a:p>
          <a:p>
            <a:pPr lvl="1"/>
            <a:r>
              <a:rPr lang="en-US" b="1" dirty="0" smtClean="0"/>
              <a:t>Incentive</a:t>
            </a:r>
            <a:r>
              <a:rPr lang="en-US" dirty="0" smtClean="0"/>
              <a:t>: Participants will receive a fixed incentive of $15 for season ($5/month) as credit on bill.</a:t>
            </a:r>
          </a:p>
          <a:p>
            <a:pPr lvl="1"/>
            <a:endParaRPr lang="en-US" dirty="0" smtClean="0"/>
          </a:p>
          <a:p>
            <a:pPr lvl="2"/>
            <a:endParaRPr lang="en-US" dirty="0" smtClean="0"/>
          </a:p>
          <a:p>
            <a:pPr lvl="1"/>
            <a:endParaRPr lang="en-US" dirty="0" smtClean="0"/>
          </a:p>
          <a:p>
            <a:pPr lvl="1"/>
            <a:endParaRPr lang="en-US" dirty="0" smtClean="0"/>
          </a:p>
          <a:p>
            <a:endParaRPr lang="en-US" dirty="0" smtClean="0"/>
          </a:p>
          <a:p>
            <a:pPr marL="342900" lvl="2" indent="-342900">
              <a:buClr>
                <a:schemeClr val="tx2">
                  <a:lumMod val="75000"/>
                </a:schemeClr>
              </a:buClr>
              <a:buNone/>
            </a:pPr>
            <a:endParaRPr lang="en-US" sz="2800" dirty="0" smtClean="0"/>
          </a:p>
          <a:p>
            <a:pPr marL="342900" lvl="2" indent="-342900">
              <a:buClr>
                <a:schemeClr val="tx2">
                  <a:lumMod val="75000"/>
                </a:schemeClr>
              </a:buClr>
              <a:buNone/>
            </a:pPr>
            <a:endParaRPr lang="en-US" sz="2800" dirty="0" smtClean="0"/>
          </a:p>
          <a:p>
            <a:pPr marL="342900" lvl="2" indent="-342900">
              <a:buClr>
                <a:schemeClr val="tx2">
                  <a:lumMod val="75000"/>
                </a:schemeClr>
              </a:buClr>
              <a:buNone/>
            </a:pPr>
            <a:endParaRPr lang="en-US" sz="2700" dirty="0" smtClean="0">
              <a:solidFill>
                <a:schemeClr val="tx1">
                  <a:lumMod val="85000"/>
                  <a:lumOff val="15000"/>
                </a:schemeClr>
              </a:solidFill>
            </a:endParaRPr>
          </a:p>
          <a:p>
            <a:pPr lvl="1">
              <a:buNone/>
            </a:pPr>
            <a:endParaRPr lang="en-US" dirty="0" smtClean="0"/>
          </a:p>
          <a:p>
            <a:pPr lvl="1"/>
            <a:endParaRPr lang="en-US" dirty="0"/>
          </a:p>
        </p:txBody>
      </p:sp>
      <p:sp>
        <p:nvSpPr>
          <p:cNvPr id="5" name="Slide Number Placeholder 4"/>
          <p:cNvSpPr>
            <a:spLocks noGrp="1"/>
          </p:cNvSpPr>
          <p:nvPr>
            <p:ph type="sldNum" sz="quarter" idx="4294967295"/>
          </p:nvPr>
        </p:nvSpPr>
        <p:spPr>
          <a:xfrm>
            <a:off x="142460" y="6492875"/>
            <a:ext cx="2133600" cy="365125"/>
          </a:xfrm>
          <a:prstGeom prst="rect">
            <a:avLst/>
          </a:prstGeom>
        </p:spPr>
        <p:txBody>
          <a:bodyPr/>
          <a:lstStyle/>
          <a:p>
            <a:fld id="{E7BE804C-55B9-4969-AB0C-BB56077106EA}" type="slidenum">
              <a:rPr lang="en-US" smtClean="0"/>
              <a:pPr/>
              <a:t>20</a:t>
            </a:fld>
            <a:endParaRPr lang="en-US" dirty="0"/>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Demand Response Settlement</a:t>
            </a:r>
            <a:endParaRPr lang="en-US" sz="3000" dirty="0"/>
          </a:p>
        </p:txBody>
      </p:sp>
      <p:sp>
        <p:nvSpPr>
          <p:cNvPr id="4" name="Content Placeholder 3"/>
          <p:cNvSpPr>
            <a:spLocks noGrp="1"/>
          </p:cNvSpPr>
          <p:nvPr>
            <p:ph idx="1"/>
          </p:nvPr>
        </p:nvSpPr>
        <p:spPr>
          <a:xfrm>
            <a:off x="258945" y="1310640"/>
            <a:ext cx="8618018" cy="5074920"/>
          </a:xfrm>
        </p:spPr>
        <p:txBody>
          <a:bodyPr>
            <a:normAutofit fontScale="85000" lnSpcReduction="10000"/>
          </a:bodyPr>
          <a:lstStyle/>
          <a:p>
            <a:r>
              <a:rPr lang="en-US" dirty="0" smtClean="0"/>
              <a:t>Irrigation Peak Rewards– tariff changes</a:t>
            </a:r>
          </a:p>
          <a:p>
            <a:pPr lvl="1"/>
            <a:r>
              <a:rPr lang="en-US" b="1" dirty="0" smtClean="0"/>
              <a:t>Participants</a:t>
            </a:r>
            <a:r>
              <a:rPr lang="en-US" dirty="0" smtClean="0"/>
              <a:t>. Participation is limited to past program service locations with active, working load control device. Idaho Power will not actively market program.</a:t>
            </a:r>
          </a:p>
          <a:p>
            <a:pPr lvl="1"/>
            <a:r>
              <a:rPr lang="en-US" b="1" dirty="0" smtClean="0"/>
              <a:t>Program Details:</a:t>
            </a:r>
          </a:p>
          <a:p>
            <a:pPr lvl="2"/>
            <a:r>
              <a:rPr lang="en-US" dirty="0" smtClean="0"/>
              <a:t>Season 6/15 – 8/15, Mon – Sat, no holidays</a:t>
            </a:r>
          </a:p>
          <a:p>
            <a:pPr lvl="2"/>
            <a:r>
              <a:rPr lang="en-US" dirty="0" smtClean="0"/>
              <a:t>Hours: 1-9 p.m., up to 4 hours/event, up to 15 hours/week, maximum 60 hours/season - minimum of three events as other programs</a:t>
            </a:r>
          </a:p>
          <a:p>
            <a:pPr lvl="2"/>
            <a:r>
              <a:rPr lang="en-US" dirty="0" smtClean="0"/>
              <a:t>Advanced notice: no advance notice for customers in Option 1 and 2, and four hours for customers in Option 3</a:t>
            </a:r>
          </a:p>
          <a:p>
            <a:pPr lvl="2"/>
            <a:r>
              <a:rPr lang="en-US" dirty="0" smtClean="0"/>
              <a:t>Participants may opt out five times - opt-out fee applies</a:t>
            </a:r>
          </a:p>
          <a:p>
            <a:pPr lvl="1"/>
            <a:endParaRPr lang="en-US" b="1" dirty="0" smtClean="0"/>
          </a:p>
          <a:p>
            <a:pPr lvl="1"/>
            <a:r>
              <a:rPr lang="en-US" b="1" dirty="0" smtClean="0"/>
              <a:t>Incentive</a:t>
            </a:r>
            <a:r>
              <a:rPr lang="en-US" dirty="0" smtClean="0"/>
              <a:t>. </a:t>
            </a:r>
          </a:p>
          <a:p>
            <a:pPr lvl="2"/>
            <a:r>
              <a:rPr lang="en-US" dirty="0" smtClean="0"/>
              <a:t>Fixed payment. Participants will receive fixed incentive of $5/kW plus $0.0076/kWh per month. (≈ $16/kW/season) </a:t>
            </a:r>
          </a:p>
          <a:p>
            <a:pPr lvl="2"/>
            <a:r>
              <a:rPr lang="en-US" dirty="0" smtClean="0"/>
              <a:t>Fixed incentive includes the three minimum dispatch events. </a:t>
            </a:r>
          </a:p>
          <a:p>
            <a:pPr lvl="2"/>
            <a:r>
              <a:rPr lang="en-US" dirty="0" smtClean="0"/>
              <a:t>Variable payment. If Idaho Power conducts more than the three minimum events, participants will receive a variable incentive of $0.148  per kWh ($0.198 per kWh for extended option).</a:t>
            </a:r>
          </a:p>
          <a:p>
            <a:pPr lvl="2">
              <a:buNone/>
            </a:pPr>
            <a:r>
              <a:rPr lang="en-US" dirty="0" smtClean="0"/>
              <a:t>	</a:t>
            </a:r>
          </a:p>
          <a:p>
            <a:pPr lvl="1"/>
            <a:endParaRPr lang="en-US" dirty="0" smtClean="0"/>
          </a:p>
          <a:p>
            <a:pPr lvl="1"/>
            <a:endParaRPr lang="en-US" dirty="0" smtClean="0"/>
          </a:p>
          <a:p>
            <a:endParaRPr lang="en-US" dirty="0" smtClean="0"/>
          </a:p>
          <a:p>
            <a:pPr marL="342900" lvl="2" indent="-342900">
              <a:buClr>
                <a:schemeClr val="tx2">
                  <a:lumMod val="75000"/>
                </a:schemeClr>
              </a:buClr>
              <a:buNone/>
            </a:pPr>
            <a:endParaRPr lang="en-US" sz="2800" dirty="0" smtClean="0"/>
          </a:p>
          <a:p>
            <a:pPr marL="342900" lvl="2" indent="-342900">
              <a:buClr>
                <a:schemeClr val="tx2">
                  <a:lumMod val="75000"/>
                </a:schemeClr>
              </a:buClr>
              <a:buNone/>
            </a:pPr>
            <a:endParaRPr lang="en-US" sz="2800" dirty="0" smtClean="0"/>
          </a:p>
          <a:p>
            <a:pPr marL="342900" lvl="2" indent="-342900">
              <a:buClr>
                <a:schemeClr val="tx2">
                  <a:lumMod val="75000"/>
                </a:schemeClr>
              </a:buClr>
              <a:buNone/>
            </a:pPr>
            <a:endParaRPr lang="en-US" sz="2700" dirty="0" smtClean="0">
              <a:solidFill>
                <a:schemeClr val="tx1">
                  <a:lumMod val="85000"/>
                  <a:lumOff val="15000"/>
                </a:schemeClr>
              </a:solidFill>
            </a:endParaRPr>
          </a:p>
          <a:p>
            <a:pPr lvl="1">
              <a:buNone/>
            </a:pPr>
            <a:endParaRPr lang="en-US" dirty="0" smtClean="0"/>
          </a:p>
          <a:p>
            <a:pPr lvl="1"/>
            <a:endParaRPr lang="en-US" dirty="0"/>
          </a:p>
        </p:txBody>
      </p:sp>
      <p:sp>
        <p:nvSpPr>
          <p:cNvPr id="5" name="Slide Number Placeholder 4"/>
          <p:cNvSpPr>
            <a:spLocks noGrp="1"/>
          </p:cNvSpPr>
          <p:nvPr>
            <p:ph type="sldNum" sz="quarter" idx="4294967295"/>
          </p:nvPr>
        </p:nvSpPr>
        <p:spPr>
          <a:xfrm>
            <a:off x="192157" y="6326533"/>
            <a:ext cx="2133600" cy="365125"/>
          </a:xfrm>
          <a:prstGeom prst="rect">
            <a:avLst/>
          </a:prstGeom>
        </p:spPr>
        <p:txBody>
          <a:bodyPr/>
          <a:lstStyle/>
          <a:p>
            <a:fld id="{E7BE804C-55B9-4969-AB0C-BB56077106EA}" type="slidenum">
              <a:rPr lang="en-US" smtClean="0"/>
              <a:pPr/>
              <a:t>21</a:t>
            </a:fld>
            <a:endParaRPr lang="en-US" dirty="0"/>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Demand Response Settlement</a:t>
            </a:r>
            <a:endParaRPr lang="en-US" sz="3000" dirty="0"/>
          </a:p>
        </p:txBody>
      </p:sp>
      <p:sp>
        <p:nvSpPr>
          <p:cNvPr id="4" name="Content Placeholder 3"/>
          <p:cNvSpPr>
            <a:spLocks noGrp="1"/>
          </p:cNvSpPr>
          <p:nvPr>
            <p:ph idx="1"/>
          </p:nvPr>
        </p:nvSpPr>
        <p:spPr>
          <a:xfrm>
            <a:off x="258945" y="1508760"/>
            <a:ext cx="8618018" cy="4876800"/>
          </a:xfrm>
        </p:spPr>
        <p:txBody>
          <a:bodyPr>
            <a:normAutofit fontScale="92500" lnSpcReduction="10000"/>
          </a:bodyPr>
          <a:lstStyle/>
          <a:p>
            <a:r>
              <a:rPr lang="en-US" dirty="0" smtClean="0"/>
              <a:t>FlexPeak Management – program changes</a:t>
            </a:r>
          </a:p>
          <a:p>
            <a:pPr lvl="1"/>
            <a:r>
              <a:rPr lang="en-US" b="1" dirty="0" smtClean="0"/>
              <a:t>Participants</a:t>
            </a:r>
            <a:r>
              <a:rPr lang="en-US" dirty="0" smtClean="0"/>
              <a:t>. </a:t>
            </a:r>
            <a:r>
              <a:rPr lang="en-US" sz="2200" dirty="0" smtClean="0"/>
              <a:t>Idaho Power will not actively seek to expand the capacity of program – participants are industrial and large commercial customers</a:t>
            </a:r>
            <a:r>
              <a:rPr lang="en-US" dirty="0" smtClean="0"/>
              <a:t>.</a:t>
            </a:r>
          </a:p>
          <a:p>
            <a:pPr lvl="1"/>
            <a:r>
              <a:rPr lang="en-US" b="1" dirty="0" smtClean="0"/>
              <a:t>Program Details:</a:t>
            </a:r>
          </a:p>
          <a:p>
            <a:pPr lvl="2"/>
            <a:r>
              <a:rPr lang="en-US" dirty="0" smtClean="0"/>
              <a:t>Same season (6/15 – 8/15), event hours  (similar) and minimum of three events as other programs</a:t>
            </a:r>
          </a:p>
          <a:p>
            <a:pPr lvl="2"/>
            <a:r>
              <a:rPr lang="en-US" dirty="0" smtClean="0"/>
              <a:t>Events will occur 2:00 p.m. to 8:00 p.m.</a:t>
            </a:r>
          </a:p>
          <a:p>
            <a:pPr lvl="2"/>
            <a:r>
              <a:rPr lang="en-US" dirty="0" smtClean="0"/>
              <a:t>Two hour advanced notice to participants</a:t>
            </a:r>
          </a:p>
          <a:p>
            <a:pPr lvl="1"/>
            <a:r>
              <a:rPr lang="en-US" b="1" dirty="0" smtClean="0"/>
              <a:t>Incentive</a:t>
            </a:r>
            <a:r>
              <a:rPr lang="en-US" dirty="0" smtClean="0"/>
              <a:t>. </a:t>
            </a:r>
          </a:p>
          <a:p>
            <a:pPr lvl="2"/>
            <a:r>
              <a:rPr lang="en-US" dirty="0" smtClean="0"/>
              <a:t>A fixed and variable incentive structure may be used, as long as the variable portion is low enough that it does not prevent the program from being dispatched. If  a variable and fixed incentive structure is used, a minimum of three events will be included in the fixed incentive. The variable incentive will be paid to participants if Idaho Power conducts dispatch events in the FlexPeak Management program for more than the three minimum dispatch events</a:t>
            </a:r>
          </a:p>
          <a:p>
            <a:pPr lvl="2"/>
            <a:endParaRPr lang="en-US" dirty="0" smtClean="0"/>
          </a:p>
          <a:p>
            <a:pPr lvl="2"/>
            <a:endParaRPr lang="en-US" dirty="0" smtClean="0"/>
          </a:p>
          <a:p>
            <a:pPr lvl="1"/>
            <a:endParaRPr lang="en-US" dirty="0" smtClean="0"/>
          </a:p>
          <a:p>
            <a:pPr lvl="1"/>
            <a:endParaRPr lang="en-US" dirty="0" smtClean="0"/>
          </a:p>
          <a:p>
            <a:endParaRPr lang="en-US" dirty="0" smtClean="0"/>
          </a:p>
          <a:p>
            <a:pPr marL="342900" lvl="2" indent="-342900">
              <a:buClr>
                <a:schemeClr val="tx2">
                  <a:lumMod val="75000"/>
                </a:schemeClr>
              </a:buClr>
              <a:buNone/>
            </a:pPr>
            <a:endParaRPr lang="en-US" sz="2800" dirty="0" smtClean="0"/>
          </a:p>
          <a:p>
            <a:pPr marL="342900" lvl="2" indent="-342900">
              <a:buClr>
                <a:schemeClr val="tx2">
                  <a:lumMod val="75000"/>
                </a:schemeClr>
              </a:buClr>
              <a:buNone/>
            </a:pPr>
            <a:endParaRPr lang="en-US" sz="2800" dirty="0" smtClean="0"/>
          </a:p>
          <a:p>
            <a:pPr marL="342900" lvl="2" indent="-342900">
              <a:buClr>
                <a:schemeClr val="tx2">
                  <a:lumMod val="75000"/>
                </a:schemeClr>
              </a:buClr>
              <a:buNone/>
            </a:pPr>
            <a:endParaRPr lang="en-US" sz="2700" dirty="0" smtClean="0">
              <a:solidFill>
                <a:schemeClr val="tx1">
                  <a:lumMod val="85000"/>
                  <a:lumOff val="15000"/>
                </a:schemeClr>
              </a:solidFill>
            </a:endParaRPr>
          </a:p>
          <a:p>
            <a:pPr lvl="1">
              <a:buNone/>
            </a:pPr>
            <a:endParaRPr lang="en-US" dirty="0" smtClean="0"/>
          </a:p>
          <a:p>
            <a:pPr lvl="1"/>
            <a:endParaRPr lang="en-US" dirty="0"/>
          </a:p>
        </p:txBody>
      </p:sp>
      <p:sp>
        <p:nvSpPr>
          <p:cNvPr id="5" name="Slide Number Placeholder 4"/>
          <p:cNvSpPr>
            <a:spLocks noGrp="1"/>
          </p:cNvSpPr>
          <p:nvPr>
            <p:ph type="sldNum" sz="quarter" idx="4294967295"/>
          </p:nvPr>
        </p:nvSpPr>
        <p:spPr>
          <a:xfrm>
            <a:off x="132522" y="6356350"/>
            <a:ext cx="2133600" cy="365125"/>
          </a:xfrm>
          <a:prstGeom prst="rect">
            <a:avLst/>
          </a:prstGeom>
        </p:spPr>
        <p:txBody>
          <a:bodyPr/>
          <a:lstStyle/>
          <a:p>
            <a:fld id="{E7BE804C-55B9-4969-AB0C-BB56077106EA}" type="slidenum">
              <a:rPr lang="en-US" smtClean="0"/>
              <a:pPr/>
              <a:t>22</a:t>
            </a:fld>
            <a:endParaRPr lang="en-US" dirty="0"/>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Demand Response Settlement</a:t>
            </a:r>
            <a:endParaRPr lang="en-US" sz="3000" dirty="0"/>
          </a:p>
        </p:txBody>
      </p:sp>
      <p:sp>
        <p:nvSpPr>
          <p:cNvPr id="4" name="Content Placeholder 3"/>
          <p:cNvSpPr>
            <a:spLocks noGrp="1"/>
          </p:cNvSpPr>
          <p:nvPr>
            <p:ph idx="1"/>
          </p:nvPr>
        </p:nvSpPr>
        <p:spPr>
          <a:xfrm>
            <a:off x="278823" y="2121011"/>
            <a:ext cx="8618018" cy="4602480"/>
          </a:xfrm>
        </p:spPr>
        <p:txBody>
          <a:bodyPr>
            <a:normAutofit/>
          </a:bodyPr>
          <a:lstStyle/>
          <a:p>
            <a:r>
              <a:rPr lang="en-US" dirty="0" smtClean="0"/>
              <a:t>Idaho Power will investigate the feasibility of using DR as  non-spinning operating reserves by September 2014.   If a pilot is feasible, Idaho Power will work with Staff and other interested parties to develop pilot program. </a:t>
            </a:r>
          </a:p>
          <a:p>
            <a:pPr lvl="1"/>
            <a:endParaRPr lang="en-US" dirty="0" smtClean="0"/>
          </a:p>
          <a:p>
            <a:endParaRPr lang="en-US" dirty="0" smtClean="0"/>
          </a:p>
          <a:p>
            <a:pPr marL="342900" lvl="2" indent="-342900">
              <a:buClr>
                <a:schemeClr val="tx2">
                  <a:lumMod val="75000"/>
                </a:schemeClr>
              </a:buClr>
              <a:buNone/>
            </a:pPr>
            <a:endParaRPr lang="en-US" sz="2800" dirty="0" smtClean="0"/>
          </a:p>
          <a:p>
            <a:pPr marL="342900" lvl="2" indent="-342900">
              <a:buClr>
                <a:schemeClr val="tx2">
                  <a:lumMod val="75000"/>
                </a:schemeClr>
              </a:buClr>
              <a:buNone/>
            </a:pPr>
            <a:endParaRPr lang="en-US" sz="2800" dirty="0" smtClean="0"/>
          </a:p>
          <a:p>
            <a:pPr marL="342900" lvl="2" indent="-342900">
              <a:buClr>
                <a:schemeClr val="tx2">
                  <a:lumMod val="75000"/>
                </a:schemeClr>
              </a:buClr>
              <a:buNone/>
            </a:pPr>
            <a:endParaRPr lang="en-US" sz="2700" dirty="0" smtClean="0">
              <a:solidFill>
                <a:schemeClr val="tx1">
                  <a:lumMod val="85000"/>
                  <a:lumOff val="15000"/>
                </a:schemeClr>
              </a:solidFill>
            </a:endParaRPr>
          </a:p>
          <a:p>
            <a:pPr lvl="1">
              <a:buNone/>
            </a:pPr>
            <a:endParaRPr lang="en-US" dirty="0" smtClean="0"/>
          </a:p>
          <a:p>
            <a:pPr lvl="1"/>
            <a:endParaRPr lang="en-US" dirty="0"/>
          </a:p>
        </p:txBody>
      </p:sp>
      <p:sp>
        <p:nvSpPr>
          <p:cNvPr id="5" name="Slide Number Placeholder 4"/>
          <p:cNvSpPr>
            <a:spLocks noGrp="1"/>
          </p:cNvSpPr>
          <p:nvPr>
            <p:ph type="sldNum" sz="quarter" idx="4294967295"/>
          </p:nvPr>
        </p:nvSpPr>
        <p:spPr>
          <a:xfrm>
            <a:off x="202096" y="6256959"/>
            <a:ext cx="2133600" cy="365125"/>
          </a:xfrm>
          <a:prstGeom prst="rect">
            <a:avLst/>
          </a:prstGeom>
        </p:spPr>
        <p:txBody>
          <a:bodyPr/>
          <a:lstStyle/>
          <a:p>
            <a:fld id="{E7BE804C-55B9-4969-AB0C-BB56077106EA}" type="slidenum">
              <a:rPr lang="en-US" smtClean="0"/>
              <a:pPr/>
              <a:t>23</a:t>
            </a:fld>
            <a:endParaRPr lang="en-US" dirty="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p:cNvSpPr>
            <a:spLocks noGrp="1"/>
          </p:cNvSpPr>
          <p:nvPr>
            <p:ph type="sldNum" sz="quarter" idx="10"/>
          </p:nvPr>
        </p:nvSpPr>
        <p:spPr>
          <a:xfrm>
            <a:off x="126434" y="6471368"/>
            <a:ext cx="1076325" cy="228600"/>
          </a:xfrm>
        </p:spPr>
        <p:txBody>
          <a:bodyPr/>
          <a:lstStyle/>
          <a:p>
            <a:fld id="{43C5A05E-A213-4149-B1CF-218E899D5A70}" type="slidenum">
              <a:rPr lang="en-US" smtClean="0">
                <a:solidFill>
                  <a:srgbClr val="3E1A27"/>
                </a:solidFill>
              </a:rPr>
              <a:pPr/>
              <a:t>24</a:t>
            </a:fld>
            <a:endParaRPr lang="en-US" dirty="0">
              <a:solidFill>
                <a:srgbClr val="3E1A27"/>
              </a:solidFill>
            </a:endParaRPr>
          </a:p>
        </p:txBody>
      </p:sp>
      <p:sp>
        <p:nvSpPr>
          <p:cNvPr id="5" name="TextBox 4"/>
          <p:cNvSpPr txBox="1"/>
          <p:nvPr/>
        </p:nvSpPr>
        <p:spPr>
          <a:xfrm>
            <a:off x="1160060" y="627796"/>
            <a:ext cx="4776716" cy="984885"/>
          </a:xfrm>
          <a:prstGeom prst="rect">
            <a:avLst/>
          </a:prstGeom>
          <a:noFill/>
        </p:spPr>
        <p:txBody>
          <a:bodyPr wrap="square" rtlCol="0">
            <a:spAutoFit/>
          </a:bodyPr>
          <a:lstStyle/>
          <a:p>
            <a:pPr algn="ctr">
              <a:defRPr sz="1600" b="1" i="0" u="none" strike="noStrike" kern="1200" baseline="0">
                <a:solidFill>
                  <a:prstClr val="black"/>
                </a:solidFill>
                <a:latin typeface="+mn-lt"/>
                <a:ea typeface="+mn-ea"/>
                <a:cs typeface="+mn-cs"/>
              </a:defRPr>
            </a:pPr>
            <a:r>
              <a:rPr lang="en-US" sz="2000" dirty="0" smtClean="0">
                <a:latin typeface="+mj-lt"/>
              </a:rPr>
              <a:t>Idaho Power Total Demand Response </a:t>
            </a:r>
          </a:p>
          <a:p>
            <a:pPr algn="ctr">
              <a:defRPr sz="1600" b="1" i="0" u="none" strike="noStrike" kern="1200" baseline="0">
                <a:solidFill>
                  <a:prstClr val="black"/>
                </a:solidFill>
                <a:latin typeface="+mn-lt"/>
                <a:ea typeface="+mn-ea"/>
                <a:cs typeface="+mn-cs"/>
              </a:defRPr>
            </a:pPr>
            <a:r>
              <a:rPr lang="en-US" sz="2000" dirty="0" smtClean="0">
                <a:latin typeface="+mj-lt"/>
              </a:rPr>
              <a:t>July 16, 2010</a:t>
            </a:r>
          </a:p>
          <a:p>
            <a:endParaRPr lang="en-US" dirty="0"/>
          </a:p>
        </p:txBody>
      </p:sp>
      <p:graphicFrame>
        <p:nvGraphicFramePr>
          <p:cNvPr id="7" name="Chart 6"/>
          <p:cNvGraphicFramePr/>
          <p:nvPr/>
        </p:nvGraphicFramePr>
        <p:xfrm>
          <a:off x="-1" y="715617"/>
          <a:ext cx="8418443" cy="597341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03150" y="1098233"/>
            <a:ext cx="7584867" cy="5759767"/>
          </a:xfrm>
          <a:prstGeom prst="rect">
            <a:avLst/>
          </a:prstGeom>
          <a:noFill/>
          <a:ln w="9525">
            <a:noFill/>
            <a:miter lim="800000"/>
            <a:headEnd/>
            <a:tailEnd/>
          </a:ln>
          <a:effectLst/>
        </p:spPr>
      </p:pic>
      <p:sp>
        <p:nvSpPr>
          <p:cNvPr id="5" name="Title 1"/>
          <p:cNvSpPr>
            <a:spLocks noGrp="1"/>
          </p:cNvSpPr>
          <p:nvPr>
            <p:ph type="title"/>
          </p:nvPr>
        </p:nvSpPr>
        <p:spPr>
          <a:xfrm>
            <a:off x="208224" y="358471"/>
            <a:ext cx="5517197" cy="996950"/>
          </a:xfrm>
        </p:spPr>
        <p:txBody>
          <a:bodyPr/>
          <a:lstStyle/>
          <a:p>
            <a:r>
              <a:rPr lang="en-US" sz="2400" dirty="0" smtClean="0"/>
              <a:t>Generation Mix July 1, 2013</a:t>
            </a:r>
            <a:br>
              <a:rPr lang="en-US" sz="2400" dirty="0" smtClean="0"/>
            </a:br>
            <a:r>
              <a:rPr lang="en-US" sz="2000" dirty="0" smtClean="0"/>
              <a:t>Boise High Temperature 110 degrees</a:t>
            </a:r>
            <a:endParaRPr lang="en-US" sz="2000" dirty="0"/>
          </a:p>
        </p:txBody>
      </p:sp>
      <p:sp>
        <p:nvSpPr>
          <p:cNvPr id="6" name="Slide Number Placeholder 5"/>
          <p:cNvSpPr>
            <a:spLocks noGrp="1"/>
          </p:cNvSpPr>
          <p:nvPr>
            <p:ph type="sldNum" sz="quarter" idx="4294967295"/>
          </p:nvPr>
        </p:nvSpPr>
        <p:spPr>
          <a:xfrm>
            <a:off x="142461" y="6356350"/>
            <a:ext cx="2133600" cy="365125"/>
          </a:xfrm>
          <a:prstGeom prst="rect">
            <a:avLst/>
          </a:prstGeom>
        </p:spPr>
        <p:txBody>
          <a:bodyPr/>
          <a:lstStyle/>
          <a:p>
            <a:fld id="{E7BE804C-55B9-4969-AB0C-BB56077106EA}" type="slidenum">
              <a:rPr lang="en-US" sz="1400" smtClean="0"/>
              <a:pPr/>
              <a:t>25</a:t>
            </a:fld>
            <a:endParaRPr lang="en-US" sz="1400" dirty="0"/>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9022"/>
            <a:ext cx="6475730" cy="883920"/>
          </a:xfrm>
        </p:spPr>
        <p:txBody>
          <a:bodyPr/>
          <a:lstStyle/>
          <a:p>
            <a:r>
              <a:rPr lang="en-US" dirty="0" smtClean="0"/>
              <a:t>Program Design – A/C Cool Credit</a:t>
            </a:r>
            <a:endParaRPr lang="en-US" dirty="0"/>
          </a:p>
        </p:txBody>
      </p:sp>
      <p:sp>
        <p:nvSpPr>
          <p:cNvPr id="4" name="Slide Number Placeholder 3"/>
          <p:cNvSpPr>
            <a:spLocks noGrp="1"/>
          </p:cNvSpPr>
          <p:nvPr>
            <p:ph type="sldNum" sz="quarter" idx="10"/>
          </p:nvPr>
        </p:nvSpPr>
        <p:spPr/>
        <p:txBody>
          <a:bodyPr/>
          <a:lstStyle/>
          <a:p>
            <a:fld id="{43C5A05E-A213-4149-B1CF-218E899D5A70}" type="slidenum">
              <a:rPr lang="en-US" smtClean="0"/>
              <a:pPr/>
              <a:t>26</a:t>
            </a:fld>
            <a:endParaRPr lang="en-US" dirty="0"/>
          </a:p>
        </p:txBody>
      </p:sp>
      <p:pic>
        <p:nvPicPr>
          <p:cNvPr id="12290" name="Picture 2"/>
          <p:cNvPicPr>
            <a:picLocks noChangeAspect="1" noChangeArrowheads="1"/>
          </p:cNvPicPr>
          <p:nvPr/>
        </p:nvPicPr>
        <p:blipFill>
          <a:blip r:embed="rId3" cstate="print"/>
          <a:srcRect/>
          <a:stretch>
            <a:fillRect/>
          </a:stretch>
        </p:blipFill>
        <p:spPr bwMode="auto">
          <a:xfrm>
            <a:off x="775212" y="1228038"/>
            <a:ext cx="7483885" cy="5561709"/>
          </a:xfrm>
          <a:prstGeom prst="rect">
            <a:avLst/>
          </a:prstGeom>
          <a:noFill/>
          <a:ln w="9525">
            <a:noFill/>
            <a:miter lim="800000"/>
            <a:headEnd/>
            <a:tailEnd/>
          </a:ln>
          <a:effectLst/>
        </p:spPr>
      </p:pic>
    </p:spTree>
    <p:extLst>
      <p:ext uri="{BB962C8B-B14F-4D97-AF65-F5344CB8AC3E}">
        <p14:creationId xmlns:p14="http://schemas.microsoft.com/office/powerpoint/2010/main" xmlns="" val="2564034741"/>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255" y="230118"/>
            <a:ext cx="6871970" cy="883920"/>
          </a:xfrm>
        </p:spPr>
        <p:txBody>
          <a:bodyPr/>
          <a:lstStyle/>
          <a:p>
            <a:r>
              <a:rPr lang="en-US" dirty="0" smtClean="0"/>
              <a:t>Irrigation Peak Rewards</a:t>
            </a:r>
            <a:endParaRPr lang="en-US" dirty="0"/>
          </a:p>
        </p:txBody>
      </p:sp>
      <p:sp>
        <p:nvSpPr>
          <p:cNvPr id="4" name="Slide Number Placeholder 3"/>
          <p:cNvSpPr>
            <a:spLocks noGrp="1"/>
          </p:cNvSpPr>
          <p:nvPr>
            <p:ph type="sldNum" sz="quarter" idx="10"/>
          </p:nvPr>
        </p:nvSpPr>
        <p:spPr/>
        <p:txBody>
          <a:bodyPr/>
          <a:lstStyle/>
          <a:p>
            <a:fld id="{43C5A05E-A213-4149-B1CF-218E899D5A70}" type="slidenum">
              <a:rPr lang="en-US" smtClean="0"/>
              <a:pPr/>
              <a:t>27</a:t>
            </a:fld>
            <a:endParaRPr lang="en-US" dirty="0"/>
          </a:p>
        </p:txBody>
      </p:sp>
      <p:grpSp>
        <p:nvGrpSpPr>
          <p:cNvPr id="13316" name="Group 4"/>
          <p:cNvGrpSpPr>
            <a:grpSpLocks noChangeAspect="1"/>
          </p:cNvGrpSpPr>
          <p:nvPr/>
        </p:nvGrpSpPr>
        <p:grpSpPr bwMode="auto">
          <a:xfrm>
            <a:off x="653704" y="1067767"/>
            <a:ext cx="7758593" cy="5668963"/>
            <a:chOff x="537" y="754"/>
            <a:chExt cx="4710" cy="3571"/>
          </a:xfrm>
        </p:grpSpPr>
        <p:sp>
          <p:nvSpPr>
            <p:cNvPr id="13315" name="AutoShape 3"/>
            <p:cNvSpPr>
              <a:spLocks noChangeAspect="1" noChangeArrowheads="1" noTextEdit="1"/>
            </p:cNvSpPr>
            <p:nvPr/>
          </p:nvSpPr>
          <p:spPr bwMode="auto">
            <a:xfrm>
              <a:off x="537" y="754"/>
              <a:ext cx="4673" cy="35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17" name="Rectangle 5"/>
            <p:cNvSpPr>
              <a:spLocks noChangeArrowheads="1"/>
            </p:cNvSpPr>
            <p:nvPr/>
          </p:nvSpPr>
          <p:spPr bwMode="auto">
            <a:xfrm>
              <a:off x="537" y="754"/>
              <a:ext cx="4673" cy="166"/>
            </a:xfrm>
            <a:prstGeom prst="rect">
              <a:avLst/>
            </a:prstGeom>
            <a:solidFill>
              <a:srgbClr val="25A78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18" name="Rectangle 6"/>
            <p:cNvSpPr>
              <a:spLocks noChangeArrowheads="1"/>
            </p:cNvSpPr>
            <p:nvPr/>
          </p:nvSpPr>
          <p:spPr bwMode="auto">
            <a:xfrm>
              <a:off x="537" y="1053"/>
              <a:ext cx="4673" cy="111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19" name="Rectangle 7"/>
            <p:cNvSpPr>
              <a:spLocks noChangeArrowheads="1"/>
            </p:cNvSpPr>
            <p:nvPr/>
          </p:nvSpPr>
          <p:spPr bwMode="auto">
            <a:xfrm>
              <a:off x="537" y="2165"/>
              <a:ext cx="1053" cy="38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20" name="Rectangle 8"/>
            <p:cNvSpPr>
              <a:spLocks noChangeArrowheads="1"/>
            </p:cNvSpPr>
            <p:nvPr/>
          </p:nvSpPr>
          <p:spPr bwMode="auto">
            <a:xfrm>
              <a:off x="3184" y="2165"/>
              <a:ext cx="2026" cy="38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21" name="Rectangle 9"/>
            <p:cNvSpPr>
              <a:spLocks noChangeArrowheads="1"/>
            </p:cNvSpPr>
            <p:nvPr/>
          </p:nvSpPr>
          <p:spPr bwMode="auto">
            <a:xfrm>
              <a:off x="537" y="2540"/>
              <a:ext cx="4673" cy="88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22" name="Rectangle 10"/>
            <p:cNvSpPr>
              <a:spLocks noChangeArrowheads="1"/>
            </p:cNvSpPr>
            <p:nvPr/>
          </p:nvSpPr>
          <p:spPr bwMode="auto">
            <a:xfrm>
              <a:off x="537" y="3416"/>
              <a:ext cx="1053" cy="90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23" name="Rectangle 11"/>
            <p:cNvSpPr>
              <a:spLocks noChangeArrowheads="1"/>
            </p:cNvSpPr>
            <p:nvPr/>
          </p:nvSpPr>
          <p:spPr bwMode="auto">
            <a:xfrm>
              <a:off x="799" y="765"/>
              <a:ext cx="572" cy="12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Arial" pitchFamily="34" charset="0"/>
                  <a:cs typeface="Arial" pitchFamily="34" charset="0"/>
                </a:rPr>
                <a:t>Components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4" name="Rectangle 12"/>
            <p:cNvSpPr>
              <a:spLocks noChangeArrowheads="1"/>
            </p:cNvSpPr>
            <p:nvPr/>
          </p:nvSpPr>
          <p:spPr bwMode="auto">
            <a:xfrm>
              <a:off x="1922" y="765"/>
              <a:ext cx="973" cy="12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Arial" pitchFamily="34" charset="0"/>
                  <a:cs typeface="Arial" pitchFamily="34" charset="0"/>
                </a:rPr>
                <a:t>Irrigation: Prior to 2013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5" name="Rectangle 13"/>
            <p:cNvSpPr>
              <a:spLocks noChangeArrowheads="1"/>
            </p:cNvSpPr>
            <p:nvPr/>
          </p:nvSpPr>
          <p:spPr bwMode="auto">
            <a:xfrm>
              <a:off x="3633" y="765"/>
              <a:ext cx="1171" cy="12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Arial" pitchFamily="34" charset="0"/>
                  <a:cs typeface="Arial" pitchFamily="34" charset="0"/>
                </a:rPr>
                <a:t>Irrigation: Proposed Design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6" name="Rectangle 14"/>
            <p:cNvSpPr>
              <a:spLocks noChangeArrowheads="1"/>
            </p:cNvSpPr>
            <p:nvPr/>
          </p:nvSpPr>
          <p:spPr bwMode="auto">
            <a:xfrm>
              <a:off x="558" y="925"/>
              <a:ext cx="706"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Target Customers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7" name="Rectangle 15"/>
            <p:cNvSpPr>
              <a:spLocks noChangeArrowheads="1"/>
            </p:cNvSpPr>
            <p:nvPr/>
          </p:nvSpPr>
          <p:spPr bwMode="auto">
            <a:xfrm>
              <a:off x="1606" y="925"/>
              <a:ext cx="786"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Irrigation Customers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8" name="Rectangle 16"/>
            <p:cNvSpPr>
              <a:spLocks noChangeArrowheads="1"/>
            </p:cNvSpPr>
            <p:nvPr/>
          </p:nvSpPr>
          <p:spPr bwMode="auto">
            <a:xfrm>
              <a:off x="3205" y="925"/>
              <a:ext cx="786"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Irrigation Customers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9" name="Rectangle 17"/>
            <p:cNvSpPr>
              <a:spLocks noChangeArrowheads="1"/>
            </p:cNvSpPr>
            <p:nvPr/>
          </p:nvSpPr>
          <p:spPr bwMode="auto">
            <a:xfrm>
              <a:off x="558" y="1064"/>
              <a:ext cx="626"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Dates Available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30" name="Rectangle 18"/>
            <p:cNvSpPr>
              <a:spLocks noChangeArrowheads="1"/>
            </p:cNvSpPr>
            <p:nvPr/>
          </p:nvSpPr>
          <p:spPr bwMode="auto">
            <a:xfrm>
              <a:off x="1606" y="1064"/>
              <a:ext cx="668"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June 15 - Aug 15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31" name="Rectangle 19"/>
            <p:cNvSpPr>
              <a:spLocks noChangeArrowheads="1"/>
            </p:cNvSpPr>
            <p:nvPr/>
          </p:nvSpPr>
          <p:spPr bwMode="auto">
            <a:xfrm>
              <a:off x="3205" y="1064"/>
              <a:ext cx="668"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June 15 - Aug 15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32" name="Rectangle 20"/>
            <p:cNvSpPr>
              <a:spLocks noChangeArrowheads="1"/>
            </p:cNvSpPr>
            <p:nvPr/>
          </p:nvSpPr>
          <p:spPr bwMode="auto">
            <a:xfrm>
              <a:off x="558" y="1203"/>
              <a:ext cx="593"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Available Days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33" name="Rectangle 21"/>
            <p:cNvSpPr>
              <a:spLocks noChangeArrowheads="1"/>
            </p:cNvSpPr>
            <p:nvPr/>
          </p:nvSpPr>
          <p:spPr bwMode="auto">
            <a:xfrm>
              <a:off x="1606" y="1203"/>
              <a:ext cx="353"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Mon-Sat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34" name="Rectangle 22"/>
            <p:cNvSpPr>
              <a:spLocks noChangeArrowheads="1"/>
            </p:cNvSpPr>
            <p:nvPr/>
          </p:nvSpPr>
          <p:spPr bwMode="auto">
            <a:xfrm>
              <a:off x="1922" y="1203"/>
              <a:ext cx="519"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 no holidays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35" name="Rectangle 23"/>
            <p:cNvSpPr>
              <a:spLocks noChangeArrowheads="1"/>
            </p:cNvSpPr>
            <p:nvPr/>
          </p:nvSpPr>
          <p:spPr bwMode="auto">
            <a:xfrm>
              <a:off x="3205" y="1203"/>
              <a:ext cx="353"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Mon-Sat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36" name="Rectangle 24"/>
            <p:cNvSpPr>
              <a:spLocks noChangeArrowheads="1"/>
            </p:cNvSpPr>
            <p:nvPr/>
          </p:nvSpPr>
          <p:spPr bwMode="auto">
            <a:xfrm>
              <a:off x="3520" y="1203"/>
              <a:ext cx="519"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 no holidays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37" name="Rectangle 25"/>
            <p:cNvSpPr>
              <a:spLocks noChangeArrowheads="1"/>
            </p:cNvSpPr>
            <p:nvPr/>
          </p:nvSpPr>
          <p:spPr bwMode="auto">
            <a:xfrm>
              <a:off x="558" y="1342"/>
              <a:ext cx="904"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Times-of-Day Available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38" name="Rectangle 26"/>
            <p:cNvSpPr>
              <a:spLocks noChangeArrowheads="1"/>
            </p:cNvSpPr>
            <p:nvPr/>
          </p:nvSpPr>
          <p:spPr bwMode="auto">
            <a:xfrm>
              <a:off x="1606" y="1342"/>
              <a:ext cx="610"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1 p.m. to 9 p.m.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39" name="Rectangle 27"/>
            <p:cNvSpPr>
              <a:spLocks noChangeArrowheads="1"/>
            </p:cNvSpPr>
            <p:nvPr/>
          </p:nvSpPr>
          <p:spPr bwMode="auto">
            <a:xfrm>
              <a:off x="3205" y="1342"/>
              <a:ext cx="610"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1 p.m. to 9 p.m.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40" name="Rectangle 28"/>
            <p:cNvSpPr>
              <a:spLocks noChangeArrowheads="1"/>
            </p:cNvSpPr>
            <p:nvPr/>
          </p:nvSpPr>
          <p:spPr bwMode="auto">
            <a:xfrm>
              <a:off x="558" y="1481"/>
              <a:ext cx="652"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Hours per Event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41" name="Rectangle 29"/>
            <p:cNvSpPr>
              <a:spLocks noChangeArrowheads="1"/>
            </p:cNvSpPr>
            <p:nvPr/>
          </p:nvSpPr>
          <p:spPr bwMode="auto">
            <a:xfrm>
              <a:off x="1606" y="1481"/>
              <a:ext cx="984"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Up to four hours per event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42" name="Rectangle 30"/>
            <p:cNvSpPr>
              <a:spLocks noChangeArrowheads="1"/>
            </p:cNvSpPr>
            <p:nvPr/>
          </p:nvSpPr>
          <p:spPr bwMode="auto">
            <a:xfrm>
              <a:off x="3205" y="1481"/>
              <a:ext cx="984"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Up to four hours per event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43" name="Rectangle 31"/>
            <p:cNvSpPr>
              <a:spLocks noChangeArrowheads="1"/>
            </p:cNvSpPr>
            <p:nvPr/>
          </p:nvSpPr>
          <p:spPr bwMode="auto">
            <a:xfrm>
              <a:off x="558" y="1620"/>
              <a:ext cx="642"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Hours per Week</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44" name="Rectangle 32"/>
            <p:cNvSpPr>
              <a:spLocks noChangeArrowheads="1"/>
            </p:cNvSpPr>
            <p:nvPr/>
          </p:nvSpPr>
          <p:spPr bwMode="auto">
            <a:xfrm>
              <a:off x="1606" y="1620"/>
              <a:ext cx="941"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Up to 15 hours per week</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45" name="Rectangle 33"/>
            <p:cNvSpPr>
              <a:spLocks noChangeArrowheads="1"/>
            </p:cNvSpPr>
            <p:nvPr/>
          </p:nvSpPr>
          <p:spPr bwMode="auto">
            <a:xfrm>
              <a:off x="3205" y="1620"/>
              <a:ext cx="941"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Up to 15 hours per week</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46" name="Rectangle 34"/>
            <p:cNvSpPr>
              <a:spLocks noChangeArrowheads="1"/>
            </p:cNvSpPr>
            <p:nvPr/>
          </p:nvSpPr>
          <p:spPr bwMode="auto">
            <a:xfrm>
              <a:off x="558" y="1759"/>
              <a:ext cx="711"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Hours per Season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47" name="Rectangle 35"/>
            <p:cNvSpPr>
              <a:spLocks noChangeArrowheads="1"/>
            </p:cNvSpPr>
            <p:nvPr/>
          </p:nvSpPr>
          <p:spPr bwMode="auto">
            <a:xfrm>
              <a:off x="1606" y="1759"/>
              <a:ext cx="1176"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Maximum 60 hours for summer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48" name="Rectangle 36"/>
            <p:cNvSpPr>
              <a:spLocks noChangeArrowheads="1"/>
            </p:cNvSpPr>
            <p:nvPr/>
          </p:nvSpPr>
          <p:spPr bwMode="auto">
            <a:xfrm>
              <a:off x="3205" y="1759"/>
              <a:ext cx="1176"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Maximum 60 hours for summer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49" name="Rectangle 37"/>
            <p:cNvSpPr>
              <a:spLocks noChangeArrowheads="1"/>
            </p:cNvSpPr>
            <p:nvPr/>
          </p:nvSpPr>
          <p:spPr bwMode="auto">
            <a:xfrm>
              <a:off x="558" y="1898"/>
              <a:ext cx="1027"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Minimum number of events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50" name="Rectangle 38"/>
            <p:cNvSpPr>
              <a:spLocks noChangeArrowheads="1"/>
            </p:cNvSpPr>
            <p:nvPr/>
          </p:nvSpPr>
          <p:spPr bwMode="auto">
            <a:xfrm>
              <a:off x="1606" y="1898"/>
              <a:ext cx="86"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51" name="Rectangle 39"/>
            <p:cNvSpPr>
              <a:spLocks noChangeArrowheads="1"/>
            </p:cNvSpPr>
            <p:nvPr/>
          </p:nvSpPr>
          <p:spPr bwMode="auto">
            <a:xfrm>
              <a:off x="3205" y="1898"/>
              <a:ext cx="86"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52" name="Rectangle 40"/>
            <p:cNvSpPr>
              <a:spLocks noChangeArrowheads="1"/>
            </p:cNvSpPr>
            <p:nvPr/>
          </p:nvSpPr>
          <p:spPr bwMode="auto">
            <a:xfrm>
              <a:off x="558" y="2037"/>
              <a:ext cx="631"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Emergency Use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53" name="Rectangle 41"/>
            <p:cNvSpPr>
              <a:spLocks noChangeArrowheads="1"/>
            </p:cNvSpPr>
            <p:nvPr/>
          </p:nvSpPr>
          <p:spPr bwMode="auto">
            <a:xfrm>
              <a:off x="1606" y="2037"/>
              <a:ext cx="176"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Yes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54" name="Rectangle 42"/>
            <p:cNvSpPr>
              <a:spLocks noChangeArrowheads="1"/>
            </p:cNvSpPr>
            <p:nvPr/>
          </p:nvSpPr>
          <p:spPr bwMode="auto">
            <a:xfrm>
              <a:off x="3205" y="2037"/>
              <a:ext cx="176"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Yes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55" name="Rectangle 43"/>
            <p:cNvSpPr>
              <a:spLocks noChangeArrowheads="1"/>
            </p:cNvSpPr>
            <p:nvPr/>
          </p:nvSpPr>
          <p:spPr bwMode="auto">
            <a:xfrm>
              <a:off x="558" y="2176"/>
              <a:ext cx="690"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Cost to Customer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56" name="Rectangle 44"/>
            <p:cNvSpPr>
              <a:spLocks noChangeArrowheads="1"/>
            </p:cNvSpPr>
            <p:nvPr/>
          </p:nvSpPr>
          <p:spPr bwMode="auto">
            <a:xfrm>
              <a:off x="1606" y="2176"/>
              <a:ext cx="1428"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On service locations less than 50 Hp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57" name="Rectangle 45"/>
            <p:cNvSpPr>
              <a:spLocks noChangeArrowheads="1"/>
            </p:cNvSpPr>
            <p:nvPr/>
          </p:nvSpPr>
          <p:spPr bwMode="auto">
            <a:xfrm>
              <a:off x="1606" y="2283"/>
              <a:ext cx="1465"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Original control device Installation cost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58" name="Rectangle 46"/>
            <p:cNvSpPr>
              <a:spLocks noChangeArrowheads="1"/>
            </p:cNvSpPr>
            <p:nvPr/>
          </p:nvSpPr>
          <p:spPr bwMode="auto">
            <a:xfrm>
              <a:off x="1606" y="2390"/>
              <a:ext cx="1374"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varies depending on size and option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59" name="Rectangle 47"/>
            <p:cNvSpPr>
              <a:spLocks noChangeArrowheads="1"/>
            </p:cNvSpPr>
            <p:nvPr/>
          </p:nvSpPr>
          <p:spPr bwMode="auto">
            <a:xfrm>
              <a:off x="3205" y="2176"/>
              <a:ext cx="588"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No new installs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60" name="Rectangle 48"/>
            <p:cNvSpPr>
              <a:spLocks noChangeArrowheads="1"/>
            </p:cNvSpPr>
            <p:nvPr/>
          </p:nvSpPr>
          <p:spPr bwMode="auto">
            <a:xfrm>
              <a:off x="558" y="2550"/>
              <a:ext cx="914"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Advance Notification to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61" name="Rectangle 49"/>
            <p:cNvSpPr>
              <a:spLocks noChangeArrowheads="1"/>
            </p:cNvSpPr>
            <p:nvPr/>
          </p:nvSpPr>
          <p:spPr bwMode="auto">
            <a:xfrm>
              <a:off x="558" y="2657"/>
              <a:ext cx="401"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Customer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62" name="Rectangle 50"/>
            <p:cNvSpPr>
              <a:spLocks noChangeArrowheads="1"/>
            </p:cNvSpPr>
            <p:nvPr/>
          </p:nvSpPr>
          <p:spPr bwMode="auto">
            <a:xfrm>
              <a:off x="1606" y="2550"/>
              <a:ext cx="914"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By 4 pm the day before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63" name="Rectangle 51"/>
            <p:cNvSpPr>
              <a:spLocks noChangeArrowheads="1"/>
            </p:cNvSpPr>
            <p:nvPr/>
          </p:nvSpPr>
          <p:spPr bwMode="auto">
            <a:xfrm>
              <a:off x="3205" y="2550"/>
              <a:ext cx="1919"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No Notification for Automatic dispatch option: Four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64" name="Rectangle 52"/>
            <p:cNvSpPr>
              <a:spLocks noChangeArrowheads="1"/>
            </p:cNvSpPr>
            <p:nvPr/>
          </p:nvSpPr>
          <p:spPr bwMode="auto">
            <a:xfrm>
              <a:off x="3205" y="2657"/>
              <a:ext cx="1256"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hours for Manual dispatch option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65" name="Rectangle 53"/>
            <p:cNvSpPr>
              <a:spLocks noChangeArrowheads="1"/>
            </p:cNvSpPr>
            <p:nvPr/>
          </p:nvSpPr>
          <p:spPr bwMode="auto">
            <a:xfrm>
              <a:off x="1606" y="2850"/>
              <a:ext cx="1453"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Fixed: $26/ kW paid through a $5/ kW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66" name="Rectangle 54"/>
            <p:cNvSpPr>
              <a:spLocks noChangeArrowheads="1"/>
            </p:cNvSpPr>
            <p:nvPr/>
          </p:nvSpPr>
          <p:spPr bwMode="auto">
            <a:xfrm>
              <a:off x="1606" y="2957"/>
              <a:ext cx="1518"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demand credit and $.019/ kWh credit to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67" name="Rectangle 55"/>
            <p:cNvSpPr>
              <a:spLocks noChangeArrowheads="1"/>
            </p:cNvSpPr>
            <p:nvPr/>
          </p:nvSpPr>
          <p:spPr bwMode="auto">
            <a:xfrm>
              <a:off x="1606" y="3064"/>
              <a:ext cx="513"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the customer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68" name="Rectangle 56"/>
            <p:cNvSpPr>
              <a:spLocks noChangeArrowheads="1"/>
            </p:cNvSpPr>
            <p:nvPr/>
          </p:nvSpPr>
          <p:spPr bwMode="auto">
            <a:xfrm>
              <a:off x="3205" y="2850"/>
              <a:ext cx="1135"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Fixed:  $5/ kW demand credit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69" name="Rectangle 57"/>
            <p:cNvSpPr>
              <a:spLocks noChangeArrowheads="1"/>
            </p:cNvSpPr>
            <p:nvPr/>
          </p:nvSpPr>
          <p:spPr bwMode="auto">
            <a:xfrm>
              <a:off x="3205" y="2957"/>
              <a:ext cx="1486"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and $.0076/ kWh credit to the customer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70" name="Rectangle 58"/>
            <p:cNvSpPr>
              <a:spLocks noChangeArrowheads="1"/>
            </p:cNvSpPr>
            <p:nvPr/>
          </p:nvSpPr>
          <p:spPr bwMode="auto">
            <a:xfrm>
              <a:off x="1606" y="3213"/>
              <a:ext cx="1572"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Variable: Average of 17 cents/kWh to the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71" name="Rectangle 59"/>
            <p:cNvSpPr>
              <a:spLocks noChangeArrowheads="1"/>
            </p:cNvSpPr>
            <p:nvPr/>
          </p:nvSpPr>
          <p:spPr bwMode="auto">
            <a:xfrm>
              <a:off x="1606" y="3320"/>
              <a:ext cx="380"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customer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72" name="Rectangle 60"/>
            <p:cNvSpPr>
              <a:spLocks noChangeArrowheads="1"/>
            </p:cNvSpPr>
            <p:nvPr/>
          </p:nvSpPr>
          <p:spPr bwMode="auto">
            <a:xfrm>
              <a:off x="3205" y="3213"/>
              <a:ext cx="1914"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Variable: Average of 16 cents/kWh to the customer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73" name="Rectangle 61"/>
            <p:cNvSpPr>
              <a:spLocks noChangeArrowheads="1"/>
            </p:cNvSpPr>
            <p:nvPr/>
          </p:nvSpPr>
          <p:spPr bwMode="auto">
            <a:xfrm>
              <a:off x="558" y="3427"/>
              <a:ext cx="364"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Opt Outs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74" name="Rectangle 62"/>
            <p:cNvSpPr>
              <a:spLocks noChangeArrowheads="1"/>
            </p:cNvSpPr>
            <p:nvPr/>
          </p:nvSpPr>
          <p:spPr bwMode="auto">
            <a:xfrm>
              <a:off x="1606" y="3427"/>
              <a:ext cx="1470"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Maximum of 5 times, $1/ kW each time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75" name="Rectangle 63"/>
            <p:cNvSpPr>
              <a:spLocks noChangeArrowheads="1"/>
            </p:cNvSpPr>
            <p:nvPr/>
          </p:nvSpPr>
          <p:spPr bwMode="auto">
            <a:xfrm>
              <a:off x="3205" y="3427"/>
              <a:ext cx="2042"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Maximum of 5 times, $5/ kW first 3 events of program,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76" name="Rectangle 64"/>
            <p:cNvSpPr>
              <a:spLocks noChangeArrowheads="1"/>
            </p:cNvSpPr>
            <p:nvPr/>
          </p:nvSpPr>
          <p:spPr bwMode="auto">
            <a:xfrm>
              <a:off x="3205" y="3534"/>
              <a:ext cx="973"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$1/ kW after first 3 events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77" name="Rectangle 65"/>
            <p:cNvSpPr>
              <a:spLocks noChangeArrowheads="1"/>
            </p:cNvSpPr>
            <p:nvPr/>
          </p:nvSpPr>
          <p:spPr bwMode="auto">
            <a:xfrm>
              <a:off x="558" y="3641"/>
              <a:ext cx="749"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Permanent Opt Out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78" name="Rectangle 66"/>
            <p:cNvSpPr>
              <a:spLocks noChangeArrowheads="1"/>
            </p:cNvSpPr>
            <p:nvPr/>
          </p:nvSpPr>
          <p:spPr bwMode="auto">
            <a:xfrm>
              <a:off x="1606" y="3641"/>
              <a:ext cx="1609"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$500 during program season  - No charge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79" name="Rectangle 67"/>
            <p:cNvSpPr>
              <a:spLocks noChangeArrowheads="1"/>
            </p:cNvSpPr>
            <p:nvPr/>
          </p:nvSpPr>
          <p:spPr bwMode="auto">
            <a:xfrm>
              <a:off x="1606" y="3748"/>
              <a:ext cx="1107"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when  out of program season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80" name="Rectangle 68"/>
            <p:cNvSpPr>
              <a:spLocks noChangeArrowheads="1"/>
            </p:cNvSpPr>
            <p:nvPr/>
          </p:nvSpPr>
          <p:spPr bwMode="auto">
            <a:xfrm>
              <a:off x="3205" y="3641"/>
              <a:ext cx="1978"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$500 during program season  - No charge when  out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81" name="Rectangle 69"/>
            <p:cNvSpPr>
              <a:spLocks noChangeArrowheads="1"/>
            </p:cNvSpPr>
            <p:nvPr/>
          </p:nvSpPr>
          <p:spPr bwMode="auto">
            <a:xfrm>
              <a:off x="3205" y="3748"/>
              <a:ext cx="738"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of program season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82" name="Rectangle 70"/>
            <p:cNvSpPr>
              <a:spLocks noChangeArrowheads="1"/>
            </p:cNvSpPr>
            <p:nvPr/>
          </p:nvSpPr>
          <p:spPr bwMode="auto">
            <a:xfrm>
              <a:off x="558" y="3855"/>
              <a:ext cx="813"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Who Can Participate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83" name="Rectangle 71"/>
            <p:cNvSpPr>
              <a:spLocks noChangeArrowheads="1"/>
            </p:cNvSpPr>
            <p:nvPr/>
          </p:nvSpPr>
          <p:spPr bwMode="auto">
            <a:xfrm>
              <a:off x="1606" y="3855"/>
              <a:ext cx="1599"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All irrigation customers (unless installation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84" name="Rectangle 72"/>
            <p:cNvSpPr>
              <a:spLocks noChangeArrowheads="1"/>
            </p:cNvSpPr>
            <p:nvPr/>
          </p:nvSpPr>
          <p:spPr bwMode="auto">
            <a:xfrm>
              <a:off x="1606" y="3962"/>
              <a:ext cx="396"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is unsafe)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85" name="Rectangle 73"/>
            <p:cNvSpPr>
              <a:spLocks noChangeArrowheads="1"/>
            </p:cNvSpPr>
            <p:nvPr/>
          </p:nvSpPr>
          <p:spPr bwMode="auto">
            <a:xfrm>
              <a:off x="3205" y="3855"/>
              <a:ext cx="1786"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All past participating irrigation dispatch service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86" name="Rectangle 74"/>
            <p:cNvSpPr>
              <a:spLocks noChangeArrowheads="1"/>
            </p:cNvSpPr>
            <p:nvPr/>
          </p:nvSpPr>
          <p:spPr bwMode="auto">
            <a:xfrm>
              <a:off x="3205" y="3962"/>
              <a:ext cx="1818"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locations with a device.  Also, 2012 timer option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87" name="Rectangle 75"/>
            <p:cNvSpPr>
              <a:spLocks noChangeArrowheads="1"/>
            </p:cNvSpPr>
            <p:nvPr/>
          </p:nvSpPr>
          <p:spPr bwMode="auto">
            <a:xfrm>
              <a:off x="3205" y="4069"/>
              <a:ext cx="1866"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service locations  have option of converting to the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88" name="Rectangle 76"/>
            <p:cNvSpPr>
              <a:spLocks noChangeArrowheads="1"/>
            </p:cNvSpPr>
            <p:nvPr/>
          </p:nvSpPr>
          <p:spPr bwMode="auto">
            <a:xfrm>
              <a:off x="3205" y="4176"/>
              <a:ext cx="946"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dispatch option in 2014.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89" name="Rectangle 77"/>
            <p:cNvSpPr>
              <a:spLocks noChangeArrowheads="1"/>
            </p:cNvSpPr>
            <p:nvPr/>
          </p:nvSpPr>
          <p:spPr bwMode="auto">
            <a:xfrm>
              <a:off x="558" y="2850"/>
              <a:ext cx="358" cy="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D2D27"/>
                  </a:solidFill>
                  <a:effectLst/>
                  <a:latin typeface="Arial" pitchFamily="34" charset="0"/>
                  <a:cs typeface="Arial" pitchFamily="34" charset="0"/>
                </a:rPr>
                <a:t>Incentive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90" name="Rectangle 78"/>
            <p:cNvSpPr>
              <a:spLocks noChangeArrowheads="1"/>
            </p:cNvSpPr>
            <p:nvPr/>
          </p:nvSpPr>
          <p:spPr bwMode="auto">
            <a:xfrm>
              <a:off x="537" y="754"/>
              <a:ext cx="5" cy="1"/>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91" name="Rectangle 79"/>
            <p:cNvSpPr>
              <a:spLocks noChangeArrowheads="1"/>
            </p:cNvSpPr>
            <p:nvPr/>
          </p:nvSpPr>
          <p:spPr bwMode="auto">
            <a:xfrm>
              <a:off x="1585" y="754"/>
              <a:ext cx="5" cy="1"/>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92" name="Rectangle 80"/>
            <p:cNvSpPr>
              <a:spLocks noChangeArrowheads="1"/>
            </p:cNvSpPr>
            <p:nvPr/>
          </p:nvSpPr>
          <p:spPr bwMode="auto">
            <a:xfrm>
              <a:off x="3184" y="754"/>
              <a:ext cx="5" cy="1"/>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93" name="Rectangle 81"/>
            <p:cNvSpPr>
              <a:spLocks noChangeArrowheads="1"/>
            </p:cNvSpPr>
            <p:nvPr/>
          </p:nvSpPr>
          <p:spPr bwMode="auto">
            <a:xfrm>
              <a:off x="5205" y="754"/>
              <a:ext cx="5" cy="1"/>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94" name="Rectangle 82"/>
            <p:cNvSpPr>
              <a:spLocks noChangeArrowheads="1"/>
            </p:cNvSpPr>
            <p:nvPr/>
          </p:nvSpPr>
          <p:spPr bwMode="auto">
            <a:xfrm>
              <a:off x="1580" y="754"/>
              <a:ext cx="16" cy="16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95" name="Line 83"/>
            <p:cNvSpPr>
              <a:spLocks noChangeShapeType="1"/>
            </p:cNvSpPr>
            <p:nvPr/>
          </p:nvSpPr>
          <p:spPr bwMode="auto">
            <a:xfrm>
              <a:off x="542" y="914"/>
              <a:ext cx="103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96" name="Rectangle 84"/>
            <p:cNvSpPr>
              <a:spLocks noChangeArrowheads="1"/>
            </p:cNvSpPr>
            <p:nvPr/>
          </p:nvSpPr>
          <p:spPr bwMode="auto">
            <a:xfrm>
              <a:off x="542" y="914"/>
              <a:ext cx="1038"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97" name="Rectangle 85"/>
            <p:cNvSpPr>
              <a:spLocks noChangeArrowheads="1"/>
            </p:cNvSpPr>
            <p:nvPr/>
          </p:nvSpPr>
          <p:spPr bwMode="auto">
            <a:xfrm>
              <a:off x="3178" y="754"/>
              <a:ext cx="16" cy="16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98" name="Line 86"/>
            <p:cNvSpPr>
              <a:spLocks noChangeShapeType="1"/>
            </p:cNvSpPr>
            <p:nvPr/>
          </p:nvSpPr>
          <p:spPr bwMode="auto">
            <a:xfrm>
              <a:off x="1596" y="914"/>
              <a:ext cx="158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99" name="Rectangle 87"/>
            <p:cNvSpPr>
              <a:spLocks noChangeArrowheads="1"/>
            </p:cNvSpPr>
            <p:nvPr/>
          </p:nvSpPr>
          <p:spPr bwMode="auto">
            <a:xfrm>
              <a:off x="1596" y="914"/>
              <a:ext cx="1582"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00" name="Line 88"/>
            <p:cNvSpPr>
              <a:spLocks noChangeShapeType="1"/>
            </p:cNvSpPr>
            <p:nvPr/>
          </p:nvSpPr>
          <p:spPr bwMode="auto">
            <a:xfrm>
              <a:off x="3194" y="914"/>
              <a:ext cx="201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01" name="Rectangle 89"/>
            <p:cNvSpPr>
              <a:spLocks noChangeArrowheads="1"/>
            </p:cNvSpPr>
            <p:nvPr/>
          </p:nvSpPr>
          <p:spPr bwMode="auto">
            <a:xfrm>
              <a:off x="3194" y="914"/>
              <a:ext cx="201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02" name="Line 90"/>
            <p:cNvSpPr>
              <a:spLocks noChangeShapeType="1"/>
            </p:cNvSpPr>
            <p:nvPr/>
          </p:nvSpPr>
          <p:spPr bwMode="auto">
            <a:xfrm>
              <a:off x="542" y="1053"/>
              <a:ext cx="466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03" name="Rectangle 91"/>
            <p:cNvSpPr>
              <a:spLocks noChangeArrowheads="1"/>
            </p:cNvSpPr>
            <p:nvPr/>
          </p:nvSpPr>
          <p:spPr bwMode="auto">
            <a:xfrm>
              <a:off x="542" y="1053"/>
              <a:ext cx="4668"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04" name="Line 92"/>
            <p:cNvSpPr>
              <a:spLocks noChangeShapeType="1"/>
            </p:cNvSpPr>
            <p:nvPr/>
          </p:nvSpPr>
          <p:spPr bwMode="auto">
            <a:xfrm>
              <a:off x="542" y="1192"/>
              <a:ext cx="466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05" name="Rectangle 93"/>
            <p:cNvSpPr>
              <a:spLocks noChangeArrowheads="1"/>
            </p:cNvSpPr>
            <p:nvPr/>
          </p:nvSpPr>
          <p:spPr bwMode="auto">
            <a:xfrm>
              <a:off x="542" y="1192"/>
              <a:ext cx="4668"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06" name="Line 94"/>
            <p:cNvSpPr>
              <a:spLocks noChangeShapeType="1"/>
            </p:cNvSpPr>
            <p:nvPr/>
          </p:nvSpPr>
          <p:spPr bwMode="auto">
            <a:xfrm>
              <a:off x="542" y="1331"/>
              <a:ext cx="466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07" name="Rectangle 95"/>
            <p:cNvSpPr>
              <a:spLocks noChangeArrowheads="1"/>
            </p:cNvSpPr>
            <p:nvPr/>
          </p:nvSpPr>
          <p:spPr bwMode="auto">
            <a:xfrm>
              <a:off x="542" y="1331"/>
              <a:ext cx="4668"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08" name="Line 96"/>
            <p:cNvSpPr>
              <a:spLocks noChangeShapeType="1"/>
            </p:cNvSpPr>
            <p:nvPr/>
          </p:nvSpPr>
          <p:spPr bwMode="auto">
            <a:xfrm>
              <a:off x="542" y="1470"/>
              <a:ext cx="466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09" name="Rectangle 97"/>
            <p:cNvSpPr>
              <a:spLocks noChangeArrowheads="1"/>
            </p:cNvSpPr>
            <p:nvPr/>
          </p:nvSpPr>
          <p:spPr bwMode="auto">
            <a:xfrm>
              <a:off x="542" y="1470"/>
              <a:ext cx="4668"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10" name="Line 98"/>
            <p:cNvSpPr>
              <a:spLocks noChangeShapeType="1"/>
            </p:cNvSpPr>
            <p:nvPr/>
          </p:nvSpPr>
          <p:spPr bwMode="auto">
            <a:xfrm>
              <a:off x="542" y="1609"/>
              <a:ext cx="466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11" name="Rectangle 99"/>
            <p:cNvSpPr>
              <a:spLocks noChangeArrowheads="1"/>
            </p:cNvSpPr>
            <p:nvPr/>
          </p:nvSpPr>
          <p:spPr bwMode="auto">
            <a:xfrm>
              <a:off x="542" y="1609"/>
              <a:ext cx="4668"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12" name="Line 100"/>
            <p:cNvSpPr>
              <a:spLocks noChangeShapeType="1"/>
            </p:cNvSpPr>
            <p:nvPr/>
          </p:nvSpPr>
          <p:spPr bwMode="auto">
            <a:xfrm>
              <a:off x="542" y="1748"/>
              <a:ext cx="466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13" name="Rectangle 101"/>
            <p:cNvSpPr>
              <a:spLocks noChangeArrowheads="1"/>
            </p:cNvSpPr>
            <p:nvPr/>
          </p:nvSpPr>
          <p:spPr bwMode="auto">
            <a:xfrm>
              <a:off x="542" y="1748"/>
              <a:ext cx="4668"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14" name="Line 102"/>
            <p:cNvSpPr>
              <a:spLocks noChangeShapeType="1"/>
            </p:cNvSpPr>
            <p:nvPr/>
          </p:nvSpPr>
          <p:spPr bwMode="auto">
            <a:xfrm>
              <a:off x="542" y="1887"/>
              <a:ext cx="466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15" name="Rectangle 103"/>
            <p:cNvSpPr>
              <a:spLocks noChangeArrowheads="1"/>
            </p:cNvSpPr>
            <p:nvPr/>
          </p:nvSpPr>
          <p:spPr bwMode="auto">
            <a:xfrm>
              <a:off x="542" y="1887"/>
              <a:ext cx="4668"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16" name="Line 104"/>
            <p:cNvSpPr>
              <a:spLocks noChangeShapeType="1"/>
            </p:cNvSpPr>
            <p:nvPr/>
          </p:nvSpPr>
          <p:spPr bwMode="auto">
            <a:xfrm>
              <a:off x="542" y="2026"/>
              <a:ext cx="466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17" name="Rectangle 105"/>
            <p:cNvSpPr>
              <a:spLocks noChangeArrowheads="1"/>
            </p:cNvSpPr>
            <p:nvPr/>
          </p:nvSpPr>
          <p:spPr bwMode="auto">
            <a:xfrm>
              <a:off x="542" y="2026"/>
              <a:ext cx="4668"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18" name="Line 106"/>
            <p:cNvSpPr>
              <a:spLocks noChangeShapeType="1"/>
            </p:cNvSpPr>
            <p:nvPr/>
          </p:nvSpPr>
          <p:spPr bwMode="auto">
            <a:xfrm>
              <a:off x="542" y="2165"/>
              <a:ext cx="466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19" name="Rectangle 107"/>
            <p:cNvSpPr>
              <a:spLocks noChangeArrowheads="1"/>
            </p:cNvSpPr>
            <p:nvPr/>
          </p:nvSpPr>
          <p:spPr bwMode="auto">
            <a:xfrm>
              <a:off x="542" y="2165"/>
              <a:ext cx="4668"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20" name="Line 108"/>
            <p:cNvSpPr>
              <a:spLocks noChangeShapeType="1"/>
            </p:cNvSpPr>
            <p:nvPr/>
          </p:nvSpPr>
          <p:spPr bwMode="auto">
            <a:xfrm>
              <a:off x="542" y="2540"/>
              <a:ext cx="466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21" name="Rectangle 109"/>
            <p:cNvSpPr>
              <a:spLocks noChangeArrowheads="1"/>
            </p:cNvSpPr>
            <p:nvPr/>
          </p:nvSpPr>
          <p:spPr bwMode="auto">
            <a:xfrm>
              <a:off x="542" y="2540"/>
              <a:ext cx="4668"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22" name="Line 110"/>
            <p:cNvSpPr>
              <a:spLocks noChangeShapeType="1"/>
            </p:cNvSpPr>
            <p:nvPr/>
          </p:nvSpPr>
          <p:spPr bwMode="auto">
            <a:xfrm>
              <a:off x="542" y="2839"/>
              <a:ext cx="466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23" name="Rectangle 111"/>
            <p:cNvSpPr>
              <a:spLocks noChangeArrowheads="1"/>
            </p:cNvSpPr>
            <p:nvPr/>
          </p:nvSpPr>
          <p:spPr bwMode="auto">
            <a:xfrm>
              <a:off x="542" y="2839"/>
              <a:ext cx="4668"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24" name="Line 112"/>
            <p:cNvSpPr>
              <a:spLocks noChangeShapeType="1"/>
            </p:cNvSpPr>
            <p:nvPr/>
          </p:nvSpPr>
          <p:spPr bwMode="auto">
            <a:xfrm>
              <a:off x="1590" y="3203"/>
              <a:ext cx="3620"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25" name="Rectangle 113"/>
            <p:cNvSpPr>
              <a:spLocks noChangeArrowheads="1"/>
            </p:cNvSpPr>
            <p:nvPr/>
          </p:nvSpPr>
          <p:spPr bwMode="auto">
            <a:xfrm>
              <a:off x="1590" y="3203"/>
              <a:ext cx="3620"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26" name="Line 114"/>
            <p:cNvSpPr>
              <a:spLocks noChangeShapeType="1"/>
            </p:cNvSpPr>
            <p:nvPr/>
          </p:nvSpPr>
          <p:spPr bwMode="auto">
            <a:xfrm>
              <a:off x="542" y="3416"/>
              <a:ext cx="466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27" name="Rectangle 115"/>
            <p:cNvSpPr>
              <a:spLocks noChangeArrowheads="1"/>
            </p:cNvSpPr>
            <p:nvPr/>
          </p:nvSpPr>
          <p:spPr bwMode="auto">
            <a:xfrm>
              <a:off x="542" y="3416"/>
              <a:ext cx="4668"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28" name="Line 116"/>
            <p:cNvSpPr>
              <a:spLocks noChangeShapeType="1"/>
            </p:cNvSpPr>
            <p:nvPr/>
          </p:nvSpPr>
          <p:spPr bwMode="auto">
            <a:xfrm>
              <a:off x="542" y="3630"/>
              <a:ext cx="466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29" name="Rectangle 117"/>
            <p:cNvSpPr>
              <a:spLocks noChangeArrowheads="1"/>
            </p:cNvSpPr>
            <p:nvPr/>
          </p:nvSpPr>
          <p:spPr bwMode="auto">
            <a:xfrm>
              <a:off x="542" y="3630"/>
              <a:ext cx="4668"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30" name="Line 118"/>
            <p:cNvSpPr>
              <a:spLocks noChangeShapeType="1"/>
            </p:cNvSpPr>
            <p:nvPr/>
          </p:nvSpPr>
          <p:spPr bwMode="auto">
            <a:xfrm>
              <a:off x="542" y="3844"/>
              <a:ext cx="466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31" name="Rectangle 119"/>
            <p:cNvSpPr>
              <a:spLocks noChangeArrowheads="1"/>
            </p:cNvSpPr>
            <p:nvPr/>
          </p:nvSpPr>
          <p:spPr bwMode="auto">
            <a:xfrm>
              <a:off x="542" y="3844"/>
              <a:ext cx="4668"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32" name="Line 120"/>
            <p:cNvSpPr>
              <a:spLocks noChangeShapeType="1"/>
            </p:cNvSpPr>
            <p:nvPr/>
          </p:nvSpPr>
          <p:spPr bwMode="auto">
            <a:xfrm>
              <a:off x="537" y="914"/>
              <a:ext cx="1" cy="340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33" name="Rectangle 121"/>
            <p:cNvSpPr>
              <a:spLocks noChangeArrowheads="1"/>
            </p:cNvSpPr>
            <p:nvPr/>
          </p:nvSpPr>
          <p:spPr bwMode="auto">
            <a:xfrm>
              <a:off x="537" y="914"/>
              <a:ext cx="5" cy="340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34" name="Line 122"/>
            <p:cNvSpPr>
              <a:spLocks noChangeShapeType="1"/>
            </p:cNvSpPr>
            <p:nvPr/>
          </p:nvSpPr>
          <p:spPr bwMode="auto">
            <a:xfrm>
              <a:off x="1585" y="920"/>
              <a:ext cx="1" cy="34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35" name="Rectangle 123"/>
            <p:cNvSpPr>
              <a:spLocks noChangeArrowheads="1"/>
            </p:cNvSpPr>
            <p:nvPr/>
          </p:nvSpPr>
          <p:spPr bwMode="auto">
            <a:xfrm>
              <a:off x="1585" y="920"/>
              <a:ext cx="5" cy="34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36" name="Line 124"/>
            <p:cNvSpPr>
              <a:spLocks noChangeShapeType="1"/>
            </p:cNvSpPr>
            <p:nvPr/>
          </p:nvSpPr>
          <p:spPr bwMode="auto">
            <a:xfrm>
              <a:off x="3184" y="920"/>
              <a:ext cx="1" cy="34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37" name="Rectangle 125"/>
            <p:cNvSpPr>
              <a:spLocks noChangeArrowheads="1"/>
            </p:cNvSpPr>
            <p:nvPr/>
          </p:nvSpPr>
          <p:spPr bwMode="auto">
            <a:xfrm>
              <a:off x="3184" y="920"/>
              <a:ext cx="5" cy="34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38" name="Line 126"/>
            <p:cNvSpPr>
              <a:spLocks noChangeShapeType="1"/>
            </p:cNvSpPr>
            <p:nvPr/>
          </p:nvSpPr>
          <p:spPr bwMode="auto">
            <a:xfrm>
              <a:off x="542" y="4315"/>
              <a:ext cx="466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39" name="Rectangle 127"/>
            <p:cNvSpPr>
              <a:spLocks noChangeArrowheads="1"/>
            </p:cNvSpPr>
            <p:nvPr/>
          </p:nvSpPr>
          <p:spPr bwMode="auto">
            <a:xfrm>
              <a:off x="542" y="4315"/>
              <a:ext cx="4668"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40" name="Line 128"/>
            <p:cNvSpPr>
              <a:spLocks noChangeShapeType="1"/>
            </p:cNvSpPr>
            <p:nvPr/>
          </p:nvSpPr>
          <p:spPr bwMode="auto">
            <a:xfrm>
              <a:off x="5205" y="920"/>
              <a:ext cx="1" cy="34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41" name="Rectangle 129"/>
            <p:cNvSpPr>
              <a:spLocks noChangeArrowheads="1"/>
            </p:cNvSpPr>
            <p:nvPr/>
          </p:nvSpPr>
          <p:spPr bwMode="auto">
            <a:xfrm>
              <a:off x="5205" y="920"/>
              <a:ext cx="5" cy="34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42" name="Line 130"/>
            <p:cNvSpPr>
              <a:spLocks noChangeShapeType="1"/>
            </p:cNvSpPr>
            <p:nvPr/>
          </p:nvSpPr>
          <p:spPr bwMode="auto">
            <a:xfrm>
              <a:off x="537" y="4320"/>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43" name="Rectangle 131"/>
            <p:cNvSpPr>
              <a:spLocks noChangeArrowheads="1"/>
            </p:cNvSpPr>
            <p:nvPr/>
          </p:nvSpPr>
          <p:spPr bwMode="auto">
            <a:xfrm>
              <a:off x="537" y="4320"/>
              <a:ext cx="5" cy="5"/>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44" name="Line 132"/>
            <p:cNvSpPr>
              <a:spLocks noChangeShapeType="1"/>
            </p:cNvSpPr>
            <p:nvPr/>
          </p:nvSpPr>
          <p:spPr bwMode="auto">
            <a:xfrm>
              <a:off x="1585" y="4320"/>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45" name="Rectangle 133"/>
            <p:cNvSpPr>
              <a:spLocks noChangeArrowheads="1"/>
            </p:cNvSpPr>
            <p:nvPr/>
          </p:nvSpPr>
          <p:spPr bwMode="auto">
            <a:xfrm>
              <a:off x="1585" y="4320"/>
              <a:ext cx="5" cy="5"/>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46" name="Line 134"/>
            <p:cNvSpPr>
              <a:spLocks noChangeShapeType="1"/>
            </p:cNvSpPr>
            <p:nvPr/>
          </p:nvSpPr>
          <p:spPr bwMode="auto">
            <a:xfrm>
              <a:off x="3184" y="4320"/>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47" name="Rectangle 135"/>
            <p:cNvSpPr>
              <a:spLocks noChangeArrowheads="1"/>
            </p:cNvSpPr>
            <p:nvPr/>
          </p:nvSpPr>
          <p:spPr bwMode="auto">
            <a:xfrm>
              <a:off x="3184" y="4320"/>
              <a:ext cx="5" cy="5"/>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48" name="Line 136"/>
            <p:cNvSpPr>
              <a:spLocks noChangeShapeType="1"/>
            </p:cNvSpPr>
            <p:nvPr/>
          </p:nvSpPr>
          <p:spPr bwMode="auto">
            <a:xfrm>
              <a:off x="5205" y="4320"/>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49" name="Rectangle 137"/>
            <p:cNvSpPr>
              <a:spLocks noChangeArrowheads="1"/>
            </p:cNvSpPr>
            <p:nvPr/>
          </p:nvSpPr>
          <p:spPr bwMode="auto">
            <a:xfrm>
              <a:off x="5205" y="4320"/>
              <a:ext cx="5" cy="5"/>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50" name="Line 138"/>
            <p:cNvSpPr>
              <a:spLocks noChangeShapeType="1"/>
            </p:cNvSpPr>
            <p:nvPr/>
          </p:nvSpPr>
          <p:spPr bwMode="auto">
            <a:xfrm>
              <a:off x="5210" y="754"/>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51" name="Rectangle 139"/>
            <p:cNvSpPr>
              <a:spLocks noChangeArrowheads="1"/>
            </p:cNvSpPr>
            <p:nvPr/>
          </p:nvSpPr>
          <p:spPr bwMode="auto">
            <a:xfrm>
              <a:off x="5210" y="754"/>
              <a:ext cx="5" cy="5"/>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52" name="Line 140"/>
            <p:cNvSpPr>
              <a:spLocks noChangeShapeType="1"/>
            </p:cNvSpPr>
            <p:nvPr/>
          </p:nvSpPr>
          <p:spPr bwMode="auto">
            <a:xfrm>
              <a:off x="5210" y="914"/>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53" name="Rectangle 141"/>
            <p:cNvSpPr>
              <a:spLocks noChangeArrowheads="1"/>
            </p:cNvSpPr>
            <p:nvPr/>
          </p:nvSpPr>
          <p:spPr bwMode="auto">
            <a:xfrm>
              <a:off x="5210" y="914"/>
              <a:ext cx="5"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54" name="Line 142"/>
            <p:cNvSpPr>
              <a:spLocks noChangeShapeType="1"/>
            </p:cNvSpPr>
            <p:nvPr/>
          </p:nvSpPr>
          <p:spPr bwMode="auto">
            <a:xfrm>
              <a:off x="5210" y="1053"/>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55" name="Rectangle 143"/>
            <p:cNvSpPr>
              <a:spLocks noChangeArrowheads="1"/>
            </p:cNvSpPr>
            <p:nvPr/>
          </p:nvSpPr>
          <p:spPr bwMode="auto">
            <a:xfrm>
              <a:off x="5210" y="1053"/>
              <a:ext cx="5"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56" name="Line 144"/>
            <p:cNvSpPr>
              <a:spLocks noChangeShapeType="1"/>
            </p:cNvSpPr>
            <p:nvPr/>
          </p:nvSpPr>
          <p:spPr bwMode="auto">
            <a:xfrm>
              <a:off x="5210" y="1192"/>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57" name="Rectangle 145"/>
            <p:cNvSpPr>
              <a:spLocks noChangeArrowheads="1"/>
            </p:cNvSpPr>
            <p:nvPr/>
          </p:nvSpPr>
          <p:spPr bwMode="auto">
            <a:xfrm>
              <a:off x="5210" y="1192"/>
              <a:ext cx="5"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58" name="Line 146"/>
            <p:cNvSpPr>
              <a:spLocks noChangeShapeType="1"/>
            </p:cNvSpPr>
            <p:nvPr/>
          </p:nvSpPr>
          <p:spPr bwMode="auto">
            <a:xfrm>
              <a:off x="5210" y="1331"/>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59" name="Rectangle 147"/>
            <p:cNvSpPr>
              <a:spLocks noChangeArrowheads="1"/>
            </p:cNvSpPr>
            <p:nvPr/>
          </p:nvSpPr>
          <p:spPr bwMode="auto">
            <a:xfrm>
              <a:off x="5210" y="1331"/>
              <a:ext cx="5"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60" name="Line 148"/>
            <p:cNvSpPr>
              <a:spLocks noChangeShapeType="1"/>
            </p:cNvSpPr>
            <p:nvPr/>
          </p:nvSpPr>
          <p:spPr bwMode="auto">
            <a:xfrm>
              <a:off x="5210" y="1470"/>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61" name="Rectangle 149"/>
            <p:cNvSpPr>
              <a:spLocks noChangeArrowheads="1"/>
            </p:cNvSpPr>
            <p:nvPr/>
          </p:nvSpPr>
          <p:spPr bwMode="auto">
            <a:xfrm>
              <a:off x="5210" y="1470"/>
              <a:ext cx="5"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62" name="Line 150"/>
            <p:cNvSpPr>
              <a:spLocks noChangeShapeType="1"/>
            </p:cNvSpPr>
            <p:nvPr/>
          </p:nvSpPr>
          <p:spPr bwMode="auto">
            <a:xfrm>
              <a:off x="5210" y="1609"/>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63" name="Rectangle 151"/>
            <p:cNvSpPr>
              <a:spLocks noChangeArrowheads="1"/>
            </p:cNvSpPr>
            <p:nvPr/>
          </p:nvSpPr>
          <p:spPr bwMode="auto">
            <a:xfrm>
              <a:off x="5210" y="1609"/>
              <a:ext cx="5"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64" name="Line 152"/>
            <p:cNvSpPr>
              <a:spLocks noChangeShapeType="1"/>
            </p:cNvSpPr>
            <p:nvPr/>
          </p:nvSpPr>
          <p:spPr bwMode="auto">
            <a:xfrm>
              <a:off x="5210" y="1748"/>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65" name="Rectangle 153"/>
            <p:cNvSpPr>
              <a:spLocks noChangeArrowheads="1"/>
            </p:cNvSpPr>
            <p:nvPr/>
          </p:nvSpPr>
          <p:spPr bwMode="auto">
            <a:xfrm>
              <a:off x="5210" y="1748"/>
              <a:ext cx="5"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66" name="Line 154"/>
            <p:cNvSpPr>
              <a:spLocks noChangeShapeType="1"/>
            </p:cNvSpPr>
            <p:nvPr/>
          </p:nvSpPr>
          <p:spPr bwMode="auto">
            <a:xfrm>
              <a:off x="5210" y="1887"/>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67" name="Rectangle 155"/>
            <p:cNvSpPr>
              <a:spLocks noChangeArrowheads="1"/>
            </p:cNvSpPr>
            <p:nvPr/>
          </p:nvSpPr>
          <p:spPr bwMode="auto">
            <a:xfrm>
              <a:off x="5210" y="1887"/>
              <a:ext cx="5"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68" name="Line 156"/>
            <p:cNvSpPr>
              <a:spLocks noChangeShapeType="1"/>
            </p:cNvSpPr>
            <p:nvPr/>
          </p:nvSpPr>
          <p:spPr bwMode="auto">
            <a:xfrm>
              <a:off x="5210" y="2026"/>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69" name="Rectangle 157"/>
            <p:cNvSpPr>
              <a:spLocks noChangeArrowheads="1"/>
            </p:cNvSpPr>
            <p:nvPr/>
          </p:nvSpPr>
          <p:spPr bwMode="auto">
            <a:xfrm>
              <a:off x="5210" y="2026"/>
              <a:ext cx="5"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70" name="Line 158"/>
            <p:cNvSpPr>
              <a:spLocks noChangeShapeType="1"/>
            </p:cNvSpPr>
            <p:nvPr/>
          </p:nvSpPr>
          <p:spPr bwMode="auto">
            <a:xfrm>
              <a:off x="5210" y="2165"/>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71" name="Rectangle 159"/>
            <p:cNvSpPr>
              <a:spLocks noChangeArrowheads="1"/>
            </p:cNvSpPr>
            <p:nvPr/>
          </p:nvSpPr>
          <p:spPr bwMode="auto">
            <a:xfrm>
              <a:off x="5210" y="2165"/>
              <a:ext cx="5"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72" name="Line 160"/>
            <p:cNvSpPr>
              <a:spLocks noChangeShapeType="1"/>
            </p:cNvSpPr>
            <p:nvPr/>
          </p:nvSpPr>
          <p:spPr bwMode="auto">
            <a:xfrm>
              <a:off x="5210" y="2540"/>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73" name="Rectangle 161"/>
            <p:cNvSpPr>
              <a:spLocks noChangeArrowheads="1"/>
            </p:cNvSpPr>
            <p:nvPr/>
          </p:nvSpPr>
          <p:spPr bwMode="auto">
            <a:xfrm>
              <a:off x="5210" y="2540"/>
              <a:ext cx="5" cy="5"/>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74" name="Line 162"/>
            <p:cNvSpPr>
              <a:spLocks noChangeShapeType="1"/>
            </p:cNvSpPr>
            <p:nvPr/>
          </p:nvSpPr>
          <p:spPr bwMode="auto">
            <a:xfrm>
              <a:off x="5210" y="2839"/>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75" name="Rectangle 163"/>
            <p:cNvSpPr>
              <a:spLocks noChangeArrowheads="1"/>
            </p:cNvSpPr>
            <p:nvPr/>
          </p:nvSpPr>
          <p:spPr bwMode="auto">
            <a:xfrm>
              <a:off x="5210" y="2839"/>
              <a:ext cx="5" cy="5"/>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76" name="Line 164"/>
            <p:cNvSpPr>
              <a:spLocks noChangeShapeType="1"/>
            </p:cNvSpPr>
            <p:nvPr/>
          </p:nvSpPr>
          <p:spPr bwMode="auto">
            <a:xfrm>
              <a:off x="5210" y="3203"/>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77" name="Rectangle 165"/>
            <p:cNvSpPr>
              <a:spLocks noChangeArrowheads="1"/>
            </p:cNvSpPr>
            <p:nvPr/>
          </p:nvSpPr>
          <p:spPr bwMode="auto">
            <a:xfrm>
              <a:off x="5210" y="3203"/>
              <a:ext cx="5" cy="5"/>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78" name="Line 166"/>
            <p:cNvSpPr>
              <a:spLocks noChangeShapeType="1"/>
            </p:cNvSpPr>
            <p:nvPr/>
          </p:nvSpPr>
          <p:spPr bwMode="auto">
            <a:xfrm>
              <a:off x="5210" y="3416"/>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79" name="Rectangle 167"/>
            <p:cNvSpPr>
              <a:spLocks noChangeArrowheads="1"/>
            </p:cNvSpPr>
            <p:nvPr/>
          </p:nvSpPr>
          <p:spPr bwMode="auto">
            <a:xfrm>
              <a:off x="5210" y="3416"/>
              <a:ext cx="5"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80" name="Line 168"/>
            <p:cNvSpPr>
              <a:spLocks noChangeShapeType="1"/>
            </p:cNvSpPr>
            <p:nvPr/>
          </p:nvSpPr>
          <p:spPr bwMode="auto">
            <a:xfrm>
              <a:off x="5210" y="3630"/>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81" name="Rectangle 169"/>
            <p:cNvSpPr>
              <a:spLocks noChangeArrowheads="1"/>
            </p:cNvSpPr>
            <p:nvPr/>
          </p:nvSpPr>
          <p:spPr bwMode="auto">
            <a:xfrm>
              <a:off x="5210" y="3630"/>
              <a:ext cx="5"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82" name="Line 170"/>
            <p:cNvSpPr>
              <a:spLocks noChangeShapeType="1"/>
            </p:cNvSpPr>
            <p:nvPr/>
          </p:nvSpPr>
          <p:spPr bwMode="auto">
            <a:xfrm>
              <a:off x="5210" y="3844"/>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83" name="Rectangle 171"/>
            <p:cNvSpPr>
              <a:spLocks noChangeArrowheads="1"/>
            </p:cNvSpPr>
            <p:nvPr/>
          </p:nvSpPr>
          <p:spPr bwMode="auto">
            <a:xfrm>
              <a:off x="5210" y="3844"/>
              <a:ext cx="5"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84" name="Line 172"/>
            <p:cNvSpPr>
              <a:spLocks noChangeShapeType="1"/>
            </p:cNvSpPr>
            <p:nvPr/>
          </p:nvSpPr>
          <p:spPr bwMode="auto">
            <a:xfrm>
              <a:off x="5210" y="4315"/>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85" name="Rectangle 173"/>
            <p:cNvSpPr>
              <a:spLocks noChangeArrowheads="1"/>
            </p:cNvSpPr>
            <p:nvPr/>
          </p:nvSpPr>
          <p:spPr bwMode="auto">
            <a:xfrm>
              <a:off x="5210" y="4315"/>
              <a:ext cx="5" cy="5"/>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xmlns="" val="2564034741"/>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799" y="765975"/>
            <a:ext cx="6222393" cy="996950"/>
          </a:xfrm>
        </p:spPr>
        <p:txBody>
          <a:bodyPr/>
          <a:lstStyle/>
          <a:p>
            <a:r>
              <a:rPr lang="en-US" dirty="0" smtClean="0"/>
              <a:t>Demand Response at Idaho Power</a:t>
            </a:r>
            <a:endParaRPr lang="en-US" dirty="0"/>
          </a:p>
        </p:txBody>
      </p:sp>
      <p:sp>
        <p:nvSpPr>
          <p:cNvPr id="7" name="Content Placeholder 6"/>
          <p:cNvSpPr>
            <a:spLocks noGrp="1"/>
          </p:cNvSpPr>
          <p:nvPr>
            <p:ph idx="1"/>
          </p:nvPr>
        </p:nvSpPr>
        <p:spPr/>
        <p:txBody>
          <a:bodyPr/>
          <a:lstStyle/>
          <a:p>
            <a:pPr algn="ctr">
              <a:buNone/>
            </a:pPr>
            <a:endParaRPr lang="en-US" dirty="0" smtClean="0"/>
          </a:p>
          <a:p>
            <a:pPr algn="ctr">
              <a:buNone/>
            </a:pPr>
            <a:endParaRPr lang="en-US" dirty="0" smtClean="0"/>
          </a:p>
          <a:p>
            <a:pPr algn="ctr">
              <a:buNone/>
            </a:pPr>
            <a:endParaRPr lang="en-US" dirty="0" smtClean="0"/>
          </a:p>
          <a:p>
            <a:pPr algn="ctr">
              <a:buNone/>
            </a:pPr>
            <a:r>
              <a:rPr lang="en-US" b="1" dirty="0" smtClean="0">
                <a:solidFill>
                  <a:srgbClr val="3E1A27"/>
                </a:solidFill>
              </a:rPr>
              <a:t>Questions/Comments?</a:t>
            </a:r>
          </a:p>
          <a:p>
            <a:pPr algn="ctr">
              <a:buNone/>
            </a:pPr>
            <a:r>
              <a:rPr lang="en-US" sz="2000" dirty="0" smtClean="0">
                <a:solidFill>
                  <a:srgbClr val="3E1A27"/>
                </a:solidFill>
              </a:rPr>
              <a:t>Pete Pengilly</a:t>
            </a:r>
          </a:p>
          <a:p>
            <a:pPr algn="ctr">
              <a:buNone/>
            </a:pPr>
            <a:r>
              <a:rPr lang="en-US" sz="2000" dirty="0" smtClean="0">
                <a:solidFill>
                  <a:srgbClr val="3E1A27"/>
                </a:solidFill>
              </a:rPr>
              <a:t>ppengilly@idahopower.com</a:t>
            </a:r>
          </a:p>
          <a:p>
            <a:pPr algn="ctr">
              <a:buNone/>
            </a:pPr>
            <a:r>
              <a:rPr lang="en-US" sz="2000" dirty="0" smtClean="0">
                <a:solidFill>
                  <a:srgbClr val="3E1A27"/>
                </a:solidFill>
              </a:rPr>
              <a:t>208-388-2281</a:t>
            </a:r>
          </a:p>
          <a:p>
            <a:endParaRPr lang="en-US" dirty="0" smtClean="0"/>
          </a:p>
          <a:p>
            <a:pPr>
              <a:buNone/>
            </a:pPr>
            <a:endParaRPr lang="en-US" dirty="0" smtClean="0"/>
          </a:p>
          <a:p>
            <a:endParaRPr lang="en-US" dirty="0" smtClean="0"/>
          </a:p>
          <a:p>
            <a:endParaRPr lang="en-US" dirty="0" smtClean="0"/>
          </a:p>
        </p:txBody>
      </p:sp>
      <p:sp>
        <p:nvSpPr>
          <p:cNvPr id="5" name="Slide Number Placeholder 4"/>
          <p:cNvSpPr>
            <a:spLocks noGrp="1"/>
          </p:cNvSpPr>
          <p:nvPr>
            <p:ph type="sldNum" sz="quarter" idx="10"/>
          </p:nvPr>
        </p:nvSpPr>
        <p:spPr/>
        <p:txBody>
          <a:bodyPr/>
          <a:lstStyle/>
          <a:p>
            <a:fld id="{43C5A05E-A213-4149-B1CF-218E899D5A70}" type="slidenum">
              <a:rPr lang="en-US" smtClean="0"/>
              <a:pPr/>
              <a:t>28</a:t>
            </a:fld>
            <a:endParaRPr lang="en-US" dirty="0"/>
          </a:p>
        </p:txBody>
      </p:sp>
    </p:spTree>
    <p:extLst>
      <p:ext uri="{BB962C8B-B14F-4D97-AF65-F5344CB8AC3E}">
        <p14:creationId xmlns:p14="http://schemas.microsoft.com/office/powerpoint/2010/main" xmlns="" val="2564034741"/>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Chart 11"/>
          <p:cNvGraphicFramePr>
            <a:graphicFrameLocks/>
          </p:cNvGraphicFramePr>
          <p:nvPr/>
        </p:nvGraphicFramePr>
        <p:xfrm>
          <a:off x="684213" y="1730375"/>
          <a:ext cx="7573962" cy="4746625"/>
        </p:xfrm>
        <a:graphic>
          <a:graphicData uri="http://schemas.openxmlformats.org/presentationml/2006/ole">
            <p:oleObj spid="_x0000_s1026" name="Worksheet" r:id="rId3" imgW="7574312" imgH="4747248" progId="Excel.Sheet.8">
              <p:embed/>
            </p:oleObj>
          </a:graphicData>
        </a:graphic>
      </p:graphicFrame>
      <p:sp>
        <p:nvSpPr>
          <p:cNvPr id="1027" name="Title 1"/>
          <p:cNvSpPr>
            <a:spLocks noGrp="1"/>
          </p:cNvSpPr>
          <p:nvPr>
            <p:ph type="title"/>
          </p:nvPr>
        </p:nvSpPr>
        <p:spPr>
          <a:xfrm>
            <a:off x="148590" y="487680"/>
            <a:ext cx="6003732" cy="996950"/>
          </a:xfrm>
        </p:spPr>
        <p:txBody>
          <a:bodyPr/>
          <a:lstStyle/>
          <a:p>
            <a:pPr algn="ctr"/>
            <a:r>
              <a:rPr lang="en-US" dirty="0" smtClean="0"/>
              <a:t>Idaho Power Demand Response Growth  </a:t>
            </a:r>
          </a:p>
        </p:txBody>
      </p:sp>
      <p:sp>
        <p:nvSpPr>
          <p:cNvPr id="1028" name="TextBox 7"/>
          <p:cNvSpPr txBox="1">
            <a:spLocks noChangeArrowheads="1"/>
          </p:cNvSpPr>
          <p:nvPr/>
        </p:nvSpPr>
        <p:spPr bwMode="auto">
          <a:xfrm rot="-5400000">
            <a:off x="80723" y="3753989"/>
            <a:ext cx="804862" cy="339725"/>
          </a:xfrm>
          <a:prstGeom prst="rect">
            <a:avLst/>
          </a:prstGeom>
          <a:noFill/>
          <a:ln w="9525">
            <a:noFill/>
            <a:miter lim="800000"/>
            <a:headEnd/>
            <a:tailEnd/>
          </a:ln>
        </p:spPr>
        <p:txBody>
          <a:bodyPr>
            <a:spAutoFit/>
          </a:bodyPr>
          <a:lstStyle/>
          <a:p>
            <a:r>
              <a:rPr lang="en-US" dirty="0"/>
              <a:t>MW</a:t>
            </a:r>
          </a:p>
        </p:txBody>
      </p:sp>
      <p:sp>
        <p:nvSpPr>
          <p:cNvPr id="5" name="Slide Number Placeholder 4"/>
          <p:cNvSpPr>
            <a:spLocks noGrp="1"/>
          </p:cNvSpPr>
          <p:nvPr>
            <p:ph type="sldNum" sz="quarter" idx="10"/>
          </p:nvPr>
        </p:nvSpPr>
        <p:spPr/>
        <p:txBody>
          <a:bodyPr/>
          <a:lstStyle/>
          <a:p>
            <a:fld id="{43C5A05E-A213-4149-B1CF-218E899D5A70}" type="slidenum">
              <a:rPr lang="en-US" smtClean="0"/>
              <a:pPr/>
              <a:t>3</a:t>
            </a:fld>
            <a:endParaRPr lang="en-US"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Demand Response in 2012</a:t>
            </a:r>
          </a:p>
        </p:txBody>
      </p:sp>
      <p:sp>
        <p:nvSpPr>
          <p:cNvPr id="5123" name="Content Placeholder 2"/>
          <p:cNvSpPr>
            <a:spLocks noGrp="1"/>
          </p:cNvSpPr>
          <p:nvPr>
            <p:ph idx="1"/>
          </p:nvPr>
        </p:nvSpPr>
        <p:spPr/>
        <p:txBody>
          <a:bodyPr/>
          <a:lstStyle/>
          <a:p>
            <a:endParaRPr lang="en-US" dirty="0" smtClean="0"/>
          </a:p>
          <a:p>
            <a:r>
              <a:rPr lang="en-US" dirty="0" smtClean="0"/>
              <a:t>Approximately 438 MW  DR capacity in three programs</a:t>
            </a:r>
          </a:p>
          <a:p>
            <a:r>
              <a:rPr lang="en-US" dirty="0" smtClean="0"/>
              <a:t>Irrigation ~ 340 MW</a:t>
            </a:r>
          </a:p>
          <a:p>
            <a:r>
              <a:rPr lang="en-US" dirty="0" smtClean="0"/>
              <a:t>AC cycling ~ 45 MW</a:t>
            </a:r>
          </a:p>
          <a:p>
            <a:r>
              <a:rPr lang="en-US" dirty="0" smtClean="0"/>
              <a:t>Large C&amp;I – aggregator ~ 53 MW</a:t>
            </a:r>
          </a:p>
          <a:p>
            <a:r>
              <a:rPr lang="en-US" dirty="0" smtClean="0"/>
              <a:t>12.6 % of all time record peak (prior to 2013)</a:t>
            </a:r>
          </a:p>
          <a:p>
            <a:r>
              <a:rPr lang="en-US" dirty="0" smtClean="0"/>
              <a:t>Total cost in 2012 of approximately $21 Million</a:t>
            </a:r>
          </a:p>
          <a:p>
            <a:r>
              <a:rPr lang="en-US" dirty="0" smtClean="0"/>
              <a:t>496 Oregon Service Locations participating, 1.4 %of total</a:t>
            </a:r>
          </a:p>
          <a:p>
            <a:endParaRPr lang="en-US" dirty="0" smtClean="0"/>
          </a:p>
          <a:p>
            <a:endParaRPr lang="en-US" dirty="0" smtClean="0"/>
          </a:p>
          <a:p>
            <a:endParaRPr lang="en-US" dirty="0" smtClean="0"/>
          </a:p>
          <a:p>
            <a:pPr>
              <a:buNone/>
            </a:pPr>
            <a:endParaRPr lang="en-US" dirty="0" smtClean="0"/>
          </a:p>
        </p:txBody>
      </p:sp>
      <p:sp>
        <p:nvSpPr>
          <p:cNvPr id="4" name="Slide Number Placeholder 3"/>
          <p:cNvSpPr>
            <a:spLocks noGrp="1"/>
          </p:cNvSpPr>
          <p:nvPr>
            <p:ph type="sldNum" sz="quarter" idx="10"/>
          </p:nvPr>
        </p:nvSpPr>
        <p:spPr/>
        <p:txBody>
          <a:bodyPr/>
          <a:lstStyle/>
          <a:p>
            <a:fld id="{43C5A05E-A213-4149-B1CF-218E899D5A70}" type="slidenum">
              <a:rPr lang="en-US" smtClean="0"/>
              <a:pPr/>
              <a:t>4</a:t>
            </a:fld>
            <a:endParaRPr lang="en-US"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Idaho Case No. IPC-E-10-46</a:t>
            </a:r>
            <a:br>
              <a:rPr lang="en-US" dirty="0" smtClean="0"/>
            </a:br>
            <a:r>
              <a:rPr lang="en-US" sz="2000" dirty="0" smtClean="0"/>
              <a:t>Revisions to the Irrigation Peak Rewards Program</a:t>
            </a:r>
            <a:endParaRPr lang="en-US" sz="2000" dirty="0"/>
          </a:p>
        </p:txBody>
      </p:sp>
      <p:sp>
        <p:nvSpPr>
          <p:cNvPr id="3" name="Content Placeholder 2"/>
          <p:cNvSpPr>
            <a:spLocks noGrp="1"/>
          </p:cNvSpPr>
          <p:nvPr>
            <p:ph idx="1"/>
          </p:nvPr>
        </p:nvSpPr>
        <p:spPr/>
        <p:txBody>
          <a:bodyPr/>
          <a:lstStyle/>
          <a:p>
            <a:r>
              <a:rPr lang="en-US" dirty="0" smtClean="0"/>
              <a:t>Filed December 10, 2010</a:t>
            </a:r>
          </a:p>
          <a:p>
            <a:r>
              <a:rPr lang="en-US" dirty="0" smtClean="0"/>
              <a:t>The revised Program, as proposed, will more closely align program incentives with the Company's need for demand response</a:t>
            </a:r>
          </a:p>
          <a:p>
            <a:r>
              <a:rPr lang="en-US" dirty="0" smtClean="0"/>
              <a:t>Requested:</a:t>
            </a:r>
          </a:p>
          <a:p>
            <a:pPr lvl="1"/>
            <a:r>
              <a:rPr lang="en-US" dirty="0" smtClean="0"/>
              <a:t>Change in pricing – 25% fixed incentive 75% variable</a:t>
            </a:r>
          </a:p>
          <a:p>
            <a:pPr lvl="2"/>
            <a:r>
              <a:rPr lang="en-US" dirty="0" smtClean="0"/>
              <a:t>Possible greater incentive if used to its maximum</a:t>
            </a:r>
          </a:p>
          <a:p>
            <a:pPr lvl="1"/>
            <a:r>
              <a:rPr lang="en-US" dirty="0" smtClean="0"/>
              <a:t>One event per season included in fixed incentive</a:t>
            </a:r>
          </a:p>
          <a:p>
            <a:pPr lvl="1"/>
            <a:r>
              <a:rPr lang="en-US" dirty="0" smtClean="0"/>
              <a:t>Extended hours option to include the 8:00-9:00 hour</a:t>
            </a:r>
          </a:p>
          <a:p>
            <a:pPr lvl="1"/>
            <a:r>
              <a:rPr lang="en-US" dirty="0" smtClean="0"/>
              <a:t>Changes to the manual option and opt-out penalties</a:t>
            </a:r>
          </a:p>
          <a:p>
            <a:pPr lvl="1"/>
            <a:r>
              <a:rPr lang="en-US" dirty="0" smtClean="0"/>
              <a:t>Company may limit participation to better align the Program with capacity needs.</a:t>
            </a:r>
          </a:p>
        </p:txBody>
      </p:sp>
      <p:sp>
        <p:nvSpPr>
          <p:cNvPr id="4" name="Slide Number Placeholder 3"/>
          <p:cNvSpPr>
            <a:spLocks noGrp="1"/>
          </p:cNvSpPr>
          <p:nvPr>
            <p:ph type="sldNum" sz="quarter" idx="10"/>
          </p:nvPr>
        </p:nvSpPr>
        <p:spPr/>
        <p:txBody>
          <a:bodyPr/>
          <a:lstStyle/>
          <a:p>
            <a:fld id="{43C5A05E-A213-4149-B1CF-218E899D5A70}" type="slidenum">
              <a:rPr lang="en-US" smtClean="0"/>
              <a:pPr/>
              <a:t>5</a:t>
            </a:fld>
            <a:endParaRPr lang="en-US"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Idaho Case No. IPC-E-10-46</a:t>
            </a:r>
            <a:br>
              <a:rPr lang="en-US" dirty="0"/>
            </a:br>
            <a:r>
              <a:rPr lang="en-US" sz="2000" dirty="0"/>
              <a:t>Revisions to the Irrigation Peak Rewards Program</a:t>
            </a:r>
          </a:p>
        </p:txBody>
      </p:sp>
      <p:sp>
        <p:nvSpPr>
          <p:cNvPr id="3" name="Content Placeholder 2"/>
          <p:cNvSpPr>
            <a:spLocks noGrp="1"/>
          </p:cNvSpPr>
          <p:nvPr>
            <p:ph idx="1"/>
          </p:nvPr>
        </p:nvSpPr>
        <p:spPr/>
        <p:txBody>
          <a:bodyPr/>
          <a:lstStyle/>
          <a:p>
            <a:r>
              <a:rPr lang="en-US" dirty="0" smtClean="0"/>
              <a:t>Order  No. 32200 received March 9, 2011</a:t>
            </a:r>
          </a:p>
          <a:p>
            <a:endParaRPr lang="en-US" dirty="0" smtClean="0"/>
          </a:p>
          <a:p>
            <a:r>
              <a:rPr lang="en-US" dirty="0" smtClean="0"/>
              <a:t>Results:</a:t>
            </a:r>
          </a:p>
          <a:p>
            <a:pPr lvl="1"/>
            <a:r>
              <a:rPr lang="en-US" dirty="0" smtClean="0"/>
              <a:t>Incentive structure 75% fixed payment 25% variable payment (as compared to the previous tariff) </a:t>
            </a:r>
          </a:p>
          <a:p>
            <a:pPr lvl="2"/>
            <a:r>
              <a:rPr lang="en-US" dirty="0" smtClean="0"/>
              <a:t>With the potential of getting a higher incentive if program use was maximized</a:t>
            </a:r>
          </a:p>
          <a:p>
            <a:pPr lvl="1"/>
            <a:r>
              <a:rPr lang="en-US" dirty="0" smtClean="0"/>
              <a:t>No dispatch events included in fixed incentive</a:t>
            </a:r>
          </a:p>
          <a:p>
            <a:pPr lvl="1"/>
            <a:r>
              <a:rPr lang="en-US" dirty="0" smtClean="0"/>
              <a:t>Change in opt out penalties approved</a:t>
            </a:r>
          </a:p>
          <a:p>
            <a:pPr lvl="1"/>
            <a:r>
              <a:rPr lang="en-US" dirty="0" smtClean="0"/>
              <a:t>Addition of extended interruptible option 8:00 – 9:00 p.m. approved</a:t>
            </a:r>
          </a:p>
          <a:p>
            <a:pPr lvl="1"/>
            <a:r>
              <a:rPr lang="en-US" dirty="0" smtClean="0"/>
              <a:t>Do not limit participation in the Peak Rewards Program</a:t>
            </a:r>
          </a:p>
          <a:p>
            <a:pPr lvl="1">
              <a:buNone/>
            </a:pPr>
            <a:endParaRPr lang="en-US" dirty="0" smtClean="0"/>
          </a:p>
        </p:txBody>
      </p:sp>
      <p:sp>
        <p:nvSpPr>
          <p:cNvPr id="4" name="Slide Number Placeholder 3"/>
          <p:cNvSpPr>
            <a:spLocks noGrp="1"/>
          </p:cNvSpPr>
          <p:nvPr>
            <p:ph type="sldNum" sz="quarter" idx="10"/>
          </p:nvPr>
        </p:nvSpPr>
        <p:spPr/>
        <p:txBody>
          <a:bodyPr/>
          <a:lstStyle/>
          <a:p>
            <a:fld id="{43C5A05E-A213-4149-B1CF-218E899D5A70}" type="slidenum">
              <a:rPr lang="en-US" smtClean="0"/>
              <a:pPr/>
              <a:t>6</a:t>
            </a:fld>
            <a:endParaRPr lang="en-US"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905" y="661046"/>
            <a:ext cx="6787786" cy="996950"/>
          </a:xfrm>
        </p:spPr>
        <p:txBody>
          <a:bodyPr/>
          <a:lstStyle/>
          <a:p>
            <a:r>
              <a:rPr lang="en-US" dirty="0" smtClean="0"/>
              <a:t>Case No. IPC-E-10-46 </a:t>
            </a:r>
            <a:br>
              <a:rPr lang="en-US" dirty="0" smtClean="0"/>
            </a:br>
            <a:r>
              <a:rPr lang="en-US" dirty="0" smtClean="0"/>
              <a:t>Revisions to Irrigation Peak Rewards</a:t>
            </a:r>
            <a:endParaRPr lang="en-US" dirty="0"/>
          </a:p>
        </p:txBody>
      </p:sp>
      <p:sp>
        <p:nvSpPr>
          <p:cNvPr id="3" name="Content Placeholder 2"/>
          <p:cNvSpPr>
            <a:spLocks noGrp="1"/>
          </p:cNvSpPr>
          <p:nvPr>
            <p:ph idx="1"/>
          </p:nvPr>
        </p:nvSpPr>
        <p:spPr>
          <a:xfrm>
            <a:off x="169819" y="2000250"/>
            <a:ext cx="8835391" cy="4857750"/>
          </a:xfrm>
        </p:spPr>
        <p:txBody>
          <a:bodyPr/>
          <a:lstStyle/>
          <a:p>
            <a:pPr marL="0" indent="0">
              <a:buNone/>
            </a:pPr>
            <a:r>
              <a:rPr lang="en-US" dirty="0" smtClean="0"/>
              <a:t>“Staff recommended the Commission deny the Company’s proposal to add the limiting language, and stated the Company should not only accept participants but should promote the Program in order to achieve peak load reduction over the long term”</a:t>
            </a:r>
          </a:p>
          <a:p>
            <a:pPr marL="0" indent="0">
              <a:buNone/>
            </a:pPr>
            <a:endParaRPr lang="en-US" dirty="0"/>
          </a:p>
          <a:p>
            <a:pPr marL="0" indent="0">
              <a:buNone/>
            </a:pPr>
            <a:r>
              <a:rPr lang="en-US" dirty="0" smtClean="0"/>
              <a:t>“On this record, the Commission finds that adding language to limit participation in the Program is not necessary, and could unduly discourage participation.”</a:t>
            </a:r>
          </a:p>
          <a:p>
            <a:pPr marL="0" indent="0">
              <a:buNone/>
            </a:pPr>
            <a:endParaRPr lang="en-US" dirty="0"/>
          </a:p>
          <a:p>
            <a:pPr marL="0" indent="0">
              <a:buNone/>
            </a:pPr>
            <a:r>
              <a:rPr lang="en-US" sz="1400" dirty="0" smtClean="0"/>
              <a:t>Order No. 32200 page 11, March 9,2011</a:t>
            </a:r>
            <a:endParaRPr lang="en-US" sz="1400" dirty="0"/>
          </a:p>
        </p:txBody>
      </p:sp>
      <p:sp>
        <p:nvSpPr>
          <p:cNvPr id="4" name="Slide Number Placeholder 3"/>
          <p:cNvSpPr>
            <a:spLocks noGrp="1"/>
          </p:cNvSpPr>
          <p:nvPr>
            <p:ph type="sldNum" sz="quarter" idx="10"/>
          </p:nvPr>
        </p:nvSpPr>
        <p:spPr/>
        <p:txBody>
          <a:bodyPr/>
          <a:lstStyle/>
          <a:p>
            <a:fld id="{43C5A05E-A213-4149-B1CF-218E899D5A70}" type="slidenum">
              <a:rPr lang="en-US" smtClean="0"/>
              <a:pPr/>
              <a:t>7</a:t>
            </a:fld>
            <a:endParaRPr lang="en-US"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IPUC Order No. 32250</a:t>
            </a:r>
            <a:endParaRPr lang="en-US" dirty="0"/>
          </a:p>
        </p:txBody>
      </p:sp>
      <p:sp>
        <p:nvSpPr>
          <p:cNvPr id="3" name="Content Placeholder 2"/>
          <p:cNvSpPr>
            <a:spLocks noGrp="1"/>
          </p:cNvSpPr>
          <p:nvPr>
            <p:ph idx="1"/>
          </p:nvPr>
        </p:nvSpPr>
        <p:spPr/>
        <p:txBody>
          <a:bodyPr/>
          <a:lstStyle/>
          <a:p>
            <a:pPr indent="0">
              <a:buNone/>
            </a:pPr>
            <a:r>
              <a:rPr lang="en-US" dirty="0" smtClean="0"/>
              <a:t>“This </a:t>
            </a:r>
            <a:r>
              <a:rPr lang="en-US" dirty="0"/>
              <a:t>demand response program is dispatchable</a:t>
            </a:r>
            <a:r>
              <a:rPr lang="en-US" dirty="0" smtClean="0"/>
              <a:t>, reliable </a:t>
            </a:r>
            <a:r>
              <a:rPr lang="en-US" dirty="0"/>
              <a:t>and </a:t>
            </a:r>
            <a:r>
              <a:rPr lang="en-US" u="sng" dirty="0"/>
              <a:t>often less expensive than purchasing power during periods of heavy load</a:t>
            </a:r>
            <a:r>
              <a:rPr lang="en-US" dirty="0"/>
              <a:t>. </a:t>
            </a:r>
            <a:r>
              <a:rPr lang="en-US" dirty="0" smtClean="0"/>
              <a:t>In its </a:t>
            </a:r>
            <a:r>
              <a:rPr lang="en-US" dirty="0"/>
              <a:t>audit Staff determined that participants in the 2010 </a:t>
            </a:r>
            <a:r>
              <a:rPr lang="en-US" dirty="0" smtClean="0"/>
              <a:t>irrigation season </a:t>
            </a:r>
            <a:r>
              <a:rPr lang="en-US" dirty="0"/>
              <a:t>were interrupted for </a:t>
            </a:r>
            <a:r>
              <a:rPr lang="en-US" dirty="0" smtClean="0"/>
              <a:t>12 hours </a:t>
            </a:r>
            <a:r>
              <a:rPr lang="en-US" dirty="0"/>
              <a:t>out of 60 potential hours, </a:t>
            </a:r>
            <a:r>
              <a:rPr lang="en-US" dirty="0" smtClean="0"/>
              <a:t>or 20</a:t>
            </a:r>
            <a:r>
              <a:rPr lang="en-US" dirty="0"/>
              <a:t>% of potential hours. Staff Comments at 4. </a:t>
            </a:r>
            <a:r>
              <a:rPr lang="en-US" u="sng" dirty="0"/>
              <a:t>To reduce </a:t>
            </a:r>
            <a:r>
              <a:rPr lang="en-US" u="sng" dirty="0" smtClean="0"/>
              <a:t>the Company’s </a:t>
            </a:r>
            <a:r>
              <a:rPr lang="en-US" u="sng" dirty="0"/>
              <a:t>power supply costs</a:t>
            </a:r>
            <a:r>
              <a:rPr lang="en-US" dirty="0"/>
              <a:t> during these heavy-load </a:t>
            </a:r>
            <a:r>
              <a:rPr lang="en-US" dirty="0" smtClean="0"/>
              <a:t>hours, Staff </a:t>
            </a:r>
            <a:r>
              <a:rPr lang="en-US" dirty="0"/>
              <a:t>recommended that </a:t>
            </a:r>
            <a:r>
              <a:rPr lang="en-US" dirty="0" smtClean="0"/>
              <a:t>the Company </a:t>
            </a:r>
            <a:r>
              <a:rPr lang="en-US" dirty="0"/>
              <a:t>increase the use of its curtailment hours in the Irrigation Peak Rewards Program</a:t>
            </a:r>
            <a:r>
              <a:rPr lang="en-US" dirty="0" smtClean="0"/>
              <a:t>.”</a:t>
            </a:r>
          </a:p>
          <a:p>
            <a:pPr indent="0">
              <a:buNone/>
            </a:pPr>
            <a:endParaRPr lang="en-US" sz="1400" dirty="0" smtClean="0"/>
          </a:p>
          <a:p>
            <a:pPr indent="0">
              <a:buNone/>
            </a:pPr>
            <a:r>
              <a:rPr lang="en-US" sz="1400" dirty="0" smtClean="0"/>
              <a:t>IPC-E-11-06 Power Cost Adjustment Case pages 4-5, May 31, 2011</a:t>
            </a:r>
            <a:endParaRPr lang="en-US" sz="1400" dirty="0"/>
          </a:p>
        </p:txBody>
      </p:sp>
      <p:sp>
        <p:nvSpPr>
          <p:cNvPr id="4" name="Slide Number Placeholder 3"/>
          <p:cNvSpPr>
            <a:spLocks noGrp="1"/>
          </p:cNvSpPr>
          <p:nvPr>
            <p:ph type="sldNum" sz="quarter" idx="10"/>
          </p:nvPr>
        </p:nvSpPr>
        <p:spPr/>
        <p:txBody>
          <a:bodyPr/>
          <a:lstStyle/>
          <a:p>
            <a:fld id="{43C5A05E-A213-4149-B1CF-218E899D5A70}" type="slidenum">
              <a:rPr lang="en-US" smtClean="0"/>
              <a:pPr/>
              <a:t>8</a:t>
            </a:fld>
            <a:endParaRPr lang="en-US"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IPC-E-12-15   </a:t>
            </a:r>
            <a:r>
              <a:rPr lang="en-US" dirty="0" smtClean="0"/>
              <a:t>Order No</a:t>
            </a:r>
            <a:r>
              <a:rPr lang="en-US" dirty="0"/>
              <a:t>. </a:t>
            </a:r>
            <a:r>
              <a:rPr lang="en-US" dirty="0" smtClean="0"/>
              <a:t>32667</a:t>
            </a:r>
            <a:br>
              <a:rPr lang="en-US" dirty="0" smtClean="0"/>
            </a:br>
            <a:r>
              <a:rPr lang="en-US" sz="1800" dirty="0" smtClean="0"/>
              <a:t>October 22, 2012</a:t>
            </a:r>
            <a:endParaRPr lang="en-US" sz="1800" dirty="0"/>
          </a:p>
        </p:txBody>
      </p:sp>
      <p:sp>
        <p:nvSpPr>
          <p:cNvPr id="3" name="Content Placeholder 2"/>
          <p:cNvSpPr>
            <a:spLocks noGrp="1"/>
          </p:cNvSpPr>
          <p:nvPr>
            <p:ph idx="1"/>
          </p:nvPr>
        </p:nvSpPr>
        <p:spPr/>
        <p:txBody>
          <a:bodyPr/>
          <a:lstStyle/>
          <a:p>
            <a:pPr>
              <a:buNone/>
            </a:pPr>
            <a:r>
              <a:rPr lang="en-US" b="1" dirty="0" smtClean="0"/>
              <a:t>Staff Comments: </a:t>
            </a:r>
            <a:r>
              <a:rPr lang="en-US" dirty="0" smtClean="0"/>
              <a:t>Staff predicted that the Irrigation Peak Rewards program will rarely be dispatched and may need to be refined if the dispatch cost continues to outpace the cost of market-energy prices.</a:t>
            </a:r>
          </a:p>
          <a:p>
            <a:pPr>
              <a:buNone/>
            </a:pPr>
            <a:r>
              <a:rPr lang="en-US" b="1" i="1" dirty="0" smtClean="0"/>
              <a:t> </a:t>
            </a:r>
            <a:endParaRPr lang="en-US" dirty="0" smtClean="0"/>
          </a:p>
          <a:p>
            <a:pPr>
              <a:buNone/>
            </a:pPr>
            <a:r>
              <a:rPr lang="en-US" b="1" i="1" dirty="0" smtClean="0"/>
              <a:t>Commission Decision: </a:t>
            </a:r>
            <a:r>
              <a:rPr lang="en-US" dirty="0" smtClean="0"/>
              <a:t>Based on our review of the record, we are concerned that the new incentive structure may be limiting the effectiveness of the Irrigation Peak Rewards Program. We direct the Company to continue to monitor the Program and to take such steps as may be needed to improve it, consistent with the Commission’s directive to pursue all cost-effective DSM programs.</a:t>
            </a:r>
          </a:p>
          <a:p>
            <a:endParaRPr lang="en-US" dirty="0"/>
          </a:p>
        </p:txBody>
      </p:sp>
      <p:sp>
        <p:nvSpPr>
          <p:cNvPr id="4" name="Slide Number Placeholder 3"/>
          <p:cNvSpPr>
            <a:spLocks noGrp="1"/>
          </p:cNvSpPr>
          <p:nvPr>
            <p:ph type="sldNum" sz="quarter" idx="10"/>
          </p:nvPr>
        </p:nvSpPr>
        <p:spPr/>
        <p:txBody>
          <a:bodyPr/>
          <a:lstStyle/>
          <a:p>
            <a:fld id="{43C5A05E-A213-4149-B1CF-218E899D5A70}" type="slidenum">
              <a:rPr lang="en-US" smtClean="0"/>
              <a:pPr/>
              <a:t>9</a:t>
            </a:fld>
            <a:endParaRPr lang="en-US" dirty="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Tree_Green_Field">
  <a:themeElements>
    <a:clrScheme name="Sustainable_Black_Gree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79A565"/>
      </a:accent4>
      <a:accent5>
        <a:srgbClr val="A0ADC6"/>
      </a:accent5>
      <a:accent6>
        <a:srgbClr val="6A2E44"/>
      </a:accent6>
      <a:hlink>
        <a:srgbClr val="FFC000"/>
      </a:hlink>
      <a:folHlink>
        <a:srgbClr val="C0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Tree_Green_Field</Template>
  <TotalTime>18460</TotalTime>
  <Words>2055</Words>
  <Application>Microsoft Office PowerPoint</Application>
  <PresentationFormat>On-screen Show (4:3)</PresentationFormat>
  <Paragraphs>338</Paragraphs>
  <Slides>28</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Tree_Green_Field</vt:lpstr>
      <vt:lpstr>Worksheet</vt:lpstr>
      <vt:lpstr>Demand Response At  Idaho Power</vt:lpstr>
      <vt:lpstr>Idaho Power Company</vt:lpstr>
      <vt:lpstr>Idaho Power Demand Response Growth  </vt:lpstr>
      <vt:lpstr>Demand Response in 2012</vt:lpstr>
      <vt:lpstr>Idaho Case No. IPC-E-10-46 Revisions to the Irrigation Peak Rewards Program</vt:lpstr>
      <vt:lpstr>Idaho Case No. IPC-E-10-46 Revisions to the Irrigation Peak Rewards Program</vt:lpstr>
      <vt:lpstr>Case No. IPC-E-10-46  Revisions to Irrigation Peak Rewards</vt:lpstr>
      <vt:lpstr>IPUC Order No. 32250</vt:lpstr>
      <vt:lpstr>IPC-E-12-15   Order No. 32667 October 22, 2012</vt:lpstr>
      <vt:lpstr>Integrated Resource Planning: 2013 IRP</vt:lpstr>
      <vt:lpstr>Peak-Hour Deficits – 2011 IRP</vt:lpstr>
      <vt:lpstr>Peak-Hour Deficits - 2013 IRP</vt:lpstr>
      <vt:lpstr>IPC-E-12-29 – December 21, 2012 Temporary Suspension of two DR Programs</vt:lpstr>
      <vt:lpstr>IPC-E–13-14 &amp; UM 1653  Continuation of DR Programs 2014 and Beyond </vt:lpstr>
      <vt:lpstr>Review of Demand Response Workshops</vt:lpstr>
      <vt:lpstr>Review of Demand Response Workshops</vt:lpstr>
      <vt:lpstr>Demand Response Settlement</vt:lpstr>
      <vt:lpstr>Demand Response Settlement</vt:lpstr>
      <vt:lpstr>Avoided Capacity Calculation</vt:lpstr>
      <vt:lpstr>Demand Response Settlement</vt:lpstr>
      <vt:lpstr>Demand Response Settlement</vt:lpstr>
      <vt:lpstr>Demand Response Settlement</vt:lpstr>
      <vt:lpstr>Demand Response Settlement</vt:lpstr>
      <vt:lpstr>Slide 24</vt:lpstr>
      <vt:lpstr>Generation Mix July 1, 2013 Boise High Temperature 110 degrees</vt:lpstr>
      <vt:lpstr>Program Design – A/C Cool Credit</vt:lpstr>
      <vt:lpstr>Irrigation Peak Rewards</vt:lpstr>
      <vt:lpstr>Demand Response at Idaho Power</vt:lpstr>
    </vt:vector>
  </TitlesOfParts>
  <Company>IPCO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Demand Response Workshops Summer 2013</dc:title>
  <dc:creator>IPC</dc:creator>
  <cp:lastModifiedBy>IPC</cp:lastModifiedBy>
  <cp:revision>1738</cp:revision>
  <dcterms:created xsi:type="dcterms:W3CDTF">2013-10-03T22:15:21Z</dcterms:created>
  <dcterms:modified xsi:type="dcterms:W3CDTF">2014-01-22T23:40:20Z</dcterms:modified>
</cp:coreProperties>
</file>