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9"/>
  </p:notesMasterIdLst>
  <p:handoutMasterIdLst>
    <p:handoutMasterId r:id="rId30"/>
  </p:handoutMasterIdLst>
  <p:sldIdLst>
    <p:sldId id="377" r:id="rId2"/>
    <p:sldId id="609" r:id="rId3"/>
    <p:sldId id="666" r:id="rId4"/>
    <p:sldId id="610" r:id="rId5"/>
    <p:sldId id="611" r:id="rId6"/>
    <p:sldId id="723" r:id="rId7"/>
    <p:sldId id="688" r:id="rId8"/>
    <p:sldId id="665" r:id="rId9"/>
    <p:sldId id="691" r:id="rId10"/>
    <p:sldId id="692" r:id="rId11"/>
    <p:sldId id="695" r:id="rId12"/>
    <p:sldId id="693" r:id="rId13"/>
    <p:sldId id="694" r:id="rId14"/>
    <p:sldId id="667" r:id="rId15"/>
    <p:sldId id="737" r:id="rId16"/>
    <p:sldId id="713" r:id="rId17"/>
    <p:sldId id="735" r:id="rId18"/>
    <p:sldId id="727" r:id="rId19"/>
    <p:sldId id="734" r:id="rId20"/>
    <p:sldId id="736" r:id="rId21"/>
    <p:sldId id="728" r:id="rId22"/>
    <p:sldId id="729" r:id="rId23"/>
    <p:sldId id="730" r:id="rId24"/>
    <p:sldId id="731" r:id="rId25"/>
    <p:sldId id="732" r:id="rId26"/>
    <p:sldId id="733" r:id="rId27"/>
    <p:sldId id="566" r:id="rId28"/>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6600"/>
    <a:srgbClr val="00FFFF"/>
    <a:srgbClr val="66FFFF"/>
    <a:srgbClr val="99FFCC"/>
    <a:srgbClr val="000000"/>
    <a:srgbClr val="CCFFCC"/>
    <a:srgbClr val="CC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872" autoAdjust="0"/>
    <p:restoredTop sz="94650" autoAdjust="0"/>
  </p:normalViewPr>
  <p:slideViewPr>
    <p:cSldViewPr showGuides="1">
      <p:cViewPr varScale="1">
        <p:scale>
          <a:sx n="131" d="100"/>
          <a:sy n="131" d="100"/>
        </p:scale>
        <p:origin x="-9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9" d="100"/>
          <a:sy n="59" d="100"/>
        </p:scale>
        <p:origin x="-1788"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Arial" charset="0"/>
              </a:defRPr>
            </a:lvl1pPr>
          </a:lstStyle>
          <a:p>
            <a:pPr>
              <a:defRPr/>
            </a:pPr>
            <a:endParaRPr lang="en-US"/>
          </a:p>
        </p:txBody>
      </p:sp>
      <p:sp>
        <p:nvSpPr>
          <p:cNvPr id="38809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38810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Arial" charset="0"/>
              </a:defRPr>
            </a:lvl1pPr>
          </a:lstStyle>
          <a:p>
            <a:pPr>
              <a:defRPr/>
            </a:pPr>
            <a:endParaRPr lang="en-US"/>
          </a:p>
        </p:txBody>
      </p:sp>
      <p:sp>
        <p:nvSpPr>
          <p:cNvPr id="38810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A67781EA-DEF1-4179-B8FC-40A133BA1C6A}"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Arial" charset="0"/>
              </a:defRPr>
            </a:lvl1pPr>
          </a:lstStyle>
          <a:p>
            <a:pPr>
              <a:defRPr/>
            </a:pPr>
            <a:endParaRPr lang="en-US"/>
          </a:p>
        </p:txBody>
      </p:sp>
      <p:sp>
        <p:nvSpPr>
          <p:cNvPr id="9318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Arial" charset="0"/>
              </a:defRPr>
            </a:lvl1pPr>
          </a:lstStyle>
          <a:p>
            <a:pPr>
              <a:defRPr/>
            </a:pPr>
            <a:endParaRPr lang="en-US"/>
          </a:p>
        </p:txBody>
      </p:sp>
      <p:sp>
        <p:nvSpPr>
          <p:cNvPr id="9319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D5243678-53AB-40F5-A48B-FC8F664609E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smtClean="0">
                <a:latin typeface="Arial" pitchFamily="34" charset="0"/>
              </a:rPr>
              <a:t>On February 14</a:t>
            </a:r>
            <a:r>
              <a:rPr lang="en-US" baseline="30000" smtClean="0">
                <a:latin typeface="Arial" pitchFamily="34" charset="0"/>
              </a:rPr>
              <a:t>th</a:t>
            </a:r>
            <a:r>
              <a:rPr lang="en-US" smtClean="0">
                <a:latin typeface="Arial" pitchFamily="34" charset="0"/>
              </a:rPr>
              <a:t>, 1891, the current was turned on and Port Angeles was illuminated by electricity.  "On Saturday evening, the current was first turned on and the City presented the appearance of being studded with stars."  There were nine street lights, and the switch was thrown by Miss Ray Rockman, actress and sister of the plant’s owner, Louis Rockman.  Rockman sold the electricity at a rate of 18 cents/kWh, roughly equal to $4.00/kWh in 2011 dollars.</a:t>
            </a:r>
          </a:p>
        </p:txBody>
      </p:sp>
      <p:sp>
        <p:nvSpPr>
          <p:cNvPr id="57348" name="Slide Number Placeholder 3"/>
          <p:cNvSpPr>
            <a:spLocks noGrp="1"/>
          </p:cNvSpPr>
          <p:nvPr>
            <p:ph type="sldNum" sz="quarter" idx="5"/>
          </p:nvPr>
        </p:nvSpPr>
        <p:spPr>
          <a:noFill/>
        </p:spPr>
        <p:txBody>
          <a:bodyPr/>
          <a:lstStyle/>
          <a:p>
            <a:fld id="{04024DBC-003C-4388-9673-B6094ED4D2DE}"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935038" y="4416425"/>
            <a:ext cx="5140325" cy="4183063"/>
          </a:xfrm>
          <a:noFill/>
          <a:ln/>
        </p:spPr>
        <p:txBody>
          <a:bodyPr/>
          <a:lstStyle/>
          <a:p>
            <a:endParaRPr lang="en-US" smtClean="0">
              <a:latin typeface="Arial" pitchFamily="34" charset="0"/>
            </a:endParaRPr>
          </a:p>
        </p:txBody>
      </p:sp>
      <p:sp>
        <p:nvSpPr>
          <p:cNvPr id="58372" name="Date Placeholder 3"/>
          <p:cNvSpPr txBox="1">
            <a:spLocks noGrp="1"/>
          </p:cNvSpPr>
          <p:nvPr/>
        </p:nvSpPr>
        <p:spPr bwMode="auto">
          <a:xfrm>
            <a:off x="3971925" y="0"/>
            <a:ext cx="3038475" cy="465138"/>
          </a:xfrm>
          <a:prstGeom prst="rect">
            <a:avLst/>
          </a:prstGeom>
          <a:noFill/>
          <a:ln w="9525">
            <a:noFill/>
            <a:miter lim="800000"/>
            <a:headEnd/>
            <a:tailEnd/>
          </a:ln>
        </p:spPr>
        <p:txBody>
          <a:bodyPr lIns="93177" tIns="46589" rIns="93177" bIns="46589"/>
          <a:lstStyle/>
          <a:p>
            <a:pPr algn="r" eaLnBrk="0" hangingPunct="0"/>
            <a:fld id="{EEA69E32-622C-491C-AEF0-1E9E1D66C1ED}" type="datetime1">
              <a:rPr lang="en-US" sz="1200">
                <a:ea typeface="ヒラギノ角ゴ Pro W3"/>
                <a:cs typeface="ヒラギノ角ゴ Pro W3"/>
              </a:rPr>
              <a:pPr algn="r" eaLnBrk="0" hangingPunct="0"/>
              <a:t>2/22/2012</a:t>
            </a:fld>
            <a:endParaRPr lang="en-US" sz="1200">
              <a:ea typeface="ヒラギノ角ゴ Pro W3"/>
              <a:cs typeface="ヒラギノ角ゴ Pro W3"/>
            </a:endParaRPr>
          </a:p>
        </p:txBody>
      </p:sp>
      <p:sp>
        <p:nvSpPr>
          <p:cNvPr id="58373" name="Slide Number Placeholder 4"/>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E258F3AE-4A4B-4A75-B2CB-F77229062524}" type="slidenum">
              <a:rPr lang="en-US" sz="1200">
                <a:ea typeface="ヒラギノ角ゴ Pro W3"/>
                <a:cs typeface="ヒラギノ角ゴ Pro W3"/>
              </a:rPr>
              <a:pPr algn="r" eaLnBrk="0" hangingPunct="0"/>
              <a:t>7</a:t>
            </a:fld>
            <a:endParaRPr lang="en-US" sz="1200">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endParaRPr lang="en-US" smtClean="0">
              <a:latin typeface="Arial" pitchFamily="34" charset="0"/>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7813"/>
            <a:ext cx="8229600" cy="1139825"/>
          </a:xfrm>
          <a:prstGeom prst="rect">
            <a:avLst/>
          </a:prstGeom>
        </p:spPr>
        <p:txBody>
          <a:bodyPr/>
          <a:lstStyle/>
          <a:p>
            <a:pPr algn="l" eaLnBrk="0" hangingPunct="0">
              <a:defRPr/>
            </a:pPr>
            <a:endParaRPr lang="en-US" sz="4200" dirty="0">
              <a:solidFill>
                <a:schemeClr val="tx2"/>
              </a:solidFill>
              <a:latin typeface="Garamond" pitchFamily="18" charset="0"/>
            </a:endParaRPr>
          </a:p>
        </p:txBody>
      </p:sp>
      <p:sp>
        <p:nvSpPr>
          <p:cNvPr id="3" name="Rectangle 3"/>
          <p:cNvSpPr>
            <a:spLocks noGrp="1" noChangeArrowheads="1"/>
          </p:cNvSpPr>
          <p:nvPr/>
        </p:nvSpPr>
        <p:spPr bwMode="auto">
          <a:xfrm>
            <a:off x="457200" y="1600200"/>
            <a:ext cx="8229600" cy="4530725"/>
          </a:xfrm>
          <a:prstGeom prst="rect">
            <a:avLst/>
          </a:prstGeom>
        </p:spPr>
        <p:txBody>
          <a:bodyPr/>
          <a:lstStyle/>
          <a:p>
            <a:pPr marL="342900" indent="-342900" algn="l" eaLnBrk="0" hangingPunct="0">
              <a:spcBef>
                <a:spcPct val="20000"/>
              </a:spcBef>
              <a:buClr>
                <a:schemeClr val="accent1"/>
              </a:buClr>
              <a:buSzPct val="65000"/>
              <a:buFont typeface="Wingdings" pitchFamily="2" charset="2"/>
              <a:buChar char="n"/>
              <a:defRPr/>
            </a:pPr>
            <a:endParaRPr lang="en-US" sz="3000" dirty="0">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1DECD3-F877-45EF-9D3C-41D39A75060C}"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63DEBE-5FAF-4CD9-BC88-349934D2BA04}"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457200" y="274638"/>
            <a:ext cx="8229600" cy="868362"/>
          </a:xfrm>
          <a:prstGeom prst="rect">
            <a:avLst/>
          </a:prstGeom>
          <a:noFill/>
          <a:ln w="9525">
            <a:noFill/>
            <a:miter lim="800000"/>
            <a:headEnd/>
            <a:tailEnd/>
          </a:ln>
        </p:spPr>
        <p:txBody>
          <a:bodyPr/>
          <a:lstStyle/>
          <a:p>
            <a:pPr lvl="0"/>
            <a:r>
              <a:rPr lang="en-US" smtClean="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762EE54-084B-4A8B-A27C-BF743CA3ECBB}"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9B16811-7BB9-4558-8A23-2E3B1489DF16}"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E6ABB45-885D-48F7-A247-93176EAB55C3}"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8E47B1A-7DB0-4865-AA6B-30247387BC8B}"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8464F43-540B-4FFD-8830-77EE7EB6F901}"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0DBFE49-A362-4FAD-B106-511C10AFDD71}"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489C9CA-0E3D-4F2F-8F12-D2907F06DF4F}"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66435E9-E82C-4DF4-B7F7-4461495FE9B5}"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29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j-lt"/>
              </a:defRPr>
            </a:lvl1pPr>
          </a:lstStyle>
          <a:p>
            <a:pPr>
              <a:defRPr/>
            </a:pPr>
            <a:endParaRPr lang="en-US" alt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1229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303E90C6-DF8C-4818-9AD4-E595BDC2D4E3}" type="slidenum">
              <a:rPr lang="en-US" altLang="en-US"/>
              <a:pPr>
                <a:defRPr/>
              </a:pPr>
              <a:t>‹#›</a:t>
            </a:fld>
            <a:endParaRPr lang="en-US" altLang="en-US" dirty="0"/>
          </a:p>
        </p:txBody>
      </p:sp>
      <p:sp>
        <p:nvSpPr>
          <p:cNvPr id="12295"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dirty="0">
              <a:latin typeface="Arial" charset="0"/>
            </a:endParaRPr>
          </a:p>
        </p:txBody>
      </p:sp>
      <p:sp>
        <p:nvSpPr>
          <p:cNvPr id="12296"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dirty="0">
              <a:latin typeface="Arial" charset="0"/>
            </a:endParaRPr>
          </a:p>
        </p:txBody>
      </p:sp>
    </p:spTree>
  </p:cSld>
  <p:clrMap bg1="lt1" tx1="dk1" bg2="lt2" tx2="dk2" accent1="accent1" accent2="accent2" accent3="accent3" accent4="accent4" accent5="accent5" accent6="accent6" hlink="hlink" folHlink="folHlink"/>
  <p:sldLayoutIdLst>
    <p:sldLayoutId id="2147483904"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5"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685800" y="533400"/>
            <a:ext cx="8229600" cy="1828800"/>
          </a:xfrm>
        </p:spPr>
        <p:txBody>
          <a:bodyPr/>
          <a:lstStyle/>
          <a:p>
            <a:pPr eaLnBrk="1" hangingPunct="1"/>
            <a:r>
              <a:rPr lang="en-US" sz="3600" dirty="0" smtClean="0"/>
              <a:t>Pilot Program – Nippon Paper as a Source of Ancillary Services</a:t>
            </a:r>
            <a:br>
              <a:rPr lang="en-US" sz="3600" dirty="0" smtClean="0"/>
            </a:br>
            <a:r>
              <a:rPr lang="en-US" sz="3600" dirty="0" smtClean="0"/>
              <a:t/>
            </a:r>
            <a:br>
              <a:rPr lang="en-US" sz="3600" dirty="0" smtClean="0"/>
            </a:br>
            <a:r>
              <a:rPr lang="en-US" sz="2800" dirty="0" smtClean="0"/>
              <a:t>Pacific Northwest Demand Response Project</a:t>
            </a:r>
            <a:br>
              <a:rPr lang="en-US" sz="2800" dirty="0" smtClean="0"/>
            </a:br>
            <a:r>
              <a:rPr lang="en-US" sz="2800" dirty="0" smtClean="0"/>
              <a:t>Northwest Power and Conservation Council</a:t>
            </a:r>
            <a:br>
              <a:rPr lang="en-US" sz="2800" dirty="0" smtClean="0"/>
            </a:br>
            <a:r>
              <a:rPr lang="en-US" sz="2800" smtClean="0"/>
              <a:t>23 February 2012</a:t>
            </a:r>
            <a:endParaRPr lang="en-US" sz="2800" dirty="0" smtClean="0"/>
          </a:p>
        </p:txBody>
      </p:sp>
      <p:sp>
        <p:nvSpPr>
          <p:cNvPr id="5123" name="Rectangle 3"/>
          <p:cNvSpPr>
            <a:spLocks noGrp="1" noChangeArrowheads="1"/>
          </p:cNvSpPr>
          <p:nvPr>
            <p:ph type="subTitle" idx="4294967295"/>
          </p:nvPr>
        </p:nvSpPr>
        <p:spPr>
          <a:xfrm>
            <a:off x="1981200" y="4114800"/>
            <a:ext cx="6399213" cy="2514600"/>
          </a:xfrm>
          <a:solidFill>
            <a:srgbClr val="FFFFFF"/>
          </a:solidFill>
        </p:spPr>
        <p:txBody>
          <a:bodyPr anchor="ctr"/>
          <a:lstStyle/>
          <a:p>
            <a:pPr marL="0" indent="0" eaLnBrk="1" hangingPunct="1">
              <a:lnSpc>
                <a:spcPct val="60000"/>
              </a:lnSpc>
              <a:buFont typeface="Wingdings" pitchFamily="2" charset="2"/>
              <a:buNone/>
            </a:pPr>
            <a:r>
              <a:rPr lang="en-US" sz="2800" smtClean="0"/>
              <a:t>                  	</a:t>
            </a:r>
            <a:r>
              <a:rPr lang="en-US" sz="2600" smtClean="0"/>
              <a:t>Philip D. Lusk</a:t>
            </a:r>
          </a:p>
          <a:p>
            <a:pPr marL="0" indent="0" eaLnBrk="1" hangingPunct="1">
              <a:lnSpc>
                <a:spcPct val="90000"/>
              </a:lnSpc>
              <a:buFont typeface="Wingdings" pitchFamily="2" charset="2"/>
              <a:buNone/>
            </a:pPr>
            <a:r>
              <a:rPr lang="en-US" sz="2600" smtClean="0"/>
              <a:t>		Power Resources Manager</a:t>
            </a:r>
          </a:p>
          <a:p>
            <a:pPr marL="0" indent="0" eaLnBrk="1" hangingPunct="1">
              <a:lnSpc>
                <a:spcPct val="90000"/>
              </a:lnSpc>
              <a:buFont typeface="Wingdings" pitchFamily="2" charset="2"/>
              <a:buNone/>
            </a:pPr>
            <a:r>
              <a:rPr lang="en-US" sz="2600" smtClean="0"/>
              <a:t>                    360.417.4703</a:t>
            </a:r>
          </a:p>
          <a:p>
            <a:pPr marL="0" indent="0" eaLnBrk="1" hangingPunct="1">
              <a:lnSpc>
                <a:spcPct val="90000"/>
              </a:lnSpc>
              <a:buFont typeface="Wingdings" pitchFamily="2" charset="2"/>
              <a:buNone/>
            </a:pPr>
            <a:r>
              <a:rPr lang="en-US" sz="2600" smtClean="0"/>
              <a:t>		plusk@cityofpa.us</a:t>
            </a:r>
          </a:p>
        </p:txBody>
      </p:sp>
      <p:pic>
        <p:nvPicPr>
          <p:cNvPr id="5124" name="Picture 7" descr="CITYLOGO"/>
          <p:cNvPicPr>
            <a:picLocks noChangeAspect="1" noChangeArrowheads="1"/>
          </p:cNvPicPr>
          <p:nvPr/>
        </p:nvPicPr>
        <p:blipFill>
          <a:blip r:embed="rId2" cstate="print"/>
          <a:srcRect/>
          <a:stretch>
            <a:fillRect/>
          </a:stretch>
        </p:blipFill>
        <p:spPr bwMode="auto">
          <a:xfrm>
            <a:off x="1066800" y="4114800"/>
            <a:ext cx="2286000" cy="24447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title"/>
          </p:nvPr>
        </p:nvSpPr>
        <p:spPr/>
        <p:txBody>
          <a:bodyPr/>
          <a:lstStyle/>
          <a:p>
            <a:r>
              <a:rPr lang="en-US" smtClean="0"/>
              <a:t>Immediate Benefits</a:t>
            </a:r>
          </a:p>
        </p:txBody>
      </p:sp>
      <p:sp>
        <p:nvSpPr>
          <p:cNvPr id="23555" name="Content Placeholder 1"/>
          <p:cNvSpPr>
            <a:spLocks noGrp="1"/>
          </p:cNvSpPr>
          <p:nvPr>
            <p:ph sz="quarter" idx="4294967295"/>
          </p:nvPr>
        </p:nvSpPr>
        <p:spPr/>
        <p:txBody>
          <a:bodyPr/>
          <a:lstStyle/>
          <a:p>
            <a:pPr>
              <a:lnSpc>
                <a:spcPct val="80000"/>
              </a:lnSpc>
            </a:pPr>
            <a:r>
              <a:rPr lang="en-US" sz="3300" smtClean="0"/>
              <a:t>AMI meters are highly accurate so everyone pays for what they use—it’s fair</a:t>
            </a:r>
          </a:p>
          <a:p>
            <a:pPr>
              <a:lnSpc>
                <a:spcPct val="80000"/>
              </a:lnSpc>
            </a:pPr>
            <a:r>
              <a:rPr lang="en-US" sz="3300" smtClean="0"/>
              <a:t>The AMI system allows the City to run its electric and water utilities efficiently and at the lowest cost possible  </a:t>
            </a:r>
          </a:p>
          <a:p>
            <a:pPr>
              <a:lnSpc>
                <a:spcPct val="80000"/>
              </a:lnSpc>
            </a:pPr>
            <a:r>
              <a:rPr lang="en-US" sz="3300" smtClean="0"/>
              <a:t>Customers can have more control over their bill</a:t>
            </a:r>
          </a:p>
          <a:p>
            <a:pPr marL="742950" lvl="1" indent="-285750">
              <a:lnSpc>
                <a:spcPct val="80000"/>
              </a:lnSpc>
            </a:pPr>
            <a:r>
              <a:rPr lang="en-US" sz="3000" smtClean="0"/>
              <a:t>By using power when it’s least expensive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7813"/>
            <a:ext cx="8534400" cy="1139825"/>
          </a:xfrm>
        </p:spPr>
        <p:txBody>
          <a:bodyPr/>
          <a:lstStyle/>
          <a:p>
            <a:r>
              <a:rPr lang="en-US" sz="3600" smtClean="0"/>
              <a:t>Retail Rate Design Study Recommendation</a:t>
            </a:r>
          </a:p>
        </p:txBody>
      </p:sp>
      <p:sp>
        <p:nvSpPr>
          <p:cNvPr id="26627" name="Rectangle 3"/>
          <p:cNvSpPr>
            <a:spLocks noGrp="1" noChangeArrowheads="1"/>
          </p:cNvSpPr>
          <p:nvPr>
            <p:ph type="body" idx="1"/>
          </p:nvPr>
        </p:nvSpPr>
        <p:spPr>
          <a:xfrm>
            <a:off x="457200" y="1600200"/>
            <a:ext cx="8534400" cy="4038600"/>
          </a:xfrm>
          <a:noFill/>
        </p:spPr>
        <p:txBody>
          <a:bodyPr/>
          <a:lstStyle/>
          <a:p>
            <a:pPr>
              <a:spcAft>
                <a:spcPct val="20000"/>
              </a:spcAft>
            </a:pPr>
            <a:r>
              <a:rPr lang="en-US" b="1" smtClean="0"/>
              <a:t>Ramp up conservation efforts</a:t>
            </a:r>
            <a:endParaRPr lang="en-US" smtClean="0"/>
          </a:p>
          <a:p>
            <a:pPr lvl="2">
              <a:spcAft>
                <a:spcPct val="20000"/>
              </a:spcAft>
            </a:pPr>
            <a:r>
              <a:rPr lang="en-US" smtClean="0"/>
              <a:t>Seasonal rate means that energy is priced correctly in the winter months</a:t>
            </a:r>
          </a:p>
          <a:p>
            <a:pPr lvl="3">
              <a:spcAft>
                <a:spcPct val="20000"/>
              </a:spcAft>
            </a:pPr>
            <a:r>
              <a:rPr lang="en-US" smtClean="0"/>
              <a:t>Higher winter energy rate sends an appropriate rate signal</a:t>
            </a:r>
          </a:p>
          <a:p>
            <a:pPr lvl="3">
              <a:spcAft>
                <a:spcPct val="20000"/>
              </a:spcAft>
            </a:pPr>
            <a:r>
              <a:rPr lang="en-US" smtClean="0"/>
              <a:t>Reinforces conservation program efforts in areas such as insulation and heat pumps</a:t>
            </a:r>
          </a:p>
          <a:p>
            <a:pPr lvl="2">
              <a:spcAft>
                <a:spcPct val="20000"/>
              </a:spcAft>
            </a:pPr>
            <a:r>
              <a:rPr lang="en-US" smtClean="0"/>
              <a:t>Voluntary demand response projects for all customer classes</a:t>
            </a:r>
          </a:p>
          <a:p>
            <a:pPr lvl="3">
              <a:spcAft>
                <a:spcPct val="20000"/>
              </a:spcAft>
            </a:pPr>
            <a:r>
              <a:rPr lang="en-US" smtClean="0"/>
              <a:t>Avoid exceeding contract demand quantity, maintain similar load shape to BPA, and mitigate critical peak periods</a:t>
            </a:r>
          </a:p>
          <a:p>
            <a:pPr lvl="3">
              <a:spcAft>
                <a:spcPct val="20000"/>
              </a:spcAft>
            </a:pPr>
            <a:endParaRPr lang="en-US"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57200" y="1219200"/>
            <a:ext cx="8229600" cy="5257800"/>
          </a:xfrm>
        </p:spPr>
        <p:txBody>
          <a:bodyPr/>
          <a:lstStyle/>
          <a:p>
            <a:pPr>
              <a:lnSpc>
                <a:spcPct val="90000"/>
              </a:lnSpc>
              <a:spcAft>
                <a:spcPct val="20000"/>
              </a:spcAft>
            </a:pPr>
            <a:r>
              <a:rPr lang="en-US" sz="2400" b="1" dirty="0" smtClean="0"/>
              <a:t>Time-of-Use Rate </a:t>
            </a:r>
            <a:r>
              <a:rPr lang="en-US" sz="2400" b="1" u="sng" dirty="0" smtClean="0"/>
              <a:t>without demand</a:t>
            </a:r>
            <a:r>
              <a:rPr lang="en-US" sz="2400" b="1" dirty="0" smtClean="0"/>
              <a:t> for residential, general service, and non-profit customer classes</a:t>
            </a:r>
          </a:p>
          <a:p>
            <a:pPr lvl="2">
              <a:lnSpc>
                <a:spcPct val="90000"/>
              </a:lnSpc>
              <a:spcAft>
                <a:spcPct val="20000"/>
              </a:spcAft>
            </a:pPr>
            <a:r>
              <a:rPr lang="en-US" sz="2000" dirty="0" smtClean="0"/>
              <a:t>Customer base charge</a:t>
            </a:r>
          </a:p>
          <a:p>
            <a:pPr lvl="2">
              <a:lnSpc>
                <a:spcPct val="90000"/>
              </a:lnSpc>
              <a:spcAft>
                <a:spcPct val="20000"/>
              </a:spcAft>
            </a:pPr>
            <a:r>
              <a:rPr lang="en-US" sz="2000" dirty="0" smtClean="0"/>
              <a:t>Winter &amp; summer seasons including peak period, off-peak period, and shoulder period energy charges</a:t>
            </a:r>
          </a:p>
          <a:p>
            <a:pPr lvl="2">
              <a:lnSpc>
                <a:spcPct val="90000"/>
              </a:lnSpc>
              <a:spcAft>
                <a:spcPct val="20000"/>
              </a:spcAft>
            </a:pPr>
            <a:r>
              <a:rPr lang="en-US" sz="2000" dirty="0" smtClean="0"/>
              <a:t>Demand response credits</a:t>
            </a:r>
          </a:p>
          <a:p>
            <a:pPr>
              <a:lnSpc>
                <a:spcPct val="90000"/>
              </a:lnSpc>
              <a:spcAft>
                <a:spcPct val="20000"/>
              </a:spcAft>
            </a:pPr>
            <a:r>
              <a:rPr lang="en-US" sz="2400" b="1" dirty="0" smtClean="0"/>
              <a:t>Time-of-Use Rate </a:t>
            </a:r>
            <a:r>
              <a:rPr lang="en-US" sz="2400" b="1" u="sng" dirty="0" smtClean="0"/>
              <a:t>with demand</a:t>
            </a:r>
            <a:r>
              <a:rPr lang="en-US" sz="2400" b="1" dirty="0" smtClean="0"/>
              <a:t> for general service demand and primary customer classes</a:t>
            </a:r>
          </a:p>
          <a:p>
            <a:pPr lvl="2">
              <a:lnSpc>
                <a:spcPct val="90000"/>
              </a:lnSpc>
              <a:spcAft>
                <a:spcPct val="20000"/>
              </a:spcAft>
            </a:pPr>
            <a:r>
              <a:rPr lang="en-US" sz="2000" dirty="0" smtClean="0"/>
              <a:t>Customer base charge</a:t>
            </a:r>
          </a:p>
          <a:p>
            <a:pPr lvl="2">
              <a:lnSpc>
                <a:spcPct val="90000"/>
              </a:lnSpc>
              <a:spcAft>
                <a:spcPct val="20000"/>
              </a:spcAft>
            </a:pPr>
            <a:r>
              <a:rPr lang="en-US" sz="2000" dirty="0" smtClean="0"/>
              <a:t>Winter &amp; summer seasons including peak period, shoulder period, and off-peak period energy charges</a:t>
            </a:r>
          </a:p>
          <a:p>
            <a:pPr lvl="2">
              <a:lnSpc>
                <a:spcPct val="90000"/>
              </a:lnSpc>
              <a:spcAft>
                <a:spcPct val="20000"/>
              </a:spcAft>
            </a:pPr>
            <a:r>
              <a:rPr lang="en-US" sz="2000" dirty="0" smtClean="0"/>
              <a:t>Demand charges during peak period only</a:t>
            </a:r>
          </a:p>
          <a:p>
            <a:pPr lvl="3">
              <a:lnSpc>
                <a:spcPct val="90000"/>
              </a:lnSpc>
              <a:spcAft>
                <a:spcPct val="20000"/>
              </a:spcAft>
            </a:pPr>
            <a:r>
              <a:rPr lang="en-US" sz="1800" dirty="0" smtClean="0"/>
              <a:t>Reduced demand charges for demand response participants?</a:t>
            </a:r>
          </a:p>
          <a:p>
            <a:pPr lvl="1"/>
            <a:endParaRPr lang="en-US" dirty="0" smtClean="0"/>
          </a:p>
        </p:txBody>
      </p:sp>
      <p:sp>
        <p:nvSpPr>
          <p:cNvPr id="27651" name="Freeform 70"/>
          <p:cNvSpPr>
            <a:spLocks/>
          </p:cNvSpPr>
          <p:nvPr/>
        </p:nvSpPr>
        <p:spPr bwMode="auto">
          <a:xfrm>
            <a:off x="457200" y="304800"/>
            <a:ext cx="8534400" cy="838200"/>
          </a:xfrm>
          <a:custGeom>
            <a:avLst/>
            <a:gdLst>
              <a:gd name="T0" fmla="*/ 0 w 1588"/>
              <a:gd name="T1" fmla="*/ 2147483647 h 12"/>
              <a:gd name="T2" fmla="*/ 0 w 1588"/>
              <a:gd name="T3" fmla="*/ 0 h 12"/>
              <a:gd name="T4" fmla="*/ 0 w 1588"/>
              <a:gd name="T5" fmla="*/ 2147483647 h 12"/>
              <a:gd name="T6" fmla="*/ 0 60000 65536"/>
              <a:gd name="T7" fmla="*/ 0 60000 65536"/>
              <a:gd name="T8" fmla="*/ 0 60000 65536"/>
              <a:gd name="T9" fmla="*/ 0 w 1588"/>
              <a:gd name="T10" fmla="*/ 0 h 12"/>
              <a:gd name="T11" fmla="*/ 1588 w 1588"/>
              <a:gd name="T12" fmla="*/ 12 h 12"/>
            </a:gdLst>
            <a:ahLst/>
            <a:cxnLst>
              <a:cxn ang="T6">
                <a:pos x="T0" y="T1"/>
              </a:cxn>
              <a:cxn ang="T7">
                <a:pos x="T2" y="T3"/>
              </a:cxn>
              <a:cxn ang="T8">
                <a:pos x="T4" y="T5"/>
              </a:cxn>
            </a:cxnLst>
            <a:rect l="T9" t="T10" r="T11" b="T12"/>
            <a:pathLst>
              <a:path w="1588" h="12">
                <a:moveTo>
                  <a:pt x="0" y="12"/>
                </a:moveTo>
                <a:lnTo>
                  <a:pt x="0" y="0"/>
                </a:lnTo>
                <a:lnTo>
                  <a:pt x="0" y="12"/>
                </a:lnTo>
                <a:close/>
              </a:path>
            </a:pathLst>
          </a:custGeom>
          <a:solidFill>
            <a:srgbClr val="000000"/>
          </a:solidFill>
          <a:ln w="9525">
            <a:noFill/>
            <a:round/>
            <a:headEnd/>
            <a:tailEnd/>
          </a:ln>
        </p:spPr>
        <p:txBody>
          <a:bodyPr/>
          <a:lstStyle/>
          <a:p>
            <a:pPr algn="l"/>
            <a:r>
              <a:rPr lang="en-US" sz="3600">
                <a:solidFill>
                  <a:schemeClr val="tx2"/>
                </a:solidFill>
                <a:latin typeface="Garamond" pitchFamily="18" charset="0"/>
              </a:rPr>
              <a:t>New Electric Utility Rate Design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1295400"/>
            <a:ext cx="8229600" cy="4525963"/>
          </a:xfrm>
        </p:spPr>
        <p:txBody>
          <a:bodyPr/>
          <a:lstStyle/>
          <a:p>
            <a:r>
              <a:rPr lang="en-US" sz="2600" b="1" dirty="0" smtClean="0"/>
              <a:t>Time-of-Use retail electric rate design</a:t>
            </a:r>
          </a:p>
          <a:p>
            <a:pPr lvl="1"/>
            <a:r>
              <a:rPr lang="en-US" sz="2200" dirty="0" smtClean="0"/>
              <a:t>Rate design incorporated into AMI System</a:t>
            </a:r>
          </a:p>
          <a:p>
            <a:pPr lvl="1"/>
            <a:r>
              <a:rPr lang="en-US" sz="2200" dirty="0" smtClean="0"/>
              <a:t>Retail rates determined Spring 2012</a:t>
            </a:r>
          </a:p>
          <a:p>
            <a:pPr lvl="1"/>
            <a:r>
              <a:rPr lang="en-US" sz="2200" dirty="0" smtClean="0"/>
              <a:t>Retail rates effective 2013</a:t>
            </a:r>
          </a:p>
          <a:p>
            <a:pPr>
              <a:lnSpc>
                <a:spcPct val="90000"/>
              </a:lnSpc>
              <a:spcAft>
                <a:spcPct val="20000"/>
              </a:spcAft>
            </a:pPr>
            <a:r>
              <a:rPr lang="en-US" sz="2600" b="1" dirty="0" smtClean="0"/>
              <a:t>Encourages all electric customers to</a:t>
            </a:r>
            <a:r>
              <a:rPr lang="en-US" sz="2600" dirty="0" smtClean="0"/>
              <a:t> </a:t>
            </a:r>
          </a:p>
          <a:p>
            <a:pPr lvl="1">
              <a:lnSpc>
                <a:spcPct val="90000"/>
              </a:lnSpc>
              <a:spcAft>
                <a:spcPct val="20000"/>
              </a:spcAft>
            </a:pPr>
            <a:r>
              <a:rPr lang="en-US" sz="2200" dirty="0" smtClean="0"/>
              <a:t>Reduce winter energy consumption </a:t>
            </a:r>
          </a:p>
          <a:p>
            <a:pPr lvl="1">
              <a:lnSpc>
                <a:spcPct val="90000"/>
              </a:lnSpc>
              <a:spcAft>
                <a:spcPct val="20000"/>
              </a:spcAft>
            </a:pPr>
            <a:r>
              <a:rPr lang="en-US" sz="2200" dirty="0" smtClean="0"/>
              <a:t>Shift peak period consumption to lower-priced shoulder and off-peak periods</a:t>
            </a:r>
          </a:p>
          <a:p>
            <a:pPr lvl="1">
              <a:lnSpc>
                <a:spcPct val="90000"/>
              </a:lnSpc>
              <a:spcAft>
                <a:spcPct val="20000"/>
              </a:spcAft>
            </a:pPr>
            <a:r>
              <a:rPr lang="en-US" sz="2200" dirty="0" smtClean="0"/>
              <a:t>Participate in voluntary demand response programs </a:t>
            </a:r>
          </a:p>
          <a:p>
            <a:pPr lvl="1"/>
            <a:endParaRPr lang="en-US" dirty="0" smtClean="0"/>
          </a:p>
        </p:txBody>
      </p:sp>
      <p:sp>
        <p:nvSpPr>
          <p:cNvPr id="6" name="Freeform 70"/>
          <p:cNvSpPr>
            <a:spLocks/>
          </p:cNvSpPr>
          <p:nvPr/>
        </p:nvSpPr>
        <p:spPr bwMode="auto">
          <a:xfrm>
            <a:off x="457200" y="304800"/>
            <a:ext cx="8610600" cy="838200"/>
          </a:xfrm>
          <a:custGeom>
            <a:avLst/>
            <a:gdLst>
              <a:gd name="T0" fmla="*/ 0 w 1588"/>
              <a:gd name="T1" fmla="*/ 12 h 12"/>
              <a:gd name="T2" fmla="*/ 0 w 1588"/>
              <a:gd name="T3" fmla="*/ 0 h 12"/>
              <a:gd name="T4" fmla="*/ 0 w 1588"/>
              <a:gd name="T5" fmla="*/ 12 h 12"/>
              <a:gd name="T6" fmla="*/ 0 60000 65536"/>
              <a:gd name="T7" fmla="*/ 0 60000 65536"/>
              <a:gd name="T8" fmla="*/ 0 60000 65536"/>
              <a:gd name="T9" fmla="*/ 0 w 1588"/>
              <a:gd name="T10" fmla="*/ 0 h 12"/>
              <a:gd name="T11" fmla="*/ 1588 w 1588"/>
              <a:gd name="T12" fmla="*/ 12 h 12"/>
            </a:gdLst>
            <a:ahLst/>
            <a:cxnLst>
              <a:cxn ang="T6">
                <a:pos x="T0" y="T1"/>
              </a:cxn>
              <a:cxn ang="T7">
                <a:pos x="T2" y="T3"/>
              </a:cxn>
              <a:cxn ang="T8">
                <a:pos x="T4" y="T5"/>
              </a:cxn>
            </a:cxnLst>
            <a:rect l="T9" t="T10" r="T11" b="T12"/>
            <a:pathLst>
              <a:path w="1588" h="12">
                <a:moveTo>
                  <a:pt x="0" y="12"/>
                </a:moveTo>
                <a:lnTo>
                  <a:pt x="0" y="0"/>
                </a:lnTo>
                <a:lnTo>
                  <a:pt x="0" y="12"/>
                </a:lnTo>
                <a:close/>
              </a:path>
            </a:pathLst>
          </a:custGeom>
          <a:solidFill>
            <a:srgbClr val="000000"/>
          </a:solidFill>
          <a:ln w="9525">
            <a:noFill/>
            <a:round/>
            <a:headEnd/>
            <a:tailEnd/>
          </a:ln>
        </p:spPr>
        <p:txBody>
          <a:bodyPr/>
          <a:lstStyle/>
          <a:p>
            <a:pPr algn="l">
              <a:defRPr/>
            </a:pPr>
            <a:r>
              <a:rPr lang="en-US" sz="3600" dirty="0">
                <a:solidFill>
                  <a:schemeClr val="tx2"/>
                </a:solidFill>
                <a:latin typeface="+mj-lt"/>
              </a:rPr>
              <a:t>New Rate Design Schedule</a:t>
            </a:r>
            <a:r>
              <a:rPr lang="en-US" sz="3400" dirty="0">
                <a:solidFill>
                  <a:schemeClr val="tx2"/>
                </a:solidFill>
                <a:effectLst>
                  <a:outerShdw blurRad="38100" dist="38100" dir="2700000" algn="tl">
                    <a:srgbClr val="FFFFFF"/>
                  </a:outerShdw>
                </a:effectLst>
                <a:latin typeface="+mj-lt"/>
              </a:rPr>
              <a:t/>
            </a:r>
            <a:br>
              <a:rPr lang="en-US" sz="3400" dirty="0">
                <a:solidFill>
                  <a:schemeClr val="tx2"/>
                </a:solidFill>
                <a:effectLst>
                  <a:outerShdw blurRad="38100" dist="38100" dir="2700000" algn="tl">
                    <a:srgbClr val="FFFFFF"/>
                  </a:outerShdw>
                </a:effectLst>
                <a:latin typeface="+mj-lt"/>
              </a:rPr>
            </a:br>
            <a:endParaRPr lang="en-US" sz="3400" dirty="0">
              <a:solidFill>
                <a:schemeClr val="tx2"/>
              </a:solidFill>
              <a:effectLst>
                <a:outerShdw blurRad="38100" dist="38100" dir="2700000" algn="tl">
                  <a:srgbClr val="FFFFFF"/>
                </a:outerShdw>
              </a:effectLst>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7813"/>
            <a:ext cx="8534400" cy="1139825"/>
          </a:xfrm>
        </p:spPr>
        <p:txBody>
          <a:bodyPr/>
          <a:lstStyle/>
          <a:p>
            <a:r>
              <a:rPr lang="en-US" sz="3600" smtClean="0"/>
              <a:t>Voluntary Demand Response Efforts</a:t>
            </a:r>
          </a:p>
        </p:txBody>
      </p:sp>
      <p:sp>
        <p:nvSpPr>
          <p:cNvPr id="32771" name="Content Placeholder 2"/>
          <p:cNvSpPr>
            <a:spLocks noGrp="1"/>
          </p:cNvSpPr>
          <p:nvPr>
            <p:ph idx="1"/>
          </p:nvPr>
        </p:nvSpPr>
        <p:spPr>
          <a:xfrm>
            <a:off x="457200" y="1219200"/>
            <a:ext cx="8229600" cy="4911725"/>
          </a:xfrm>
        </p:spPr>
        <p:txBody>
          <a:bodyPr/>
          <a:lstStyle/>
          <a:p>
            <a:r>
              <a:rPr lang="en-US" sz="2400" dirty="0" smtClean="0"/>
              <a:t>Customer-Side*</a:t>
            </a:r>
          </a:p>
          <a:p>
            <a:pPr lvl="1"/>
            <a:r>
              <a:rPr lang="en-US" sz="2200" dirty="0" smtClean="0"/>
              <a:t>Residential DR Pilot (600 customer units)</a:t>
            </a:r>
          </a:p>
          <a:p>
            <a:pPr lvl="2"/>
            <a:r>
              <a:rPr lang="en-US" sz="2000" dirty="0" smtClean="0"/>
              <a:t>Water heaters, </a:t>
            </a:r>
            <a:r>
              <a:rPr lang="en-US" sz="2000" dirty="0" smtClean="0"/>
              <a:t>smart thermostats</a:t>
            </a:r>
            <a:r>
              <a:rPr lang="en-US" sz="2000" dirty="0" smtClean="0"/>
              <a:t>, </a:t>
            </a:r>
            <a:r>
              <a:rPr lang="en-US" sz="2000" dirty="0" smtClean="0"/>
              <a:t>thermal storage</a:t>
            </a:r>
          </a:p>
          <a:p>
            <a:pPr lvl="1"/>
            <a:r>
              <a:rPr lang="en-US" sz="2200" dirty="0" smtClean="0"/>
              <a:t>Residential Wind Integration Pilot (41 customer units)</a:t>
            </a:r>
          </a:p>
          <a:p>
            <a:pPr lvl="2"/>
            <a:r>
              <a:rPr lang="en-US" sz="2000" dirty="0" smtClean="0"/>
              <a:t>Water heaters, thermal storage</a:t>
            </a:r>
          </a:p>
          <a:p>
            <a:pPr lvl="1"/>
            <a:r>
              <a:rPr lang="en-US" sz="2200" dirty="0" smtClean="0"/>
              <a:t>Commercial &amp; Industrial DR Pilot (8 customers)</a:t>
            </a:r>
          </a:p>
          <a:p>
            <a:pPr lvl="2"/>
            <a:r>
              <a:rPr lang="en-US" sz="2000" dirty="0" smtClean="0"/>
              <a:t>Open Automated Demand Response Communication Standards (OpenADR) communications protocol </a:t>
            </a:r>
          </a:p>
          <a:p>
            <a:pPr lvl="1"/>
            <a:r>
              <a:rPr lang="en-US" sz="2200" dirty="0" smtClean="0"/>
              <a:t>Industrial Wind Integration Pilot (1 customer)</a:t>
            </a:r>
          </a:p>
          <a:p>
            <a:r>
              <a:rPr lang="en-US" sz="2400" dirty="0" smtClean="0"/>
              <a:t>Utility-Side</a:t>
            </a:r>
          </a:p>
          <a:p>
            <a:pPr lvl="1"/>
            <a:r>
              <a:rPr lang="en-US" sz="2200" dirty="0" smtClean="0"/>
              <a:t>Voltage Optimization (VO) </a:t>
            </a:r>
          </a:p>
          <a:p>
            <a:pPr lvl="2"/>
            <a:r>
              <a:rPr lang="en-US" sz="2000" smtClean="0"/>
              <a:t>Deploy automated system to </a:t>
            </a:r>
            <a:r>
              <a:rPr lang="en-US" sz="2000" dirty="0" smtClean="0"/>
              <a:t>monitor and report lowest end-of-line feeder into City’s SCADA system</a:t>
            </a:r>
          </a:p>
        </p:txBody>
      </p:sp>
      <p:sp>
        <p:nvSpPr>
          <p:cNvPr id="32772" name="TextBox 3"/>
          <p:cNvSpPr txBox="1">
            <a:spLocks noChangeArrowheads="1"/>
          </p:cNvSpPr>
          <p:nvPr/>
        </p:nvSpPr>
        <p:spPr bwMode="auto">
          <a:xfrm>
            <a:off x="457200" y="6324600"/>
            <a:ext cx="8305800" cy="276225"/>
          </a:xfrm>
          <a:prstGeom prst="rect">
            <a:avLst/>
          </a:prstGeom>
          <a:noFill/>
          <a:ln w="9525">
            <a:noFill/>
            <a:miter lim="800000"/>
            <a:headEnd/>
            <a:tailEnd/>
          </a:ln>
        </p:spPr>
        <p:txBody>
          <a:bodyPr>
            <a:spAutoFit/>
          </a:bodyPr>
          <a:lstStyle/>
          <a:p>
            <a:pPr algn="l"/>
            <a:r>
              <a:rPr lang="en-US" sz="1200"/>
              <a:t>* Made possible with the support of the Bonneville Power Administration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DR as Ancillary Services?</a:t>
            </a:r>
            <a:endParaRPr lang="en-US" dirty="0"/>
          </a:p>
        </p:txBody>
      </p:sp>
      <p:sp>
        <p:nvSpPr>
          <p:cNvPr id="3" name="Content Placeholder 2"/>
          <p:cNvSpPr>
            <a:spLocks noGrp="1"/>
          </p:cNvSpPr>
          <p:nvPr>
            <p:ph idx="1"/>
          </p:nvPr>
        </p:nvSpPr>
        <p:spPr/>
        <p:txBody>
          <a:bodyPr/>
          <a:lstStyle/>
          <a:p>
            <a:r>
              <a:rPr lang="en-US" dirty="0" smtClean="0"/>
              <a:t>Ancillary services defined by the FERC:</a:t>
            </a:r>
          </a:p>
          <a:p>
            <a:pPr lvl="1">
              <a:spcAft>
                <a:spcPts val="600"/>
              </a:spcAft>
            </a:pPr>
            <a:r>
              <a:rPr lang="en-US" sz="2200" dirty="0" smtClean="0"/>
              <a:t>“…those services necessary to support the transmission of electric power from seller to purchaser given the obligations of control areas and transmitting utilities within those control areas to maintain reliable operations of the interconnected transmission system.“</a:t>
            </a:r>
          </a:p>
          <a:p>
            <a:pPr lvl="2">
              <a:spcBef>
                <a:spcPts val="0"/>
              </a:spcBef>
            </a:pPr>
            <a:r>
              <a:rPr lang="en-US" sz="1800" dirty="0" smtClean="0"/>
              <a:t>scheduling and dispatch </a:t>
            </a:r>
          </a:p>
          <a:p>
            <a:pPr lvl="2">
              <a:spcBef>
                <a:spcPts val="0"/>
              </a:spcBef>
            </a:pPr>
            <a:r>
              <a:rPr lang="en-US" sz="1800" dirty="0" smtClean="0"/>
              <a:t>reactive power and voltage control </a:t>
            </a:r>
          </a:p>
          <a:p>
            <a:pPr lvl="2">
              <a:spcBef>
                <a:spcPts val="0"/>
              </a:spcBef>
            </a:pPr>
            <a:r>
              <a:rPr lang="en-US" sz="1800" dirty="0" smtClean="0"/>
              <a:t>loss compensation </a:t>
            </a:r>
          </a:p>
          <a:p>
            <a:pPr lvl="2">
              <a:spcBef>
                <a:spcPts val="0"/>
              </a:spcBef>
            </a:pPr>
            <a:r>
              <a:rPr lang="en-US" sz="1800" dirty="0" smtClean="0"/>
              <a:t>load following </a:t>
            </a:r>
          </a:p>
          <a:p>
            <a:pPr lvl="2">
              <a:spcBef>
                <a:spcPts val="0"/>
              </a:spcBef>
            </a:pPr>
            <a:r>
              <a:rPr lang="en-US" sz="1800" dirty="0" smtClean="0"/>
              <a:t>system protection</a:t>
            </a:r>
          </a:p>
          <a:p>
            <a:pPr lvl="2">
              <a:spcBef>
                <a:spcPts val="0"/>
              </a:spcBef>
            </a:pPr>
            <a:r>
              <a:rPr lang="en-US" sz="1800" dirty="0" smtClean="0"/>
              <a:t>energy imbalance</a:t>
            </a:r>
            <a:r>
              <a:rPr lang="en-US" dirty="0" smtClean="0"/>
              <a:t> </a:t>
            </a:r>
          </a:p>
          <a:p>
            <a:pPr>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http://crabfestival.org/images/Landing_6-17-09.jpg"/>
          <p:cNvPicPr>
            <a:picLocks noChangeAspect="1" noChangeArrowheads="1"/>
          </p:cNvPicPr>
          <p:nvPr/>
        </p:nvPicPr>
        <p:blipFill>
          <a:blip r:embed="rId2" cstate="print"/>
          <a:srcRect/>
          <a:stretch>
            <a:fillRect/>
          </a:stretch>
        </p:blipFill>
        <p:spPr bwMode="auto">
          <a:xfrm>
            <a:off x="0" y="914400"/>
            <a:ext cx="9153525" cy="6080125"/>
          </a:xfrm>
          <a:prstGeom prst="rect">
            <a:avLst/>
          </a:prstGeom>
          <a:noFill/>
          <a:ln w="9525">
            <a:noFill/>
            <a:miter lim="800000"/>
            <a:headEnd/>
            <a:tailEnd/>
          </a:ln>
        </p:spPr>
      </p:pic>
      <p:sp>
        <p:nvSpPr>
          <p:cNvPr id="37891" name="Title 3"/>
          <p:cNvSpPr>
            <a:spLocks noGrp="1"/>
          </p:cNvSpPr>
          <p:nvPr>
            <p:ph type="title"/>
          </p:nvPr>
        </p:nvSpPr>
        <p:spPr>
          <a:xfrm>
            <a:off x="457200" y="155575"/>
            <a:ext cx="8229600" cy="1139825"/>
          </a:xfrm>
        </p:spPr>
        <p:txBody>
          <a:bodyPr/>
          <a:lstStyle/>
          <a:p>
            <a:pPr algn="ctr"/>
            <a:r>
              <a:rPr lang="en-US" sz="3800" dirty="0" smtClean="0"/>
              <a:t>Fast-DR/Renewable Integration Using LI-Battery Storage (70-kW)</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51" r="7721"/>
          <a:stretch>
            <a:fillRect/>
          </a:stretch>
        </p:blipFill>
        <p:spPr bwMode="auto">
          <a:xfrm>
            <a:off x="0" y="1143000"/>
            <a:ext cx="9131635" cy="5611906"/>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sz="3800" dirty="0" smtClean="0"/>
              <a:t>Landing Mall LI-Battery Storage Project</a:t>
            </a:r>
            <a:endParaRPr lang="en-US" sz="3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5" descr="image001"/>
          <p:cNvPicPr>
            <a:picLocks noChangeAspect="1" noChangeArrowheads="1"/>
          </p:cNvPicPr>
          <p:nvPr/>
        </p:nvPicPr>
        <p:blipFill>
          <a:blip r:embed="rId2" cstate="print"/>
          <a:srcRect/>
          <a:stretch>
            <a:fillRect/>
          </a:stretch>
        </p:blipFill>
        <p:spPr bwMode="auto">
          <a:xfrm>
            <a:off x="304800" y="76200"/>
            <a:ext cx="8477250" cy="6781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Fast-DR/Renewable Integration Using Mechanical Pulping Refiner Loads</a:t>
            </a:r>
            <a:endParaRPr lang="en-US" sz="3800" dirty="0"/>
          </a:p>
        </p:txBody>
      </p:sp>
      <p:sp>
        <p:nvSpPr>
          <p:cNvPr id="3" name="Content Placeholder 2"/>
          <p:cNvSpPr>
            <a:spLocks noGrp="1"/>
          </p:cNvSpPr>
          <p:nvPr>
            <p:ph idx="1"/>
          </p:nvPr>
        </p:nvSpPr>
        <p:spPr/>
        <p:txBody>
          <a:bodyPr/>
          <a:lstStyle/>
          <a:p>
            <a:r>
              <a:rPr lang="en-US" dirty="0" smtClean="0"/>
              <a:t>Nippon Paper International</a:t>
            </a:r>
          </a:p>
          <a:p>
            <a:pPr lvl="1"/>
            <a:r>
              <a:rPr lang="en-US" dirty="0" smtClean="0"/>
              <a:t>48 aMW load</a:t>
            </a:r>
          </a:p>
          <a:p>
            <a:pPr lvl="1"/>
            <a:r>
              <a:rPr lang="en-US" dirty="0" smtClean="0"/>
              <a:t>72 MW peak load and 24 MW low load</a:t>
            </a:r>
          </a:p>
          <a:p>
            <a:pPr lvl="1"/>
            <a:r>
              <a:rPr lang="en-US" dirty="0" smtClean="0"/>
              <a:t>45 MW refiner load to produce pulp for paper</a:t>
            </a:r>
          </a:p>
          <a:p>
            <a:endParaRPr lang="en-US" dirty="0" smtClean="0"/>
          </a:p>
          <a:p>
            <a:r>
              <a:rPr lang="en-US" dirty="0" smtClean="0"/>
              <a:t>Potential as a Balancing Resource?</a:t>
            </a:r>
          </a:p>
          <a:p>
            <a:pPr lvl="1"/>
            <a:r>
              <a:rPr lang="en-US" dirty="0" smtClean="0"/>
              <a:t>36 MW DEC</a:t>
            </a:r>
          </a:p>
          <a:p>
            <a:pPr lvl="1"/>
            <a:r>
              <a:rPr lang="en-US" dirty="0" smtClean="0"/>
              <a:t>41 MW INC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smtClean="0"/>
              <a:t>Today’s Topics</a:t>
            </a:r>
          </a:p>
        </p:txBody>
      </p:sp>
      <p:sp>
        <p:nvSpPr>
          <p:cNvPr id="6147" name="Rectangle 3"/>
          <p:cNvSpPr>
            <a:spLocks noGrp="1" noChangeArrowheads="1"/>
          </p:cNvSpPr>
          <p:nvPr>
            <p:ph type="body" idx="1"/>
          </p:nvPr>
        </p:nvSpPr>
        <p:spPr>
          <a:xfrm>
            <a:off x="457200" y="1066800"/>
            <a:ext cx="8229600" cy="4570413"/>
          </a:xfrm>
        </p:spPr>
        <p:txBody>
          <a:bodyPr/>
          <a:lstStyle/>
          <a:p>
            <a:r>
              <a:rPr lang="en-US" dirty="0" smtClean="0"/>
              <a:t>Background </a:t>
            </a:r>
          </a:p>
          <a:p>
            <a:r>
              <a:rPr lang="en-US" dirty="0" smtClean="0"/>
              <a:t>Advanced Metering </a:t>
            </a:r>
            <a:r>
              <a:rPr lang="en-US" dirty="0" smtClean="0"/>
              <a:t>Infrastructure Efforts</a:t>
            </a:r>
          </a:p>
          <a:p>
            <a:r>
              <a:rPr lang="en-US" dirty="0" smtClean="0"/>
              <a:t>Rate Design Efforts</a:t>
            </a:r>
          </a:p>
          <a:p>
            <a:r>
              <a:rPr lang="en-US" dirty="0" smtClean="0"/>
              <a:t>Demand Response Efforts</a:t>
            </a:r>
          </a:p>
          <a:p>
            <a:r>
              <a:rPr lang="en-US" dirty="0" smtClean="0"/>
              <a:t>Fast DR as Ancillary Services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Nippon Paper Industries “Products” Now Being Evaluated</a:t>
            </a:r>
            <a:endParaRPr lang="en-US" sz="3800" dirty="0"/>
          </a:p>
        </p:txBody>
      </p:sp>
      <p:sp>
        <p:nvSpPr>
          <p:cNvPr id="3" name="Content Placeholder 2"/>
          <p:cNvSpPr>
            <a:spLocks noGrp="1"/>
          </p:cNvSpPr>
          <p:nvPr>
            <p:ph idx="1"/>
          </p:nvPr>
        </p:nvSpPr>
        <p:spPr/>
        <p:txBody>
          <a:bodyPr/>
          <a:lstStyle/>
          <a:p>
            <a:r>
              <a:rPr lang="en-US" dirty="0" smtClean="0"/>
              <a:t>Voluntary reduction of </a:t>
            </a:r>
          </a:p>
          <a:p>
            <a:pPr lvl="1"/>
            <a:r>
              <a:rPr lang="en-US" dirty="0" smtClean="0"/>
              <a:t>non-production related loads with a day-ahead notice</a:t>
            </a:r>
          </a:p>
          <a:p>
            <a:pPr lvl="1"/>
            <a:r>
              <a:rPr lang="en-US" dirty="0" smtClean="0"/>
              <a:t>production-related electrical loads with a 10-minute notice</a:t>
            </a:r>
          </a:p>
          <a:p>
            <a:pPr lvl="1"/>
            <a:r>
              <a:rPr lang="en-US" dirty="0" smtClean="0"/>
              <a:t>production-related electrical loads with a day-ahead notice</a:t>
            </a:r>
          </a:p>
          <a:p>
            <a:r>
              <a:rPr lang="en-US" dirty="0" smtClean="0"/>
              <a:t>Voluntary increase of a production-related electrical load with a 10-minute notice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9144000" cy="686174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48991"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6174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3742"/>
            <a:ext cx="9144000" cy="686174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6174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217999"/>
            <a:ext cx="9144000" cy="6487601"/>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2.bp.blogspot.com/_Dy8QSPX9kRo/TBrZPtkz3bI/AAAAAAAABSc/mK6qtlUDXBw/s1600/PAharbo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outerShdw dist="50800" dir="5400000" algn="ctr" rotWithShape="0">
              <a:srgbClr val="000000"/>
            </a:outerShdw>
          </a:effectLst>
        </p:spPr>
      </p:pic>
      <p:sp>
        <p:nvSpPr>
          <p:cNvPr id="55299" name="Rectangle 2"/>
          <p:cNvSpPr>
            <a:spLocks noChangeArrowheads="1"/>
          </p:cNvSpPr>
          <p:nvPr/>
        </p:nvSpPr>
        <p:spPr bwMode="auto">
          <a:xfrm>
            <a:off x="228600" y="1143000"/>
            <a:ext cx="8686800" cy="4570413"/>
          </a:xfrm>
          <a:prstGeom prst="rect">
            <a:avLst/>
          </a:prstGeom>
          <a:noFill/>
          <a:ln w="9525">
            <a:noFill/>
            <a:miter lim="800000"/>
            <a:headEnd/>
            <a:tailEnd/>
          </a:ln>
        </p:spPr>
        <p:txBody>
          <a:bodyPr anchor="ctr" anchorCtr="1"/>
          <a:lstStyle/>
          <a:p>
            <a:pPr>
              <a:lnSpc>
                <a:spcPct val="90000"/>
              </a:lnSpc>
              <a:spcBef>
                <a:spcPct val="20000"/>
              </a:spcBef>
              <a:buClr>
                <a:schemeClr val="accent1"/>
              </a:buClr>
              <a:buSzPct val="65000"/>
              <a:buFont typeface="Wingdings" pitchFamily="2" charset="2"/>
              <a:buNone/>
            </a:pPr>
            <a:r>
              <a:rPr lang="en-US" sz="3800" b="1">
                <a:solidFill>
                  <a:srgbClr val="FFFF00"/>
                </a:solidFill>
              </a:rPr>
              <a:t>Phil Lusk</a:t>
            </a:r>
          </a:p>
          <a:p>
            <a:pPr>
              <a:lnSpc>
                <a:spcPct val="90000"/>
              </a:lnSpc>
              <a:spcBef>
                <a:spcPct val="20000"/>
              </a:spcBef>
              <a:buClr>
                <a:schemeClr val="accent1"/>
              </a:buClr>
              <a:buSzPct val="65000"/>
              <a:buFont typeface="Wingdings" pitchFamily="2" charset="2"/>
              <a:buNone/>
            </a:pPr>
            <a:r>
              <a:rPr lang="en-US" sz="3800" b="1">
                <a:solidFill>
                  <a:srgbClr val="FFFF00"/>
                </a:solidFill>
              </a:rPr>
              <a:t>Power Resources Manager</a:t>
            </a:r>
          </a:p>
          <a:p>
            <a:pPr>
              <a:lnSpc>
                <a:spcPct val="90000"/>
              </a:lnSpc>
              <a:spcBef>
                <a:spcPct val="20000"/>
              </a:spcBef>
              <a:buClr>
                <a:schemeClr val="accent1"/>
              </a:buClr>
              <a:buSzPct val="65000"/>
              <a:buFont typeface="Wingdings" pitchFamily="2" charset="2"/>
              <a:buNone/>
            </a:pPr>
            <a:r>
              <a:rPr lang="en-US" sz="3800" b="1">
                <a:solidFill>
                  <a:srgbClr val="FFFF00"/>
                </a:solidFill>
              </a:rPr>
              <a:t>Public Works &amp; Utilities Department</a:t>
            </a:r>
          </a:p>
          <a:p>
            <a:pPr>
              <a:lnSpc>
                <a:spcPct val="90000"/>
              </a:lnSpc>
              <a:spcBef>
                <a:spcPct val="20000"/>
              </a:spcBef>
              <a:buClr>
                <a:schemeClr val="accent1"/>
              </a:buClr>
              <a:buSzPct val="65000"/>
              <a:buFont typeface="Wingdings" pitchFamily="2" charset="2"/>
              <a:buNone/>
            </a:pPr>
            <a:r>
              <a:rPr lang="en-US" sz="3800" b="1">
                <a:solidFill>
                  <a:srgbClr val="FFFF00"/>
                </a:solidFill>
              </a:rPr>
              <a:t>plusk@cityofpa.us</a:t>
            </a:r>
          </a:p>
          <a:p>
            <a:pPr>
              <a:lnSpc>
                <a:spcPct val="90000"/>
              </a:lnSpc>
              <a:spcBef>
                <a:spcPct val="20000"/>
              </a:spcBef>
              <a:buClr>
                <a:schemeClr val="accent1"/>
              </a:buClr>
              <a:buSzPct val="65000"/>
              <a:buFont typeface="Wingdings" pitchFamily="2" charset="2"/>
              <a:buNone/>
            </a:pPr>
            <a:r>
              <a:rPr lang="en-US" sz="3800" b="1">
                <a:solidFill>
                  <a:srgbClr val="FFFF00"/>
                </a:solidFill>
              </a:rPr>
              <a:t>360.417.4703</a:t>
            </a:r>
          </a:p>
          <a:p>
            <a:pPr>
              <a:lnSpc>
                <a:spcPct val="90000"/>
              </a:lnSpc>
              <a:spcBef>
                <a:spcPct val="20000"/>
              </a:spcBef>
              <a:buClr>
                <a:schemeClr val="accent1"/>
              </a:buClr>
              <a:buSzPct val="65000"/>
              <a:buFont typeface="Wingdings" pitchFamily="2" charset="2"/>
              <a:buNone/>
            </a:pPr>
            <a:r>
              <a:rPr lang="en-US" sz="3800" b="1">
                <a:solidFill>
                  <a:srgbClr val="FFFF00"/>
                </a:solidFill>
              </a:rPr>
              <a:t>http://www.cityofpa.us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cstate="screen"/>
          <a:srcRect/>
          <a:stretch>
            <a:fillRect/>
          </a:stretch>
        </p:blipFill>
        <p:spPr bwMode="auto">
          <a:xfrm>
            <a:off x="0" y="-36513"/>
            <a:ext cx="9144000" cy="70469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3" descr="Old City logo"/>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5" descr="powerhouse2"/>
          <p:cNvPicPr>
            <a:picLocks noChangeAspect="1" noChangeArrowheads="1"/>
          </p:cNvPicPr>
          <p:nvPr/>
        </p:nvPicPr>
        <p:blipFill>
          <a:blip r:embed="rId3" cstate="print"/>
          <a:srcRect/>
          <a:stretch>
            <a:fillRect/>
          </a:stretch>
        </p:blipFill>
        <p:spPr bwMode="auto">
          <a:xfrm>
            <a:off x="0" y="-11113"/>
            <a:ext cx="9144000" cy="68691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7813"/>
            <a:ext cx="8686800" cy="1139825"/>
          </a:xfrm>
        </p:spPr>
        <p:txBody>
          <a:bodyPr/>
          <a:lstStyle/>
          <a:p>
            <a:pPr eaLnBrk="1" hangingPunct="1"/>
            <a:r>
              <a:rPr lang="en-US" sz="3300" smtClean="0"/>
              <a:t>Strengths, Weaknesses, Opportunities, Threats</a:t>
            </a:r>
          </a:p>
        </p:txBody>
      </p:sp>
      <p:sp>
        <p:nvSpPr>
          <p:cNvPr id="16387" name="Rectangle 3"/>
          <p:cNvSpPr>
            <a:spLocks noGrp="1" noChangeArrowheads="1"/>
          </p:cNvSpPr>
          <p:nvPr>
            <p:ph type="body" idx="1"/>
          </p:nvPr>
        </p:nvSpPr>
        <p:spPr>
          <a:xfrm>
            <a:off x="381000" y="1525588"/>
            <a:ext cx="8455025" cy="4570412"/>
          </a:xfrm>
        </p:spPr>
        <p:txBody>
          <a:bodyPr/>
          <a:lstStyle/>
          <a:p>
            <a:pPr eaLnBrk="1" hangingPunct="1">
              <a:lnSpc>
                <a:spcPct val="90000"/>
              </a:lnSpc>
            </a:pPr>
            <a:r>
              <a:rPr lang="en-US" sz="2600" dirty="0" smtClean="0"/>
              <a:t>Strengths</a:t>
            </a:r>
          </a:p>
          <a:p>
            <a:pPr lvl="1" eaLnBrk="1" hangingPunct="1">
              <a:lnSpc>
                <a:spcPct val="90000"/>
              </a:lnSpc>
            </a:pPr>
            <a:r>
              <a:rPr lang="en-US" sz="2200" dirty="0" smtClean="0"/>
              <a:t>Conservation reduced City’s 2010 power purchases by 2.1%, directly saved customers $869,000 and created a net economic benefit of more than $2 million</a:t>
            </a:r>
          </a:p>
          <a:p>
            <a:pPr eaLnBrk="1" hangingPunct="1">
              <a:lnSpc>
                <a:spcPct val="90000"/>
              </a:lnSpc>
            </a:pPr>
            <a:r>
              <a:rPr lang="en-US" sz="2600" dirty="0" smtClean="0"/>
              <a:t>Weaknesses</a:t>
            </a:r>
          </a:p>
          <a:p>
            <a:pPr lvl="1" eaLnBrk="1" hangingPunct="1">
              <a:lnSpc>
                <a:spcPct val="90000"/>
              </a:lnSpc>
            </a:pPr>
            <a:r>
              <a:rPr lang="en-US" sz="2200" dirty="0" smtClean="0"/>
              <a:t>Limited current generation resources on the Peninsula</a:t>
            </a:r>
          </a:p>
          <a:p>
            <a:pPr eaLnBrk="1" hangingPunct="1">
              <a:lnSpc>
                <a:spcPct val="90000"/>
              </a:lnSpc>
            </a:pPr>
            <a:r>
              <a:rPr lang="en-US" sz="2600" dirty="0" smtClean="0"/>
              <a:t>Opportunities</a:t>
            </a:r>
          </a:p>
          <a:p>
            <a:pPr lvl="1" eaLnBrk="1" hangingPunct="1">
              <a:lnSpc>
                <a:spcPct val="90000"/>
              </a:lnSpc>
            </a:pPr>
            <a:r>
              <a:rPr lang="en-US" sz="2200" dirty="0" smtClean="0"/>
              <a:t>Advanced </a:t>
            </a:r>
            <a:r>
              <a:rPr lang="en-US" sz="2200" dirty="0" smtClean="0"/>
              <a:t>metering infrastructure, enhanced conservation and new renewable choices within City’s service territory</a:t>
            </a:r>
          </a:p>
          <a:p>
            <a:pPr eaLnBrk="1" hangingPunct="1">
              <a:lnSpc>
                <a:spcPct val="90000"/>
              </a:lnSpc>
            </a:pPr>
            <a:r>
              <a:rPr lang="en-US" sz="2600" dirty="0" smtClean="0"/>
              <a:t>Threats</a:t>
            </a:r>
          </a:p>
          <a:p>
            <a:pPr lvl="1" eaLnBrk="1" hangingPunct="1">
              <a:lnSpc>
                <a:spcPct val="90000"/>
              </a:lnSpc>
            </a:pPr>
            <a:r>
              <a:rPr lang="en-US" sz="2200" dirty="0" smtClean="0"/>
              <a:t>Strong potential for significant increases in wholesale power costs and decreases in the BPA "Tier 1" power system</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p:txBody>
          <a:bodyPr/>
          <a:lstStyle/>
          <a:p>
            <a:r>
              <a:rPr lang="en-US" sz="3800" smtClean="0"/>
              <a:t>Port Angeles’ Dual Challenge</a:t>
            </a:r>
          </a:p>
        </p:txBody>
      </p:sp>
      <p:sp>
        <p:nvSpPr>
          <p:cNvPr id="17411" name="Content Placeholder 1"/>
          <p:cNvSpPr>
            <a:spLocks noGrp="1"/>
          </p:cNvSpPr>
          <p:nvPr>
            <p:ph sz="quarter" idx="4294967295"/>
          </p:nvPr>
        </p:nvSpPr>
        <p:spPr/>
        <p:txBody>
          <a:bodyPr/>
          <a:lstStyle/>
          <a:p>
            <a:pPr>
              <a:defRPr/>
            </a:pPr>
            <a:r>
              <a:rPr lang="en-US" sz="3200" dirty="0" smtClean="0"/>
              <a:t>Tiered Rate Methodology became effective on October 1, 2011</a:t>
            </a:r>
          </a:p>
          <a:p>
            <a:pPr lvl="1">
              <a:defRPr/>
            </a:pPr>
            <a:r>
              <a:rPr lang="en-US" sz="2800" dirty="0" smtClean="0"/>
              <a:t>Manage contract demand quantity, load shape, and critical peak periods</a:t>
            </a:r>
          </a:p>
          <a:p>
            <a:pPr>
              <a:defRPr/>
            </a:pPr>
            <a:r>
              <a:rPr lang="en-US" sz="3200" dirty="0" smtClean="0"/>
              <a:t>The City’s electric and water meters are wearing out</a:t>
            </a:r>
          </a:p>
          <a:p>
            <a:pPr marL="742950" lvl="1" indent="-285750">
              <a:defRPr/>
            </a:pPr>
            <a:r>
              <a:rPr lang="en-US" sz="2800" dirty="0" smtClean="0"/>
              <a:t>Many under measure what people use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7813"/>
            <a:ext cx="8534400" cy="1139825"/>
          </a:xfrm>
        </p:spPr>
        <p:txBody>
          <a:bodyPr/>
          <a:lstStyle/>
          <a:p>
            <a:r>
              <a:rPr lang="en-US" sz="3600" dirty="0" smtClean="0"/>
              <a:t>Advanced </a:t>
            </a:r>
            <a:r>
              <a:rPr lang="en-US" sz="3600" dirty="0" smtClean="0"/>
              <a:t>Metering Infrastructure Efforts</a:t>
            </a:r>
          </a:p>
        </p:txBody>
      </p:sp>
      <p:sp>
        <p:nvSpPr>
          <p:cNvPr id="21507" name="Content Placeholder 2"/>
          <p:cNvSpPr>
            <a:spLocks noGrp="1"/>
          </p:cNvSpPr>
          <p:nvPr>
            <p:ph idx="1"/>
          </p:nvPr>
        </p:nvSpPr>
        <p:spPr/>
        <p:txBody>
          <a:bodyPr/>
          <a:lstStyle/>
          <a:p>
            <a:r>
              <a:rPr lang="en-US" dirty="0" smtClean="0"/>
              <a:t>All electric and water meters in City’s service territory replaced with AMI by the end of 2012</a:t>
            </a:r>
          </a:p>
          <a:p>
            <a:pPr lvl="1"/>
            <a:r>
              <a:rPr lang="en-US" dirty="0" smtClean="0"/>
              <a:t>10,600 electric meters</a:t>
            </a:r>
          </a:p>
          <a:p>
            <a:pPr lvl="1"/>
            <a:r>
              <a:rPr lang="en-US" dirty="0" smtClean="0"/>
              <a:t>  8,400 water meters</a:t>
            </a:r>
          </a:p>
          <a:p>
            <a:r>
              <a:rPr lang="en-US" dirty="0" smtClean="0"/>
              <a:t>"Turn-key" solution</a:t>
            </a:r>
          </a:p>
          <a:p>
            <a:pPr lvl="1"/>
            <a:r>
              <a:rPr lang="en-US" dirty="0" smtClean="0"/>
              <a:t>Procure and install a complete AMI system using one Vendor with minimum City intervention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530" name="Group 52"/>
          <p:cNvGrpSpPr>
            <a:grpSpLocks/>
          </p:cNvGrpSpPr>
          <p:nvPr/>
        </p:nvGrpSpPr>
        <p:grpSpPr bwMode="auto">
          <a:xfrm>
            <a:off x="6088063" y="1435100"/>
            <a:ext cx="2743200" cy="1384300"/>
            <a:chOff x="5638800" y="1524000"/>
            <a:chExt cx="2743200" cy="1384300"/>
          </a:xfrm>
        </p:grpSpPr>
        <p:pic>
          <p:nvPicPr>
            <p:cNvPr id="22583" name="Picture 8" descr="House Thermostat"/>
            <p:cNvPicPr>
              <a:picLocks noChangeAspect="1" noChangeArrowheads="1"/>
            </p:cNvPicPr>
            <p:nvPr/>
          </p:nvPicPr>
          <p:blipFill>
            <a:blip r:embed="rId3" cstate="print"/>
            <a:srcRect/>
            <a:stretch>
              <a:fillRect/>
            </a:stretch>
          </p:blipFill>
          <p:spPr bwMode="auto">
            <a:xfrm>
              <a:off x="5638800" y="1524000"/>
              <a:ext cx="2417763" cy="1384300"/>
            </a:xfrm>
            <a:prstGeom prst="rect">
              <a:avLst/>
            </a:prstGeom>
            <a:noFill/>
            <a:ln w="9525">
              <a:noFill/>
              <a:miter lim="800000"/>
              <a:headEnd/>
              <a:tailEnd/>
            </a:ln>
          </p:spPr>
        </p:pic>
        <p:sp>
          <p:nvSpPr>
            <p:cNvPr id="22584" name="TextBox 42"/>
            <p:cNvSpPr txBox="1">
              <a:spLocks noChangeArrowheads="1"/>
            </p:cNvSpPr>
            <p:nvPr/>
          </p:nvSpPr>
          <p:spPr bwMode="auto">
            <a:xfrm>
              <a:off x="7391400" y="1676400"/>
              <a:ext cx="990600" cy="400110"/>
            </a:xfrm>
            <a:prstGeom prst="rect">
              <a:avLst/>
            </a:prstGeom>
            <a:solidFill>
              <a:schemeClr val="bg1"/>
            </a:solid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 </a:t>
              </a:r>
            </a:p>
            <a:p>
              <a:pPr eaLnBrk="0" hangingPunct="0"/>
              <a:endParaRPr lang="en-US" sz="1000" b="1">
                <a:latin typeface="Century Gothic" pitchFamily="34" charset="0"/>
                <a:ea typeface="ヒラギノ角ゴ Pro W3"/>
                <a:cs typeface="ヒラギノ角ゴ Pro W3"/>
              </a:endParaRPr>
            </a:p>
          </p:txBody>
        </p:sp>
      </p:grpSp>
      <p:pic>
        <p:nvPicPr>
          <p:cNvPr id="22531" name="Picture 1048" descr="Box and Internet"/>
          <p:cNvPicPr>
            <a:picLocks noChangeAspect="1" noChangeArrowheads="1"/>
          </p:cNvPicPr>
          <p:nvPr/>
        </p:nvPicPr>
        <p:blipFill>
          <a:blip r:embed="rId4" cstate="print"/>
          <a:srcRect/>
          <a:stretch>
            <a:fillRect/>
          </a:stretch>
        </p:blipFill>
        <p:spPr bwMode="auto">
          <a:xfrm>
            <a:off x="4191000" y="2613025"/>
            <a:ext cx="2971800" cy="1654175"/>
          </a:xfrm>
          <a:prstGeom prst="rect">
            <a:avLst/>
          </a:prstGeom>
          <a:noFill/>
          <a:ln w="9525">
            <a:noFill/>
            <a:miter lim="800000"/>
            <a:headEnd/>
            <a:tailEnd/>
          </a:ln>
        </p:spPr>
      </p:pic>
      <p:sp>
        <p:nvSpPr>
          <p:cNvPr id="22532" name="Title 49"/>
          <p:cNvSpPr>
            <a:spLocks noGrp="1"/>
          </p:cNvSpPr>
          <p:nvPr>
            <p:ph type="title"/>
          </p:nvPr>
        </p:nvSpPr>
        <p:spPr>
          <a:xfrm>
            <a:off x="457200" y="228600"/>
            <a:ext cx="8153400" cy="762000"/>
          </a:xfrm>
        </p:spPr>
        <p:txBody>
          <a:bodyPr/>
          <a:lstStyle/>
          <a:p>
            <a:pPr algn="ctr"/>
            <a:r>
              <a:rPr lang="en-US" sz="3600" b="1" smtClean="0">
                <a:solidFill>
                  <a:srgbClr val="006600"/>
                </a:solidFill>
              </a:rPr>
              <a:t>AMI System Overview</a:t>
            </a:r>
          </a:p>
        </p:txBody>
      </p:sp>
      <p:sp>
        <p:nvSpPr>
          <p:cNvPr id="22533" name="TextBox 40"/>
          <p:cNvSpPr txBox="1">
            <a:spLocks noChangeArrowheads="1"/>
          </p:cNvSpPr>
          <p:nvPr/>
        </p:nvSpPr>
        <p:spPr bwMode="auto">
          <a:xfrm>
            <a:off x="2895600" y="3505200"/>
            <a:ext cx="636588" cy="190500"/>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900 MHz</a:t>
            </a:r>
          </a:p>
        </p:txBody>
      </p:sp>
      <p:sp>
        <p:nvSpPr>
          <p:cNvPr id="22534" name="Left-Right Arrow 58"/>
          <p:cNvSpPr>
            <a:spLocks noChangeArrowheads="1"/>
          </p:cNvSpPr>
          <p:nvPr/>
        </p:nvSpPr>
        <p:spPr bwMode="auto">
          <a:xfrm>
            <a:off x="7048500" y="4111625"/>
            <a:ext cx="601663" cy="173038"/>
          </a:xfrm>
          <a:prstGeom prst="leftRightArrow">
            <a:avLst>
              <a:gd name="adj1" fmla="val 50000"/>
              <a:gd name="adj2" fmla="val 49999"/>
            </a:avLst>
          </a:prstGeom>
          <a:solidFill>
            <a:srgbClr val="800000"/>
          </a:solidFill>
          <a:ln w="9525">
            <a:noFill/>
            <a:miter lim="800000"/>
            <a:headEnd/>
            <a:tailEnd/>
          </a:ln>
        </p:spPr>
        <p:txBody>
          <a:bodyPr/>
          <a:lstStyle/>
          <a:p>
            <a:pPr eaLnBrk="0" hangingPunct="0"/>
            <a:endParaRPr lang="en-US"/>
          </a:p>
        </p:txBody>
      </p:sp>
      <p:sp>
        <p:nvSpPr>
          <p:cNvPr id="71" name="Freeform 70"/>
          <p:cNvSpPr/>
          <p:nvPr/>
        </p:nvSpPr>
        <p:spPr bwMode="auto">
          <a:xfrm rot="714299">
            <a:off x="2372369" y="3139697"/>
            <a:ext cx="1656062" cy="271263"/>
          </a:xfrm>
          <a:custGeom>
            <a:avLst/>
            <a:gdLst>
              <a:gd name="connsiteX0" fmla="*/ 246888 w 246888"/>
              <a:gd name="connsiteY0" fmla="*/ 0 h 1197864"/>
              <a:gd name="connsiteX1" fmla="*/ 64008 w 246888"/>
              <a:gd name="connsiteY1" fmla="*/ 667512 h 1197864"/>
              <a:gd name="connsiteX2" fmla="*/ 182880 w 246888"/>
              <a:gd name="connsiteY2" fmla="*/ 539496 h 1197864"/>
              <a:gd name="connsiteX3" fmla="*/ 0 w 246888"/>
              <a:gd name="connsiteY3" fmla="*/ 1179576 h 1197864"/>
              <a:gd name="connsiteX4" fmla="*/ 0 w 246888"/>
              <a:gd name="connsiteY4" fmla="*/ 1197864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1197864">
                <a:moveTo>
                  <a:pt x="246888" y="0"/>
                </a:moveTo>
                <a:lnTo>
                  <a:pt x="64008" y="667512"/>
                </a:lnTo>
                <a:lnTo>
                  <a:pt x="182880" y="539496"/>
                </a:lnTo>
                <a:lnTo>
                  <a:pt x="0" y="1179576"/>
                </a:lnTo>
                <a:lnTo>
                  <a:pt x="0" y="1197864"/>
                </a:lnTo>
              </a:path>
            </a:pathLst>
          </a:custGeom>
          <a:solidFill>
            <a:schemeClr val="accent1"/>
          </a:solidFill>
          <a:ln w="28575" cap="flat" cmpd="sng" algn="ctr">
            <a:solidFill>
              <a:srgbClr val="800000"/>
            </a:solidFill>
            <a:prstDash val="solid"/>
            <a:round/>
            <a:headEnd type="none" w="med" len="med"/>
            <a:tailEnd type="none" w="med" len="med"/>
          </a:ln>
          <a:effectLst>
            <a:glow rad="63500">
              <a:srgbClr val="FFC000">
                <a:alpha val="40000"/>
              </a:srgbClr>
            </a:glow>
          </a:effectLst>
        </p:spPr>
        <p:txBody>
          <a:bodyPr/>
          <a:lstStyle/>
          <a:p>
            <a:pPr eaLnBrk="0" hangingPunct="0">
              <a:defRPr/>
            </a:pPr>
            <a:endParaRPr lang="en-US" dirty="0">
              <a:ea typeface="ヒラギノ角ゴ Pro W3" pitchFamily="28" charset="-128"/>
              <a:cs typeface="Arial" pitchFamily="34" charset="0"/>
            </a:endParaRPr>
          </a:p>
        </p:txBody>
      </p:sp>
      <p:grpSp>
        <p:nvGrpSpPr>
          <p:cNvPr id="22538" name="Group 53"/>
          <p:cNvGrpSpPr>
            <a:grpSpLocks/>
          </p:cNvGrpSpPr>
          <p:nvPr/>
        </p:nvGrpSpPr>
        <p:grpSpPr bwMode="auto">
          <a:xfrm>
            <a:off x="5181600" y="3652838"/>
            <a:ext cx="3482975" cy="2759075"/>
            <a:chOff x="5256709" y="3468688"/>
            <a:chExt cx="3483249" cy="2759035"/>
          </a:xfrm>
        </p:grpSpPr>
        <p:pic>
          <p:nvPicPr>
            <p:cNvPr id="22570" name="Picture 35" descr="PDA.png"/>
            <p:cNvPicPr>
              <a:picLocks noChangeAspect="1"/>
            </p:cNvPicPr>
            <p:nvPr/>
          </p:nvPicPr>
          <p:blipFill>
            <a:blip r:embed="rId5" cstate="print"/>
            <a:srcRect/>
            <a:stretch>
              <a:fillRect/>
            </a:stretch>
          </p:blipFill>
          <p:spPr bwMode="auto">
            <a:xfrm>
              <a:off x="6586538" y="5451475"/>
              <a:ext cx="674687" cy="431800"/>
            </a:xfrm>
            <a:prstGeom prst="rect">
              <a:avLst/>
            </a:prstGeom>
            <a:noFill/>
            <a:ln w="9525">
              <a:noFill/>
              <a:miter lim="800000"/>
              <a:headEnd/>
              <a:tailEnd/>
            </a:ln>
          </p:spPr>
        </p:pic>
        <p:pic>
          <p:nvPicPr>
            <p:cNvPr id="22571" name="Picture 36" descr="j0431637.png"/>
            <p:cNvPicPr>
              <a:picLocks noChangeAspect="1"/>
            </p:cNvPicPr>
            <p:nvPr/>
          </p:nvPicPr>
          <p:blipFill>
            <a:blip r:embed="rId6" cstate="print"/>
            <a:srcRect/>
            <a:stretch>
              <a:fillRect/>
            </a:stretch>
          </p:blipFill>
          <p:spPr bwMode="auto">
            <a:xfrm>
              <a:off x="7583488" y="3468688"/>
              <a:ext cx="1108075" cy="1077912"/>
            </a:xfrm>
            <a:prstGeom prst="rect">
              <a:avLst/>
            </a:prstGeom>
            <a:noFill/>
            <a:ln w="9525">
              <a:noFill/>
              <a:miter lim="800000"/>
              <a:headEnd/>
              <a:tailEnd/>
            </a:ln>
          </p:spPr>
        </p:pic>
        <p:sp>
          <p:nvSpPr>
            <p:cNvPr id="22572" name="TextBox 46"/>
            <p:cNvSpPr txBox="1">
              <a:spLocks noChangeArrowheads="1"/>
            </p:cNvSpPr>
            <p:nvPr/>
          </p:nvSpPr>
          <p:spPr bwMode="auto">
            <a:xfrm>
              <a:off x="5443318" y="4267200"/>
              <a:ext cx="997389" cy="400110"/>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Mi.Host</a:t>
              </a:r>
            </a:p>
            <a:p>
              <a:pPr eaLnBrk="0" hangingPunct="0"/>
              <a:r>
                <a:rPr lang="en-US" sz="1000" b="1">
                  <a:latin typeface="Century Gothic" pitchFamily="34" charset="0"/>
                  <a:ea typeface="ヒラギノ角ゴ Pro W3"/>
                  <a:cs typeface="ヒラギノ角ゴ Pro W3"/>
                </a:rPr>
                <a:t>(SW + Server)</a:t>
              </a:r>
            </a:p>
          </p:txBody>
        </p:sp>
        <p:sp>
          <p:nvSpPr>
            <p:cNvPr id="22573" name="TextBox 47"/>
            <p:cNvSpPr txBox="1">
              <a:spLocks noChangeArrowheads="1"/>
            </p:cNvSpPr>
            <p:nvPr/>
          </p:nvSpPr>
          <p:spPr bwMode="auto">
            <a:xfrm>
              <a:off x="7628755" y="4524375"/>
              <a:ext cx="1111203" cy="400110"/>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City Utility</a:t>
              </a:r>
              <a:br>
                <a:rPr lang="en-US" sz="1000" b="1">
                  <a:latin typeface="Century Gothic" pitchFamily="34" charset="0"/>
                  <a:ea typeface="ヒラギノ角ゴ Pro W3"/>
                  <a:cs typeface="ヒラギノ角ゴ Pro W3"/>
                </a:rPr>
              </a:br>
              <a:r>
                <a:rPr lang="en-US" sz="1000" b="1">
                  <a:latin typeface="Century Gothic" pitchFamily="34" charset="0"/>
                  <a:ea typeface="ヒラギノ角ゴ Pro W3"/>
                  <a:cs typeface="ヒラギノ角ゴ Pro W3"/>
                </a:rPr>
                <a:t>Billing Software</a:t>
              </a:r>
            </a:p>
          </p:txBody>
        </p:sp>
        <p:sp>
          <p:nvSpPr>
            <p:cNvPr id="22574" name="TextBox 48"/>
            <p:cNvSpPr txBox="1">
              <a:spLocks noChangeArrowheads="1"/>
            </p:cNvSpPr>
            <p:nvPr/>
          </p:nvSpPr>
          <p:spPr bwMode="auto">
            <a:xfrm>
              <a:off x="7581900" y="5673725"/>
              <a:ext cx="990600" cy="553998"/>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Customer Web Based</a:t>
              </a:r>
            </a:p>
            <a:p>
              <a:pPr eaLnBrk="0" hangingPunct="0"/>
              <a:r>
                <a:rPr lang="en-US" sz="1000" b="1">
                  <a:latin typeface="Century Gothic" pitchFamily="34" charset="0"/>
                  <a:ea typeface="ヒラギノ角ゴ Pro W3"/>
                  <a:cs typeface="ヒラギノ角ゴ Pro W3"/>
                </a:rPr>
                <a:t>Interface</a:t>
              </a:r>
            </a:p>
          </p:txBody>
        </p:sp>
        <p:sp>
          <p:nvSpPr>
            <p:cNvPr id="22575" name="TextBox 50"/>
            <p:cNvSpPr txBox="1">
              <a:spLocks noChangeArrowheads="1"/>
            </p:cNvSpPr>
            <p:nvPr/>
          </p:nvSpPr>
          <p:spPr bwMode="auto">
            <a:xfrm>
              <a:off x="6121613" y="5873750"/>
              <a:ext cx="1072730" cy="246221"/>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Customer PDA</a:t>
              </a:r>
            </a:p>
          </p:txBody>
        </p:sp>
        <p:pic>
          <p:nvPicPr>
            <p:cNvPr id="22576" name="Picture 5"/>
            <p:cNvPicPr>
              <a:picLocks noChangeAspect="1" noChangeArrowheads="1"/>
            </p:cNvPicPr>
            <p:nvPr/>
          </p:nvPicPr>
          <p:blipFill>
            <a:blip r:embed="rId7" cstate="print">
              <a:clrChange>
                <a:clrFrom>
                  <a:srgbClr val="FFFFFF"/>
                </a:clrFrom>
                <a:clrTo>
                  <a:srgbClr val="FFFFFF">
                    <a:alpha val="0"/>
                  </a:srgbClr>
                </a:clrTo>
              </a:clrChange>
            </a:blip>
            <a:srcRect l="79436" t="74033" r="6738" b="8656"/>
            <a:stretch>
              <a:fillRect/>
            </a:stretch>
          </p:blipFill>
          <p:spPr bwMode="auto">
            <a:xfrm>
              <a:off x="7642225" y="5043488"/>
              <a:ext cx="885825" cy="625475"/>
            </a:xfrm>
            <a:prstGeom prst="rect">
              <a:avLst/>
            </a:prstGeom>
            <a:noFill/>
            <a:ln w="9525">
              <a:noFill/>
              <a:miter lim="800000"/>
              <a:headEnd/>
              <a:tailEnd/>
            </a:ln>
          </p:spPr>
        </p:pic>
        <p:sp>
          <p:nvSpPr>
            <p:cNvPr id="22577" name="Left-Right Arrow 70"/>
            <p:cNvSpPr>
              <a:spLocks noChangeArrowheads="1"/>
            </p:cNvSpPr>
            <p:nvPr/>
          </p:nvSpPr>
          <p:spPr bwMode="auto">
            <a:xfrm rot="2348021">
              <a:off x="7002463" y="4765675"/>
              <a:ext cx="814387" cy="190500"/>
            </a:xfrm>
            <a:prstGeom prst="leftRightArrow">
              <a:avLst>
                <a:gd name="adj1" fmla="val 50000"/>
                <a:gd name="adj2" fmla="val 50172"/>
              </a:avLst>
            </a:prstGeom>
            <a:solidFill>
              <a:srgbClr val="800000"/>
            </a:solidFill>
            <a:ln w="9525">
              <a:noFill/>
              <a:miter lim="800000"/>
              <a:headEnd/>
              <a:tailEnd/>
            </a:ln>
          </p:spPr>
          <p:txBody>
            <a:bodyPr/>
            <a:lstStyle/>
            <a:p>
              <a:pPr eaLnBrk="0" hangingPunct="0"/>
              <a:endParaRPr lang="en-US"/>
            </a:p>
          </p:txBody>
        </p:sp>
        <p:pic>
          <p:nvPicPr>
            <p:cNvPr id="22578" name="Picture 26" descr="j0431564.png"/>
            <p:cNvPicPr>
              <a:picLocks noChangeAspect="1"/>
            </p:cNvPicPr>
            <p:nvPr/>
          </p:nvPicPr>
          <p:blipFill>
            <a:blip r:embed="rId8" cstate="print"/>
            <a:srcRect/>
            <a:stretch>
              <a:fillRect/>
            </a:stretch>
          </p:blipFill>
          <p:spPr bwMode="auto">
            <a:xfrm>
              <a:off x="6254750" y="3783013"/>
              <a:ext cx="1112838" cy="952500"/>
            </a:xfrm>
            <a:prstGeom prst="rect">
              <a:avLst/>
            </a:prstGeom>
            <a:noFill/>
            <a:ln w="9525">
              <a:noFill/>
              <a:miter lim="800000"/>
              <a:headEnd/>
              <a:tailEnd/>
            </a:ln>
          </p:spPr>
        </p:pic>
        <p:pic>
          <p:nvPicPr>
            <p:cNvPr id="22579" name="Picture 4" descr="C:\Documents and Settings\Dan\Desktop\cell_phone_with_pic.jpg"/>
            <p:cNvPicPr>
              <a:picLocks noChangeAspect="1" noChangeArrowheads="1"/>
            </p:cNvPicPr>
            <p:nvPr/>
          </p:nvPicPr>
          <p:blipFill>
            <a:blip r:embed="rId9" cstate="print"/>
            <a:srcRect/>
            <a:stretch>
              <a:fillRect/>
            </a:stretch>
          </p:blipFill>
          <p:spPr bwMode="auto">
            <a:xfrm>
              <a:off x="5746750" y="4921250"/>
              <a:ext cx="679450" cy="577850"/>
            </a:xfrm>
            <a:prstGeom prst="rect">
              <a:avLst/>
            </a:prstGeom>
            <a:noFill/>
            <a:ln w="9525">
              <a:noFill/>
              <a:miter lim="800000"/>
              <a:headEnd/>
              <a:tailEnd/>
            </a:ln>
          </p:spPr>
        </p:pic>
        <p:sp>
          <p:nvSpPr>
            <p:cNvPr id="22580" name="Left-Right Arrow 70"/>
            <p:cNvSpPr>
              <a:spLocks noChangeArrowheads="1"/>
            </p:cNvSpPr>
            <p:nvPr/>
          </p:nvSpPr>
          <p:spPr bwMode="auto">
            <a:xfrm rot="-3112602">
              <a:off x="6220619" y="4726782"/>
              <a:ext cx="431800" cy="214312"/>
            </a:xfrm>
            <a:prstGeom prst="leftRightArrow">
              <a:avLst>
                <a:gd name="adj1" fmla="val 50000"/>
                <a:gd name="adj2" fmla="val 50025"/>
              </a:avLst>
            </a:prstGeom>
            <a:solidFill>
              <a:srgbClr val="800000"/>
            </a:solidFill>
            <a:ln w="9525">
              <a:noFill/>
              <a:miter lim="800000"/>
              <a:headEnd/>
              <a:tailEnd/>
            </a:ln>
          </p:spPr>
          <p:txBody>
            <a:bodyPr/>
            <a:lstStyle/>
            <a:p>
              <a:pPr eaLnBrk="0" hangingPunct="0"/>
              <a:endParaRPr lang="en-US"/>
            </a:p>
          </p:txBody>
        </p:sp>
        <p:sp>
          <p:nvSpPr>
            <p:cNvPr id="22581" name="Left-Right Arrow 70"/>
            <p:cNvSpPr>
              <a:spLocks noChangeArrowheads="1"/>
            </p:cNvSpPr>
            <p:nvPr/>
          </p:nvSpPr>
          <p:spPr bwMode="auto">
            <a:xfrm rot="-5730488">
              <a:off x="6638925" y="4943475"/>
              <a:ext cx="622300" cy="215900"/>
            </a:xfrm>
            <a:prstGeom prst="leftRightArrow">
              <a:avLst>
                <a:gd name="adj1" fmla="val 50000"/>
                <a:gd name="adj2" fmla="val 50294"/>
              </a:avLst>
            </a:prstGeom>
            <a:solidFill>
              <a:srgbClr val="800000"/>
            </a:solidFill>
            <a:ln w="9525">
              <a:noFill/>
              <a:miter lim="800000"/>
              <a:headEnd/>
              <a:tailEnd/>
            </a:ln>
          </p:spPr>
          <p:txBody>
            <a:bodyPr/>
            <a:lstStyle/>
            <a:p>
              <a:pPr eaLnBrk="0" hangingPunct="0"/>
              <a:endParaRPr lang="en-US"/>
            </a:p>
          </p:txBody>
        </p:sp>
        <p:sp>
          <p:nvSpPr>
            <p:cNvPr id="22582" name="TextBox 49"/>
            <p:cNvSpPr txBox="1">
              <a:spLocks noChangeArrowheads="1"/>
            </p:cNvSpPr>
            <p:nvPr/>
          </p:nvSpPr>
          <p:spPr bwMode="auto">
            <a:xfrm>
              <a:off x="5256709" y="5530850"/>
              <a:ext cx="816249" cy="553998"/>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Customer </a:t>
              </a:r>
            </a:p>
            <a:p>
              <a:pPr eaLnBrk="0" hangingPunct="0"/>
              <a:r>
                <a:rPr lang="en-US" sz="1000" b="1">
                  <a:latin typeface="Century Gothic" pitchFamily="34" charset="0"/>
                  <a:ea typeface="ヒラギノ角ゴ Pro W3"/>
                  <a:cs typeface="ヒラギノ角ゴ Pro W3"/>
                </a:rPr>
                <a:t>Cell</a:t>
              </a:r>
              <a:br>
                <a:rPr lang="en-US" sz="1000" b="1">
                  <a:latin typeface="Century Gothic" pitchFamily="34" charset="0"/>
                  <a:ea typeface="ヒラギノ角ゴ Pro W3"/>
                  <a:cs typeface="ヒラギノ角ゴ Pro W3"/>
                </a:rPr>
              </a:br>
              <a:r>
                <a:rPr lang="en-US" sz="1000" b="1">
                  <a:latin typeface="Century Gothic" pitchFamily="34" charset="0"/>
                  <a:ea typeface="ヒラギノ角ゴ Pro W3"/>
                  <a:cs typeface="ヒラギノ角ゴ Pro W3"/>
                </a:rPr>
                <a:t>Phone</a:t>
              </a:r>
            </a:p>
          </p:txBody>
        </p:sp>
      </p:grpSp>
      <p:sp>
        <p:nvSpPr>
          <p:cNvPr id="22539" name="Rectangle 58"/>
          <p:cNvSpPr>
            <a:spLocks noChangeArrowheads="1"/>
          </p:cNvSpPr>
          <p:nvPr/>
        </p:nvSpPr>
        <p:spPr bwMode="auto">
          <a:xfrm>
            <a:off x="2384425" y="5427663"/>
            <a:ext cx="200025" cy="192087"/>
          </a:xfrm>
          <a:prstGeom prst="rect">
            <a:avLst/>
          </a:prstGeom>
          <a:noFill/>
          <a:ln w="9525">
            <a:noFill/>
            <a:miter lim="800000"/>
            <a:headEnd/>
            <a:tailEnd/>
          </a:ln>
        </p:spPr>
        <p:txBody>
          <a:bodyPr wrap="none">
            <a:spAutoFit/>
          </a:bodyPr>
          <a:lstStyle/>
          <a:p>
            <a:pPr eaLnBrk="0" hangingPunct="0"/>
            <a:r>
              <a:rPr lang="en-US" sz="1000" b="1">
                <a:solidFill>
                  <a:srgbClr val="000000"/>
                </a:solidFill>
                <a:latin typeface="Century Gothic" pitchFamily="34" charset="0"/>
              </a:rPr>
              <a:t> </a:t>
            </a:r>
            <a:endParaRPr lang="en-US"/>
          </a:p>
        </p:txBody>
      </p:sp>
      <p:pic>
        <p:nvPicPr>
          <p:cNvPr id="22540" name="Picture 8" descr="House Thermostat"/>
          <p:cNvPicPr>
            <a:picLocks noChangeAspect="1" noChangeArrowheads="1"/>
          </p:cNvPicPr>
          <p:nvPr/>
        </p:nvPicPr>
        <p:blipFill>
          <a:blip r:embed="rId3" cstate="print"/>
          <a:srcRect/>
          <a:stretch>
            <a:fillRect/>
          </a:stretch>
        </p:blipFill>
        <p:spPr bwMode="auto">
          <a:xfrm>
            <a:off x="381000" y="2195513"/>
            <a:ext cx="2043113" cy="1309687"/>
          </a:xfrm>
          <a:prstGeom prst="rect">
            <a:avLst/>
          </a:prstGeom>
          <a:noFill/>
          <a:ln w="9525">
            <a:noFill/>
            <a:miter lim="800000"/>
            <a:headEnd/>
            <a:tailEnd/>
          </a:ln>
        </p:spPr>
      </p:pic>
      <p:pic>
        <p:nvPicPr>
          <p:cNvPr id="22541" name="Picture 51" descr="HM PD.625 IntRegLR.jpg"/>
          <p:cNvPicPr>
            <a:picLocks noChangeAspect="1"/>
          </p:cNvPicPr>
          <p:nvPr/>
        </p:nvPicPr>
        <p:blipFill>
          <a:blip r:embed="rId10" cstate="print"/>
          <a:srcRect/>
          <a:stretch>
            <a:fillRect/>
          </a:stretch>
        </p:blipFill>
        <p:spPr bwMode="auto">
          <a:xfrm>
            <a:off x="1524000" y="4648200"/>
            <a:ext cx="828675" cy="739775"/>
          </a:xfrm>
          <a:prstGeom prst="rect">
            <a:avLst/>
          </a:prstGeom>
          <a:noFill/>
          <a:ln w="9525">
            <a:noFill/>
            <a:miter lim="800000"/>
            <a:headEnd/>
            <a:tailEnd/>
          </a:ln>
        </p:spPr>
      </p:pic>
      <p:sp>
        <p:nvSpPr>
          <p:cNvPr id="75" name="Freeform 74"/>
          <p:cNvSpPr/>
          <p:nvPr/>
        </p:nvSpPr>
        <p:spPr bwMode="auto">
          <a:xfrm rot="3086498" flipH="1">
            <a:off x="1715321" y="3938078"/>
            <a:ext cx="607955" cy="582045"/>
          </a:xfrm>
          <a:custGeom>
            <a:avLst/>
            <a:gdLst>
              <a:gd name="connsiteX0" fmla="*/ 246888 w 246888"/>
              <a:gd name="connsiteY0" fmla="*/ 0 h 1197864"/>
              <a:gd name="connsiteX1" fmla="*/ 64008 w 246888"/>
              <a:gd name="connsiteY1" fmla="*/ 667512 h 1197864"/>
              <a:gd name="connsiteX2" fmla="*/ 182880 w 246888"/>
              <a:gd name="connsiteY2" fmla="*/ 539496 h 1197864"/>
              <a:gd name="connsiteX3" fmla="*/ 0 w 246888"/>
              <a:gd name="connsiteY3" fmla="*/ 1179576 h 1197864"/>
              <a:gd name="connsiteX4" fmla="*/ 0 w 246888"/>
              <a:gd name="connsiteY4" fmla="*/ 1197864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1197864">
                <a:moveTo>
                  <a:pt x="246888" y="0"/>
                </a:moveTo>
                <a:lnTo>
                  <a:pt x="64008" y="667512"/>
                </a:lnTo>
                <a:lnTo>
                  <a:pt x="182880" y="539496"/>
                </a:lnTo>
                <a:lnTo>
                  <a:pt x="0" y="1179576"/>
                </a:lnTo>
                <a:lnTo>
                  <a:pt x="0" y="1197864"/>
                </a:lnTo>
              </a:path>
            </a:pathLst>
          </a:custGeom>
          <a:solidFill>
            <a:schemeClr val="accent1"/>
          </a:solidFill>
          <a:ln w="28575" cap="flat" cmpd="sng" algn="ctr">
            <a:solidFill>
              <a:srgbClr val="800000"/>
            </a:solidFill>
            <a:prstDash val="solid"/>
            <a:round/>
            <a:headEnd type="none" w="med" len="med"/>
            <a:tailEnd type="none" w="med" len="med"/>
          </a:ln>
          <a:effectLst>
            <a:glow rad="63500">
              <a:srgbClr val="FFC000">
                <a:alpha val="40000"/>
              </a:srgbClr>
            </a:glow>
          </a:effectLst>
        </p:spPr>
        <p:txBody>
          <a:bodyPr/>
          <a:lstStyle/>
          <a:p>
            <a:pPr eaLnBrk="0" hangingPunct="0">
              <a:defRPr/>
            </a:pPr>
            <a:endParaRPr lang="en-US" dirty="0">
              <a:ea typeface="ヒラギノ角ゴ Pro W3" pitchFamily="28" charset="-128"/>
              <a:cs typeface="Arial" pitchFamily="34" charset="0"/>
            </a:endParaRPr>
          </a:p>
        </p:txBody>
      </p:sp>
      <p:sp>
        <p:nvSpPr>
          <p:cNvPr id="22545" name="TextBox 52"/>
          <p:cNvSpPr txBox="1">
            <a:spLocks noChangeArrowheads="1"/>
          </p:cNvSpPr>
          <p:nvPr/>
        </p:nvSpPr>
        <p:spPr bwMode="auto">
          <a:xfrm>
            <a:off x="4876800" y="1600200"/>
            <a:ext cx="2743200" cy="2400300"/>
          </a:xfrm>
          <a:prstGeom prst="rect">
            <a:avLst/>
          </a:prstGeom>
          <a:solidFill>
            <a:schemeClr val="bg1"/>
          </a:solidFill>
          <a:ln w="9525">
            <a:noFill/>
            <a:miter lim="800000"/>
            <a:headEnd/>
            <a:tailEnd/>
          </a:ln>
        </p:spPr>
        <p:txBody>
          <a:bodyPr>
            <a:spAutoFit/>
          </a:bodyPr>
          <a:lstStyle/>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a:p>
            <a:pPr eaLnBrk="0" hangingPunct="0"/>
            <a:endParaRPr lang="en-US" sz="1000" b="1" dirty="0">
              <a:solidFill>
                <a:srgbClr val="0070C0"/>
              </a:solidFill>
              <a:latin typeface="Century Gothic" pitchFamily="34" charset="0"/>
              <a:ea typeface="ヒラギノ角ゴ Pro W3"/>
              <a:cs typeface="ヒラギノ角ゴ Pro W3"/>
            </a:endParaRPr>
          </a:p>
          <a:p>
            <a:pPr eaLnBrk="0" hangingPunct="0"/>
            <a:endParaRPr lang="en-US" sz="1000" b="1" dirty="0">
              <a:solidFill>
                <a:srgbClr val="0070C0"/>
              </a:solidFill>
              <a:latin typeface="Century Gothic" pitchFamily="34" charset="0"/>
              <a:ea typeface="ヒラギノ角ゴ Pro W3"/>
              <a:cs typeface="ヒラギノ角ゴ Pro W3"/>
            </a:endParaRPr>
          </a:p>
          <a:p>
            <a:pPr eaLnBrk="0" hangingPunct="0"/>
            <a:r>
              <a:rPr lang="en-US" sz="1000" b="1" dirty="0">
                <a:solidFill>
                  <a:srgbClr val="0070C0"/>
                </a:solidFill>
                <a:latin typeface="Century Gothic" pitchFamily="34" charset="0"/>
                <a:ea typeface="ヒラギノ角ゴ Pro W3"/>
                <a:cs typeface="ヒラギノ角ゴ Pro W3"/>
              </a:rPr>
              <a:t>Metropolitan Area Network</a:t>
            </a:r>
          </a:p>
          <a:p>
            <a:pPr eaLnBrk="0" hangingPunct="0"/>
            <a:r>
              <a:rPr lang="en-US" sz="1000" b="1" dirty="0">
                <a:solidFill>
                  <a:srgbClr val="0070C0"/>
                </a:solidFill>
                <a:latin typeface="Century Gothic" pitchFamily="34" charset="0"/>
                <a:ea typeface="ヒラギノ角ゴ Pro W3"/>
                <a:cs typeface="ヒラギノ角ゴ Pro W3"/>
              </a:rPr>
              <a:t>Fiber optics</a:t>
            </a:r>
          </a:p>
          <a:p>
            <a:pPr eaLnBrk="0" hangingPunct="0"/>
            <a:endParaRPr lang="en-US" sz="1000" b="1" dirty="0">
              <a:solidFill>
                <a:srgbClr val="0070C0"/>
              </a:solidFill>
              <a:latin typeface="Century Gothic" pitchFamily="34" charset="0"/>
              <a:ea typeface="ヒラギノ角ゴ Pro W3"/>
              <a:cs typeface="ヒラギノ角ゴ Pro W3"/>
            </a:endParaRPr>
          </a:p>
          <a:p>
            <a:pPr eaLnBrk="0" hangingPunct="0"/>
            <a:endParaRPr lang="en-US" sz="1000" b="1" dirty="0">
              <a:latin typeface="Century Gothic" pitchFamily="34" charset="0"/>
              <a:ea typeface="ヒラギノ角ゴ Pro W3"/>
              <a:cs typeface="ヒラギノ角ゴ Pro W3"/>
            </a:endParaRPr>
          </a:p>
        </p:txBody>
      </p:sp>
      <p:sp>
        <p:nvSpPr>
          <p:cNvPr id="22546" name="TextBox 51"/>
          <p:cNvSpPr txBox="1">
            <a:spLocks noChangeArrowheads="1"/>
          </p:cNvSpPr>
          <p:nvPr/>
        </p:nvSpPr>
        <p:spPr bwMode="auto">
          <a:xfrm>
            <a:off x="228600" y="4191000"/>
            <a:ext cx="1447800" cy="554038"/>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Water Heater Demand Response Controller</a:t>
            </a:r>
          </a:p>
        </p:txBody>
      </p:sp>
      <p:sp>
        <p:nvSpPr>
          <p:cNvPr id="22547" name="TextBox 43"/>
          <p:cNvSpPr txBox="1">
            <a:spLocks noChangeArrowheads="1"/>
          </p:cNvSpPr>
          <p:nvPr/>
        </p:nvSpPr>
        <p:spPr bwMode="auto">
          <a:xfrm>
            <a:off x="1600200" y="1676400"/>
            <a:ext cx="990600" cy="400050"/>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Smart</a:t>
            </a:r>
          </a:p>
          <a:p>
            <a:pPr eaLnBrk="0" hangingPunct="0"/>
            <a:r>
              <a:rPr lang="en-US" sz="1000" b="1">
                <a:latin typeface="Century Gothic" pitchFamily="34" charset="0"/>
                <a:ea typeface="ヒラギノ角ゴ Pro W3"/>
                <a:cs typeface="ヒラギノ角ゴ Pro W3"/>
              </a:rPr>
              <a:t>Thermostat</a:t>
            </a:r>
          </a:p>
        </p:txBody>
      </p:sp>
      <p:sp>
        <p:nvSpPr>
          <p:cNvPr id="22548" name="TextBox 42"/>
          <p:cNvSpPr txBox="1">
            <a:spLocks noChangeArrowheads="1"/>
          </p:cNvSpPr>
          <p:nvPr/>
        </p:nvSpPr>
        <p:spPr bwMode="auto">
          <a:xfrm>
            <a:off x="2209800" y="4876800"/>
            <a:ext cx="990600" cy="400050"/>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    Mi.Node</a:t>
            </a:r>
          </a:p>
          <a:p>
            <a:pPr eaLnBrk="0" hangingPunct="0"/>
            <a:r>
              <a:rPr lang="en-US" sz="1000" b="1">
                <a:latin typeface="Century Gothic" pitchFamily="34" charset="0"/>
                <a:ea typeface="ヒラギノ角ゴ Pro W3"/>
                <a:cs typeface="ヒラギノ角ゴ Pro W3"/>
              </a:rPr>
              <a:t>Water meter</a:t>
            </a:r>
          </a:p>
        </p:txBody>
      </p:sp>
      <p:sp>
        <p:nvSpPr>
          <p:cNvPr id="46" name="Freeform 45"/>
          <p:cNvSpPr/>
          <p:nvPr/>
        </p:nvSpPr>
        <p:spPr bwMode="auto">
          <a:xfrm rot="18355976" flipH="1">
            <a:off x="1144626" y="3556354"/>
            <a:ext cx="682548" cy="352295"/>
          </a:xfrm>
          <a:custGeom>
            <a:avLst/>
            <a:gdLst>
              <a:gd name="connsiteX0" fmla="*/ 246888 w 246888"/>
              <a:gd name="connsiteY0" fmla="*/ 0 h 1197864"/>
              <a:gd name="connsiteX1" fmla="*/ 64008 w 246888"/>
              <a:gd name="connsiteY1" fmla="*/ 667512 h 1197864"/>
              <a:gd name="connsiteX2" fmla="*/ 182880 w 246888"/>
              <a:gd name="connsiteY2" fmla="*/ 539496 h 1197864"/>
              <a:gd name="connsiteX3" fmla="*/ 0 w 246888"/>
              <a:gd name="connsiteY3" fmla="*/ 1179576 h 1197864"/>
              <a:gd name="connsiteX4" fmla="*/ 0 w 246888"/>
              <a:gd name="connsiteY4" fmla="*/ 1197864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1197864">
                <a:moveTo>
                  <a:pt x="246888" y="0"/>
                </a:moveTo>
                <a:lnTo>
                  <a:pt x="64008" y="667512"/>
                </a:lnTo>
                <a:lnTo>
                  <a:pt x="182880" y="539496"/>
                </a:lnTo>
                <a:lnTo>
                  <a:pt x="0" y="1179576"/>
                </a:lnTo>
                <a:lnTo>
                  <a:pt x="0" y="1197864"/>
                </a:lnTo>
              </a:path>
            </a:pathLst>
          </a:custGeom>
          <a:solidFill>
            <a:schemeClr val="accent1"/>
          </a:solidFill>
          <a:ln w="28575" cap="flat" cmpd="sng" algn="ctr">
            <a:solidFill>
              <a:srgbClr val="800000"/>
            </a:solidFill>
            <a:prstDash val="solid"/>
            <a:round/>
            <a:headEnd type="none" w="med" len="med"/>
            <a:tailEnd type="none" w="med" len="med"/>
          </a:ln>
          <a:effectLst>
            <a:glow rad="63500">
              <a:srgbClr val="FFC000">
                <a:alpha val="40000"/>
              </a:srgbClr>
            </a:glow>
          </a:effectLst>
        </p:spPr>
        <p:txBody>
          <a:bodyPr/>
          <a:lstStyle/>
          <a:p>
            <a:pPr eaLnBrk="0" hangingPunct="0">
              <a:defRPr/>
            </a:pPr>
            <a:endParaRPr lang="en-US" dirty="0">
              <a:ea typeface="ヒラギノ角ゴ Pro W3" pitchFamily="28" charset="-128"/>
              <a:cs typeface="Arial" pitchFamily="34" charset="0"/>
            </a:endParaRPr>
          </a:p>
        </p:txBody>
      </p:sp>
      <p:sp>
        <p:nvSpPr>
          <p:cNvPr id="22552" name="TextBox 45"/>
          <p:cNvSpPr txBox="1">
            <a:spLocks noChangeArrowheads="1"/>
          </p:cNvSpPr>
          <p:nvPr/>
        </p:nvSpPr>
        <p:spPr bwMode="auto">
          <a:xfrm>
            <a:off x="4240213" y="2400300"/>
            <a:ext cx="636587" cy="190500"/>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900 MHz</a:t>
            </a:r>
          </a:p>
        </p:txBody>
      </p:sp>
      <p:sp>
        <p:nvSpPr>
          <p:cNvPr id="22553" name="TextBox 39"/>
          <p:cNvSpPr txBox="1">
            <a:spLocks noChangeArrowheads="1"/>
          </p:cNvSpPr>
          <p:nvPr/>
        </p:nvSpPr>
        <p:spPr bwMode="auto">
          <a:xfrm>
            <a:off x="3924300" y="2590800"/>
            <a:ext cx="1377950" cy="246063"/>
          </a:xfrm>
          <a:prstGeom prst="rect">
            <a:avLst/>
          </a:prstGeom>
          <a:noFill/>
          <a:ln w="9525">
            <a:noFill/>
            <a:miter lim="800000"/>
            <a:headEnd/>
            <a:tailEnd/>
          </a:ln>
        </p:spPr>
        <p:txBody>
          <a:bodyPr wrap="none">
            <a:spAutoFit/>
          </a:bodyPr>
          <a:lstStyle/>
          <a:p>
            <a:pPr eaLnBrk="0" hangingPunct="0"/>
            <a:r>
              <a:rPr lang="en-US" sz="1000" b="1">
                <a:latin typeface="Century Gothic" pitchFamily="34" charset="0"/>
                <a:ea typeface="ヒラギノ角ゴ Pro W3"/>
                <a:cs typeface="ヒラギノ角ゴ Pro W3"/>
              </a:rPr>
              <a:t>Mi.Gate (Collector)</a:t>
            </a:r>
          </a:p>
        </p:txBody>
      </p:sp>
      <p:sp>
        <p:nvSpPr>
          <p:cNvPr id="42" name="Freeform 41"/>
          <p:cNvSpPr/>
          <p:nvPr/>
        </p:nvSpPr>
        <p:spPr bwMode="auto">
          <a:xfrm rot="20216522" flipH="1">
            <a:off x="5016354" y="2742141"/>
            <a:ext cx="2692690" cy="483666"/>
          </a:xfrm>
          <a:custGeom>
            <a:avLst/>
            <a:gdLst>
              <a:gd name="connsiteX0" fmla="*/ 246888 w 246888"/>
              <a:gd name="connsiteY0" fmla="*/ 0 h 1197864"/>
              <a:gd name="connsiteX1" fmla="*/ 64008 w 246888"/>
              <a:gd name="connsiteY1" fmla="*/ 667512 h 1197864"/>
              <a:gd name="connsiteX2" fmla="*/ 182880 w 246888"/>
              <a:gd name="connsiteY2" fmla="*/ 539496 h 1197864"/>
              <a:gd name="connsiteX3" fmla="*/ 0 w 246888"/>
              <a:gd name="connsiteY3" fmla="*/ 1179576 h 1197864"/>
              <a:gd name="connsiteX4" fmla="*/ 0 w 246888"/>
              <a:gd name="connsiteY4" fmla="*/ 1197864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1197864">
                <a:moveTo>
                  <a:pt x="246888" y="0"/>
                </a:moveTo>
                <a:lnTo>
                  <a:pt x="64008" y="667512"/>
                </a:lnTo>
                <a:lnTo>
                  <a:pt x="182880" y="539496"/>
                </a:lnTo>
                <a:lnTo>
                  <a:pt x="0" y="1179576"/>
                </a:lnTo>
                <a:lnTo>
                  <a:pt x="0" y="1197864"/>
                </a:lnTo>
              </a:path>
            </a:pathLst>
          </a:custGeom>
          <a:solidFill>
            <a:schemeClr val="accent1"/>
          </a:solidFill>
          <a:ln w="28575" cap="flat" cmpd="sng" algn="ctr">
            <a:solidFill>
              <a:srgbClr val="800000"/>
            </a:solidFill>
            <a:prstDash val="solid"/>
            <a:round/>
            <a:headEnd type="none" w="med" len="med"/>
            <a:tailEnd type="none" w="med" len="med"/>
          </a:ln>
          <a:effectLst>
            <a:glow rad="63500">
              <a:srgbClr val="FFC000">
                <a:alpha val="40000"/>
              </a:srgbClr>
            </a:glow>
          </a:effectLst>
        </p:spPr>
        <p:txBody>
          <a:bodyPr/>
          <a:lstStyle/>
          <a:p>
            <a:pPr eaLnBrk="0" hangingPunct="0">
              <a:defRPr/>
            </a:pPr>
            <a:endParaRPr lang="en-US" dirty="0">
              <a:ea typeface="ヒラギノ角ゴ Pro W3" pitchFamily="28" charset="-128"/>
              <a:cs typeface="Arial" pitchFamily="34" charset="0"/>
            </a:endParaRPr>
          </a:p>
        </p:txBody>
      </p:sp>
      <p:cxnSp>
        <p:nvCxnSpPr>
          <p:cNvPr id="22557" name="Straight Arrow Connector 56"/>
          <p:cNvCxnSpPr>
            <a:cxnSpLocks noChangeShapeType="1"/>
          </p:cNvCxnSpPr>
          <p:nvPr/>
        </p:nvCxnSpPr>
        <p:spPr bwMode="auto">
          <a:xfrm>
            <a:off x="4876800" y="3505200"/>
            <a:ext cx="1447800" cy="533400"/>
          </a:xfrm>
          <a:prstGeom prst="straightConnector1">
            <a:avLst/>
          </a:prstGeom>
          <a:noFill/>
          <a:ln w="38100" algn="ctr">
            <a:solidFill>
              <a:srgbClr val="0070C0"/>
            </a:solidFill>
            <a:round/>
            <a:headEnd type="arrow" w="med" len="med"/>
            <a:tailEnd type="arrow" w="med" len="med"/>
          </a:ln>
        </p:spPr>
      </p:cxnSp>
      <p:sp>
        <p:nvSpPr>
          <p:cNvPr id="22558" name="TextBox 51"/>
          <p:cNvSpPr txBox="1">
            <a:spLocks noChangeArrowheads="1"/>
          </p:cNvSpPr>
          <p:nvPr/>
        </p:nvSpPr>
        <p:spPr bwMode="auto">
          <a:xfrm>
            <a:off x="7620000" y="2800350"/>
            <a:ext cx="1684338" cy="400050"/>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     Mi.Node</a:t>
            </a:r>
          </a:p>
          <a:p>
            <a:pPr eaLnBrk="0" hangingPunct="0"/>
            <a:r>
              <a:rPr lang="en-US" sz="1000" b="1">
                <a:latin typeface="Century Gothic" pitchFamily="34" charset="0"/>
                <a:ea typeface="ヒラギノ角ゴ Pro W3"/>
                <a:cs typeface="ヒラギノ角ゴ Pro W3"/>
              </a:rPr>
              <a:t>Electric meter</a:t>
            </a:r>
          </a:p>
        </p:txBody>
      </p:sp>
      <p:pic>
        <p:nvPicPr>
          <p:cNvPr id="22559" name="Picture 2" descr="E_Apartment"/>
          <p:cNvPicPr>
            <a:picLocks noChangeAspect="1" noChangeArrowheads="1"/>
          </p:cNvPicPr>
          <p:nvPr/>
        </p:nvPicPr>
        <p:blipFill>
          <a:blip r:embed="rId11" cstate="print"/>
          <a:srcRect/>
          <a:stretch>
            <a:fillRect/>
          </a:stretch>
        </p:blipFill>
        <p:spPr bwMode="auto">
          <a:xfrm>
            <a:off x="5638800" y="1066800"/>
            <a:ext cx="1828800" cy="1509713"/>
          </a:xfrm>
          <a:prstGeom prst="rect">
            <a:avLst/>
          </a:prstGeom>
          <a:noFill/>
          <a:ln w="9525">
            <a:noFill/>
            <a:miter lim="800000"/>
            <a:headEnd/>
            <a:tailEnd/>
          </a:ln>
        </p:spPr>
      </p:pic>
      <p:pic>
        <p:nvPicPr>
          <p:cNvPr id="22560" name="Picture 51" descr="HM PD.625 IntRegLR.jpg"/>
          <p:cNvPicPr>
            <a:picLocks noChangeAspect="1"/>
          </p:cNvPicPr>
          <p:nvPr/>
        </p:nvPicPr>
        <p:blipFill>
          <a:blip r:embed="rId10" cstate="print"/>
          <a:srcRect/>
          <a:stretch>
            <a:fillRect/>
          </a:stretch>
        </p:blipFill>
        <p:spPr bwMode="auto">
          <a:xfrm>
            <a:off x="7239000" y="1393825"/>
            <a:ext cx="828675" cy="739775"/>
          </a:xfrm>
          <a:prstGeom prst="rect">
            <a:avLst/>
          </a:prstGeom>
          <a:noFill/>
          <a:ln w="9525">
            <a:noFill/>
            <a:miter lim="800000"/>
            <a:headEnd/>
            <a:tailEnd/>
          </a:ln>
        </p:spPr>
      </p:pic>
      <p:sp>
        <p:nvSpPr>
          <p:cNvPr id="62" name="Freeform 61"/>
          <p:cNvSpPr/>
          <p:nvPr/>
        </p:nvSpPr>
        <p:spPr bwMode="auto">
          <a:xfrm rot="18355976" flipH="1" flipV="1">
            <a:off x="8082661" y="1845632"/>
            <a:ext cx="217678" cy="251872"/>
          </a:xfrm>
          <a:custGeom>
            <a:avLst/>
            <a:gdLst>
              <a:gd name="connsiteX0" fmla="*/ 246888 w 246888"/>
              <a:gd name="connsiteY0" fmla="*/ 0 h 1197864"/>
              <a:gd name="connsiteX1" fmla="*/ 64008 w 246888"/>
              <a:gd name="connsiteY1" fmla="*/ 667512 h 1197864"/>
              <a:gd name="connsiteX2" fmla="*/ 182880 w 246888"/>
              <a:gd name="connsiteY2" fmla="*/ 539496 h 1197864"/>
              <a:gd name="connsiteX3" fmla="*/ 0 w 246888"/>
              <a:gd name="connsiteY3" fmla="*/ 1179576 h 1197864"/>
              <a:gd name="connsiteX4" fmla="*/ 0 w 246888"/>
              <a:gd name="connsiteY4" fmla="*/ 1197864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1197864">
                <a:moveTo>
                  <a:pt x="246888" y="0"/>
                </a:moveTo>
                <a:lnTo>
                  <a:pt x="64008" y="667512"/>
                </a:lnTo>
                <a:lnTo>
                  <a:pt x="182880" y="539496"/>
                </a:lnTo>
                <a:lnTo>
                  <a:pt x="0" y="1179576"/>
                </a:lnTo>
                <a:lnTo>
                  <a:pt x="0" y="1197864"/>
                </a:lnTo>
              </a:path>
            </a:pathLst>
          </a:custGeom>
          <a:solidFill>
            <a:schemeClr val="accent1"/>
          </a:solidFill>
          <a:ln w="28575" cap="flat" cmpd="sng" algn="ctr">
            <a:solidFill>
              <a:srgbClr val="800000"/>
            </a:solidFill>
            <a:prstDash val="solid"/>
            <a:round/>
            <a:headEnd type="none" w="med" len="med"/>
            <a:tailEnd type="none" w="med" len="med"/>
          </a:ln>
          <a:effectLst>
            <a:glow rad="63500">
              <a:srgbClr val="FFC000">
                <a:alpha val="40000"/>
              </a:srgbClr>
            </a:glow>
          </a:effectLst>
        </p:spPr>
        <p:txBody>
          <a:bodyPr/>
          <a:lstStyle/>
          <a:p>
            <a:pPr eaLnBrk="0" hangingPunct="0">
              <a:defRPr/>
            </a:pPr>
            <a:endParaRPr lang="en-US" dirty="0">
              <a:ea typeface="ヒラギノ角ゴ Pro W3" pitchFamily="28" charset="-128"/>
              <a:cs typeface="Arial" pitchFamily="34" charset="0"/>
            </a:endParaRPr>
          </a:p>
        </p:txBody>
      </p:sp>
      <p:sp>
        <p:nvSpPr>
          <p:cNvPr id="22564" name="TextBox 62"/>
          <p:cNvSpPr txBox="1">
            <a:spLocks noChangeArrowheads="1"/>
          </p:cNvSpPr>
          <p:nvPr/>
        </p:nvSpPr>
        <p:spPr bwMode="auto">
          <a:xfrm>
            <a:off x="1447800" y="3352800"/>
            <a:ext cx="1684338" cy="400050"/>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     Mi.Node</a:t>
            </a:r>
          </a:p>
          <a:p>
            <a:pPr eaLnBrk="0" hangingPunct="0"/>
            <a:r>
              <a:rPr lang="en-US" sz="1000" b="1">
                <a:latin typeface="Century Gothic" pitchFamily="34" charset="0"/>
                <a:ea typeface="ヒラギノ角ゴ Pro W3"/>
                <a:cs typeface="ヒラギノ角ゴ Pro W3"/>
              </a:rPr>
              <a:t>Electric meter</a:t>
            </a:r>
          </a:p>
        </p:txBody>
      </p:sp>
      <p:sp>
        <p:nvSpPr>
          <p:cNvPr id="22565" name="TextBox 42"/>
          <p:cNvSpPr txBox="1">
            <a:spLocks noChangeArrowheads="1"/>
          </p:cNvSpPr>
          <p:nvPr/>
        </p:nvSpPr>
        <p:spPr bwMode="auto">
          <a:xfrm>
            <a:off x="7924800" y="1428750"/>
            <a:ext cx="990600" cy="400050"/>
          </a:xfrm>
          <a:prstGeom prst="rect">
            <a:avLst/>
          </a:prstGeom>
          <a:noFill/>
          <a:ln w="9525">
            <a:noFill/>
            <a:miter lim="800000"/>
            <a:headEnd/>
            <a:tailEnd/>
          </a:ln>
        </p:spPr>
        <p:txBody>
          <a:bodyPr>
            <a:spAutoFit/>
          </a:bodyPr>
          <a:lstStyle/>
          <a:p>
            <a:pPr eaLnBrk="0" hangingPunct="0"/>
            <a:r>
              <a:rPr lang="en-US" sz="1000" b="1">
                <a:latin typeface="Century Gothic" pitchFamily="34" charset="0"/>
                <a:ea typeface="ヒラギノ角ゴ Pro W3"/>
                <a:cs typeface="ヒラギノ角ゴ Pro W3"/>
              </a:rPr>
              <a:t>    Mi.Node</a:t>
            </a:r>
          </a:p>
          <a:p>
            <a:pPr eaLnBrk="0" hangingPunct="0"/>
            <a:r>
              <a:rPr lang="en-US" sz="1000" b="1">
                <a:latin typeface="Century Gothic" pitchFamily="34" charset="0"/>
                <a:ea typeface="ヒラギノ角ゴ Pro W3"/>
                <a:cs typeface="ヒラギノ角ゴ Pro W3"/>
              </a:rPr>
              <a:t>Water meter</a:t>
            </a:r>
          </a:p>
        </p:txBody>
      </p:sp>
      <p:pic>
        <p:nvPicPr>
          <p:cNvPr id="22566" name="Picture 55" descr="LC301WiredLoadControlSwitch.jpg"/>
          <p:cNvPicPr>
            <a:picLocks noChangeAspect="1"/>
          </p:cNvPicPr>
          <p:nvPr/>
        </p:nvPicPr>
        <p:blipFill>
          <a:blip r:embed="rId12" cstate="print"/>
          <a:srcRect/>
          <a:stretch>
            <a:fillRect/>
          </a:stretch>
        </p:blipFill>
        <p:spPr bwMode="auto">
          <a:xfrm>
            <a:off x="381000" y="3562350"/>
            <a:ext cx="790575" cy="628650"/>
          </a:xfrm>
          <a:prstGeom prst="rect">
            <a:avLst/>
          </a:prstGeom>
          <a:noFill/>
          <a:ln w="9525">
            <a:noFill/>
            <a:miter lim="800000"/>
            <a:headEnd/>
            <a:tailEnd/>
          </a:ln>
        </p:spPr>
      </p:pic>
      <p:sp>
        <p:nvSpPr>
          <p:cNvPr id="54" name="Freeform 53"/>
          <p:cNvSpPr/>
          <p:nvPr/>
        </p:nvSpPr>
        <p:spPr bwMode="auto">
          <a:xfrm rot="18355976" flipH="1" flipV="1">
            <a:off x="2173248" y="2141233"/>
            <a:ext cx="277045" cy="137135"/>
          </a:xfrm>
          <a:custGeom>
            <a:avLst/>
            <a:gdLst>
              <a:gd name="connsiteX0" fmla="*/ 246888 w 246888"/>
              <a:gd name="connsiteY0" fmla="*/ 0 h 1197864"/>
              <a:gd name="connsiteX1" fmla="*/ 64008 w 246888"/>
              <a:gd name="connsiteY1" fmla="*/ 667512 h 1197864"/>
              <a:gd name="connsiteX2" fmla="*/ 182880 w 246888"/>
              <a:gd name="connsiteY2" fmla="*/ 539496 h 1197864"/>
              <a:gd name="connsiteX3" fmla="*/ 0 w 246888"/>
              <a:gd name="connsiteY3" fmla="*/ 1179576 h 1197864"/>
              <a:gd name="connsiteX4" fmla="*/ 0 w 246888"/>
              <a:gd name="connsiteY4" fmla="*/ 1197864 h 119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1197864">
                <a:moveTo>
                  <a:pt x="246888" y="0"/>
                </a:moveTo>
                <a:lnTo>
                  <a:pt x="64008" y="667512"/>
                </a:lnTo>
                <a:lnTo>
                  <a:pt x="182880" y="539496"/>
                </a:lnTo>
                <a:lnTo>
                  <a:pt x="0" y="1179576"/>
                </a:lnTo>
                <a:lnTo>
                  <a:pt x="0" y="1197864"/>
                </a:lnTo>
              </a:path>
            </a:pathLst>
          </a:custGeom>
          <a:solidFill>
            <a:schemeClr val="accent1"/>
          </a:solidFill>
          <a:ln w="28575" cap="flat" cmpd="sng" algn="ctr">
            <a:solidFill>
              <a:srgbClr val="800000"/>
            </a:solidFill>
            <a:prstDash val="solid"/>
            <a:round/>
            <a:headEnd type="none" w="med" len="med"/>
            <a:tailEnd type="none" w="med" len="med"/>
          </a:ln>
          <a:effectLst>
            <a:glow rad="63500">
              <a:srgbClr val="FFC000">
                <a:alpha val="40000"/>
              </a:srgbClr>
            </a:glow>
          </a:effectLst>
        </p:spPr>
        <p:txBody>
          <a:bodyPr/>
          <a:lstStyle/>
          <a:p>
            <a:pPr eaLnBrk="0" hangingPunct="0">
              <a:defRPr/>
            </a:pPr>
            <a:endParaRPr lang="en-US" dirty="0">
              <a:ea typeface="ヒラギノ角ゴ Pro W3" pitchFamily="28" charset="-128"/>
              <a:cs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18449</TotalTime>
  <Words>875</Words>
  <Application>Microsoft Office PowerPoint</Application>
  <PresentationFormat>On-screen Show (4:3)</PresentationFormat>
  <Paragraphs>149</Paragraphs>
  <Slides>27</Slides>
  <Notes>3</Notes>
  <HiddenSlides>1</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Edge</vt:lpstr>
      <vt:lpstr>Pilot Program – Nippon Paper as a Source of Ancillary Services  Pacific Northwest Demand Response Project Northwest Power and Conservation Council 23 February 2012</vt:lpstr>
      <vt:lpstr>Today’s Topics</vt:lpstr>
      <vt:lpstr>Slide 3</vt:lpstr>
      <vt:lpstr>Slide 4</vt:lpstr>
      <vt:lpstr>Slide 5</vt:lpstr>
      <vt:lpstr>Strengths, Weaknesses, Opportunities, Threats</vt:lpstr>
      <vt:lpstr>Port Angeles’ Dual Challenge</vt:lpstr>
      <vt:lpstr>Advanced Metering Infrastructure Efforts</vt:lpstr>
      <vt:lpstr>AMI System Overview</vt:lpstr>
      <vt:lpstr>Immediate Benefits</vt:lpstr>
      <vt:lpstr>Retail Rate Design Study Recommendation</vt:lpstr>
      <vt:lpstr>Slide 12</vt:lpstr>
      <vt:lpstr>Slide 13</vt:lpstr>
      <vt:lpstr>Voluntary Demand Response Efforts</vt:lpstr>
      <vt:lpstr>Fast DR as Ancillary Services?</vt:lpstr>
      <vt:lpstr>Fast-DR/Renewable Integration Using LI-Battery Storage (70-kW)</vt:lpstr>
      <vt:lpstr>Landing Mall LI-Battery Storage Project</vt:lpstr>
      <vt:lpstr>Slide 18</vt:lpstr>
      <vt:lpstr>Fast-DR/Renewable Integration Using Mechanical Pulping Refiner Loads</vt:lpstr>
      <vt:lpstr>Nippon Paper Industries “Products” Now Being Evaluated</vt:lpstr>
      <vt:lpstr>Slide 21</vt:lpstr>
      <vt:lpstr>Slide 22</vt:lpstr>
      <vt:lpstr>Slide 23</vt:lpstr>
      <vt:lpstr>Slide 24</vt:lpstr>
      <vt:lpstr>Slide 25</vt:lpstr>
      <vt:lpstr>Slide 26</vt:lpstr>
      <vt:lpstr>Slide 27</vt:lpstr>
    </vt:vector>
  </TitlesOfParts>
  <Company>City of Port Angeles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COPA 2010 Resource Plane</dc:title>
  <dc:creator>Phil Lusk</dc:creator>
  <cp:lastModifiedBy>Philip D. Lusk</cp:lastModifiedBy>
  <cp:revision>1056</cp:revision>
  <dcterms:created xsi:type="dcterms:W3CDTF">2006-07-28T15:05:06Z</dcterms:created>
  <dcterms:modified xsi:type="dcterms:W3CDTF">2012-02-22T16:59:39Z</dcterms:modified>
</cp:coreProperties>
</file>