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rawings/drawing2.xml" ContentType="application/vnd.openxmlformats-officedocument.drawingml.chartshap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8" r:id="rId4"/>
    <p:sldMasterId id="2147483711" r:id="rId5"/>
    <p:sldMasterId id="2147483865" r:id="rId6"/>
    <p:sldMasterId id="2147483877" r:id="rId7"/>
  </p:sldMasterIdLst>
  <p:notesMasterIdLst>
    <p:notesMasterId r:id="rId60"/>
  </p:notesMasterIdLst>
  <p:sldIdLst>
    <p:sldId id="613" r:id="rId8"/>
    <p:sldId id="456" r:id="rId9"/>
    <p:sldId id="473" r:id="rId10"/>
    <p:sldId id="469" r:id="rId11"/>
    <p:sldId id="564" r:id="rId12"/>
    <p:sldId id="467" r:id="rId13"/>
    <p:sldId id="479" r:id="rId14"/>
    <p:sldId id="475" r:id="rId15"/>
    <p:sldId id="476" r:id="rId16"/>
    <p:sldId id="565" r:id="rId17"/>
    <p:sldId id="566" r:id="rId18"/>
    <p:sldId id="567" r:id="rId19"/>
    <p:sldId id="568" r:id="rId20"/>
    <p:sldId id="569" r:id="rId21"/>
    <p:sldId id="570" r:id="rId22"/>
    <p:sldId id="500" r:id="rId23"/>
    <p:sldId id="482" r:id="rId24"/>
    <p:sldId id="483" r:id="rId25"/>
    <p:sldId id="527" r:id="rId26"/>
    <p:sldId id="423" r:id="rId27"/>
    <p:sldId id="563" r:id="rId28"/>
    <p:sldId id="612" r:id="rId29"/>
    <p:sldId id="571" r:id="rId30"/>
    <p:sldId id="572" r:id="rId31"/>
    <p:sldId id="573" r:id="rId32"/>
    <p:sldId id="574" r:id="rId33"/>
    <p:sldId id="575" r:id="rId34"/>
    <p:sldId id="595" r:id="rId35"/>
    <p:sldId id="584" r:id="rId36"/>
    <p:sldId id="586" r:id="rId37"/>
    <p:sldId id="576" r:id="rId38"/>
    <p:sldId id="588" r:id="rId39"/>
    <p:sldId id="590" r:id="rId40"/>
    <p:sldId id="593" r:id="rId41"/>
    <p:sldId id="594" r:id="rId42"/>
    <p:sldId id="587" r:id="rId43"/>
    <p:sldId id="545" r:id="rId44"/>
    <p:sldId id="577" r:id="rId45"/>
    <p:sldId id="497" r:id="rId46"/>
    <p:sldId id="599" r:id="rId47"/>
    <p:sldId id="603" r:id="rId48"/>
    <p:sldId id="604" r:id="rId49"/>
    <p:sldId id="605" r:id="rId50"/>
    <p:sldId id="606" r:id="rId51"/>
    <p:sldId id="607" r:id="rId52"/>
    <p:sldId id="609" r:id="rId53"/>
    <p:sldId id="610" r:id="rId54"/>
    <p:sldId id="611" r:id="rId55"/>
    <p:sldId id="580" r:id="rId56"/>
    <p:sldId id="578" r:id="rId57"/>
    <p:sldId id="579" r:id="rId58"/>
    <p:sldId id="58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973"/>
    <a:srgbClr val="008000"/>
    <a:srgbClr val="01BBFD"/>
    <a:srgbClr val="0066FF"/>
    <a:srgbClr val="00FF00"/>
    <a:srgbClr val="40566B"/>
    <a:srgbClr val="99CCFF"/>
    <a:srgbClr val="DDEBCF"/>
    <a:srgbClr val="CC6600"/>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6105" autoAdjust="0"/>
  </p:normalViewPr>
  <p:slideViewPr>
    <p:cSldViewPr>
      <p:cViewPr varScale="1">
        <p:scale>
          <a:sx n="96" d="100"/>
          <a:sy n="96" d="100"/>
        </p:scale>
        <p:origin x="-157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2400" baseline="0" dirty="0">
                <a:latin typeface="Tahoma" pitchFamily="34" charset="0"/>
              </a:rPr>
              <a:t>PIT Tag Releases in the Columbia Basin</a:t>
            </a:r>
          </a:p>
          <a:p>
            <a:pPr>
              <a:defRPr/>
            </a:pPr>
            <a:r>
              <a:rPr lang="en-US" sz="2400" baseline="0" dirty="0">
                <a:latin typeface="Tahoma" pitchFamily="34" charset="0"/>
              </a:rPr>
              <a:t>1987-2010</a:t>
            </a:r>
          </a:p>
        </c:rich>
      </c:tx>
      <c:layout/>
    </c:title>
    <c:plotArea>
      <c:layout>
        <c:manualLayout>
          <c:layoutTarget val="inner"/>
          <c:xMode val="edge"/>
          <c:yMode val="edge"/>
          <c:x val="0.11612966871409119"/>
          <c:y val="0.14586457791288937"/>
          <c:w val="0.78374383292294669"/>
          <c:h val="0.684298925496858"/>
        </c:manualLayout>
      </c:layout>
      <c:barChart>
        <c:barDir val="col"/>
        <c:grouping val="clustered"/>
        <c:ser>
          <c:idx val="2"/>
          <c:order val="0"/>
          <c:spPr>
            <a:solidFill>
              <a:srgbClr val="00FF00"/>
            </a:solidFill>
          </c:spPr>
          <c:dPt>
            <c:idx val="23"/>
            <c:spPr>
              <a:solidFill>
                <a:srgbClr val="00FF00"/>
              </a:solidFill>
            </c:spPr>
          </c:dPt>
          <c:cat>
            <c:numRef>
              <c:f>'Releases by MigrYr'!$A$2:$A$25</c:f>
              <c:numCache>
                <c:formatCode>General</c:formatCode>
                <c:ptCount val="24"/>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numCache>
            </c:numRef>
          </c:cat>
          <c:val>
            <c:numRef>
              <c:f>'Releases by MigrYr'!$B$2:$B$25</c:f>
              <c:numCache>
                <c:formatCode>#,##0</c:formatCode>
                <c:ptCount val="24"/>
                <c:pt idx="0">
                  <c:v>27852</c:v>
                </c:pt>
                <c:pt idx="1">
                  <c:v>47956</c:v>
                </c:pt>
                <c:pt idx="2">
                  <c:v>124112</c:v>
                </c:pt>
                <c:pt idx="3">
                  <c:v>104236</c:v>
                </c:pt>
                <c:pt idx="4">
                  <c:v>117539</c:v>
                </c:pt>
                <c:pt idx="5">
                  <c:v>118240</c:v>
                </c:pt>
                <c:pt idx="6">
                  <c:v>200463</c:v>
                </c:pt>
                <c:pt idx="7">
                  <c:v>389451</c:v>
                </c:pt>
                <c:pt idx="8">
                  <c:v>567282</c:v>
                </c:pt>
                <c:pt idx="9">
                  <c:v>435329</c:v>
                </c:pt>
                <c:pt idx="10">
                  <c:v>619051</c:v>
                </c:pt>
                <c:pt idx="11">
                  <c:v>951120</c:v>
                </c:pt>
                <c:pt idx="12">
                  <c:v>1510017</c:v>
                </c:pt>
                <c:pt idx="13">
                  <c:v>1289515</c:v>
                </c:pt>
                <c:pt idx="14">
                  <c:v>1107548</c:v>
                </c:pt>
                <c:pt idx="15">
                  <c:v>1787571</c:v>
                </c:pt>
                <c:pt idx="16">
                  <c:v>2334668</c:v>
                </c:pt>
                <c:pt idx="17">
                  <c:v>2017121</c:v>
                </c:pt>
                <c:pt idx="18">
                  <c:v>1903690</c:v>
                </c:pt>
                <c:pt idx="19">
                  <c:v>2030968</c:v>
                </c:pt>
                <c:pt idx="20">
                  <c:v>1509264</c:v>
                </c:pt>
                <c:pt idx="21">
                  <c:v>2476298</c:v>
                </c:pt>
                <c:pt idx="22">
                  <c:v>2416750</c:v>
                </c:pt>
                <c:pt idx="23">
                  <c:v>2451752</c:v>
                </c:pt>
              </c:numCache>
            </c:numRef>
          </c:val>
        </c:ser>
        <c:dLbls/>
        <c:gapWidth val="50"/>
        <c:axId val="73527680"/>
        <c:axId val="73529600"/>
      </c:barChart>
      <c:lineChart>
        <c:grouping val="standard"/>
        <c:ser>
          <c:idx val="3"/>
          <c:order val="1"/>
          <c:spPr>
            <a:ln w="38100">
              <a:solidFill>
                <a:schemeClr val="tx1">
                  <a:lumMod val="65000"/>
                  <a:lumOff val="35000"/>
                </a:schemeClr>
              </a:solidFill>
            </a:ln>
          </c:spPr>
          <c:marker>
            <c:symbol val="none"/>
          </c:marker>
          <c:val>
            <c:numRef>
              <c:f>'Releases by MigrYr'!$C$2:$C$25</c:f>
              <c:numCache>
                <c:formatCode>#,##0</c:formatCode>
                <c:ptCount val="24"/>
                <c:pt idx="0">
                  <c:v>27852</c:v>
                </c:pt>
                <c:pt idx="1">
                  <c:v>75808</c:v>
                </c:pt>
                <c:pt idx="2">
                  <c:v>199920</c:v>
                </c:pt>
                <c:pt idx="3">
                  <c:v>304156</c:v>
                </c:pt>
                <c:pt idx="4">
                  <c:v>421695</c:v>
                </c:pt>
                <c:pt idx="5">
                  <c:v>539935</c:v>
                </c:pt>
                <c:pt idx="6">
                  <c:v>740398</c:v>
                </c:pt>
                <c:pt idx="7">
                  <c:v>1129849</c:v>
                </c:pt>
                <c:pt idx="8">
                  <c:v>1697131</c:v>
                </c:pt>
                <c:pt idx="9">
                  <c:v>2132460</c:v>
                </c:pt>
                <c:pt idx="10">
                  <c:v>2751511</c:v>
                </c:pt>
                <c:pt idx="11">
                  <c:v>3702631</c:v>
                </c:pt>
                <c:pt idx="12">
                  <c:v>5212648</c:v>
                </c:pt>
                <c:pt idx="13">
                  <c:v>6502163</c:v>
                </c:pt>
                <c:pt idx="14">
                  <c:v>7609711</c:v>
                </c:pt>
                <c:pt idx="15">
                  <c:v>9397282</c:v>
                </c:pt>
                <c:pt idx="16">
                  <c:v>11731950</c:v>
                </c:pt>
                <c:pt idx="17">
                  <c:v>13749071</c:v>
                </c:pt>
                <c:pt idx="18">
                  <c:v>15652761</c:v>
                </c:pt>
                <c:pt idx="19">
                  <c:v>17683729</c:v>
                </c:pt>
                <c:pt idx="20">
                  <c:v>19192993</c:v>
                </c:pt>
                <c:pt idx="21">
                  <c:v>21669291</c:v>
                </c:pt>
                <c:pt idx="22">
                  <c:v>24086041</c:v>
                </c:pt>
                <c:pt idx="23">
                  <c:v>26537793</c:v>
                </c:pt>
              </c:numCache>
            </c:numRef>
          </c:val>
        </c:ser>
        <c:dLbls/>
        <c:marker val="1"/>
        <c:axId val="73532160"/>
        <c:axId val="73533696"/>
      </c:lineChart>
      <c:catAx>
        <c:axId val="73527680"/>
        <c:scaling>
          <c:orientation val="minMax"/>
        </c:scaling>
        <c:axPos val="b"/>
        <c:title>
          <c:tx>
            <c:rich>
              <a:bodyPr/>
              <a:lstStyle/>
              <a:p>
                <a:pPr>
                  <a:defRPr sz="1400" baseline="0">
                    <a:latin typeface="Tahoma" pitchFamily="34" charset="0"/>
                  </a:defRPr>
                </a:pPr>
                <a:r>
                  <a:rPr lang="en-US" sz="1400" baseline="0">
                    <a:latin typeface="Tahoma" pitchFamily="34" charset="0"/>
                  </a:rPr>
                  <a:t>Migration Year</a:t>
                </a:r>
              </a:p>
            </c:rich>
          </c:tx>
          <c:layout/>
        </c:title>
        <c:numFmt formatCode="General" sourceLinked="1"/>
        <c:majorTickMark val="none"/>
        <c:tickLblPos val="nextTo"/>
        <c:txPr>
          <a:bodyPr rot="-2700000"/>
          <a:lstStyle/>
          <a:p>
            <a:pPr>
              <a:defRPr sz="1200">
                <a:latin typeface="Tahoma" pitchFamily="34" charset="0"/>
                <a:ea typeface="Tahoma" pitchFamily="34" charset="0"/>
                <a:cs typeface="Tahoma" pitchFamily="34" charset="0"/>
              </a:defRPr>
            </a:pPr>
            <a:endParaRPr lang="en-US"/>
          </a:p>
        </c:txPr>
        <c:crossAx val="73529600"/>
        <c:crosses val="autoZero"/>
        <c:auto val="1"/>
        <c:lblAlgn val="ctr"/>
        <c:lblOffset val="100"/>
      </c:catAx>
      <c:valAx>
        <c:axId val="73529600"/>
        <c:scaling>
          <c:orientation val="minMax"/>
          <c:max val="3000000"/>
          <c:min val="0"/>
        </c:scaling>
        <c:axPos val="l"/>
        <c:majorGridlines/>
        <c:title>
          <c:tx>
            <c:rich>
              <a:bodyPr rot="-5400000" vert="horz"/>
              <a:lstStyle/>
              <a:p>
                <a:pPr>
                  <a:defRPr sz="1400" baseline="0">
                    <a:latin typeface="Tahoma" pitchFamily="34" charset="0"/>
                    <a:ea typeface="Tahoma" pitchFamily="34" charset="0"/>
                    <a:cs typeface="Tahoma" pitchFamily="34" charset="0"/>
                  </a:defRPr>
                </a:pPr>
                <a:r>
                  <a:rPr lang="en-US" sz="1400" b="1" baseline="0" dirty="0">
                    <a:latin typeface="Tahoma" pitchFamily="34" charset="0"/>
                    <a:ea typeface="Tahoma" pitchFamily="34" charset="0"/>
                    <a:cs typeface="Tahoma" pitchFamily="34" charset="0"/>
                  </a:rPr>
                  <a:t>Tagged Fish</a:t>
                </a:r>
                <a:r>
                  <a:rPr lang="en-US" sz="1400" baseline="0" dirty="0">
                    <a:latin typeface="Tahoma" pitchFamily="34" charset="0"/>
                    <a:ea typeface="Tahoma" pitchFamily="34" charset="0"/>
                    <a:cs typeface="Tahoma" pitchFamily="34" charset="0"/>
                  </a:rPr>
                  <a:t> Released </a:t>
                </a:r>
                <a:r>
                  <a:rPr lang="en-US" sz="1400" baseline="0" dirty="0" smtClean="0">
                    <a:latin typeface="Tahoma" pitchFamily="34" charset="0"/>
                    <a:ea typeface="Tahoma" pitchFamily="34" charset="0"/>
                    <a:cs typeface="Tahoma" pitchFamily="34" charset="0"/>
                  </a:rPr>
                  <a:t>Annually</a:t>
                </a:r>
                <a:r>
                  <a:rPr lang="en-US" sz="1400" b="1" baseline="0" dirty="0">
                    <a:latin typeface="Tahoma" pitchFamily="34" charset="0"/>
                    <a:ea typeface="Tahoma" pitchFamily="34" charset="0"/>
                    <a:cs typeface="Tahoma" pitchFamily="34" charset="0"/>
                  </a:rPr>
                  <a:t>
(</a:t>
                </a:r>
                <a:r>
                  <a:rPr lang="en-US" sz="1400" b="1" baseline="0" dirty="0" smtClean="0">
                    <a:latin typeface="Tahoma" pitchFamily="34" charset="0"/>
                    <a:ea typeface="Tahoma" pitchFamily="34" charset="0"/>
                    <a:cs typeface="Tahoma" pitchFamily="34" charset="0"/>
                  </a:rPr>
                  <a:t>Millions)</a:t>
                </a:r>
                <a:endParaRPr lang="en-US" sz="1400" b="1" baseline="0" dirty="0">
                  <a:latin typeface="Tahoma" pitchFamily="34" charset="0"/>
                  <a:ea typeface="Tahoma" pitchFamily="34" charset="0"/>
                  <a:cs typeface="Tahoma" pitchFamily="34" charset="0"/>
                </a:endParaRPr>
              </a:p>
            </c:rich>
          </c:tx>
          <c:layout/>
        </c:title>
        <c:numFmt formatCode="0.0" sourceLinked="0"/>
        <c:majorTickMark val="none"/>
        <c:tickLblPos val="nextTo"/>
        <c:spPr>
          <a:ln w="9525">
            <a:noFill/>
          </a:ln>
        </c:spPr>
        <c:txPr>
          <a:bodyPr/>
          <a:lstStyle/>
          <a:p>
            <a:pPr>
              <a:defRPr sz="1200">
                <a:latin typeface="Tahoma" pitchFamily="34" charset="0"/>
                <a:ea typeface="Tahoma" pitchFamily="34" charset="0"/>
                <a:cs typeface="Tahoma" pitchFamily="34" charset="0"/>
              </a:defRPr>
            </a:pPr>
            <a:endParaRPr lang="en-US"/>
          </a:p>
        </c:txPr>
        <c:crossAx val="73527680"/>
        <c:crosses val="autoZero"/>
        <c:crossBetween val="between"/>
        <c:majorUnit val="500000"/>
        <c:dispUnits>
          <c:builtInUnit val="millions"/>
        </c:dispUnits>
      </c:valAx>
      <c:catAx>
        <c:axId val="73532160"/>
        <c:scaling>
          <c:orientation val="minMax"/>
        </c:scaling>
        <c:delete val="1"/>
        <c:axPos val="b"/>
        <c:tickLblPos val="none"/>
        <c:crossAx val="73533696"/>
        <c:crosses val="autoZero"/>
        <c:auto val="1"/>
        <c:lblAlgn val="ctr"/>
        <c:lblOffset val="100"/>
      </c:catAx>
      <c:valAx>
        <c:axId val="73533696"/>
        <c:scaling>
          <c:orientation val="minMax"/>
        </c:scaling>
        <c:axPos val="r"/>
        <c:title>
          <c:tx>
            <c:rich>
              <a:bodyPr rot="-5400000" vert="horz"/>
              <a:lstStyle/>
              <a:p>
                <a:pPr>
                  <a:defRPr sz="1400" baseline="0">
                    <a:latin typeface="Tahoma" pitchFamily="34" charset="0"/>
                  </a:defRPr>
                </a:pPr>
                <a:r>
                  <a:rPr lang="en-US" sz="1400" baseline="0" dirty="0">
                    <a:latin typeface="Tahoma" pitchFamily="34" charset="0"/>
                  </a:rPr>
                  <a:t>Cumulative  Fish Tagged</a:t>
                </a:r>
              </a:p>
              <a:p>
                <a:pPr>
                  <a:defRPr sz="1400" baseline="0">
                    <a:latin typeface="Tahoma" pitchFamily="34" charset="0"/>
                  </a:defRPr>
                </a:pPr>
                <a:r>
                  <a:rPr lang="en-US" sz="1400" baseline="0" dirty="0">
                    <a:latin typeface="Tahoma" pitchFamily="34" charset="0"/>
                  </a:rPr>
                  <a:t>(Millions)</a:t>
                </a:r>
              </a:p>
            </c:rich>
          </c:tx>
          <c:layout/>
        </c:title>
        <c:numFmt formatCode="#,##0" sourceLinked="1"/>
        <c:tickLblPos val="nextTo"/>
        <c:txPr>
          <a:bodyPr/>
          <a:lstStyle/>
          <a:p>
            <a:pPr>
              <a:defRPr sz="1200">
                <a:latin typeface="Tahoma" pitchFamily="34" charset="0"/>
                <a:ea typeface="Tahoma" pitchFamily="34" charset="0"/>
                <a:cs typeface="Tahoma" pitchFamily="34" charset="0"/>
              </a:defRPr>
            </a:pPr>
            <a:endParaRPr lang="en-US"/>
          </a:p>
        </c:txPr>
        <c:crossAx val="73532160"/>
        <c:crosses val="max"/>
        <c:crossBetween val="between"/>
        <c:dispUnits>
          <c:builtInUnit val="millions"/>
        </c:dispUnits>
      </c:valAx>
      <c:spPr>
        <a:gradFill flip="none" rotWithShape="1">
          <a:gsLst>
            <a:gs pos="0">
              <a:srgbClr val="99CCFF"/>
            </a:gs>
            <a:gs pos="100000">
              <a:srgbClr val="40566B"/>
            </a:gs>
          </a:gsLst>
          <a:lin ang="5400000" scaled="0"/>
          <a:tileRect/>
        </a:gradFill>
      </c:spPr>
    </c:plotArea>
    <c:plotVisOnly val="1"/>
    <c:dispBlanksAs val="gap"/>
  </c:chart>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2400" baseline="0" dirty="0">
                <a:latin typeface="Tahoma" pitchFamily="34" charset="0"/>
              </a:rPr>
              <a:t>PIT Tag Passive </a:t>
            </a:r>
            <a:r>
              <a:rPr lang="en-US" sz="2400" baseline="0" smtClean="0">
                <a:latin typeface="Tahoma" pitchFamily="34" charset="0"/>
              </a:rPr>
              <a:t>Detection Events</a:t>
            </a:r>
          </a:p>
          <a:p>
            <a:pPr>
              <a:defRPr/>
            </a:pPr>
            <a:r>
              <a:rPr lang="en-US" sz="2400" b="1" i="0" baseline="0" dirty="0" smtClean="0">
                <a:latin typeface="Tahoma" pitchFamily="34" charset="0"/>
              </a:rPr>
              <a:t>1987-2010</a:t>
            </a:r>
            <a:endParaRPr lang="en-US" sz="2400" b="1" i="0" baseline="0" dirty="0">
              <a:latin typeface="Tahoma" pitchFamily="34" charset="0"/>
            </a:endParaRPr>
          </a:p>
        </c:rich>
      </c:tx>
      <c:layout>
        <c:manualLayout>
          <c:xMode val="edge"/>
          <c:yMode val="edge"/>
          <c:x val="0.20086800087489076"/>
          <c:y val="2.4691358024691381E-2"/>
        </c:manualLayout>
      </c:layout>
    </c:title>
    <c:plotArea>
      <c:layout/>
      <c:barChart>
        <c:barDir val="col"/>
        <c:grouping val="clustered"/>
        <c:ser>
          <c:idx val="2"/>
          <c:order val="0"/>
          <c:tx>
            <c:strRef>
              <c:f>Interrogations!$C$1</c:f>
              <c:strCache>
                <c:ptCount val="1"/>
                <c:pt idx="0">
                  <c:v>Unique Tags Detected</c:v>
                </c:pt>
              </c:strCache>
            </c:strRef>
          </c:tx>
          <c:spPr>
            <a:solidFill>
              <a:srgbClr val="00FF00"/>
            </a:solidFill>
          </c:spPr>
          <c:dPt>
            <c:idx val="23"/>
            <c:spPr>
              <a:solidFill>
                <a:srgbClr val="00FF00"/>
              </a:solidFill>
            </c:spPr>
          </c:dPt>
          <c:cat>
            <c:numRef>
              <c:f>Interrogations!$A$2:$A$25</c:f>
              <c:numCache>
                <c:formatCode>General</c:formatCode>
                <c:ptCount val="24"/>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numCache>
            </c:numRef>
          </c:cat>
          <c:val>
            <c:numRef>
              <c:f>Interrogations!$C$2:$C$25</c:f>
              <c:numCache>
                <c:formatCode>General</c:formatCode>
                <c:ptCount val="24"/>
                <c:pt idx="0">
                  <c:v>1522</c:v>
                </c:pt>
                <c:pt idx="1">
                  <c:v>24443</c:v>
                </c:pt>
                <c:pt idx="2">
                  <c:v>55378</c:v>
                </c:pt>
                <c:pt idx="3">
                  <c:v>33444</c:v>
                </c:pt>
                <c:pt idx="4">
                  <c:v>47896</c:v>
                </c:pt>
                <c:pt idx="5">
                  <c:v>39074</c:v>
                </c:pt>
                <c:pt idx="6">
                  <c:v>77306</c:v>
                </c:pt>
                <c:pt idx="7">
                  <c:v>182675</c:v>
                </c:pt>
                <c:pt idx="8">
                  <c:v>236115</c:v>
                </c:pt>
                <c:pt idx="9">
                  <c:v>166191</c:v>
                </c:pt>
                <c:pt idx="10">
                  <c:v>217882</c:v>
                </c:pt>
                <c:pt idx="11">
                  <c:v>405455</c:v>
                </c:pt>
                <c:pt idx="12">
                  <c:v>621729</c:v>
                </c:pt>
                <c:pt idx="13">
                  <c:v>547499</c:v>
                </c:pt>
                <c:pt idx="14">
                  <c:v>556857</c:v>
                </c:pt>
                <c:pt idx="15">
                  <c:v>804814</c:v>
                </c:pt>
                <c:pt idx="16">
                  <c:v>987830</c:v>
                </c:pt>
                <c:pt idx="17">
                  <c:v>667735</c:v>
                </c:pt>
                <c:pt idx="18">
                  <c:v>662563</c:v>
                </c:pt>
                <c:pt idx="19">
                  <c:v>825107</c:v>
                </c:pt>
                <c:pt idx="20">
                  <c:v>627247</c:v>
                </c:pt>
                <c:pt idx="21">
                  <c:v>982432</c:v>
                </c:pt>
                <c:pt idx="22">
                  <c:v>1002768</c:v>
                </c:pt>
                <c:pt idx="23">
                  <c:v>951144</c:v>
                </c:pt>
              </c:numCache>
            </c:numRef>
          </c:val>
        </c:ser>
        <c:ser>
          <c:idx val="3"/>
          <c:order val="1"/>
          <c:tx>
            <c:strRef>
              <c:f>Interrogations!$D$1</c:f>
              <c:strCache>
                <c:ptCount val="1"/>
                <c:pt idx="0">
                  <c:v>All Tags Detected</c:v>
                </c:pt>
              </c:strCache>
            </c:strRef>
          </c:tx>
          <c:spPr>
            <a:solidFill>
              <a:srgbClr val="FF9900"/>
            </a:solidFill>
          </c:spPr>
          <c:cat>
            <c:numRef>
              <c:f>Interrogations!$A$2:$A$25</c:f>
              <c:numCache>
                <c:formatCode>General</c:formatCode>
                <c:ptCount val="24"/>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numCache>
            </c:numRef>
          </c:cat>
          <c:val>
            <c:numRef>
              <c:f>Interrogations!$D$2:$D$25</c:f>
              <c:numCache>
                <c:formatCode>General</c:formatCode>
                <c:ptCount val="24"/>
                <c:pt idx="0">
                  <c:v>1522</c:v>
                </c:pt>
                <c:pt idx="1">
                  <c:v>24478</c:v>
                </c:pt>
                <c:pt idx="2">
                  <c:v>58941</c:v>
                </c:pt>
                <c:pt idx="3">
                  <c:v>36031</c:v>
                </c:pt>
                <c:pt idx="4">
                  <c:v>53354</c:v>
                </c:pt>
                <c:pt idx="5">
                  <c:v>41454</c:v>
                </c:pt>
                <c:pt idx="6">
                  <c:v>107547</c:v>
                </c:pt>
                <c:pt idx="7">
                  <c:v>249044</c:v>
                </c:pt>
                <c:pt idx="8">
                  <c:v>393607</c:v>
                </c:pt>
                <c:pt idx="9">
                  <c:v>276238</c:v>
                </c:pt>
                <c:pt idx="10">
                  <c:v>339325</c:v>
                </c:pt>
                <c:pt idx="11">
                  <c:v>681097</c:v>
                </c:pt>
                <c:pt idx="12">
                  <c:v>1012063</c:v>
                </c:pt>
                <c:pt idx="13">
                  <c:v>718000</c:v>
                </c:pt>
                <c:pt idx="14">
                  <c:v>918619</c:v>
                </c:pt>
                <c:pt idx="15">
                  <c:v>1450893</c:v>
                </c:pt>
                <c:pt idx="16">
                  <c:v>1350641</c:v>
                </c:pt>
                <c:pt idx="17">
                  <c:v>975255</c:v>
                </c:pt>
                <c:pt idx="18">
                  <c:v>1035876</c:v>
                </c:pt>
                <c:pt idx="19">
                  <c:v>1310566</c:v>
                </c:pt>
                <c:pt idx="20">
                  <c:v>965152</c:v>
                </c:pt>
                <c:pt idx="21">
                  <c:v>1426226</c:v>
                </c:pt>
                <c:pt idx="22">
                  <c:v>1544380</c:v>
                </c:pt>
                <c:pt idx="23">
                  <c:v>1274311</c:v>
                </c:pt>
              </c:numCache>
            </c:numRef>
          </c:val>
        </c:ser>
        <c:dLbls/>
        <c:gapWidth val="50"/>
        <c:axId val="33890688"/>
        <c:axId val="33892224"/>
      </c:barChart>
      <c:lineChart>
        <c:grouping val="standard"/>
        <c:ser>
          <c:idx val="4"/>
          <c:order val="2"/>
          <c:tx>
            <c:strRef>
              <c:f>Interrogations!$E$1</c:f>
              <c:strCache>
                <c:ptCount val="1"/>
                <c:pt idx="0">
                  <c:v>Interrogations</c:v>
                </c:pt>
              </c:strCache>
            </c:strRef>
          </c:tx>
          <c:spPr>
            <a:ln w="38100">
              <a:solidFill>
                <a:schemeClr val="tx1">
                  <a:lumMod val="65000"/>
                  <a:lumOff val="35000"/>
                </a:schemeClr>
              </a:solidFill>
            </a:ln>
          </c:spPr>
          <c:marker>
            <c:symbol val="none"/>
          </c:marker>
          <c:cat>
            <c:numRef>
              <c:f>Interrogations!$A$2:$A$25</c:f>
              <c:numCache>
                <c:formatCode>General</c:formatCode>
                <c:ptCount val="24"/>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numCache>
            </c:numRef>
          </c:cat>
          <c:val>
            <c:numRef>
              <c:f>Interrogations!$E$2:$E$25</c:f>
              <c:numCache>
                <c:formatCode>General</c:formatCode>
                <c:ptCount val="24"/>
                <c:pt idx="0">
                  <c:v>1525</c:v>
                </c:pt>
                <c:pt idx="1">
                  <c:v>47545</c:v>
                </c:pt>
                <c:pt idx="2">
                  <c:v>173430</c:v>
                </c:pt>
                <c:pt idx="3">
                  <c:v>247602</c:v>
                </c:pt>
                <c:pt idx="4">
                  <c:v>360706</c:v>
                </c:pt>
                <c:pt idx="5">
                  <c:v>459815</c:v>
                </c:pt>
                <c:pt idx="6">
                  <c:v>750178</c:v>
                </c:pt>
                <c:pt idx="7">
                  <c:v>1626703</c:v>
                </c:pt>
                <c:pt idx="8">
                  <c:v>3528461</c:v>
                </c:pt>
                <c:pt idx="9">
                  <c:v>4894505</c:v>
                </c:pt>
                <c:pt idx="10">
                  <c:v>7512119</c:v>
                </c:pt>
                <c:pt idx="11">
                  <c:v>12376818</c:v>
                </c:pt>
                <c:pt idx="12">
                  <c:v>19679151</c:v>
                </c:pt>
                <c:pt idx="13">
                  <c:v>24319137</c:v>
                </c:pt>
                <c:pt idx="14">
                  <c:v>31134868</c:v>
                </c:pt>
                <c:pt idx="15">
                  <c:v>40524656</c:v>
                </c:pt>
                <c:pt idx="16">
                  <c:v>50285114</c:v>
                </c:pt>
                <c:pt idx="17">
                  <c:v>57915670</c:v>
                </c:pt>
                <c:pt idx="18">
                  <c:v>66041598</c:v>
                </c:pt>
                <c:pt idx="19">
                  <c:v>76348916</c:v>
                </c:pt>
                <c:pt idx="20">
                  <c:v>84434588</c:v>
                </c:pt>
                <c:pt idx="21">
                  <c:v>96597419</c:v>
                </c:pt>
                <c:pt idx="22">
                  <c:v>110051938</c:v>
                </c:pt>
                <c:pt idx="23">
                  <c:v>118661875</c:v>
                </c:pt>
              </c:numCache>
            </c:numRef>
          </c:val>
        </c:ser>
        <c:dLbls/>
        <c:marker val="1"/>
        <c:axId val="33907072"/>
        <c:axId val="33908608"/>
      </c:lineChart>
      <c:catAx>
        <c:axId val="33890688"/>
        <c:scaling>
          <c:orientation val="minMax"/>
        </c:scaling>
        <c:axPos val="b"/>
        <c:numFmt formatCode="General" sourceLinked="1"/>
        <c:majorTickMark val="none"/>
        <c:tickLblPos val="nextTo"/>
        <c:txPr>
          <a:bodyPr rot="-2700000"/>
          <a:lstStyle/>
          <a:p>
            <a:pPr>
              <a:defRPr sz="1200">
                <a:latin typeface="Tahoma" pitchFamily="34" charset="0"/>
                <a:ea typeface="Tahoma" pitchFamily="34" charset="0"/>
                <a:cs typeface="Tahoma" pitchFamily="34" charset="0"/>
              </a:defRPr>
            </a:pPr>
            <a:endParaRPr lang="en-US"/>
          </a:p>
        </c:txPr>
        <c:crossAx val="33892224"/>
        <c:crosses val="autoZero"/>
        <c:auto val="1"/>
        <c:lblAlgn val="ctr"/>
        <c:lblOffset val="100"/>
      </c:catAx>
      <c:valAx>
        <c:axId val="33892224"/>
        <c:scaling>
          <c:orientation val="minMax"/>
          <c:max val="1800000"/>
          <c:min val="0"/>
        </c:scaling>
        <c:axPos val="l"/>
        <c:majorGridlines/>
        <c:title>
          <c:tx>
            <c:rich>
              <a:bodyPr rot="-5400000" vert="horz"/>
              <a:lstStyle/>
              <a:p>
                <a:pPr>
                  <a:defRPr/>
                </a:pPr>
                <a:r>
                  <a:rPr lang="en-US" sz="1400" baseline="0" dirty="0">
                    <a:latin typeface="Tahoma" pitchFamily="34" charset="0"/>
                  </a:rPr>
                  <a:t>PIT Tags </a:t>
                </a:r>
                <a:r>
                  <a:rPr lang="en-US" sz="1400" baseline="0" dirty="0" smtClean="0">
                    <a:latin typeface="Tahoma" pitchFamily="34" charset="0"/>
                  </a:rPr>
                  <a:t>Detected</a:t>
                </a:r>
                <a:r>
                  <a:rPr lang="en-US" sz="1400" b="1" baseline="0" dirty="0">
                    <a:latin typeface="Tahoma" pitchFamily="34" charset="0"/>
                  </a:rPr>
                  <a:t>
(</a:t>
                </a:r>
                <a:r>
                  <a:rPr lang="en-US" sz="1400" b="1" baseline="0" dirty="0" smtClean="0">
                    <a:latin typeface="Tahoma" pitchFamily="34" charset="0"/>
                  </a:rPr>
                  <a:t>Millions)</a:t>
                </a:r>
                <a:endParaRPr lang="en-US" sz="1400" b="1" baseline="0" dirty="0">
                  <a:latin typeface="Tahoma" pitchFamily="34" charset="0"/>
                </a:endParaRPr>
              </a:p>
            </c:rich>
          </c:tx>
          <c:layout/>
        </c:title>
        <c:numFmt formatCode="0.0" sourceLinked="0"/>
        <c:majorTickMark val="none"/>
        <c:tickLblPos val="nextTo"/>
        <c:spPr>
          <a:ln w="9525">
            <a:noFill/>
          </a:ln>
        </c:spPr>
        <c:txPr>
          <a:bodyPr/>
          <a:lstStyle/>
          <a:p>
            <a:pPr>
              <a:defRPr sz="1200">
                <a:latin typeface="Tahoma" pitchFamily="34" charset="0"/>
                <a:ea typeface="Tahoma" pitchFamily="34" charset="0"/>
                <a:cs typeface="Tahoma" pitchFamily="34" charset="0"/>
              </a:defRPr>
            </a:pPr>
            <a:endParaRPr lang="en-US"/>
          </a:p>
        </c:txPr>
        <c:crossAx val="33890688"/>
        <c:crosses val="autoZero"/>
        <c:crossBetween val="between"/>
        <c:majorUnit val="300000"/>
        <c:dispUnits>
          <c:builtInUnit val="millions"/>
        </c:dispUnits>
      </c:valAx>
      <c:catAx>
        <c:axId val="33907072"/>
        <c:scaling>
          <c:orientation val="minMax"/>
        </c:scaling>
        <c:delete val="1"/>
        <c:axPos val="b"/>
        <c:numFmt formatCode="General" sourceLinked="1"/>
        <c:tickLblPos val="none"/>
        <c:crossAx val="33908608"/>
        <c:crosses val="autoZero"/>
        <c:auto val="1"/>
        <c:lblAlgn val="ctr"/>
        <c:lblOffset val="100"/>
      </c:catAx>
      <c:valAx>
        <c:axId val="33908608"/>
        <c:scaling>
          <c:orientation val="minMax"/>
          <c:max val="120000000"/>
          <c:min val="0"/>
        </c:scaling>
        <c:axPos val="r"/>
        <c:title>
          <c:tx>
            <c:rich>
              <a:bodyPr rot="-5400000" vert="horz"/>
              <a:lstStyle/>
              <a:p>
                <a:pPr>
                  <a:defRPr/>
                </a:pPr>
                <a:r>
                  <a:rPr lang="en-US" sz="1400" baseline="0" dirty="0">
                    <a:latin typeface="Tahoma" pitchFamily="34" charset="0"/>
                  </a:rPr>
                  <a:t>Cumulative </a:t>
                </a:r>
                <a:r>
                  <a:rPr lang="en-US" sz="1400" baseline="0" dirty="0" smtClean="0">
                    <a:latin typeface="Tahoma" pitchFamily="34" charset="0"/>
                  </a:rPr>
                  <a:t>Interrogations</a:t>
                </a:r>
                <a:r>
                  <a:rPr lang="en-US" sz="1400" baseline="0" dirty="0">
                    <a:latin typeface="Tahoma" pitchFamily="34" charset="0"/>
                  </a:rPr>
                  <a:t>
 (</a:t>
                </a:r>
                <a:r>
                  <a:rPr lang="en-US" sz="1400" baseline="0" dirty="0" smtClean="0">
                    <a:latin typeface="Tahoma" pitchFamily="34" charset="0"/>
                  </a:rPr>
                  <a:t>Millions)</a:t>
                </a:r>
                <a:endParaRPr lang="en-US" sz="1400" baseline="0" dirty="0">
                  <a:latin typeface="Tahoma" pitchFamily="34" charset="0"/>
                </a:endParaRPr>
              </a:p>
            </c:rich>
          </c:tx>
          <c:layout>
            <c:manualLayout>
              <c:xMode val="edge"/>
              <c:yMode val="edge"/>
              <c:x val="0.92925257731959165"/>
              <c:y val="0.27044011919006655"/>
            </c:manualLayout>
          </c:layout>
        </c:title>
        <c:numFmt formatCode="General" sourceLinked="1"/>
        <c:tickLblPos val="nextTo"/>
        <c:txPr>
          <a:bodyPr/>
          <a:lstStyle/>
          <a:p>
            <a:pPr>
              <a:defRPr sz="1200">
                <a:latin typeface="Tahoma" pitchFamily="34" charset="0"/>
                <a:ea typeface="Tahoma" pitchFamily="34" charset="0"/>
                <a:cs typeface="Tahoma" pitchFamily="34" charset="0"/>
              </a:defRPr>
            </a:pPr>
            <a:endParaRPr lang="en-US"/>
          </a:p>
        </c:txPr>
        <c:crossAx val="33907072"/>
        <c:crosses val="max"/>
        <c:crossBetween val="between"/>
        <c:majorUnit val="20000000"/>
        <c:dispUnits>
          <c:builtInUnit val="millions"/>
        </c:dispUnits>
      </c:valAx>
      <c:spPr>
        <a:gradFill>
          <a:gsLst>
            <a:gs pos="0">
              <a:srgbClr val="99CCFF"/>
            </a:gs>
            <a:gs pos="100000">
              <a:srgbClr val="40566B"/>
            </a:gs>
          </a:gsLst>
          <a:lin ang="5400000" scaled="0"/>
        </a:gradFill>
      </c:spPr>
    </c:plotArea>
    <c:legend>
      <c:legendPos val="b"/>
      <c:layout/>
      <c:txPr>
        <a:bodyPr/>
        <a:lstStyle/>
        <a:p>
          <a:pPr>
            <a:defRPr sz="1200" b="1" i="0" baseline="0">
              <a:latin typeface="Tahoma" pitchFamily="34" charset="0"/>
            </a:defRPr>
          </a:pPr>
          <a:endParaRPr lang="en-US"/>
        </a:p>
      </c:txPr>
    </c:legend>
    <c:plotVisOnly val="1"/>
    <c:dispBlanksAs val="gap"/>
  </c:chart>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drawing1.xml><?xml version="1.0" encoding="utf-8"?>
<c:userShapes xmlns:c="http://schemas.openxmlformats.org/drawingml/2006/chart">
  <cdr:relSizeAnchor xmlns:cdr="http://schemas.openxmlformats.org/drawingml/2006/chartDrawing">
    <cdr:from>
      <cdr:x>0.89691</cdr:x>
      <cdr:y>0.18</cdr:y>
    </cdr:from>
    <cdr:to>
      <cdr:x>1</cdr:x>
      <cdr:y>0.34695</cdr:y>
    </cdr:to>
    <cdr:sp macro="" textlink="">
      <cdr:nvSpPr>
        <cdr:cNvPr id="2" name="TextBox 1"/>
        <cdr:cNvSpPr txBox="1"/>
      </cdr:nvSpPr>
      <cdr:spPr>
        <a:xfrm xmlns:a="http://schemas.openxmlformats.org/drawingml/2006/main">
          <a:off x="7959834" y="98585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0.8229</cdr:x>
      <cdr:y>0.17668</cdr:y>
    </cdr:from>
    <cdr:to>
      <cdr:x>0.92599</cdr:x>
      <cdr:y>0.23001</cdr:y>
    </cdr:to>
    <cdr:sp macro="" textlink="">
      <cdr:nvSpPr>
        <cdr:cNvPr id="3" name="TextBox 2"/>
        <cdr:cNvSpPr txBox="1"/>
      </cdr:nvSpPr>
      <cdr:spPr>
        <a:xfrm xmlns:a="http://schemas.openxmlformats.org/drawingml/2006/main">
          <a:off x="7298902" y="967668"/>
          <a:ext cx="914375" cy="2920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smtClean="0">
              <a:latin typeface="Tahoma" pitchFamily="34" charset="0"/>
              <a:ea typeface="Tahoma" pitchFamily="34" charset="0"/>
              <a:cs typeface="Tahoma" pitchFamily="34" charset="0"/>
            </a:rPr>
            <a:t>∑=27M</a:t>
          </a:r>
          <a:endParaRPr lang="en-US" sz="1100" b="1" dirty="0">
            <a:latin typeface="Tahoma" pitchFamily="34" charset="0"/>
            <a:ea typeface="Tahoma" pitchFamily="34" charset="0"/>
            <a:cs typeface="Tahom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0.13158</cdr:x>
      <cdr:y>0.29229</cdr:y>
    </cdr:from>
    <cdr:to>
      <cdr:x>0.36764</cdr:x>
      <cdr:y>0.38033</cdr:y>
    </cdr:to>
    <cdr:sp macro="" textlink="">
      <cdr:nvSpPr>
        <cdr:cNvPr id="4" name="TextBox 3"/>
        <cdr:cNvSpPr txBox="1"/>
      </cdr:nvSpPr>
      <cdr:spPr>
        <a:xfrm xmlns:a="http://schemas.openxmlformats.org/drawingml/2006/main">
          <a:off x="1143000" y="1781783"/>
          <a:ext cx="2050606" cy="536692"/>
        </a:xfrm>
        <a:prstGeom xmlns:a="http://schemas.openxmlformats.org/drawingml/2006/main" prst="rect">
          <a:avLst/>
        </a:prstGeom>
        <a:solidFill xmlns:a="http://schemas.openxmlformats.org/drawingml/2006/main">
          <a:schemeClr val="bg1">
            <a:alpha val="50000"/>
          </a:schemeClr>
        </a:solidFill>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nSpc>
              <a:spcPts val="1600"/>
            </a:lnSpc>
            <a:buFont typeface="Arial" pitchFamily="34" charset="0"/>
            <a:buChar char="•"/>
          </a:pPr>
          <a:r>
            <a:rPr lang="en-US" sz="1200" dirty="0" smtClean="0">
              <a:solidFill>
                <a:schemeClr val="tx1"/>
              </a:solidFill>
              <a:latin typeface="Tahoma" pitchFamily="34" charset="0"/>
            </a:rPr>
            <a:t> 10.6M unique tags detected</a:t>
          </a:r>
        </a:p>
        <a:p xmlns:a="http://schemas.openxmlformats.org/drawingml/2006/main">
          <a:pPr>
            <a:lnSpc>
              <a:spcPts val="1600"/>
            </a:lnSpc>
            <a:buFont typeface="Arial" pitchFamily="34" charset="0"/>
            <a:buChar char="•"/>
          </a:pPr>
          <a:r>
            <a:rPr lang="en-US" sz="1200" dirty="0">
              <a:solidFill>
                <a:schemeClr val="tx1"/>
              </a:solidFill>
              <a:latin typeface="Tahoma" pitchFamily="34" charset="0"/>
            </a:rPr>
            <a:t> </a:t>
          </a:r>
          <a:r>
            <a:rPr lang="en-US" sz="1200" dirty="0" smtClean="0">
              <a:solidFill>
                <a:schemeClr val="tx1"/>
              </a:solidFill>
              <a:latin typeface="Tahoma" pitchFamily="34" charset="0"/>
            </a:rPr>
            <a:t>16.2M tag/site detections</a:t>
          </a:r>
        </a:p>
        <a:p xmlns:a="http://schemas.openxmlformats.org/drawingml/2006/main">
          <a:pPr>
            <a:lnSpc>
              <a:spcPts val="1600"/>
            </a:lnSpc>
          </a:pPr>
          <a:endParaRPr lang="en-US" sz="1200" dirty="0">
            <a:solidFill>
              <a:schemeClr val="tx1"/>
            </a:solidFill>
            <a:latin typeface="Tahoma"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2DEF13-2B58-48CF-B3F5-91C903CBE573}" type="datetimeFigureOut">
              <a:rPr lang="en-US" smtClean="0"/>
              <a:pPr/>
              <a:t>4/11/2012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2B058-ECF9-412F-9BCE-36D99A3F68E3}" type="slidenum">
              <a:rPr lang="en-US" smtClean="0"/>
              <a:pPr/>
              <a:t>‹#›</a:t>
            </a:fld>
            <a:endParaRPr lang="en-US"/>
          </a:p>
        </p:txBody>
      </p:sp>
    </p:spTree>
    <p:extLst>
      <p:ext uri="{BB962C8B-B14F-4D97-AF65-F5344CB8AC3E}">
        <p14:creationId xmlns:p14="http://schemas.microsoft.com/office/powerpoint/2010/main" xmlns="" val="396507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overview</a:t>
            </a:r>
            <a:r>
              <a:rPr lang="en-US" baseline="0" dirty="0" smtClean="0"/>
              <a:t> contains portions of two presentations delivered at the PSMFC PIT Tag workshop (January, 2011) a third presentation at the AFS National meeting in Seattle (September, 2011</a:t>
            </a:r>
            <a:r>
              <a:rPr lang="en-US" baseline="0" smtClean="0"/>
              <a:t>), and </a:t>
            </a:r>
            <a:r>
              <a:rPr lang="en-US" baseline="0" dirty="0" smtClean="0"/>
              <a:t>a couple of figures from an AFS publication currently in press. </a:t>
            </a:r>
          </a:p>
          <a:p>
            <a:endParaRPr lang="en-US" baseline="0" dirty="0" smtClean="0"/>
          </a:p>
          <a:p>
            <a:r>
              <a:rPr lang="en-US" baseline="0" dirty="0" smtClean="0"/>
              <a:t>Details of the slide contents are contained in their respective reviewer’s notes panel.</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pPr defTabSz="889512"/>
            <a:fld id="{F18EA7AF-1632-4DF4-B657-24D75F4D646A}" type="slidenum">
              <a:rPr lang="en-US" smtClean="0"/>
              <a:pPr defTabSz="889512"/>
              <a:t>11</a:t>
            </a:fld>
            <a:endParaRPr lang="en-US" smtClean="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smtClean="0">
                <a:latin typeface="Tahoma" pitchFamily="34" charset="0"/>
                <a:cs typeface="Tahoma" pitchFamily="34" charset="0"/>
              </a:rPr>
              <a:t>87-90: 24 HUCs, 61 Release Locations, 50% in 4 HUCs and 6 locations, </a:t>
            </a:r>
            <a:r>
              <a:rPr lang="en-US" smtClean="0"/>
              <a:t>DWOR=15%</a:t>
            </a:r>
          </a:p>
          <a:p>
            <a:r>
              <a:rPr lang="en-US" smtClean="0"/>
              <a:t>DWOR COLR SAWT SNKTRP CLELMR LGR</a:t>
            </a:r>
          </a:p>
          <a:p>
            <a:r>
              <a:rPr lang="en-US" b="1" smtClean="0"/>
              <a:t>330k tags</a:t>
            </a:r>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pPr defTabSz="889512"/>
            <a:fld id="{3CE58A1C-636A-4FDB-9DF6-FC491603BEDA}" type="slidenum">
              <a:rPr lang="en-US" smtClean="0"/>
              <a:pPr defTabSz="889512"/>
              <a:t>12</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r>
              <a:rPr lang="en-US" smtClean="0">
                <a:latin typeface="Tahoma" pitchFamily="34" charset="0"/>
                <a:cs typeface="Tahoma" pitchFamily="34" charset="0"/>
              </a:rPr>
              <a:t> 91-95: 34 HUCs, 179 Release Locations, 50% in 4 HUCs and 8 locations, with ~25% of the effort centered at LGR.</a:t>
            </a:r>
          </a:p>
          <a:p>
            <a:r>
              <a:rPr lang="en-US" smtClean="0"/>
              <a:t>LGR SNAKER RIS LGS SNKTRP CLELMR DWOR LMN </a:t>
            </a:r>
          </a:p>
          <a:p>
            <a:r>
              <a:rPr lang="en-US" b="1" smtClean="0"/>
              <a:t>1.4M tags</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pPr defTabSz="889512"/>
            <a:fld id="{81BE0540-648F-4AFD-B41E-B86146CD2B89}" type="slidenum">
              <a:rPr lang="en-US" smtClean="0"/>
              <a:pPr defTabSz="889512"/>
              <a:t>13</a:t>
            </a:fld>
            <a:endParaRPr lang="en-US" smtClean="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smtClean="0">
                <a:latin typeface="Tahoma" pitchFamily="34" charset="0"/>
                <a:cs typeface="Tahoma" pitchFamily="34" charset="0"/>
              </a:rPr>
              <a:t> 96-00: 49 HUCs, 303 Release Locations, 50% in 5 HUCs and 10 locations, 17% at TDA, 13% at LGR.</a:t>
            </a:r>
          </a:p>
          <a:p>
            <a:r>
              <a:rPr lang="en-US" smtClean="0"/>
              <a:t>LGR KNOXB RAPH SNAKER RIS DWORNF TDA CLWR RRE IMNAHW</a:t>
            </a:r>
          </a:p>
          <a:p>
            <a:r>
              <a:rPr lang="en-US" b="1" smtClean="0"/>
              <a:t>4.9M tags</a:t>
            </a:r>
            <a:endParaRPr lang="en-US" b="1" smtClean="0">
              <a:latin typeface="Tahoma" pitchFamily="34" charset="0"/>
              <a:cs typeface="Tahoma" pitchFamily="34" charset="0"/>
            </a:endParaRP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pPr defTabSz="889512"/>
            <a:fld id="{6E993D41-EE54-43D3-B071-03DEE89FF4A7}" type="slidenum">
              <a:rPr lang="en-US" smtClean="0"/>
              <a:pPr defTabSz="889512"/>
              <a:t>14</a:t>
            </a:fld>
            <a:endParaRPr lang="en-US" smtClean="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mtClean="0">
                <a:latin typeface="Tahoma" pitchFamily="34" charset="0"/>
                <a:cs typeface="Tahoma" pitchFamily="34" charset="0"/>
              </a:rPr>
              <a:t> 01-05: 55 HUCs, 367 Locations, 50% in six HUCs and 18 locations, 9% at LEAV – focus on mid-Col hatchery releases.</a:t>
            </a:r>
          </a:p>
          <a:p>
            <a:r>
              <a:rPr lang="en-US" smtClean="0"/>
              <a:t>LEAV RAPH LGR KNOXB SNAKE3 RINH METHR WINT ENTH RIS DWORNF RRE TWISPR NASONC PRD BCCAP CHEWUR COLR </a:t>
            </a:r>
          </a:p>
          <a:p>
            <a:r>
              <a:rPr lang="en-US" b="1" smtClean="0"/>
              <a:t>9.3M tags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pPr defTabSz="889512"/>
            <a:fld id="{74CBF9DD-145B-4E74-8211-486942E2B4A1}" type="slidenum">
              <a:rPr lang="en-US" smtClean="0"/>
              <a:pPr defTabSz="889512"/>
              <a:t>15</a:t>
            </a:fld>
            <a:endParaRPr lang="en-US" smtClean="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dirty="0" smtClean="0">
                <a:latin typeface="Tahoma" pitchFamily="34" charset="0"/>
                <a:cs typeface="Tahoma" pitchFamily="34" charset="0"/>
              </a:rPr>
              <a:t> 06-10: 59 HUCs, 403 Locations, 50% in seven HUCs and 15 locations, 12% at LGR.</a:t>
            </a:r>
          </a:p>
          <a:p>
            <a:r>
              <a:rPr lang="en-US" dirty="0" smtClean="0"/>
              <a:t>SNAKE3 LGR BCCAP RAPH DWORNF KNOXB SNAKE4 NATCHR CJRAP PLAP YAKIM1 IHR SAWTRP LEAV WENATR LWSH </a:t>
            </a:r>
          </a:p>
          <a:p>
            <a:r>
              <a:rPr lang="en-US" b="1" dirty="0" smtClean="0"/>
              <a:t>10.8M tags</a:t>
            </a:r>
          </a:p>
          <a:p>
            <a:endParaRPr lang="en-US" b="1"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pPr defTabSz="889512"/>
            <a:fld id="{957E1AC1-3D96-43E4-B794-C13C029F3F36}" type="slidenum">
              <a:rPr lang="en-US" smtClean="0"/>
              <a:pPr defTabSz="889512"/>
              <a:t>17</a:t>
            </a:fld>
            <a:endParaRPr lang="en-US" dirty="0" smtClean="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r>
              <a:rPr lang="en-US" dirty="0" smtClean="0"/>
              <a:t>All Years/Species  818,984</a:t>
            </a:r>
          </a:p>
          <a:p>
            <a:endParaRPr lang="en-US" dirty="0" smtClean="0"/>
          </a:p>
          <a:p>
            <a:r>
              <a:rPr lang="en-US" dirty="0" smtClean="0"/>
              <a:t>Chinook: 552,580: 67%</a:t>
            </a:r>
          </a:p>
          <a:p>
            <a:r>
              <a:rPr lang="en-US" b="1" dirty="0" smtClean="0"/>
              <a:t>Steelhead</a:t>
            </a:r>
            <a:r>
              <a:rPr lang="en-US" dirty="0" smtClean="0"/>
              <a:t>: 149,148: 18% </a:t>
            </a:r>
          </a:p>
          <a:p>
            <a:endParaRPr lang="en-US" dirty="0" smtClean="0"/>
          </a:p>
          <a:p>
            <a:r>
              <a:rPr lang="en-US" dirty="0" smtClean="0"/>
              <a:t>Top 20 sites: 331,642: 40%</a:t>
            </a:r>
          </a:p>
          <a:p>
            <a:r>
              <a:rPr lang="en-US" dirty="0" smtClean="0"/>
              <a:t>IMNTRP JOHTRP CATHEC MARTRP RIS </a:t>
            </a:r>
            <a:r>
              <a:rPr lang="en-US" b="1" dirty="0" smtClean="0"/>
              <a:t>FISTRP</a:t>
            </a:r>
            <a:r>
              <a:rPr lang="en-US" dirty="0" smtClean="0"/>
              <a:t> LOSTIR RRE LAKEC LGR SFSTRP GRAND2 CFCTRP PAHTRP LSFTRP KNOXB NEWSOC METTRP REDTRP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pPr defTabSz="889512"/>
            <a:fld id="{26EB4F3A-60D5-4B8D-BC7E-D730FABB3F6A}" type="slidenum">
              <a:rPr lang="en-US" smtClean="0"/>
              <a:pPr defTabSz="889512"/>
              <a:t>18</a:t>
            </a:fld>
            <a:endParaRPr lang="en-US" dirty="0" smtClean="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r>
              <a:rPr lang="en-US" smtClean="0"/>
              <a:t>994k total</a:t>
            </a:r>
          </a:p>
          <a:p>
            <a:r>
              <a:rPr lang="en-US" smtClean="0"/>
              <a:t>93% (924k) from 20 avian colony sites</a:t>
            </a:r>
          </a:p>
          <a:p>
            <a:r>
              <a:rPr lang="en-US" smtClean="0"/>
              <a:t>58% from ESANIS/RICEIS (estuary)</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pPr defTabSz="889512"/>
            <a:fld id="{F75558EE-CDC1-4D17-9E75-4DFC6F2424F5}" type="slidenum">
              <a:rPr lang="en-US" smtClean="0"/>
              <a:pPr defTabSz="889512"/>
              <a:t>19</a:t>
            </a:fld>
            <a:endParaRPr lang="en-US" dirty="0" smtClean="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13158" y="4344025"/>
            <a:ext cx="5031685" cy="4114488"/>
          </a:xfrm>
          <a:noFill/>
          <a:ln/>
        </p:spPr>
        <p:txBody>
          <a:bodyPr/>
          <a:lstStyle/>
          <a:p>
            <a:r>
              <a:rPr lang="en-US" dirty="0" smtClean="0"/>
              <a:t>62% of avian predation recovers in estuary</a:t>
            </a:r>
          </a:p>
          <a:p>
            <a:r>
              <a:rPr lang="en-US" dirty="0" smtClean="0"/>
              <a:t>26% in </a:t>
            </a:r>
            <a:r>
              <a:rPr lang="en-US" dirty="0" err="1" smtClean="0"/>
              <a:t>Wallula</a:t>
            </a:r>
            <a:r>
              <a:rPr lang="en-US" dirty="0" smtClean="0"/>
              <a:t> reach to Snake confluence</a:t>
            </a:r>
          </a:p>
          <a:p>
            <a:r>
              <a:rPr lang="en-US" dirty="0" smtClean="0"/>
              <a:t>12% (100k) other</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pPr defTabSz="889512"/>
            <a:fld id="{0670B673-BEEF-4078-BAB4-8BFCEFD2C67C}" type="slidenum">
              <a:rPr lang="en-US" smtClean="0"/>
              <a:pPr defTabSz="889512"/>
              <a:t>3</a:t>
            </a:fld>
            <a:endParaRPr lang="en-US" dirty="0"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711" y="4344025"/>
            <a:ext cx="5028579" cy="4114488"/>
          </a:xfrm>
          <a:noFill/>
          <a:ln/>
        </p:spPr>
        <p:txBody>
          <a:bodyPr/>
          <a:lstStyle/>
          <a:p>
            <a:pPr lvl="2">
              <a:buClr>
                <a:schemeClr val="tx1"/>
              </a:buClr>
              <a:buFontTx/>
              <a:buChar char="•"/>
            </a:pPr>
            <a:r>
              <a:rPr lang="en-US" sz="900" dirty="0" smtClean="0">
                <a:latin typeface="Arial" charset="0"/>
              </a:rPr>
              <a:t>PIT tags are used with juvenile fish to monitor their </a:t>
            </a:r>
            <a:r>
              <a:rPr lang="en-US" sz="900" b="0" dirty="0" smtClean="0">
                <a:latin typeface="Arial" charset="0"/>
              </a:rPr>
              <a:t>condition, disposition, and survival </a:t>
            </a:r>
            <a:r>
              <a:rPr lang="en-US" sz="900" dirty="0" smtClean="0">
                <a:latin typeface="Arial" charset="0"/>
              </a:rPr>
              <a:t>downstream through the </a:t>
            </a:r>
            <a:r>
              <a:rPr lang="en-US" sz="900" dirty="0" err="1" smtClean="0">
                <a:latin typeface="Arial" charset="0"/>
              </a:rPr>
              <a:t>hydrosystem</a:t>
            </a:r>
            <a:r>
              <a:rPr lang="en-US" sz="900" dirty="0" smtClean="0">
                <a:latin typeface="Arial" charset="0"/>
              </a:rPr>
              <a:t>, and upstream as adult returns.</a:t>
            </a:r>
          </a:p>
          <a:p>
            <a:pPr lvl="2">
              <a:buClr>
                <a:schemeClr val="tx1"/>
              </a:buClr>
              <a:buFontTx/>
              <a:buChar char="•"/>
            </a:pPr>
            <a:r>
              <a:rPr lang="en-US" sz="900" dirty="0" smtClean="0">
                <a:latin typeface="Arial" charset="0"/>
              </a:rPr>
              <a:t>Studies of adult returns utilize fish previously tagged as juveniles, as well as new marking activities to track fish ascending the Columbia and Snake rivers.</a:t>
            </a:r>
          </a:p>
          <a:p>
            <a:pPr lvl="2">
              <a:buClr>
                <a:schemeClr val="tx1"/>
              </a:buClr>
              <a:buFontTx/>
              <a:buChar char="•"/>
            </a:pPr>
            <a:r>
              <a:rPr lang="en-US" sz="900" dirty="0" smtClean="0">
                <a:latin typeface="Arial" charset="0"/>
              </a:rPr>
              <a:t>Use of multiple marks </a:t>
            </a:r>
            <a:r>
              <a:rPr lang="en-US" sz="900" b="0" dirty="0" smtClean="0">
                <a:latin typeface="Arial" charset="0"/>
              </a:rPr>
              <a:t>expands the scope and improves the precision </a:t>
            </a:r>
            <a:r>
              <a:rPr lang="en-US" sz="900" dirty="0" smtClean="0">
                <a:latin typeface="Arial" charset="0"/>
              </a:rPr>
              <a:t>of migration tracking; </a:t>
            </a:r>
            <a:r>
              <a:rPr lang="en-US" sz="900" b="1" dirty="0" err="1" smtClean="0">
                <a:latin typeface="Arial" charset="0"/>
              </a:rPr>
              <a:t>SxC</a:t>
            </a:r>
            <a:r>
              <a:rPr lang="en-US" sz="900" dirty="0" smtClean="0">
                <a:latin typeface="Arial" charset="0"/>
              </a:rPr>
              <a:t> provides easy and efficient recovery of archival DS tags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3F9312-ED7A-46E1-ADCC-C59736980D00}" type="slidenum">
              <a:rPr lang="en-US"/>
              <a:pPr/>
              <a:t>21</a:t>
            </a:fld>
            <a:endParaRPr lang="en-US"/>
          </a:p>
        </p:txBody>
      </p:sp>
      <p:sp>
        <p:nvSpPr>
          <p:cNvPr id="5122" name="Rectangle 7"/>
          <p:cNvSpPr txBox="1">
            <a:spLocks noGrp="1" noChangeArrowheads="1"/>
          </p:cNvSpPr>
          <p:nvPr/>
        </p:nvSpPr>
        <p:spPr bwMode="auto">
          <a:xfrm>
            <a:off x="3887788" y="8685213"/>
            <a:ext cx="2968625" cy="457200"/>
          </a:xfrm>
          <a:prstGeom prst="rect">
            <a:avLst/>
          </a:prstGeom>
          <a:noFill/>
          <a:ln w="9525">
            <a:noFill/>
            <a:miter lim="800000"/>
            <a:headEnd/>
            <a:tailEnd/>
          </a:ln>
        </p:spPr>
        <p:txBody>
          <a:bodyPr lIns="88994" tIns="44498" rIns="88994" bIns="44498" anchor="b"/>
          <a:lstStyle/>
          <a:p>
            <a:pPr algn="r" defTabSz="889000" eaLnBrk="0" hangingPunct="0"/>
            <a:fld id="{AAAE897E-9E5A-4E56-A9AF-E1A28AAE8A08}" type="slidenum">
              <a:rPr lang="en-US" sz="1200">
                <a:solidFill>
                  <a:srgbClr val="000000"/>
                </a:solidFill>
                <a:latin typeface="Times" pitchFamily="18" charset="0"/>
              </a:rPr>
              <a:pPr algn="r" defTabSz="889000" eaLnBrk="0" hangingPunct="0"/>
              <a:t>21</a:t>
            </a:fld>
            <a:endParaRPr lang="en-US" sz="1200">
              <a:solidFill>
                <a:srgbClr val="000000"/>
              </a:solidFill>
              <a:latin typeface="Times"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p:txBody>
          <a:bodyPr lIns="88994" tIns="44498" rIns="88994" bIns="44498"/>
          <a:lstStyle/>
          <a:p>
            <a:r>
              <a:rPr lang="en-US" dirty="0"/>
              <a:t>This graph shows the number of </a:t>
            </a:r>
            <a:r>
              <a:rPr lang="en-US" dirty="0" smtClean="0"/>
              <a:t>individual PIT-tagged </a:t>
            </a:r>
            <a:r>
              <a:rPr lang="en-US" dirty="0"/>
              <a:t>fish </a:t>
            </a:r>
            <a:r>
              <a:rPr lang="en-US" dirty="0" smtClean="0"/>
              <a:t>detected </a:t>
            </a:r>
            <a:r>
              <a:rPr lang="en-US" dirty="0"/>
              <a:t>by year. Many of these fish were detected at two or more sites</a:t>
            </a:r>
            <a:r>
              <a:rPr lang="en-US" dirty="0" smtClean="0"/>
              <a:t>.  Tagged fish are generally “interrogated” multiple times as they pass through a monitored </a:t>
            </a:r>
            <a:r>
              <a:rPr lang="en-US" dirty="0" err="1" smtClean="0"/>
              <a:t>smolt</a:t>
            </a:r>
            <a:r>
              <a:rPr lang="en-US" baseline="0" dirty="0" smtClean="0"/>
              <a:t> bypass or adult ladder.</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John </a:t>
            </a:r>
            <a:r>
              <a:rPr lang="en-US" dirty="0" err="1" smtClean="0"/>
              <a:t>Tenney’s</a:t>
            </a:r>
            <a:r>
              <a:rPr lang="en-US" dirty="0" smtClean="0"/>
              <a:t> Fish Tagging Forum presentation (22-Mar-12) for a current audit of PIT tag detection activity.</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Detection efficiencies at the</a:t>
            </a:r>
            <a:r>
              <a:rPr lang="en-US" baseline="0" dirty="0" smtClean="0"/>
              <a:t> Little Goose Dam JFF; </a:t>
            </a:r>
            <a:r>
              <a:rPr lang="en-US" dirty="0" smtClean="0"/>
              <a:t>May 2, 2009.</a:t>
            </a:r>
          </a:p>
          <a:p>
            <a:r>
              <a:rPr lang="en-US" dirty="0" smtClean="0"/>
              <a:t>&gt;99.98% DE at 36” full flow antennas provides confidence in detecting essentially</a:t>
            </a:r>
            <a:r>
              <a:rPr lang="en-US" baseline="0" dirty="0" smtClean="0"/>
              <a:t> all tagged fish even when the facility is in primary bypass.</a:t>
            </a:r>
            <a:endParaRPr lang="en-US" dirty="0" smtClean="0"/>
          </a:p>
          <a:p>
            <a:r>
              <a:rPr lang="en-US" dirty="0" smtClean="0"/>
              <a:t>&gt;99.999% DE at separator gate provides</a:t>
            </a:r>
            <a:r>
              <a:rPr lang="en-US" baseline="0" dirty="0" smtClean="0"/>
              <a:t> confidence in detecting </a:t>
            </a:r>
            <a:r>
              <a:rPr lang="en-US" baseline="0" dirty="0" err="1" smtClean="0"/>
              <a:t>SxC</a:t>
            </a:r>
            <a:r>
              <a:rPr lang="en-US" baseline="0" dirty="0" smtClean="0"/>
              <a:t> targets.</a:t>
            </a:r>
            <a:endParaRPr lang="en-US" dirty="0" smtClean="0"/>
          </a:p>
          <a:p>
            <a:r>
              <a:rPr lang="en-US" dirty="0" smtClean="0"/>
              <a:t>Detection efficiency</a:t>
            </a:r>
            <a:r>
              <a:rPr lang="en-US" baseline="0" dirty="0" smtClean="0"/>
              <a:t> methodology from Ben Sanford, in Prentice et al. 1993.  1989 annual report to BPA.</a:t>
            </a:r>
          </a:p>
          <a:p>
            <a:endParaRPr lang="en-US" dirty="0"/>
          </a:p>
        </p:txBody>
      </p:sp>
      <p:sp>
        <p:nvSpPr>
          <p:cNvPr id="4" name="Slide Number Placeholder 3"/>
          <p:cNvSpPr>
            <a:spLocks noGrp="1"/>
          </p:cNvSpPr>
          <p:nvPr>
            <p:ph type="sldNum" sz="quarter" idx="10"/>
          </p:nvPr>
        </p:nvSpPr>
        <p:spPr/>
        <p:txBody>
          <a:bodyPr/>
          <a:lstStyle/>
          <a:p>
            <a:pPr>
              <a:defRPr/>
            </a:pPr>
            <a:fld id="{1CAA6332-2326-4679-9EF9-DE8E322A2A0D}"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pPr defTabSz="889512"/>
            <a:fld id="{0A0C89A8-9432-4BD6-9818-273177F5AFD7}" type="slidenum">
              <a:rPr lang="en-US" smtClean="0"/>
              <a:pPr defTabSz="889512"/>
              <a:t>23</a:t>
            </a:fld>
            <a:endParaRPr lang="en-US"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smtClean="0"/>
              <a:t>Obs Sites 1987-1990: Eight (can’t see GRA)</a:t>
            </a:r>
          </a:p>
          <a:p>
            <a:endParaRPr lang="en-US" smtClean="0"/>
          </a:p>
          <a:p>
            <a:r>
              <a:rPr lang="en-US" smtClean="0">
                <a:latin typeface="Tahoma" pitchFamily="34" charset="0"/>
                <a:cs typeface="Tahoma" pitchFamily="34" charset="0"/>
              </a:rPr>
              <a:t>87-90:  121k detections at 8 sites of 115k tags; all but 800 detected at 4 smolt bypasses</a:t>
            </a:r>
          </a:p>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pPr defTabSz="889512"/>
            <a:fld id="{70ADF39F-7212-4055-A333-BFAC8CE9CAE7}" type="slidenum">
              <a:rPr lang="en-US" smtClean="0"/>
              <a:pPr defTabSz="889512"/>
              <a:t>24</a:t>
            </a:fld>
            <a:endParaRPr lang="en-US" smtClean="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r>
              <a:rPr lang="en-US" smtClean="0"/>
              <a:t>Obs Sites 1991-1995: 21 sites</a:t>
            </a:r>
          </a:p>
          <a:p>
            <a:endParaRPr lang="en-US" smtClean="0"/>
          </a:p>
          <a:p>
            <a:r>
              <a:rPr lang="en-US" smtClean="0">
                <a:latin typeface="Tahoma" pitchFamily="34" charset="0"/>
                <a:cs typeface="Tahoma" pitchFamily="34" charset="0"/>
              </a:rPr>
              <a:t>91-95:  1.1M detections at 21 sites of 582k tags (return to river starting in 1993, no or low spill) ; 10 sites detected &lt; 1000 tags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pPr defTabSz="889512"/>
            <a:fld id="{50CDC11F-12EB-4564-8E1D-59E3929698FA}" type="slidenum">
              <a:rPr lang="en-US" smtClean="0"/>
              <a:pPr defTabSz="889512"/>
              <a:t>25</a:t>
            </a:fld>
            <a:endParaRPr lang="en-US" smtClean="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r>
              <a:rPr lang="en-US" smtClean="0"/>
              <a:t>Obs Sites 1996-2000: 25 sites</a:t>
            </a:r>
          </a:p>
          <a:p>
            <a:endParaRPr lang="en-US" smtClean="0"/>
          </a:p>
          <a:p>
            <a:r>
              <a:rPr lang="en-US" smtClean="0">
                <a:latin typeface="Tahoma" pitchFamily="34" charset="0"/>
                <a:cs typeface="Tahoma" pitchFamily="34" charset="0"/>
              </a:rPr>
              <a:t>96-00: 3.0M detections at 25 sites of 2.0M tags; 3 sites detected &lt; 1000 tags</a:t>
            </a:r>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pPr defTabSz="889512"/>
            <a:fld id="{C7DDBDC6-85EA-47B5-A709-906C134F0C90}" type="slidenum">
              <a:rPr lang="en-US" smtClean="0"/>
              <a:pPr defTabSz="889512"/>
              <a:t>26</a:t>
            </a:fld>
            <a:endParaRPr lang="en-US" smtClean="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r>
              <a:rPr lang="en-US" smtClean="0"/>
              <a:t>Obs Sites 2001-2005: 51 sites</a:t>
            </a:r>
          </a:p>
          <a:p>
            <a:endParaRPr lang="en-US" smtClean="0"/>
          </a:p>
          <a:p>
            <a:r>
              <a:rPr lang="en-US" smtClean="0">
                <a:latin typeface="Tahoma" pitchFamily="34" charset="0"/>
                <a:cs typeface="Tahoma" pitchFamily="34" charset="0"/>
              </a:rPr>
              <a:t>01-05: 5.7M detections at 51 sites of 3.7M tags; 17 sites detected &lt; 1000 tags</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pPr defTabSz="889512"/>
            <a:fld id="{1BF33B48-54B7-49F2-A827-E21CBECBC99A}" type="slidenum">
              <a:rPr lang="en-US" smtClean="0"/>
              <a:pPr defTabSz="889512"/>
              <a:t>27</a:t>
            </a:fld>
            <a:endParaRPr lang="en-US" smtClean="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r>
              <a:rPr lang="en-US" smtClean="0"/>
              <a:t>Obs Sites 2006-2010: 125 sites; 21 new sites in 2010 alone.</a:t>
            </a:r>
          </a:p>
          <a:p>
            <a:endParaRPr lang="en-US" smtClean="0"/>
          </a:p>
          <a:p>
            <a:r>
              <a:rPr lang="en-US" smtClean="0">
                <a:latin typeface="Tahoma" pitchFamily="34" charset="0"/>
                <a:cs typeface="Tahoma" pitchFamily="34" charset="0"/>
              </a:rPr>
              <a:t>06-10: 6.7M detections at 125 sites of 4.5M tags; 50 sites detected &lt; 1000 tags</a:t>
            </a:r>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EA0B8AE-8BF3-48E6-9BBF-20E994230E9A}" type="slidenum">
              <a:rPr lang="en-US">
                <a:solidFill>
                  <a:prstClr val="black"/>
                </a:solidFill>
              </a:rPr>
              <a:pPr/>
              <a:t>29</a:t>
            </a:fld>
            <a:endParaRPr lang="en-US">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PIT-tagged </a:t>
            </a:r>
            <a:r>
              <a:rPr lang="en-US" dirty="0" err="1" smtClean="0"/>
              <a:t>smolts</a:t>
            </a:r>
            <a:r>
              <a:rPr lang="en-US" dirty="0" smtClean="0"/>
              <a:t> emigrating</a:t>
            </a:r>
            <a:r>
              <a:rPr lang="en-US" baseline="0" dirty="0" smtClean="0"/>
              <a:t> from Idaho, Southwest Washington, or Northwest Oregon can be detected as they pass through the </a:t>
            </a:r>
            <a:r>
              <a:rPr lang="en-US" baseline="0" dirty="0" err="1" smtClean="0"/>
              <a:t>smolt</a:t>
            </a:r>
            <a:r>
              <a:rPr lang="en-US" baseline="0" dirty="0" smtClean="0"/>
              <a:t> bypass systems at Lower Granite, Little Goose, Lower Monumental, Ice Harbor, </a:t>
            </a:r>
            <a:r>
              <a:rPr lang="en-US" baseline="0" dirty="0" err="1" smtClean="0"/>
              <a:t>McNary</a:t>
            </a:r>
            <a:r>
              <a:rPr lang="en-US" baseline="0" dirty="0" smtClean="0"/>
              <a:t>, John Day, and Bonneville Dams.  </a:t>
            </a:r>
            <a:r>
              <a:rPr lang="en-US" baseline="0" dirty="0" err="1" smtClean="0"/>
              <a:t>Smolts</a:t>
            </a:r>
            <a:r>
              <a:rPr lang="en-US" baseline="0" dirty="0" smtClean="0"/>
              <a:t> can also be detected during their downstream migrations at Rocky Reach Dam in the mid-Columbia, at Prosser Dam in the lower Yakima River, and at Sullivan Dam at Willamette Falls on the Lower Willamette River.</a:t>
            </a:r>
            <a:endParaRPr lang="en-US" dirty="0" smtClean="0"/>
          </a:p>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EA0B8AE-8BF3-48E6-9BBF-20E994230E9A}" type="slidenum">
              <a:rPr lang="en-US">
                <a:solidFill>
                  <a:prstClr val="black"/>
                </a:solidFill>
              </a:rPr>
              <a:pPr/>
              <a:t>30</a:t>
            </a:fld>
            <a:endParaRPr lang="en-US">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dirty="0" smtClean="0"/>
              <a:t>PIT-tagged adult</a:t>
            </a:r>
            <a:r>
              <a:rPr lang="en-US" baseline="0" dirty="0" smtClean="0"/>
              <a:t> returns can be detected in the fish ladder at Willamette Falls; at Bonneville and </a:t>
            </a:r>
            <a:r>
              <a:rPr lang="en-US" baseline="0" dirty="0" err="1" smtClean="0"/>
              <a:t>McNary</a:t>
            </a:r>
            <a:r>
              <a:rPr lang="en-US" baseline="0" dirty="0" smtClean="0"/>
              <a:t> dams on the lower Columbia River; at Ice Harbor and Lower Granite dams on the lower Snake River; at Prosser Dam on the lower Yakima River; and at Priest Rapids, Rock Island, Rocky Reach, and Wells dams on the mid-Columbia River.  Previously-tagged fish can be recovered, and un-marked fish can be tagged, in the adult traps at Bonneville, Lower Granite, and Priest Rapids dams.</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Locations of permanent PIT tag interrogation systems at dams in the Columbia Basin. BON = Bonneville Dam; IHR = Ice Harbor Dam; JDA = John Day Dam; LGR = Lower Granite Dam; LGS = Little Goose Dam; LMN = Lower Monumental Dam; MCN = </a:t>
            </a:r>
            <a:r>
              <a:rPr lang="en-AU" sz="1200" b="0" i="0" u="none" strike="noStrike" kern="1200" baseline="0" dirty="0" err="1" smtClean="0">
                <a:solidFill>
                  <a:schemeClr val="tx1"/>
                </a:solidFill>
                <a:latin typeface="+mn-lt"/>
                <a:ea typeface="+mn-ea"/>
                <a:cs typeface="+mn-cs"/>
              </a:rPr>
              <a:t>McNary</a:t>
            </a:r>
            <a:r>
              <a:rPr lang="en-AU" sz="1200" b="0" i="0" u="none" strike="noStrike" kern="1200" baseline="0" dirty="0" smtClean="0">
                <a:solidFill>
                  <a:schemeClr val="tx1"/>
                </a:solidFill>
                <a:latin typeface="+mn-lt"/>
                <a:ea typeface="+mn-ea"/>
                <a:cs typeface="+mn-cs"/>
              </a:rPr>
              <a:t> Dam; PRD = Priest Rapids Dam; PRO = Prosser Dam; RIS = Rock Island Dam; ROZ = </a:t>
            </a:r>
            <a:r>
              <a:rPr lang="en-AU" sz="1200" b="0" i="0" u="none" strike="noStrike" kern="1200" baseline="0" dirty="0" err="1" smtClean="0">
                <a:solidFill>
                  <a:schemeClr val="tx1"/>
                </a:solidFill>
                <a:latin typeface="+mn-lt"/>
                <a:ea typeface="+mn-ea"/>
                <a:cs typeface="+mn-cs"/>
              </a:rPr>
              <a:t>Roza</a:t>
            </a:r>
            <a:r>
              <a:rPr lang="en-AU" sz="1200" b="0" i="0" u="none" strike="noStrike" kern="1200" baseline="0" dirty="0" smtClean="0">
                <a:solidFill>
                  <a:schemeClr val="tx1"/>
                </a:solidFill>
                <a:latin typeface="+mn-lt"/>
                <a:ea typeface="+mn-ea"/>
                <a:cs typeface="+mn-cs"/>
              </a:rPr>
              <a:t> Dam; RRE = Rocky Reach Dam; TDA = The </a:t>
            </a:r>
            <a:r>
              <a:rPr lang="en-AU" sz="1200" b="0" i="0" u="none" strike="noStrike" kern="1200" baseline="0" dirty="0" err="1" smtClean="0">
                <a:solidFill>
                  <a:schemeClr val="tx1"/>
                </a:solidFill>
                <a:latin typeface="+mn-lt"/>
                <a:ea typeface="+mn-ea"/>
                <a:cs typeface="+mn-cs"/>
              </a:rPr>
              <a:t>Dalles</a:t>
            </a:r>
            <a:r>
              <a:rPr lang="en-AU" sz="1200" b="0" i="0" u="none" strike="noStrike" kern="1200" baseline="0" dirty="0" smtClean="0">
                <a:solidFill>
                  <a:schemeClr val="tx1"/>
                </a:solidFill>
                <a:latin typeface="+mn-lt"/>
                <a:ea typeface="+mn-ea"/>
                <a:cs typeface="+mn-cs"/>
              </a:rPr>
              <a:t> Dam; WAN = </a:t>
            </a:r>
            <a:r>
              <a:rPr lang="en-AU" sz="1200" b="0" i="0" u="none" strike="noStrike" kern="1200" baseline="0" dirty="0" err="1" smtClean="0">
                <a:solidFill>
                  <a:schemeClr val="tx1"/>
                </a:solidFill>
                <a:latin typeface="+mn-lt"/>
                <a:ea typeface="+mn-ea"/>
                <a:cs typeface="+mn-cs"/>
              </a:rPr>
              <a:t>Wannapum</a:t>
            </a:r>
            <a:r>
              <a:rPr lang="en-AU" sz="1200" b="0" i="0" u="none" strike="noStrike" kern="1200" baseline="0" dirty="0" smtClean="0">
                <a:solidFill>
                  <a:schemeClr val="tx1"/>
                </a:solidFill>
                <a:latin typeface="+mn-lt"/>
                <a:ea typeface="+mn-ea"/>
                <a:cs typeface="+mn-cs"/>
              </a:rPr>
              <a:t> Dam; WEL = Wells Dam; WLF = Willamette Falls </a:t>
            </a:r>
            <a:r>
              <a:rPr lang="en-AU" sz="1200" b="0" i="0" u="none" strike="noStrike" kern="1200" baseline="0" dirty="0" err="1" smtClean="0">
                <a:solidFill>
                  <a:schemeClr val="tx1"/>
                </a:solidFill>
                <a:latin typeface="+mn-lt"/>
                <a:ea typeface="+mn-ea"/>
                <a:cs typeface="+mn-cs"/>
              </a:rPr>
              <a:t>fishway</a:t>
            </a:r>
            <a:r>
              <a:rPr lang="en-AU" sz="1200" b="0" i="0" u="none" strike="noStrike" kern="1200" baseline="0" dirty="0" smtClean="0">
                <a:solidFill>
                  <a:schemeClr val="tx1"/>
                </a:solidFill>
                <a:latin typeface="+mn-lt"/>
                <a:ea typeface="+mn-ea"/>
                <a:cs typeface="+mn-cs"/>
              </a:rPr>
              <a:t> and Sullivan Dam bypass. On the Columbia River, only The </a:t>
            </a:r>
            <a:r>
              <a:rPr lang="en-AU" sz="1200" b="0" i="0" u="none" strike="noStrike" kern="1200" baseline="0" dirty="0" err="1" smtClean="0">
                <a:solidFill>
                  <a:schemeClr val="tx1"/>
                </a:solidFill>
                <a:latin typeface="+mn-lt"/>
                <a:ea typeface="+mn-ea"/>
                <a:cs typeface="+mn-cs"/>
              </a:rPr>
              <a:t>Dalles</a:t>
            </a:r>
            <a:r>
              <a:rPr lang="en-AU" sz="1200" b="0" i="0" u="none" strike="noStrike" kern="1200" baseline="0" dirty="0" smtClean="0">
                <a:solidFill>
                  <a:schemeClr val="tx1"/>
                </a:solidFill>
                <a:latin typeface="+mn-lt"/>
                <a:ea typeface="+mn-ea"/>
                <a:cs typeface="+mn-cs"/>
              </a:rPr>
              <a:t> and </a:t>
            </a:r>
            <a:r>
              <a:rPr lang="en-AU" sz="1200" b="0" i="0" u="none" strike="noStrike" kern="1200" baseline="0" dirty="0" err="1" smtClean="0">
                <a:solidFill>
                  <a:schemeClr val="tx1"/>
                </a:solidFill>
                <a:latin typeface="+mn-lt"/>
                <a:ea typeface="+mn-ea"/>
                <a:cs typeface="+mn-cs"/>
              </a:rPr>
              <a:t>Wannapum</a:t>
            </a:r>
            <a:r>
              <a:rPr lang="en-AU" sz="1200" b="0" i="0" u="none" strike="noStrike" kern="1200" baseline="0" dirty="0" smtClean="0">
                <a:solidFill>
                  <a:schemeClr val="tx1"/>
                </a:solidFill>
                <a:latin typeface="+mn-lt"/>
                <a:ea typeface="+mn-ea"/>
                <a:cs typeface="+mn-cs"/>
              </a:rPr>
              <a:t> dams have no PIT tag detection capabilities.</a:t>
            </a:r>
            <a:endParaRPr lang="en-AU"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31</a:t>
            </a:fld>
            <a:endParaRPr lang="en-US"/>
          </a:p>
        </p:txBody>
      </p:sp>
    </p:spTree>
    <p:extLst>
      <p:ext uri="{BB962C8B-B14F-4D97-AF65-F5344CB8AC3E}">
        <p14:creationId xmlns:p14="http://schemas.microsoft.com/office/powerpoint/2010/main" xmlns="" val="1970290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667E116-0021-4F7A-9DA5-F927642E7B65}" type="slidenum">
              <a:rPr lang="en-US"/>
              <a:pPr/>
              <a:t>32</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899404" eaLnBrk="0" fontAlgn="base" hangingPunct="0">
              <a:spcBef>
                <a:spcPct val="30000"/>
              </a:spcBef>
              <a:spcAft>
                <a:spcPct val="0"/>
              </a:spcAft>
              <a:defRPr/>
            </a:pPr>
            <a:r>
              <a:rPr lang="en-US" baseline="0" dirty="0" smtClean="0"/>
              <a:t>The </a:t>
            </a:r>
            <a:r>
              <a:rPr lang="en-US" dirty="0" smtClean="0"/>
              <a:t>PIT tag detection and diversion</a:t>
            </a:r>
            <a:r>
              <a:rPr lang="en-US" baseline="0" dirty="0" smtClean="0"/>
              <a:t> </a:t>
            </a:r>
            <a:r>
              <a:rPr lang="en-US" dirty="0" smtClean="0"/>
              <a:t>components are directly integrated </a:t>
            </a:r>
            <a:r>
              <a:rPr lang="en-US" baseline="0" dirty="0" smtClean="0"/>
              <a:t>into </a:t>
            </a:r>
            <a:r>
              <a:rPr lang="en-US" dirty="0" smtClean="0"/>
              <a:t>the various passage routes, such as the </a:t>
            </a:r>
            <a:r>
              <a:rPr lang="en-US" dirty="0" err="1" smtClean="0"/>
              <a:t>smolt</a:t>
            </a:r>
            <a:r>
              <a:rPr lang="en-US" dirty="0" smtClean="0"/>
              <a:t> sampling facility at John Day Dam,</a:t>
            </a:r>
          </a:p>
          <a:p>
            <a:pPr>
              <a:buFontTx/>
              <a:buChar char="•"/>
            </a:pPr>
            <a:r>
              <a:rPr lang="en-US" dirty="0" smtClean="0"/>
              <a:t>With redundant groups of antennas deployed on each of three parallel flumes, of which one antenna group controls…</a:t>
            </a:r>
          </a:p>
          <a:p>
            <a:pPr>
              <a:buFontTx/>
              <a:buChar char="•"/>
            </a:pPr>
            <a:r>
              <a:rPr lang="en-US" dirty="0" smtClean="0"/>
              <a:t>A PIT tag diversion gate.</a:t>
            </a:r>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FB26FE0-2D1B-42ED-9609-5F7F3C6E7535}" type="slidenum">
              <a:rPr lang="en-US"/>
              <a:pPr/>
              <a:t>33</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1200" b="0" i="0" u="none" strike="noStrike" kern="1200" baseline="0" dirty="0" smtClean="0">
                <a:solidFill>
                  <a:schemeClr val="tx1"/>
                </a:solidFill>
                <a:latin typeface="+mn-lt"/>
                <a:ea typeface="+mn-ea"/>
                <a:cs typeface="+mn-cs"/>
              </a:rPr>
              <a:t>Partial overflow weirs in one of the adult fish ladders at Bonneville Dam. Fish can pass over the notches in the top of the weir wall, or through the orifices at the base of the weir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PIT tag antennas were retro-fitted into the orifices at several of the weirs; the antenna inserts were designed to match the hydraulic characteristics of the original orifices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The ladder may remain in continuous operation for 12 months or more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during which time the PIT tag antennas are also expected to function continuously, as they cannot be accessed for repair or replacement.</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F58025E-CCE2-4D4F-B29D-60B0FB135715}" type="slidenum">
              <a:rPr lang="en-US"/>
              <a:pPr/>
              <a:t>34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One of four slotted weirs reconstructed with PIT tag detectors in an adult </a:t>
            </a:r>
            <a:r>
              <a:rPr lang="en-US" sz="1200" b="0" i="0" u="none" strike="noStrike" kern="1200" baseline="0" dirty="0" err="1" smtClean="0">
                <a:solidFill>
                  <a:schemeClr val="tx1"/>
                </a:solidFill>
                <a:latin typeface="+mn-lt"/>
                <a:ea typeface="+mn-ea"/>
                <a:cs typeface="+mn-cs"/>
              </a:rPr>
              <a:t>fishway</a:t>
            </a:r>
            <a:r>
              <a:rPr lang="en-US" sz="1200" b="0" i="0" u="none" strike="noStrike" kern="1200" baseline="0" dirty="0" smtClean="0">
                <a:solidFill>
                  <a:schemeClr val="tx1"/>
                </a:solidFill>
                <a:latin typeface="+mn-lt"/>
                <a:ea typeface="+mn-ea"/>
                <a:cs typeface="+mn-cs"/>
              </a:rPr>
              <a:t> at Bonneville Dam. In order to provide an electrically noise-free environment, the original steel-reinforced weir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was demolished and replaced with new concrete poured around fiberglass reinforcement bars secured with plastic ties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Custom antennas (71 cm wide and up to 3.5 m high, inside dimensions) mimic the dimensions of the original weir slots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All fish must pass through each of the four instrumented slotted weirs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this redundancy provides 100% detection capability for tagged fish ascending the ladder.</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Bonneville Dam Second Powerhouse Corner Collector bypasses salmon and steelhead </a:t>
            </a:r>
            <a:r>
              <a:rPr lang="en-US" sz="1200" b="0" i="0" u="none" strike="noStrike" kern="1200" baseline="0" dirty="0" err="1" smtClean="0">
                <a:solidFill>
                  <a:schemeClr val="tx1"/>
                </a:solidFill>
                <a:latin typeface="+mn-lt"/>
                <a:ea typeface="+mn-ea"/>
                <a:cs typeface="+mn-cs"/>
              </a:rPr>
              <a:t>smolts</a:t>
            </a:r>
            <a:r>
              <a:rPr lang="en-US" sz="1200" b="0" i="0" u="none" strike="noStrike" kern="1200" baseline="0" dirty="0" smtClean="0">
                <a:solidFill>
                  <a:schemeClr val="tx1"/>
                </a:solidFill>
                <a:latin typeface="+mn-lt"/>
                <a:ea typeface="+mn-ea"/>
                <a:cs typeface="+mn-cs"/>
              </a:rPr>
              <a:t> from the </a:t>
            </a:r>
            <a:r>
              <a:rPr lang="en-US" sz="1200" b="0" i="0" u="none" strike="noStrike" kern="1200" baseline="0" dirty="0" err="1" smtClean="0">
                <a:solidFill>
                  <a:schemeClr val="tx1"/>
                </a:solidFill>
                <a:latin typeface="+mn-lt"/>
                <a:ea typeface="+mn-ea"/>
                <a:cs typeface="+mn-cs"/>
              </a:rPr>
              <a:t>forebay</a:t>
            </a:r>
            <a:r>
              <a:rPr lang="en-US" sz="1200" b="0" i="0" u="none" strike="noStrike" kern="1200" baseline="0" dirty="0" smtClean="0">
                <a:solidFill>
                  <a:schemeClr val="tx1"/>
                </a:solidFill>
                <a:latin typeface="+mn-lt"/>
                <a:ea typeface="+mn-ea"/>
                <a:cs typeface="+mn-cs"/>
              </a:rPr>
              <a:t> of the Second Powerhouse through a concrete flume downstream 850 m into the center of the river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The bypass flume is 4.6 m wide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 section of the concrete was demolished, electrically isolated, and reconstructed with nonferrous reinforcement, prior to the installation of a single highly-customized PIT tag antenna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This antenna, shown before the internal structural bracing was removed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spans the entire width of the flume and has a measured detection efficiency of 70%.</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BF6827-EC50-4E97-98D1-E5446AD828C8}"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PIT tag detection systems in the </a:t>
            </a:r>
            <a:r>
              <a:rPr lang="en-US" baseline="0" dirty="0" err="1" smtClean="0"/>
              <a:t>mainstem</a:t>
            </a:r>
            <a:r>
              <a:rPr lang="en-US" baseline="0" dirty="0" smtClean="0"/>
              <a:t> juvenile bypass facilities and adult ladders are highly engineered to maximize detection capabilities while simultaneously minimizing delays or disruptions in fish passage.</a:t>
            </a:r>
            <a:endParaRPr lang="en-AU"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36</a:t>
            </a:fld>
            <a:endParaRPr lang="en-US"/>
          </a:p>
        </p:txBody>
      </p:sp>
    </p:spTree>
    <p:extLst>
      <p:ext uri="{BB962C8B-B14F-4D97-AF65-F5344CB8AC3E}">
        <p14:creationId xmlns:p14="http://schemas.microsoft.com/office/powerpoint/2010/main" xmlns="" val="1970290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Schematic of a typical juvenile fish collection and transportation facility. As they exit the powerhouse, fish in the large diameter (91–122 cm) primary bypass pipe pass through four PIT tag antennas. Fish directed over the fish and debris separator pass through at least two, and as many as 11, antennas as they are routed to their various destinations within the facility. The separation-by-code system allows the selective diversion of tagged fish at PIT tag-actuated gates. The diverted fish are typically routed directly back to the river, or collected and held for examination.</a:t>
            </a:r>
            <a:endParaRPr lang="en-AU"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38</a:t>
            </a:fld>
            <a:endParaRPr lang="en-US"/>
          </a:p>
        </p:txBody>
      </p:sp>
    </p:spTree>
    <p:extLst>
      <p:ext uri="{BB962C8B-B14F-4D97-AF65-F5344CB8AC3E}">
        <p14:creationId xmlns:p14="http://schemas.microsoft.com/office/powerpoint/2010/main" xmlns="" val="2719991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CF62B-BCE6-4B5F-B50B-68D091F54A31}" type="slidenum">
              <a:rPr lang="en-US"/>
              <a:pPr/>
              <a:t>39</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12813" y="4343400"/>
            <a:ext cx="5032375" cy="4114800"/>
          </a:xfrm>
        </p:spPr>
        <p:txBody>
          <a:bodyPr/>
          <a:lstStyle/>
          <a:p>
            <a:pPr>
              <a:buFontTx/>
              <a:buChar char="•"/>
            </a:pPr>
            <a:r>
              <a:rPr lang="en-US" dirty="0"/>
              <a:t>At a transportation collection facility like </a:t>
            </a:r>
            <a:r>
              <a:rPr lang="en-US" dirty="0" err="1"/>
              <a:t>McNary</a:t>
            </a:r>
            <a:r>
              <a:rPr lang="en-US" dirty="0"/>
              <a:t>, fish can be routed to raceways, and/or directly loaded to barges.</a:t>
            </a:r>
          </a:p>
          <a:p>
            <a:pPr>
              <a:buFontTx/>
              <a:buChar char="•"/>
            </a:pPr>
            <a:r>
              <a:rPr lang="en-US" dirty="0"/>
              <a:t>They can be bypassed back to the river, either before or after passing over the separator.</a:t>
            </a:r>
          </a:p>
          <a:p>
            <a:pPr>
              <a:buFontTx/>
              <a:buChar char="•"/>
            </a:pPr>
            <a:r>
              <a:rPr lang="en-US" dirty="0"/>
              <a:t>Some fish are </a:t>
            </a:r>
            <a:r>
              <a:rPr lang="en-US" dirty="0" err="1"/>
              <a:t>subsampled</a:t>
            </a:r>
            <a:r>
              <a:rPr lang="en-US" dirty="0"/>
              <a:t> for enumeration and species composition.</a:t>
            </a:r>
          </a:p>
          <a:p>
            <a:pPr>
              <a:buFontTx/>
              <a:buChar char="•"/>
            </a:pPr>
            <a:r>
              <a:rPr lang="en-US" dirty="0"/>
              <a:t>And selected PIT-tags can be collected and held for observation.</a:t>
            </a:r>
          </a:p>
          <a:p>
            <a:pPr>
              <a:buFontTx/>
              <a:buChar char="•"/>
            </a:pPr>
            <a:endParaRPr lang="en-US" dirty="0"/>
          </a:p>
          <a:p>
            <a:r>
              <a:rPr lang="en-US" dirty="0"/>
              <a:t>At </a:t>
            </a:r>
            <a:r>
              <a:rPr lang="en-US" b="1" dirty="0" err="1"/>
              <a:t>McNary</a:t>
            </a:r>
            <a:r>
              <a:rPr lang="en-US" dirty="0"/>
              <a:t>, and certain other sites in the Basin, the </a:t>
            </a:r>
            <a:r>
              <a:rPr lang="en-US" b="1" dirty="0"/>
              <a:t>route taken by PIT-tagged fish</a:t>
            </a:r>
            <a:r>
              <a:rPr lang="en-US" dirty="0"/>
              <a:t> can be </a:t>
            </a:r>
            <a:r>
              <a:rPr lang="en-US" b="1" dirty="0"/>
              <a:t>controlled</a:t>
            </a:r>
            <a:r>
              <a:rPr lang="en-US" dirty="0"/>
              <a:t>, using what’s known as </a:t>
            </a:r>
            <a:r>
              <a:rPr lang="en-US" b="1" dirty="0"/>
              <a:t>Separation by Code</a:t>
            </a:r>
            <a:r>
              <a:rPr lang="en-US" dirty="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Location of PIT tag marking and recovery activities in the Columbia Basin. These activities occur on or at more than 550 rivers and streams, dams, traps, and hatchery rearing and release facilities throughout the Basin within the range of </a:t>
            </a:r>
            <a:r>
              <a:rPr lang="en-US" sz="1200" b="0" i="0" u="none" strike="noStrike" kern="1200" baseline="0" dirty="0" err="1" smtClean="0">
                <a:solidFill>
                  <a:schemeClr val="tx1"/>
                </a:solidFill>
                <a:latin typeface="+mn-lt"/>
                <a:ea typeface="+mn-ea"/>
                <a:cs typeface="+mn-cs"/>
              </a:rPr>
              <a:t>anadromous</a:t>
            </a:r>
            <a:r>
              <a:rPr lang="en-US" sz="1200" b="0" i="0" u="none" strike="noStrike" kern="1200" baseline="0" dirty="0" smtClean="0">
                <a:solidFill>
                  <a:schemeClr val="tx1"/>
                </a:solidFill>
                <a:latin typeface="+mn-lt"/>
                <a:ea typeface="+mn-ea"/>
                <a:cs typeface="+mn-cs"/>
              </a:rPr>
              <a:t> salmon and steelhead</a:t>
            </a:r>
            <a:r>
              <a:rPr lang="en-US" baseline="0" dirty="0" smtClean="0"/>
              <a:t>, including the Okanogan River in British Columbia above </a:t>
            </a:r>
            <a:r>
              <a:rPr lang="en-US" baseline="0" dirty="0" err="1" smtClean="0"/>
              <a:t>Osoyoos</a:t>
            </a:r>
            <a:r>
              <a:rPr lang="en-US" baseline="0" dirty="0" smtClean="0"/>
              <a:t> Lake.</a:t>
            </a:r>
            <a:endParaRPr lang="en-AU"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5</a:t>
            </a:fld>
            <a:endParaRPr lang="en-US"/>
          </a:p>
        </p:txBody>
      </p:sp>
    </p:spTree>
    <p:extLst>
      <p:ext uri="{BB962C8B-B14F-4D97-AF65-F5344CB8AC3E}">
        <p14:creationId xmlns:p14="http://schemas.microsoft.com/office/powerpoint/2010/main" xmlns="" val="3294072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Fish Tagging Forum</a:t>
            </a:r>
            <a:r>
              <a:rPr lang="en-US" baseline="0" dirty="0" smtClean="0"/>
              <a:t> meeting on 22-Mar-12, I referred to the construction and deployment of “disposable” antennas at some </a:t>
            </a:r>
            <a:r>
              <a:rPr lang="en-US" baseline="0" dirty="0" err="1" smtClean="0"/>
              <a:t>instream</a:t>
            </a:r>
            <a:r>
              <a:rPr lang="en-US" baseline="0" dirty="0" smtClean="0"/>
              <a:t> PIT tag detection sites.  This was a poor choice of words on my part.  I think it is more accurate to describe these antennas as being intentionally designed to “fail economically” under extreme environmental conditions.  In this case on upper Mill Creek in the Walla Walla Basin, these pass-through antennas were moved from the foot bridge to a larger vehicle bridge to improve the durability of the deployment.  In this case, the antennas and 4x4 supports were also engineered to break away from the bridge to avoid structural damage to the bridge during extreme flows.</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67FE870-CE21-465D-96E1-0EB97450DB49}" type="slidenum">
              <a:rPr lang="en-US"/>
              <a:pPr/>
              <a:t>43</a:t>
            </a:fld>
            <a:endParaRPr lang="en-US"/>
          </a:p>
        </p:txBody>
      </p:sp>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p:txBody>
          <a:bodyPr/>
          <a:lstStyle/>
          <a:p>
            <a:pPr>
              <a:spcBef>
                <a:spcPct val="0"/>
              </a:spcBef>
            </a:pPr>
            <a:r>
              <a:rPr lang="en-US" dirty="0" smtClean="0"/>
              <a:t>Slightly</a:t>
            </a:r>
            <a:r>
              <a:rPr lang="en-US" baseline="0" dirty="0" smtClean="0"/>
              <a:t> </a:t>
            </a:r>
            <a:r>
              <a:rPr lang="en-US" baseline="0" dirty="0" err="1" smtClean="0"/>
              <a:t>bouyant</a:t>
            </a:r>
            <a:r>
              <a:rPr lang="en-US" baseline="0" dirty="0" smtClean="0"/>
              <a:t> “hybrid” pass-over/pass-through antennas are designed to submerge and shed debris during high flows.  This site, operated by USFWS, is located on the Walla Walla River.</a:t>
            </a:r>
            <a:endParaRPr lang="en-US" dirty="0"/>
          </a:p>
        </p:txBody>
      </p:sp>
      <p:sp>
        <p:nvSpPr>
          <p:cNvPr id="51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7D4AC46-6103-4ACF-BBEA-1D2E71B1CEE2}" type="slidenum">
              <a:rPr lang="en-US" sz="1200">
                <a:latin typeface="Calibri" pitchFamily="34" charset="0"/>
              </a:rPr>
              <a:pPr algn="r"/>
              <a:t>43</a:t>
            </a:fld>
            <a:endParaRPr lang="en-US"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October,</a:t>
            </a:r>
            <a:r>
              <a:rPr lang="en-US" baseline="0" dirty="0" smtClean="0"/>
              <a:t> 2009, t</a:t>
            </a:r>
            <a:r>
              <a:rPr lang="en-US" dirty="0" smtClean="0"/>
              <a:t>hese hybrid antennas spanned the entire </a:t>
            </a:r>
            <a:r>
              <a:rPr lang="en-US" dirty="0" err="1" smtClean="0"/>
              <a:t>Methow</a:t>
            </a:r>
            <a:r>
              <a:rPr lang="en-US" baseline="0" dirty="0" smtClean="0"/>
              <a:t> River at its mouth near Pateros, WA.</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hybrid</a:t>
            </a:r>
            <a:r>
              <a:rPr lang="en-US" baseline="0" dirty="0" smtClean="0"/>
              <a:t> antennas, located on the upper </a:t>
            </a:r>
            <a:r>
              <a:rPr lang="en-US" baseline="0" dirty="0" err="1" smtClean="0"/>
              <a:t>Methow</a:t>
            </a:r>
            <a:r>
              <a:rPr lang="en-US" baseline="0" dirty="0" smtClean="0"/>
              <a:t> River near Winthrop, WA, are strapped down in a pass-over configuration.  In this photo, taken in October, 2009, they covered about 90% of the width of the River.</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alternative method of pass-over antenna construction is to build permanent</a:t>
            </a:r>
            <a:r>
              <a:rPr lang="en-US" baseline="0" dirty="0" smtClean="0"/>
              <a:t> </a:t>
            </a:r>
            <a:r>
              <a:rPr lang="en-US" dirty="0" smtClean="0"/>
              <a:t>“flat-plate”</a:t>
            </a:r>
            <a:r>
              <a:rPr lang="en-US" baseline="0" dirty="0" smtClean="0"/>
              <a:t> antennas that can be anchored into the stream bed.  These flat-plate antennas typically have a read-range of about 18”, and work well when the tagged target fish are expected to pass during low flows.</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flat-plate PIT tag antennas covered</a:t>
            </a:r>
            <a:r>
              <a:rPr lang="en-US" baseline="0" dirty="0" smtClean="0"/>
              <a:t> about 90% of the width of the </a:t>
            </a:r>
            <a:r>
              <a:rPr lang="en-US" baseline="0" dirty="0" err="1" smtClean="0"/>
              <a:t>Secesh</a:t>
            </a:r>
            <a:r>
              <a:rPr lang="en-US" baseline="0" dirty="0" smtClean="0"/>
              <a:t> River in August, 2010.  The river depth of 6-12” was easily within the read-range of the antennas.</a:t>
            </a:r>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pPr defTabSz="889512"/>
            <a:fld id="{2E0555B8-1A70-4AB1-9569-0E5341F58AA1}" type="slidenum">
              <a:rPr lang="en-US" smtClean="0"/>
              <a:pPr defTabSz="889512"/>
              <a:t>50</a:t>
            </a:fld>
            <a:endParaRPr lang="en-US" smtClean="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r>
              <a:rPr lang="en-US" dirty="0" smtClean="0"/>
              <a:t>35 contributing agencies; the eight agencies in </a:t>
            </a:r>
            <a:r>
              <a:rPr lang="en-US" i="1" dirty="0" smtClean="0"/>
              <a:t>italics</a:t>
            </a:r>
            <a:r>
              <a:rPr lang="en-US" dirty="0" smtClean="0"/>
              <a:t>  are charter members of the PIT Tag Steering Committee.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PIT Tag marking, release, and recovery</a:t>
            </a:r>
            <a:r>
              <a:rPr lang="en-US" baseline="0" dirty="0" smtClean="0"/>
              <a:t> locations</a:t>
            </a:r>
          </a:p>
          <a:p>
            <a:endParaRPr lang="en-US" dirty="0" smtClean="0"/>
          </a:p>
          <a:p>
            <a:r>
              <a:rPr lang="en-US" dirty="0" smtClean="0"/>
              <a:t>Blue – </a:t>
            </a:r>
            <a:r>
              <a:rPr lang="en-US" b="1" dirty="0" smtClean="0"/>
              <a:t>Rivers</a:t>
            </a:r>
            <a:r>
              <a:rPr lang="en-US" dirty="0" smtClean="0"/>
              <a:t> and tributaries</a:t>
            </a:r>
          </a:p>
          <a:p>
            <a:r>
              <a:rPr lang="en-US" dirty="0" smtClean="0"/>
              <a:t>Red</a:t>
            </a:r>
            <a:r>
              <a:rPr lang="en-US" baseline="0" dirty="0" smtClean="0"/>
              <a:t> – Dams</a:t>
            </a:r>
          </a:p>
          <a:p>
            <a:r>
              <a:rPr lang="en-US" baseline="0" dirty="0" smtClean="0"/>
              <a:t>White – Traps &amp; Weirs</a:t>
            </a:r>
          </a:p>
          <a:p>
            <a:r>
              <a:rPr lang="en-US" baseline="0" dirty="0" smtClean="0"/>
              <a:t>Yellow – Hatcheries</a:t>
            </a:r>
          </a:p>
          <a:p>
            <a:r>
              <a:rPr lang="en-US" baseline="0" dirty="0" smtClean="0"/>
              <a:t>Green – Acc. Sites</a:t>
            </a:r>
          </a:p>
          <a:p>
            <a:r>
              <a:rPr lang="en-US" baseline="0" dirty="0" smtClean="0"/>
              <a:t>Orange – Avian Pred. Colonies</a:t>
            </a:r>
          </a:p>
          <a:p>
            <a:r>
              <a:rPr lang="en-US" baseline="0" dirty="0" smtClean="0"/>
              <a:t>Purple – Other</a:t>
            </a:r>
          </a:p>
          <a:p>
            <a:endParaRPr lang="en-US" dirty="0"/>
          </a:p>
        </p:txBody>
      </p:sp>
      <p:sp>
        <p:nvSpPr>
          <p:cNvPr id="4" name="Slide Number Placeholder 3"/>
          <p:cNvSpPr>
            <a:spLocks noGrp="1"/>
          </p:cNvSpPr>
          <p:nvPr>
            <p:ph type="sldNum" sz="quarter" idx="10"/>
          </p:nvPr>
        </p:nvSpPr>
        <p:spPr/>
        <p:txBody>
          <a:bodyPr/>
          <a:lstStyle/>
          <a:p>
            <a:fld id="{D402B058-ECF9-412F-9BCE-36D99A3F68E3}"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p:spPr>
        <p:txBody>
          <a:bodyPr/>
          <a:lstStyle/>
          <a:p>
            <a:r>
              <a:rPr lang="en-US" smtClean="0">
                <a:latin typeface="Tahoma" pitchFamily="34" charset="0"/>
                <a:cs typeface="Tahoma" pitchFamily="34" charset="0"/>
              </a:rPr>
              <a:t> 87-90: 14 Coords, 3 responsible for 56% of all tagging.  Six agencies, NOAA Fisheries tagged 63%.</a:t>
            </a:r>
          </a:p>
          <a:p>
            <a:r>
              <a:rPr lang="en-US" smtClean="0">
                <a:latin typeface="Tahoma" pitchFamily="34" charset="0"/>
                <a:cs typeface="Tahoma" pitchFamily="34" charset="0"/>
              </a:rPr>
              <a:t> 91-95: 39 Coords, 3 (different) responsible for 51% of all tagging.  15 agencies, NOAA Fisheries tagged 51%.</a:t>
            </a:r>
          </a:p>
          <a:p>
            <a:r>
              <a:rPr lang="en-US" smtClean="0">
                <a:latin typeface="Tahoma" pitchFamily="34" charset="0"/>
                <a:cs typeface="Tahoma" pitchFamily="34" charset="0"/>
              </a:rPr>
              <a:t> 96-00: 79 Coords, 6 responsible for 55% of all tagging. 18 agencies; NOAA Fisheries and USFWS tagged 51%.</a:t>
            </a:r>
          </a:p>
          <a:p>
            <a:r>
              <a:rPr lang="en-US" smtClean="0">
                <a:latin typeface="Tahoma" pitchFamily="34" charset="0"/>
                <a:cs typeface="Tahoma" pitchFamily="34" charset="0"/>
              </a:rPr>
              <a:t> 01-05: 108 Coords, 3 responsible for 52% of all tagging.  25 agencies; NOAA Fisheries and USFWS tagged 50%.</a:t>
            </a:r>
          </a:p>
          <a:p>
            <a:r>
              <a:rPr lang="en-US" smtClean="0">
                <a:latin typeface="Tahoma" pitchFamily="34" charset="0"/>
                <a:cs typeface="Tahoma" pitchFamily="34" charset="0"/>
              </a:rPr>
              <a:t> 06-10: 129 Coords, 5 responsible for 50% of all tagging. 34 agencies; NOAA Fisheries, IDFG, and NPT tagged 52%.</a:t>
            </a:r>
          </a:p>
          <a:p>
            <a:endParaRPr lang="en-US" smtClean="0"/>
          </a:p>
        </p:txBody>
      </p:sp>
      <p:sp>
        <p:nvSpPr>
          <p:cNvPr id="102403" name="Slide Number Placeholder 3"/>
          <p:cNvSpPr>
            <a:spLocks noGrp="1"/>
          </p:cNvSpPr>
          <p:nvPr>
            <p:ph type="sldNum" sz="quarter" idx="5"/>
          </p:nvPr>
        </p:nvSpPr>
        <p:spPr>
          <a:noFill/>
        </p:spPr>
        <p:txBody>
          <a:bodyPr/>
          <a:lstStyle/>
          <a:p>
            <a:pPr defTabSz="889512"/>
            <a:fld id="{7E094D1C-EC93-4374-88BD-CE870F64A1DD}" type="slidenum">
              <a:rPr lang="en-US" smtClean="0"/>
              <a:pPr defTabSz="889512"/>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pPr defTabSz="889512"/>
            <a:fld id="{0670B673-BEEF-4078-BAB4-8BFCEFD2C67C}" type="slidenum">
              <a:rPr lang="en-US" smtClean="0"/>
              <a:pPr defTabSz="889512"/>
              <a:t>52</a:t>
            </a:fld>
            <a:endParaRPr lang="en-US" dirty="0"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711" y="4344025"/>
            <a:ext cx="5028579" cy="4114488"/>
          </a:xfrm>
          <a:noFill/>
          <a:ln/>
        </p:spPr>
        <p:txBody>
          <a:bodyPr/>
          <a:lstStyle/>
          <a:p>
            <a:pPr lvl="2">
              <a:buClr>
                <a:schemeClr val="tx1"/>
              </a:buClr>
              <a:buFontTx/>
              <a:buNone/>
            </a:pPr>
            <a:endParaRPr lang="en-US" sz="900"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02B058-ECF9-412F-9BCE-36D99A3F68E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pPr defTabSz="889512"/>
            <a:fld id="{F59B27F5-3F2B-40B0-9473-ABD62F3AA78C}" type="slidenum">
              <a:rPr lang="en-US" smtClean="0">
                <a:solidFill>
                  <a:srgbClr val="000000"/>
                </a:solidFill>
              </a:rPr>
              <a:pPr defTabSz="889512"/>
              <a:t>8</a:t>
            </a:fld>
            <a:endParaRPr lang="en-US" dirty="0" smtClean="0">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3158" y="4344025"/>
            <a:ext cx="5031685" cy="4114488"/>
          </a:xfrm>
          <a:noFill/>
          <a:ln/>
        </p:spPr>
        <p:txBody>
          <a:bodyPr/>
          <a:lstStyle/>
          <a:p>
            <a:r>
              <a:rPr lang="en-US" dirty="0" smtClean="0"/>
              <a:t>See John </a:t>
            </a:r>
            <a:r>
              <a:rPr lang="en-US" dirty="0" err="1" smtClean="0"/>
              <a:t>Tenney’s</a:t>
            </a:r>
            <a:r>
              <a:rPr lang="en-US" dirty="0" smtClean="0"/>
              <a:t> Fish Tagging Forum presentation (22-Mar-12) for a current audit of PIT tag marking activity.</a:t>
            </a:r>
          </a:p>
          <a:p>
            <a:endParaRPr lang="en-US" dirty="0" smtClean="0"/>
          </a:p>
          <a:p>
            <a:r>
              <a:rPr lang="en-US" dirty="0" smtClean="0"/>
              <a:t>Cumulative marking milestones:</a:t>
            </a:r>
          </a:p>
          <a:p>
            <a:r>
              <a:rPr lang="en-US" dirty="0" smtClean="0"/>
              <a:t>1994: 1M</a:t>
            </a:r>
          </a:p>
          <a:p>
            <a:r>
              <a:rPr lang="en-US" dirty="0" smtClean="0"/>
              <a:t>1996: 2M</a:t>
            </a:r>
          </a:p>
          <a:p>
            <a:r>
              <a:rPr lang="en-US" dirty="0" smtClean="0"/>
              <a:t>1999: 5M</a:t>
            </a:r>
          </a:p>
          <a:p>
            <a:r>
              <a:rPr lang="en-US" dirty="0" smtClean="0"/>
              <a:t>2002: 10M</a:t>
            </a:r>
          </a:p>
          <a:p>
            <a:r>
              <a:rPr lang="en-US" dirty="0" smtClean="0"/>
              <a:t>2007: 20M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pPr defTabSz="889512"/>
            <a:fld id="{0776138A-AD5C-4B42-BDD2-FBE1D7F33A7E}" type="slidenum">
              <a:rPr lang="en-US" smtClean="0"/>
              <a:pPr defTabSz="889512"/>
              <a:t>9</a:t>
            </a:fld>
            <a:endParaRPr lang="en-US" dirty="0" smtClean="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r>
              <a:rPr lang="en-US" dirty="0" smtClean="0"/>
              <a:t>Total other species=49,564.  (Does not include ~80k white sturgeon</a:t>
            </a:r>
            <a:r>
              <a:rPr lang="en-US" baseline="0" dirty="0" smtClean="0"/>
              <a:t> marked by ODFW between 1995-2010 but reported to PTAGIS in 2011.)</a:t>
            </a:r>
            <a:endParaRPr lang="en-US" dirty="0" smtClean="0"/>
          </a:p>
          <a:p>
            <a:endParaRPr lang="en-US" dirty="0" smtClean="0"/>
          </a:p>
          <a:p>
            <a:r>
              <a:rPr lang="en-US" dirty="0" smtClean="0">
                <a:latin typeface="Tahoma" pitchFamily="34" charset="0"/>
                <a:cs typeface="Tahoma" pitchFamily="34" charset="0"/>
              </a:rPr>
              <a:t>Tagging Summary by Species</a:t>
            </a:r>
          </a:p>
          <a:p>
            <a:r>
              <a:rPr lang="en-US" dirty="0" smtClean="0">
                <a:latin typeface="Tahoma" pitchFamily="34" charset="0"/>
                <a:cs typeface="Tahoma" pitchFamily="34" charset="0"/>
              </a:rPr>
              <a:t>Since 1987: 72% Chinook, 22% O. </a:t>
            </a:r>
            <a:r>
              <a:rPr lang="en-US" dirty="0" err="1" smtClean="0">
                <a:latin typeface="Tahoma" pitchFamily="34" charset="0"/>
                <a:cs typeface="Tahoma" pitchFamily="34" charset="0"/>
              </a:rPr>
              <a:t>mykiss</a:t>
            </a:r>
            <a:r>
              <a:rPr lang="en-US" dirty="0" smtClean="0">
                <a:latin typeface="Tahoma" pitchFamily="34" charset="0"/>
                <a:cs typeface="Tahoma" pitchFamily="34" charset="0"/>
              </a:rPr>
              <a:t>, 4% </a:t>
            </a:r>
            <a:r>
              <a:rPr lang="en-US" dirty="0" err="1" smtClean="0">
                <a:latin typeface="Tahoma" pitchFamily="34" charset="0"/>
                <a:cs typeface="Tahoma" pitchFamily="34" charset="0"/>
              </a:rPr>
              <a:t>coho</a:t>
            </a:r>
            <a:r>
              <a:rPr lang="en-US" dirty="0" smtClean="0">
                <a:latin typeface="Tahoma" pitchFamily="34" charset="0"/>
                <a:cs typeface="Tahoma" pitchFamily="34" charset="0"/>
              </a:rPr>
              <a:t>, 2% sockeye.  Less than 0.2% all other species.  (Less than 0.5% with ODFW sturgeon.)</a:t>
            </a:r>
          </a:p>
          <a:p>
            <a:r>
              <a:rPr lang="en-US" dirty="0" smtClean="0">
                <a:latin typeface="Tahoma" pitchFamily="34" charset="0"/>
                <a:cs typeface="Tahoma" pitchFamily="34" charset="0"/>
              </a:rPr>
              <a:t>Chinook: 70-74%</a:t>
            </a:r>
          </a:p>
          <a:p>
            <a:r>
              <a:rPr lang="en-US" dirty="0" smtClean="0">
                <a:latin typeface="Tahoma" pitchFamily="34" charset="0"/>
                <a:cs typeface="Tahoma" pitchFamily="34" charset="0"/>
              </a:rPr>
              <a:t>O. </a:t>
            </a:r>
            <a:r>
              <a:rPr lang="en-US" dirty="0" err="1" smtClean="0">
                <a:latin typeface="Tahoma" pitchFamily="34" charset="0"/>
                <a:cs typeface="Tahoma" pitchFamily="34" charset="0"/>
              </a:rPr>
              <a:t>mykiss</a:t>
            </a:r>
            <a:r>
              <a:rPr lang="en-US" dirty="0" smtClean="0">
                <a:latin typeface="Tahoma" pitchFamily="34" charset="0"/>
                <a:cs typeface="Tahoma" pitchFamily="34" charset="0"/>
              </a:rPr>
              <a:t>: 18-26%</a:t>
            </a:r>
          </a:p>
          <a:p>
            <a:r>
              <a:rPr lang="en-US" dirty="0" smtClean="0">
                <a:latin typeface="Tahoma" pitchFamily="34" charset="0"/>
                <a:cs typeface="Tahoma" pitchFamily="34" charset="0"/>
              </a:rPr>
              <a:t>Sockeye: 0-5%</a:t>
            </a:r>
          </a:p>
          <a:p>
            <a:r>
              <a:rPr lang="en-US" dirty="0" smtClean="0">
                <a:latin typeface="Tahoma" pitchFamily="34" charset="0"/>
                <a:cs typeface="Tahoma" pitchFamily="34" charset="0"/>
              </a:rPr>
              <a:t>Coho: 1-6%, since 1991</a:t>
            </a:r>
            <a:endParaRPr lang="en-US" dirty="0" smtClean="0"/>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pPr defTabSz="889512"/>
            <a:fld id="{499AC461-EA82-4C47-B5D7-DA19AC2614FE}" type="slidenum">
              <a:rPr lang="en-US" smtClean="0"/>
              <a:pPr defTabSz="889512"/>
              <a:t>10</a:t>
            </a:fld>
            <a:endParaRPr lang="en-US" smtClean="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pPr/>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pPr/>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pPr/>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pPr/>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xmlns="" val="3407022935"/>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503645848"/>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Freeform 3"/>
          <p:cNvSpPr>
            <a:spLocks/>
          </p:cNvSpPr>
          <p:nvPr/>
        </p:nvSpPr>
        <p:spPr bwMode="auto">
          <a:xfrm>
            <a:off x="2057400" y="1295400"/>
            <a:ext cx="7086600" cy="76200"/>
          </a:xfrm>
          <a:custGeom>
            <a:avLst/>
            <a:gdLst/>
            <a:ahLst/>
            <a:cxnLst>
              <a:cxn ang="0">
                <a:pos x="0" y="0"/>
              </a:cxn>
              <a:cxn ang="0">
                <a:pos x="312" y="0"/>
              </a:cxn>
            </a:cxnLst>
            <a:rect l="0" t="0" r="r" b="b"/>
            <a:pathLst>
              <a:path w="312" h="1">
                <a:moveTo>
                  <a:pt x="0" y="0"/>
                </a:moveTo>
                <a:lnTo>
                  <a:pt x="312" y="0"/>
                </a:lnTo>
              </a:path>
            </a:pathLst>
          </a:custGeom>
          <a:noFill/>
          <a:ln w="6350" cmpd="sng">
            <a:solidFill>
              <a:srgbClr val="386F9B"/>
            </a:solidFill>
            <a:round/>
            <a:headEnd type="none" w="med" len="med"/>
            <a:tailEnd type="none" w="med" len="med"/>
          </a:ln>
          <a:effectLst/>
        </p:spPr>
        <p:txBody>
          <a:bodyPr wrap="none" anchor="ctr"/>
          <a:lstStyle/>
          <a:p>
            <a:pPr eaLnBrk="0" fontAlgn="base" hangingPunct="0">
              <a:spcBef>
                <a:spcPct val="20000"/>
              </a:spcBef>
              <a:spcAft>
                <a:spcPct val="0"/>
              </a:spcAft>
              <a:buFontTx/>
              <a:buChar char="•"/>
              <a:defRPr/>
            </a:pPr>
            <a:endParaRPr lang="en-US">
              <a:solidFill>
                <a:srgbClr val="000000"/>
              </a:solidFill>
            </a:endParaRPr>
          </a:p>
        </p:txBody>
      </p:sp>
      <p:sp>
        <p:nvSpPr>
          <p:cNvPr id="201730" name="Rectangle 2"/>
          <p:cNvSpPr>
            <a:spLocks noGrp="1" noChangeArrowheads="1"/>
          </p:cNvSpPr>
          <p:nvPr>
            <p:ph type="ctrTitle"/>
          </p:nvPr>
        </p:nvSpPr>
        <p:spPr bwMode="auto">
          <a:xfrm>
            <a:off x="2057400" y="1447800"/>
            <a:ext cx="6934200" cy="6096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2000">
                <a:solidFill>
                  <a:srgbClr val="2C5986"/>
                </a:solidFill>
              </a:defRPr>
            </a:lvl1pPr>
          </a:lstStyle>
          <a:p>
            <a:r>
              <a:rPr lang="en-US"/>
              <a:t>Click to edit Master title style</a:t>
            </a:r>
          </a:p>
        </p:txBody>
      </p:sp>
    </p:spTree>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12D1A9-3D5D-49BC-B796-5A2129A31781}" type="datetimeFigureOut">
              <a:rPr lang="en-US" smtClean="0"/>
              <a:pPr/>
              <a:t>4/11/2012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377" name="Picture 17" descr="powerpoint-background"/>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484313"/>
            <a:ext cx="9144000" cy="4586287"/>
          </a:xfrm>
          <a:prstGeom prst="rect">
            <a:avLst/>
          </a:prstGeom>
          <a:noFill/>
        </p:spPr>
      </p:pic>
      <p:sp>
        <p:nvSpPr>
          <p:cNvPr id="15368" name="Rectangle 8"/>
          <p:cNvSpPr>
            <a:spLocks noGrp="1" noChangeArrowheads="1"/>
          </p:cNvSpPr>
          <p:nvPr>
            <p:ph type="ctrTitle"/>
          </p:nvPr>
        </p:nvSpPr>
        <p:spPr>
          <a:xfrm>
            <a:off x="395288" y="2565400"/>
            <a:ext cx="8281987" cy="1470025"/>
          </a:xfrm>
        </p:spPr>
        <p:txBody>
          <a:bodyPr lIns="91440" tIns="45720" rIns="91440" bIns="45720" anchor="ctr"/>
          <a:lstStyle>
            <a:lvl1pPr algn="ctr">
              <a:defRPr sz="4400"/>
            </a:lvl1pPr>
          </a:lstStyle>
          <a:p>
            <a:r>
              <a:rPr lang="en-AU"/>
              <a:t>Click to edit Master title style</a:t>
            </a:r>
          </a:p>
        </p:txBody>
      </p:sp>
      <p:sp>
        <p:nvSpPr>
          <p:cNvPr id="15369" name="Rectangle 9"/>
          <p:cNvSpPr>
            <a:spLocks noGrp="1" noChangeArrowheads="1"/>
          </p:cNvSpPr>
          <p:nvPr>
            <p:ph type="subTitle" idx="1"/>
          </p:nvPr>
        </p:nvSpPr>
        <p:spPr>
          <a:xfrm>
            <a:off x="396875" y="4221163"/>
            <a:ext cx="8281988" cy="1365250"/>
          </a:xfrm>
        </p:spPr>
        <p:txBody>
          <a:bodyPr lIns="91440" tIns="45720" rIns="91440" bIns="45720"/>
          <a:lstStyle>
            <a:lvl1pPr marL="0" indent="0" algn="ctr">
              <a:buFont typeface="Wingdings" pitchFamily="2" charset="2"/>
              <a:buNone/>
              <a:defRPr sz="3000">
                <a:solidFill>
                  <a:srgbClr val="E31937"/>
                </a:solidFill>
              </a:defRPr>
            </a:lvl1pPr>
          </a:lstStyle>
          <a:p>
            <a:r>
              <a:rPr lang="en-AU"/>
              <a:t>Click to edit Master subtitle style</a:t>
            </a:r>
          </a:p>
        </p:txBody>
      </p:sp>
      <p:pic>
        <p:nvPicPr>
          <p:cNvPr id="15370" name="Picture 10" descr="logo-industry-and-investment-65mm-300dpi"/>
          <p:cNvPicPr>
            <a:picLocks noChangeAspect="1" noChangeArrowheads="1"/>
          </p:cNvPicPr>
          <p:nvPr userDrawn="1"/>
        </p:nvPicPr>
        <p:blipFill>
          <a:blip r:embed="rId3" cstate="screen">
            <a:extLst>
              <a:ext uri="{28A0092B-C50C-407E-A947-70E740481C1C}">
                <a14:useLocalDpi xmlns:a14="http://schemas.microsoft.com/office/drawing/2010/main" xmlns="" val="0"/>
              </a:ext>
            </a:extLst>
          </a:blip>
          <a:srcRect/>
          <a:stretch>
            <a:fillRect/>
          </a:stretch>
        </p:blipFill>
        <p:spPr bwMode="auto">
          <a:xfrm>
            <a:off x="395288" y="327025"/>
            <a:ext cx="2663825" cy="869950"/>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12D1A9-3D5D-49BC-B796-5A2129A31781}" type="datetimeFigureOut">
              <a:rPr lang="en-US" smtClean="0"/>
              <a:pPr/>
              <a:t>4/11/2012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1557338"/>
            <a:ext cx="4168775"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557338"/>
            <a:ext cx="4170362"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688" y="274638"/>
            <a:ext cx="2122487" cy="5675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274638"/>
            <a:ext cx="6216650" cy="5675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1638" y="274638"/>
            <a:ext cx="8491537" cy="567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12D1A9-3D5D-49BC-B796-5A2129A31781}" type="datetimeFigureOut">
              <a:rPr lang="en-US" smtClean="0"/>
              <a:pPr/>
              <a:t>4/11/2012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377" name="Picture 17" descr="powerpoint-background"/>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1484313"/>
            <a:ext cx="9144000" cy="4586287"/>
          </a:xfrm>
          <a:prstGeom prst="rect">
            <a:avLst/>
          </a:prstGeom>
          <a:noFill/>
        </p:spPr>
      </p:pic>
      <p:sp>
        <p:nvSpPr>
          <p:cNvPr id="15368" name="Rectangle 8"/>
          <p:cNvSpPr>
            <a:spLocks noGrp="1" noChangeArrowheads="1"/>
          </p:cNvSpPr>
          <p:nvPr>
            <p:ph type="ctrTitle"/>
          </p:nvPr>
        </p:nvSpPr>
        <p:spPr>
          <a:xfrm>
            <a:off x="395288" y="2565400"/>
            <a:ext cx="8281987" cy="1470025"/>
          </a:xfrm>
        </p:spPr>
        <p:txBody>
          <a:bodyPr lIns="91440" tIns="45720" rIns="91440" bIns="45720" anchor="ctr"/>
          <a:lstStyle>
            <a:lvl1pPr algn="ctr">
              <a:defRPr sz="4400"/>
            </a:lvl1pPr>
          </a:lstStyle>
          <a:p>
            <a:r>
              <a:rPr lang="en-AU"/>
              <a:t>Click to edit Master title style</a:t>
            </a:r>
          </a:p>
        </p:txBody>
      </p:sp>
      <p:sp>
        <p:nvSpPr>
          <p:cNvPr id="15369" name="Rectangle 9"/>
          <p:cNvSpPr>
            <a:spLocks noGrp="1" noChangeArrowheads="1"/>
          </p:cNvSpPr>
          <p:nvPr>
            <p:ph type="subTitle" idx="1"/>
          </p:nvPr>
        </p:nvSpPr>
        <p:spPr>
          <a:xfrm>
            <a:off x="396875" y="4221163"/>
            <a:ext cx="8281988" cy="1365250"/>
          </a:xfrm>
        </p:spPr>
        <p:txBody>
          <a:bodyPr lIns="91440" tIns="45720" rIns="91440" bIns="45720"/>
          <a:lstStyle>
            <a:lvl1pPr marL="0" indent="0" algn="ctr">
              <a:buFont typeface="Wingdings" pitchFamily="2" charset="2"/>
              <a:buNone/>
              <a:defRPr sz="3000">
                <a:solidFill>
                  <a:srgbClr val="E31937"/>
                </a:solidFill>
              </a:defRPr>
            </a:lvl1pPr>
          </a:lstStyle>
          <a:p>
            <a:r>
              <a:rPr lang="en-AU"/>
              <a:t>Click to edit Master subtitle style</a:t>
            </a:r>
          </a:p>
        </p:txBody>
      </p:sp>
      <p:pic>
        <p:nvPicPr>
          <p:cNvPr id="15370" name="Picture 10" descr="logo-industry-and-investment-65mm-300dpi"/>
          <p:cNvPicPr>
            <a:picLocks noChangeAspect="1" noChangeArrowheads="1"/>
          </p:cNvPicPr>
          <p:nvPr userDrawn="1"/>
        </p:nvPicPr>
        <p:blipFill>
          <a:blip r:embed="rId3" cstate="screen">
            <a:extLst>
              <a:ext uri="{28A0092B-C50C-407E-A947-70E740481C1C}">
                <a14:useLocalDpi xmlns:a14="http://schemas.microsoft.com/office/drawing/2010/main" xmlns="" val="0"/>
              </a:ext>
            </a:extLst>
          </a:blip>
          <a:srcRect/>
          <a:stretch>
            <a:fillRect/>
          </a:stretch>
        </p:blipFill>
        <p:spPr bwMode="auto">
          <a:xfrm>
            <a:off x="395288" y="327025"/>
            <a:ext cx="2663825" cy="869950"/>
          </a:xfrm>
          <a:prstGeom prst="rect">
            <a:avLst/>
          </a:prstGeom>
          <a:noFill/>
          <a:ln w="9525">
            <a:noFill/>
            <a:miter lim="800000"/>
            <a:headEnd/>
            <a:tailEnd/>
          </a:ln>
        </p:spPr>
      </p:pic>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1557338"/>
            <a:ext cx="4168775"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557338"/>
            <a:ext cx="4170362"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12D1A9-3D5D-49BC-B796-5A2129A31781}" type="datetimeFigureOut">
              <a:rPr lang="en-US" smtClean="0"/>
              <a:pPr/>
              <a:t>4/11/2012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688" y="274638"/>
            <a:ext cx="2122487" cy="5675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274638"/>
            <a:ext cx="6216650" cy="5675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1638" y="274638"/>
            <a:ext cx="8491537" cy="567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2D1A9-3D5D-49BC-B796-5A2129A31781}" type="datetimeFigureOut">
              <a:rPr lang="en-US" smtClean="0"/>
              <a:pPr/>
              <a:t>4/11/2012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Freeform 3"/>
          <p:cNvSpPr>
            <a:spLocks/>
          </p:cNvSpPr>
          <p:nvPr/>
        </p:nvSpPr>
        <p:spPr bwMode="auto">
          <a:xfrm>
            <a:off x="2057400" y="1295400"/>
            <a:ext cx="7086600" cy="76200"/>
          </a:xfrm>
          <a:custGeom>
            <a:avLst/>
            <a:gdLst/>
            <a:ahLst/>
            <a:cxnLst>
              <a:cxn ang="0">
                <a:pos x="0" y="0"/>
              </a:cxn>
              <a:cxn ang="0">
                <a:pos x="312" y="0"/>
              </a:cxn>
            </a:cxnLst>
            <a:rect l="0" t="0" r="r" b="b"/>
            <a:pathLst>
              <a:path w="312" h="1">
                <a:moveTo>
                  <a:pt x="0" y="0"/>
                </a:moveTo>
                <a:lnTo>
                  <a:pt x="312" y="0"/>
                </a:lnTo>
              </a:path>
            </a:pathLst>
          </a:custGeom>
          <a:noFill/>
          <a:ln w="6350" cmpd="sng">
            <a:solidFill>
              <a:srgbClr val="386F9B"/>
            </a:solidFill>
            <a:round/>
            <a:headEnd type="none" w="med" len="med"/>
            <a:tailEnd type="none" w="med" len="med"/>
          </a:ln>
          <a:effectLst/>
        </p:spPr>
        <p:txBody>
          <a:bodyPr wrap="none" anchor="ctr"/>
          <a:lstStyle/>
          <a:p>
            <a:pPr eaLnBrk="0" fontAlgn="base" hangingPunct="0">
              <a:spcBef>
                <a:spcPct val="20000"/>
              </a:spcBef>
              <a:spcAft>
                <a:spcPct val="0"/>
              </a:spcAft>
              <a:buFontTx/>
              <a:buChar char="•"/>
              <a:defRPr/>
            </a:pPr>
            <a:endParaRPr lang="en-US">
              <a:solidFill>
                <a:srgbClr val="000000"/>
              </a:solidFill>
            </a:endParaRPr>
          </a:p>
        </p:txBody>
      </p:sp>
      <p:sp>
        <p:nvSpPr>
          <p:cNvPr id="816130" name="Rectangle 2"/>
          <p:cNvSpPr>
            <a:spLocks noGrp="1" noChangeArrowheads="1"/>
          </p:cNvSpPr>
          <p:nvPr>
            <p:ph type="ctrTitle"/>
          </p:nvPr>
        </p:nvSpPr>
        <p:spPr bwMode="auto">
          <a:xfrm>
            <a:off x="2057400" y="1447800"/>
            <a:ext cx="6934200" cy="6096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2000">
                <a:solidFill>
                  <a:srgbClr val="2C5986"/>
                </a:solidFill>
              </a:defRPr>
            </a:lvl1pPr>
          </a:lstStyle>
          <a:p>
            <a:r>
              <a:rPr lang="en-US"/>
              <a:t>Click to edit Master title style</a:t>
            </a:r>
          </a:p>
        </p:txBody>
      </p:sp>
    </p:spTree>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2D1A9-3D5D-49BC-B796-5A2129A31781}" type="datetimeFigureOut">
              <a:rPr lang="en-US" smtClean="0"/>
              <a:pPr/>
              <a:t>4/11/2012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2D1A9-3D5D-49BC-B796-5A2129A31781}" type="datetimeFigureOut">
              <a:rPr lang="en-US" smtClean="0"/>
              <a:pPr/>
              <a:t>4/11/2012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A3AD25-C9E7-4E77-9BE6-676AFF2695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2D1A9-3D5D-49BC-B796-5A2129A31781}" type="datetimeFigureOut">
              <a:rPr lang="en-US" smtClean="0"/>
              <a:pPr/>
              <a:t>4/11/2012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3AD25-C9E7-4E77-9BE6-676AFF2695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D2151-B3CB-46D4-A2A7-C57655B3202B}"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663A4-D37A-4B66-A1B5-9FB6F01E908A}"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90" r:id="rId12"/>
    <p:sldLayoutId id="214748389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pic>
        <p:nvPicPr>
          <p:cNvPr id="4098" name="Picture 5"/>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1588" y="0"/>
            <a:ext cx="9145588" cy="10906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zoom/>
  </p:transition>
  <p:txStyles>
    <p:titleStyle>
      <a:lvl1pPr algn="l" rtl="0" eaLnBrk="0" fontAlgn="base" hangingPunct="0">
        <a:spcBef>
          <a:spcPct val="0"/>
        </a:spcBef>
        <a:spcAft>
          <a:spcPct val="0"/>
        </a:spcAft>
        <a:defRPr b="1">
          <a:solidFill>
            <a:srgbClr val="333333"/>
          </a:solidFill>
          <a:latin typeface="+mj-lt"/>
          <a:ea typeface="+mj-ea"/>
          <a:cs typeface="+mj-cs"/>
        </a:defRPr>
      </a:lvl1pPr>
      <a:lvl2pPr algn="l" rtl="0" eaLnBrk="0" fontAlgn="base" hangingPunct="0">
        <a:spcBef>
          <a:spcPct val="0"/>
        </a:spcBef>
        <a:spcAft>
          <a:spcPct val="0"/>
        </a:spcAft>
        <a:defRPr b="1">
          <a:solidFill>
            <a:srgbClr val="333333"/>
          </a:solidFill>
          <a:latin typeface="Arial" charset="0"/>
        </a:defRPr>
      </a:lvl2pPr>
      <a:lvl3pPr algn="l" rtl="0" eaLnBrk="0" fontAlgn="base" hangingPunct="0">
        <a:spcBef>
          <a:spcPct val="0"/>
        </a:spcBef>
        <a:spcAft>
          <a:spcPct val="0"/>
        </a:spcAft>
        <a:defRPr b="1">
          <a:solidFill>
            <a:srgbClr val="333333"/>
          </a:solidFill>
          <a:latin typeface="Arial" charset="0"/>
        </a:defRPr>
      </a:lvl3pPr>
      <a:lvl4pPr algn="l" rtl="0" eaLnBrk="0" fontAlgn="base" hangingPunct="0">
        <a:spcBef>
          <a:spcPct val="0"/>
        </a:spcBef>
        <a:spcAft>
          <a:spcPct val="0"/>
        </a:spcAft>
        <a:defRPr b="1">
          <a:solidFill>
            <a:srgbClr val="333333"/>
          </a:solidFill>
          <a:latin typeface="Arial" charset="0"/>
        </a:defRPr>
      </a:lvl4pPr>
      <a:lvl5pPr algn="l" rtl="0" eaLnBrk="0" fontAlgn="base" hangingPunct="0">
        <a:spcBef>
          <a:spcPct val="0"/>
        </a:spcBef>
        <a:spcAft>
          <a:spcPct val="0"/>
        </a:spcAft>
        <a:defRPr b="1">
          <a:solidFill>
            <a:srgbClr val="333333"/>
          </a:solidFill>
          <a:latin typeface="Arial" charset="0"/>
        </a:defRPr>
      </a:lvl5pPr>
      <a:lvl6pPr marL="457200" algn="l" rtl="0" eaLnBrk="0" fontAlgn="base" hangingPunct="0">
        <a:spcBef>
          <a:spcPct val="0"/>
        </a:spcBef>
        <a:spcAft>
          <a:spcPct val="0"/>
        </a:spcAft>
        <a:defRPr b="1">
          <a:solidFill>
            <a:srgbClr val="333333"/>
          </a:solidFill>
          <a:latin typeface="Arial" charset="0"/>
        </a:defRPr>
      </a:lvl6pPr>
      <a:lvl7pPr marL="914400" algn="l" rtl="0" eaLnBrk="0" fontAlgn="base" hangingPunct="0">
        <a:spcBef>
          <a:spcPct val="0"/>
        </a:spcBef>
        <a:spcAft>
          <a:spcPct val="0"/>
        </a:spcAft>
        <a:defRPr b="1">
          <a:solidFill>
            <a:srgbClr val="333333"/>
          </a:solidFill>
          <a:latin typeface="Arial" charset="0"/>
        </a:defRPr>
      </a:lvl7pPr>
      <a:lvl8pPr marL="1371600" algn="l" rtl="0" eaLnBrk="0" fontAlgn="base" hangingPunct="0">
        <a:spcBef>
          <a:spcPct val="0"/>
        </a:spcBef>
        <a:spcAft>
          <a:spcPct val="0"/>
        </a:spcAft>
        <a:defRPr b="1">
          <a:solidFill>
            <a:srgbClr val="333333"/>
          </a:solidFill>
          <a:latin typeface="Arial" charset="0"/>
        </a:defRPr>
      </a:lvl8pPr>
      <a:lvl9pPr marL="1828800" algn="l" rtl="0" eaLnBrk="0" fontAlgn="base" hangingPunct="0">
        <a:spcBef>
          <a:spcPct val="0"/>
        </a:spcBef>
        <a:spcAft>
          <a:spcPct val="0"/>
        </a:spcAft>
        <a:defRPr b="1">
          <a:solidFill>
            <a:srgbClr val="333333"/>
          </a:solidFill>
          <a:latin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SolexRegular" charset="0"/>
        </a:defRPr>
      </a:lvl3pPr>
      <a:lvl4pPr marL="1600200" indent="-228600" algn="l" rtl="0" eaLnBrk="0" fontAlgn="base" hangingPunct="0">
        <a:spcBef>
          <a:spcPct val="20000"/>
        </a:spcBef>
        <a:spcAft>
          <a:spcPct val="0"/>
        </a:spcAft>
        <a:buChar char="–"/>
        <a:defRPr sz="2000">
          <a:solidFill>
            <a:schemeClr val="tx1"/>
          </a:solidFill>
          <a:latin typeface="SolexRegular" charset="0"/>
        </a:defRPr>
      </a:lvl4pPr>
      <a:lvl5pPr marL="2057400" indent="-228600" algn="l" rtl="0" eaLnBrk="0" fontAlgn="base" hangingPunct="0">
        <a:spcBef>
          <a:spcPct val="20000"/>
        </a:spcBef>
        <a:spcAft>
          <a:spcPct val="0"/>
        </a:spcAft>
        <a:buChar char="»"/>
        <a:defRPr sz="2000">
          <a:solidFill>
            <a:schemeClr val="tx1"/>
          </a:solidFill>
          <a:latin typeface="SolexRegular" charset="0"/>
        </a:defRPr>
      </a:lvl5pPr>
      <a:lvl6pPr marL="2514600" indent="-228600" algn="l" rtl="0" eaLnBrk="0" fontAlgn="base" hangingPunct="0">
        <a:spcBef>
          <a:spcPct val="20000"/>
        </a:spcBef>
        <a:spcAft>
          <a:spcPct val="0"/>
        </a:spcAft>
        <a:buChar char="»"/>
        <a:defRPr sz="2000">
          <a:solidFill>
            <a:schemeClr val="tx1"/>
          </a:solidFill>
          <a:latin typeface="SolexRegular" charset="0"/>
        </a:defRPr>
      </a:lvl6pPr>
      <a:lvl7pPr marL="2971800" indent="-228600" algn="l" rtl="0" eaLnBrk="0" fontAlgn="base" hangingPunct="0">
        <a:spcBef>
          <a:spcPct val="20000"/>
        </a:spcBef>
        <a:spcAft>
          <a:spcPct val="0"/>
        </a:spcAft>
        <a:buChar char="»"/>
        <a:defRPr sz="2000">
          <a:solidFill>
            <a:schemeClr val="tx1"/>
          </a:solidFill>
          <a:latin typeface="SolexRegular" charset="0"/>
        </a:defRPr>
      </a:lvl7pPr>
      <a:lvl8pPr marL="3429000" indent="-228600" algn="l" rtl="0" eaLnBrk="0" fontAlgn="base" hangingPunct="0">
        <a:spcBef>
          <a:spcPct val="20000"/>
        </a:spcBef>
        <a:spcAft>
          <a:spcPct val="0"/>
        </a:spcAft>
        <a:buChar char="»"/>
        <a:defRPr sz="2000">
          <a:solidFill>
            <a:schemeClr val="tx1"/>
          </a:solidFill>
          <a:latin typeface="SolexRegular" charset="0"/>
        </a:defRPr>
      </a:lvl8pPr>
      <a:lvl9pPr marL="3886200" indent="-228600" algn="l" rtl="0" eaLnBrk="0" fontAlgn="base" hangingPunct="0">
        <a:spcBef>
          <a:spcPct val="20000"/>
        </a:spcBef>
        <a:spcAft>
          <a:spcPct val="0"/>
        </a:spcAft>
        <a:buChar char="»"/>
        <a:defRPr sz="2000">
          <a:solidFill>
            <a:schemeClr val="tx1"/>
          </a:solidFill>
          <a:latin typeface="SolexRegular"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pic>
        <p:nvPicPr>
          <p:cNvPr id="14363" name="Picture 27" descr="powerpoint-background"/>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1412875"/>
          </a:xfrm>
          <a:prstGeom prst="rect">
            <a:avLst/>
          </a:prstGeom>
          <a:noFill/>
        </p:spPr>
      </p:pic>
      <p:sp>
        <p:nvSpPr>
          <p:cNvPr id="14351" name="Rectangle 15"/>
          <p:cNvSpPr>
            <a:spLocks noGrp="1" noChangeArrowheads="1"/>
          </p:cNvSpPr>
          <p:nvPr>
            <p:ph type="title"/>
          </p:nvPr>
        </p:nvSpPr>
        <p:spPr bwMode="auto">
          <a:xfrm>
            <a:off x="401638" y="274638"/>
            <a:ext cx="8491537" cy="1354137"/>
          </a:xfrm>
          <a:prstGeom prst="rect">
            <a:avLst/>
          </a:prstGeom>
          <a:noFill/>
          <a:ln w="9525">
            <a:noFill/>
            <a:miter lim="800000"/>
            <a:headEnd/>
            <a:tailEnd/>
          </a:ln>
          <a:effectLst/>
        </p:spPr>
        <p:txBody>
          <a:bodyPr vert="horz" wrap="square" lIns="36000" tIns="36000" rIns="36000" bIns="0" numCol="1" anchor="t" anchorCtr="0" compatLnSpc="1">
            <a:prstTxWarp prst="textNoShape">
              <a:avLst/>
            </a:prstTxWarp>
          </a:bodyPr>
          <a:lstStyle/>
          <a:p>
            <a:pPr lvl="0"/>
            <a:r>
              <a:rPr lang="en-AU" smtClean="0"/>
              <a:t>Click to edit Master title style</a:t>
            </a:r>
          </a:p>
        </p:txBody>
      </p:sp>
      <p:sp>
        <p:nvSpPr>
          <p:cNvPr id="14352" name="Rectangle 16"/>
          <p:cNvSpPr>
            <a:spLocks noGrp="1" noChangeArrowheads="1"/>
          </p:cNvSpPr>
          <p:nvPr>
            <p:ph type="body" idx="1"/>
          </p:nvPr>
        </p:nvSpPr>
        <p:spPr bwMode="auto">
          <a:xfrm>
            <a:off x="401638" y="1557338"/>
            <a:ext cx="8491537" cy="4392612"/>
          </a:xfrm>
          <a:prstGeom prst="rect">
            <a:avLst/>
          </a:prstGeom>
          <a:noFill/>
          <a:ln w="9525">
            <a:noFill/>
            <a:miter lim="800000"/>
            <a:headEnd/>
            <a:tailEnd/>
          </a:ln>
          <a:effectLst/>
        </p:spPr>
        <p:txBody>
          <a:bodyPr vert="horz" wrap="square" lIns="36000" tIns="36000" rIns="36000" bIns="360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pic>
        <p:nvPicPr>
          <p:cNvPr id="14362" name="Picture 26" descr="logo-industry-and-investment-65mm-300dpi"/>
          <p:cNvPicPr>
            <a:picLocks noChangeAspect="1" noChangeArrowheads="1"/>
          </p:cNvPicPr>
          <p:nvPr userDrawn="1"/>
        </p:nvPicPr>
        <p:blipFill>
          <a:blip r:embed="rId15" cstate="screen">
            <a:extLst>
              <a:ext uri="{28A0092B-C50C-407E-A947-70E740481C1C}">
                <a14:useLocalDpi xmlns:a14="http://schemas.microsoft.com/office/drawing/2010/main" xmlns="" val="0"/>
              </a:ext>
            </a:extLst>
          </a:blip>
          <a:srcRect/>
          <a:stretch>
            <a:fillRect/>
          </a:stretch>
        </p:blipFill>
        <p:spPr bwMode="auto">
          <a:xfrm>
            <a:off x="7273925" y="6138863"/>
            <a:ext cx="1619250" cy="530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4000">
          <a:solidFill>
            <a:schemeClr val="tx1"/>
          </a:solidFill>
          <a:latin typeface="Arial" charset="0"/>
        </a:defRPr>
      </a:lvl2pPr>
      <a:lvl3pPr algn="l" rtl="0" fontAlgn="base">
        <a:spcBef>
          <a:spcPct val="0"/>
        </a:spcBef>
        <a:spcAft>
          <a:spcPct val="0"/>
        </a:spcAft>
        <a:defRPr sz="4000">
          <a:solidFill>
            <a:schemeClr val="tx1"/>
          </a:solidFill>
          <a:latin typeface="Arial" charset="0"/>
        </a:defRPr>
      </a:lvl3pPr>
      <a:lvl4pPr algn="l" rtl="0" fontAlgn="base">
        <a:spcBef>
          <a:spcPct val="0"/>
        </a:spcBef>
        <a:spcAft>
          <a:spcPct val="0"/>
        </a:spcAft>
        <a:defRPr sz="4000">
          <a:solidFill>
            <a:schemeClr val="tx1"/>
          </a:solidFill>
          <a:latin typeface="Arial" charset="0"/>
        </a:defRPr>
      </a:lvl4pPr>
      <a:lvl5pPr algn="l" rtl="0" fontAlgn="base">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1"/>
          </a:solidFill>
          <a:latin typeface="Arial" charset="0"/>
        </a:defRPr>
      </a:lvl6pPr>
      <a:lvl7pPr marL="914400" algn="l" rtl="0" fontAlgn="base">
        <a:spcBef>
          <a:spcPct val="0"/>
        </a:spcBef>
        <a:spcAft>
          <a:spcPct val="0"/>
        </a:spcAft>
        <a:defRPr sz="4000">
          <a:solidFill>
            <a:schemeClr val="tx1"/>
          </a:solidFill>
          <a:latin typeface="Arial" charset="0"/>
        </a:defRPr>
      </a:lvl7pPr>
      <a:lvl8pPr marL="1371600" algn="l" rtl="0" fontAlgn="base">
        <a:spcBef>
          <a:spcPct val="0"/>
        </a:spcBef>
        <a:spcAft>
          <a:spcPct val="0"/>
        </a:spcAft>
        <a:defRPr sz="4000">
          <a:solidFill>
            <a:schemeClr val="tx1"/>
          </a:solidFill>
          <a:latin typeface="Arial" charset="0"/>
        </a:defRPr>
      </a:lvl8pPr>
      <a:lvl9pPr marL="1828800" algn="l" rtl="0" fontAlgn="base">
        <a:spcBef>
          <a:spcPct val="0"/>
        </a:spcBef>
        <a:spcAft>
          <a:spcPct val="0"/>
        </a:spcAft>
        <a:defRPr sz="4000">
          <a:solidFill>
            <a:schemeClr val="tx1"/>
          </a:solidFill>
          <a:latin typeface="Arial" charset="0"/>
        </a:defRPr>
      </a:lvl9pPr>
    </p:titleStyle>
    <p:bodyStyle>
      <a:lvl1pPr marL="342900" indent="-342900" algn="l" rtl="0" fontAlgn="base">
        <a:spcBef>
          <a:spcPct val="20000"/>
        </a:spcBef>
        <a:spcAft>
          <a:spcPct val="0"/>
        </a:spcAft>
        <a:buClr>
          <a:srgbClr val="E31937"/>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800">
          <a:solidFill>
            <a:schemeClr val="tx1"/>
          </a:solidFill>
          <a:latin typeface="+mn-lt"/>
        </a:defRPr>
      </a:lvl3pPr>
      <a:lvl4pPr marL="1600200" indent="-228600" algn="l" rtl="0" fontAlgn="base">
        <a:spcBef>
          <a:spcPct val="20000"/>
        </a:spcBef>
        <a:spcAft>
          <a:spcPct val="0"/>
        </a:spcAft>
        <a:buChar char="–"/>
        <a:defRPr sz="2800">
          <a:solidFill>
            <a:schemeClr val="tx1"/>
          </a:solidFill>
          <a:latin typeface="+mn-lt"/>
        </a:defRPr>
      </a:lvl4pPr>
      <a:lvl5pPr marL="2057400" indent="-228600" algn="l" rtl="0" fontAlgn="base">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pic>
        <p:nvPicPr>
          <p:cNvPr id="14363" name="Picture 27" descr="powerpoint-background"/>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1412875"/>
          </a:xfrm>
          <a:prstGeom prst="rect">
            <a:avLst/>
          </a:prstGeom>
          <a:noFill/>
        </p:spPr>
      </p:pic>
      <p:sp>
        <p:nvSpPr>
          <p:cNvPr id="14351" name="Rectangle 15"/>
          <p:cNvSpPr>
            <a:spLocks noGrp="1" noChangeArrowheads="1"/>
          </p:cNvSpPr>
          <p:nvPr>
            <p:ph type="title"/>
          </p:nvPr>
        </p:nvSpPr>
        <p:spPr bwMode="auto">
          <a:xfrm>
            <a:off x="401638" y="274638"/>
            <a:ext cx="8491537" cy="1354137"/>
          </a:xfrm>
          <a:prstGeom prst="rect">
            <a:avLst/>
          </a:prstGeom>
          <a:noFill/>
          <a:ln w="9525">
            <a:noFill/>
            <a:miter lim="800000"/>
            <a:headEnd/>
            <a:tailEnd/>
          </a:ln>
          <a:effectLst/>
        </p:spPr>
        <p:txBody>
          <a:bodyPr vert="horz" wrap="square" lIns="36000" tIns="36000" rIns="36000" bIns="0" numCol="1" anchor="t" anchorCtr="0" compatLnSpc="1">
            <a:prstTxWarp prst="textNoShape">
              <a:avLst/>
            </a:prstTxWarp>
          </a:bodyPr>
          <a:lstStyle/>
          <a:p>
            <a:pPr lvl="0"/>
            <a:r>
              <a:rPr lang="en-AU" smtClean="0"/>
              <a:t>Click to edit Master title style</a:t>
            </a:r>
          </a:p>
        </p:txBody>
      </p:sp>
      <p:sp>
        <p:nvSpPr>
          <p:cNvPr id="14352" name="Rectangle 16"/>
          <p:cNvSpPr>
            <a:spLocks noGrp="1" noChangeArrowheads="1"/>
          </p:cNvSpPr>
          <p:nvPr>
            <p:ph type="body" idx="1"/>
          </p:nvPr>
        </p:nvSpPr>
        <p:spPr bwMode="auto">
          <a:xfrm>
            <a:off x="401638" y="1557338"/>
            <a:ext cx="8491537" cy="4392612"/>
          </a:xfrm>
          <a:prstGeom prst="rect">
            <a:avLst/>
          </a:prstGeom>
          <a:noFill/>
          <a:ln w="9525">
            <a:noFill/>
            <a:miter lim="800000"/>
            <a:headEnd/>
            <a:tailEnd/>
          </a:ln>
          <a:effectLst/>
        </p:spPr>
        <p:txBody>
          <a:bodyPr vert="horz" wrap="square" lIns="36000" tIns="36000" rIns="36000" bIns="3600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pic>
        <p:nvPicPr>
          <p:cNvPr id="14362" name="Picture 26" descr="logo-industry-and-investment-65mm-300dpi"/>
          <p:cNvPicPr>
            <a:picLocks noChangeAspect="1" noChangeArrowheads="1"/>
          </p:cNvPicPr>
          <p:nvPr userDrawn="1"/>
        </p:nvPicPr>
        <p:blipFill>
          <a:blip r:embed="rId15" cstate="screen">
            <a:extLst>
              <a:ext uri="{28A0092B-C50C-407E-A947-70E740481C1C}">
                <a14:useLocalDpi xmlns:a14="http://schemas.microsoft.com/office/drawing/2010/main" xmlns="" val="0"/>
              </a:ext>
            </a:extLst>
          </a:blip>
          <a:srcRect/>
          <a:stretch>
            <a:fillRect/>
          </a:stretch>
        </p:blipFill>
        <p:spPr bwMode="auto">
          <a:xfrm>
            <a:off x="7273925" y="6138863"/>
            <a:ext cx="1619250" cy="530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rtl="0" fontAlgn="base">
        <a:spcBef>
          <a:spcPct val="0"/>
        </a:spcBef>
        <a:spcAft>
          <a:spcPct val="0"/>
        </a:spcAft>
        <a:defRPr sz="4000">
          <a:solidFill>
            <a:schemeClr val="tx1"/>
          </a:solidFill>
          <a:latin typeface="+mj-lt"/>
          <a:ea typeface="+mj-ea"/>
          <a:cs typeface="+mj-cs"/>
        </a:defRPr>
      </a:lvl1pPr>
      <a:lvl2pPr algn="l" rtl="0" fontAlgn="base">
        <a:spcBef>
          <a:spcPct val="0"/>
        </a:spcBef>
        <a:spcAft>
          <a:spcPct val="0"/>
        </a:spcAft>
        <a:defRPr sz="4000">
          <a:solidFill>
            <a:schemeClr val="tx1"/>
          </a:solidFill>
          <a:latin typeface="Arial" charset="0"/>
        </a:defRPr>
      </a:lvl2pPr>
      <a:lvl3pPr algn="l" rtl="0" fontAlgn="base">
        <a:spcBef>
          <a:spcPct val="0"/>
        </a:spcBef>
        <a:spcAft>
          <a:spcPct val="0"/>
        </a:spcAft>
        <a:defRPr sz="4000">
          <a:solidFill>
            <a:schemeClr val="tx1"/>
          </a:solidFill>
          <a:latin typeface="Arial" charset="0"/>
        </a:defRPr>
      </a:lvl3pPr>
      <a:lvl4pPr algn="l" rtl="0" fontAlgn="base">
        <a:spcBef>
          <a:spcPct val="0"/>
        </a:spcBef>
        <a:spcAft>
          <a:spcPct val="0"/>
        </a:spcAft>
        <a:defRPr sz="4000">
          <a:solidFill>
            <a:schemeClr val="tx1"/>
          </a:solidFill>
          <a:latin typeface="Arial" charset="0"/>
        </a:defRPr>
      </a:lvl4pPr>
      <a:lvl5pPr algn="l" rtl="0" fontAlgn="base">
        <a:spcBef>
          <a:spcPct val="0"/>
        </a:spcBef>
        <a:spcAft>
          <a:spcPct val="0"/>
        </a:spcAft>
        <a:defRPr sz="4000">
          <a:solidFill>
            <a:schemeClr val="tx1"/>
          </a:solidFill>
          <a:latin typeface="Arial" charset="0"/>
        </a:defRPr>
      </a:lvl5pPr>
      <a:lvl6pPr marL="457200" algn="l" rtl="0" fontAlgn="base">
        <a:spcBef>
          <a:spcPct val="0"/>
        </a:spcBef>
        <a:spcAft>
          <a:spcPct val="0"/>
        </a:spcAft>
        <a:defRPr sz="4000">
          <a:solidFill>
            <a:schemeClr val="tx1"/>
          </a:solidFill>
          <a:latin typeface="Arial" charset="0"/>
        </a:defRPr>
      </a:lvl6pPr>
      <a:lvl7pPr marL="914400" algn="l" rtl="0" fontAlgn="base">
        <a:spcBef>
          <a:spcPct val="0"/>
        </a:spcBef>
        <a:spcAft>
          <a:spcPct val="0"/>
        </a:spcAft>
        <a:defRPr sz="4000">
          <a:solidFill>
            <a:schemeClr val="tx1"/>
          </a:solidFill>
          <a:latin typeface="Arial" charset="0"/>
        </a:defRPr>
      </a:lvl7pPr>
      <a:lvl8pPr marL="1371600" algn="l" rtl="0" fontAlgn="base">
        <a:spcBef>
          <a:spcPct val="0"/>
        </a:spcBef>
        <a:spcAft>
          <a:spcPct val="0"/>
        </a:spcAft>
        <a:defRPr sz="4000">
          <a:solidFill>
            <a:schemeClr val="tx1"/>
          </a:solidFill>
          <a:latin typeface="Arial" charset="0"/>
        </a:defRPr>
      </a:lvl8pPr>
      <a:lvl9pPr marL="1828800" algn="l" rtl="0" fontAlgn="base">
        <a:spcBef>
          <a:spcPct val="0"/>
        </a:spcBef>
        <a:spcAft>
          <a:spcPct val="0"/>
        </a:spcAft>
        <a:defRPr sz="4000">
          <a:solidFill>
            <a:schemeClr val="tx1"/>
          </a:solidFill>
          <a:latin typeface="Arial" charset="0"/>
        </a:defRPr>
      </a:lvl9pPr>
    </p:titleStyle>
    <p:bodyStyle>
      <a:lvl1pPr marL="342900" indent="-342900" algn="l" rtl="0" fontAlgn="base">
        <a:spcBef>
          <a:spcPct val="20000"/>
        </a:spcBef>
        <a:spcAft>
          <a:spcPct val="0"/>
        </a:spcAft>
        <a:buClr>
          <a:srgbClr val="E31937"/>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800">
          <a:solidFill>
            <a:schemeClr val="tx1"/>
          </a:solidFill>
          <a:latin typeface="+mn-lt"/>
        </a:defRPr>
      </a:lvl3pPr>
      <a:lvl4pPr marL="1600200" indent="-228600" algn="l" rtl="0" fontAlgn="base">
        <a:spcBef>
          <a:spcPct val="20000"/>
        </a:spcBef>
        <a:spcAft>
          <a:spcPct val="0"/>
        </a:spcAft>
        <a:buChar char="–"/>
        <a:defRPr sz="2800">
          <a:solidFill>
            <a:schemeClr val="tx1"/>
          </a:solidFill>
          <a:latin typeface="+mn-lt"/>
        </a:defRPr>
      </a:lvl4pPr>
      <a:lvl5pPr marL="2057400" indent="-228600" algn="l" rtl="0" fontAlgn="base">
        <a:spcBef>
          <a:spcPct val="20000"/>
        </a:spcBef>
        <a:spcAft>
          <a:spcPct val="0"/>
        </a:spcAft>
        <a:buChar char="»"/>
        <a:defRPr sz="2800">
          <a:solidFill>
            <a:schemeClr val="tx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2D1A9-3D5D-49BC-B796-5A2129A31781}" type="datetimeFigureOut">
              <a:rPr lang="en-US" smtClean="0">
                <a:solidFill>
                  <a:prstClr val="black">
                    <a:tint val="75000"/>
                  </a:prstClr>
                </a:solidFill>
              </a:rPr>
              <a:pPr/>
              <a:t>4/11/2012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3AD25-C9E7-4E77-9BE6-676AFF26951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40000"/>
                <a:lumOff val="60000"/>
              </a:schemeClr>
            </a:gs>
            <a:gs pos="100000">
              <a:schemeClr val="accent1">
                <a:lumMod val="20000"/>
                <a:lumOff val="80000"/>
                <a:alpha val="20000"/>
              </a:schemeClr>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1588" y="0"/>
            <a:ext cx="9145588" cy="10906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ransition>
    <p:zoom/>
  </p:transition>
  <p:txStyles>
    <p:titleStyle>
      <a:lvl1pPr algn="l" rtl="0" eaLnBrk="0" fontAlgn="base" hangingPunct="0">
        <a:spcBef>
          <a:spcPct val="0"/>
        </a:spcBef>
        <a:spcAft>
          <a:spcPct val="0"/>
        </a:spcAft>
        <a:defRPr b="1">
          <a:solidFill>
            <a:srgbClr val="333333"/>
          </a:solidFill>
          <a:latin typeface="+mj-lt"/>
          <a:ea typeface="+mj-ea"/>
          <a:cs typeface="+mj-cs"/>
        </a:defRPr>
      </a:lvl1pPr>
      <a:lvl2pPr algn="l" rtl="0" eaLnBrk="0" fontAlgn="base" hangingPunct="0">
        <a:spcBef>
          <a:spcPct val="0"/>
        </a:spcBef>
        <a:spcAft>
          <a:spcPct val="0"/>
        </a:spcAft>
        <a:defRPr b="1">
          <a:solidFill>
            <a:srgbClr val="333333"/>
          </a:solidFill>
          <a:latin typeface="Arial" charset="0"/>
        </a:defRPr>
      </a:lvl2pPr>
      <a:lvl3pPr algn="l" rtl="0" eaLnBrk="0" fontAlgn="base" hangingPunct="0">
        <a:spcBef>
          <a:spcPct val="0"/>
        </a:spcBef>
        <a:spcAft>
          <a:spcPct val="0"/>
        </a:spcAft>
        <a:defRPr b="1">
          <a:solidFill>
            <a:srgbClr val="333333"/>
          </a:solidFill>
          <a:latin typeface="Arial" charset="0"/>
        </a:defRPr>
      </a:lvl3pPr>
      <a:lvl4pPr algn="l" rtl="0" eaLnBrk="0" fontAlgn="base" hangingPunct="0">
        <a:spcBef>
          <a:spcPct val="0"/>
        </a:spcBef>
        <a:spcAft>
          <a:spcPct val="0"/>
        </a:spcAft>
        <a:defRPr b="1">
          <a:solidFill>
            <a:srgbClr val="333333"/>
          </a:solidFill>
          <a:latin typeface="Arial" charset="0"/>
        </a:defRPr>
      </a:lvl4pPr>
      <a:lvl5pPr algn="l" rtl="0" eaLnBrk="0" fontAlgn="base" hangingPunct="0">
        <a:spcBef>
          <a:spcPct val="0"/>
        </a:spcBef>
        <a:spcAft>
          <a:spcPct val="0"/>
        </a:spcAft>
        <a:defRPr b="1">
          <a:solidFill>
            <a:srgbClr val="333333"/>
          </a:solidFill>
          <a:latin typeface="Arial" charset="0"/>
        </a:defRPr>
      </a:lvl5pPr>
      <a:lvl6pPr marL="457200" algn="l" rtl="0" fontAlgn="base">
        <a:spcBef>
          <a:spcPct val="0"/>
        </a:spcBef>
        <a:spcAft>
          <a:spcPct val="0"/>
        </a:spcAft>
        <a:defRPr b="1">
          <a:solidFill>
            <a:srgbClr val="333333"/>
          </a:solidFill>
          <a:latin typeface="Arial" charset="0"/>
        </a:defRPr>
      </a:lvl6pPr>
      <a:lvl7pPr marL="914400" algn="l" rtl="0" fontAlgn="base">
        <a:spcBef>
          <a:spcPct val="0"/>
        </a:spcBef>
        <a:spcAft>
          <a:spcPct val="0"/>
        </a:spcAft>
        <a:defRPr b="1">
          <a:solidFill>
            <a:srgbClr val="333333"/>
          </a:solidFill>
          <a:latin typeface="Arial" charset="0"/>
        </a:defRPr>
      </a:lvl7pPr>
      <a:lvl8pPr marL="1371600" algn="l" rtl="0" fontAlgn="base">
        <a:spcBef>
          <a:spcPct val="0"/>
        </a:spcBef>
        <a:spcAft>
          <a:spcPct val="0"/>
        </a:spcAft>
        <a:defRPr b="1">
          <a:solidFill>
            <a:srgbClr val="333333"/>
          </a:solidFill>
          <a:latin typeface="Arial" charset="0"/>
        </a:defRPr>
      </a:lvl8pPr>
      <a:lvl9pPr marL="1828800" algn="l" rtl="0" fontAlgn="base">
        <a:spcBef>
          <a:spcPct val="0"/>
        </a:spcBef>
        <a:spcAft>
          <a:spcPct val="0"/>
        </a:spcAft>
        <a:defRPr b="1">
          <a:solidFill>
            <a:srgbClr val="333333"/>
          </a:solidFill>
          <a:latin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SolexRegular" charset="0"/>
        </a:defRPr>
      </a:lvl3pPr>
      <a:lvl4pPr marL="1600200" indent="-228600" algn="l" rtl="0" eaLnBrk="0" fontAlgn="base" hangingPunct="0">
        <a:spcBef>
          <a:spcPct val="20000"/>
        </a:spcBef>
        <a:spcAft>
          <a:spcPct val="0"/>
        </a:spcAft>
        <a:buChar char="–"/>
        <a:defRPr sz="2000">
          <a:solidFill>
            <a:schemeClr val="tx1"/>
          </a:solidFill>
          <a:latin typeface="SolexRegular" charset="0"/>
        </a:defRPr>
      </a:lvl4pPr>
      <a:lvl5pPr marL="2057400" indent="-228600" algn="l" rtl="0" eaLnBrk="0" fontAlgn="base" hangingPunct="0">
        <a:spcBef>
          <a:spcPct val="20000"/>
        </a:spcBef>
        <a:spcAft>
          <a:spcPct val="0"/>
        </a:spcAft>
        <a:buChar char="»"/>
        <a:defRPr sz="2000">
          <a:solidFill>
            <a:schemeClr val="tx1"/>
          </a:solidFill>
          <a:latin typeface="SolexRegular" charset="0"/>
        </a:defRPr>
      </a:lvl5pPr>
      <a:lvl6pPr marL="2514600" indent="-228600" algn="l" rtl="0" fontAlgn="base">
        <a:spcBef>
          <a:spcPct val="20000"/>
        </a:spcBef>
        <a:spcAft>
          <a:spcPct val="0"/>
        </a:spcAft>
        <a:buChar char="»"/>
        <a:defRPr sz="2000">
          <a:solidFill>
            <a:schemeClr val="tx1"/>
          </a:solidFill>
          <a:latin typeface="SolexRegular" charset="0"/>
        </a:defRPr>
      </a:lvl6pPr>
      <a:lvl7pPr marL="2971800" indent="-228600" algn="l" rtl="0" fontAlgn="base">
        <a:spcBef>
          <a:spcPct val="20000"/>
        </a:spcBef>
        <a:spcAft>
          <a:spcPct val="0"/>
        </a:spcAft>
        <a:buChar char="»"/>
        <a:defRPr sz="2000">
          <a:solidFill>
            <a:schemeClr val="tx1"/>
          </a:solidFill>
          <a:latin typeface="SolexRegular" charset="0"/>
        </a:defRPr>
      </a:lvl7pPr>
      <a:lvl8pPr marL="3429000" indent="-228600" algn="l" rtl="0" fontAlgn="base">
        <a:spcBef>
          <a:spcPct val="20000"/>
        </a:spcBef>
        <a:spcAft>
          <a:spcPct val="0"/>
        </a:spcAft>
        <a:buChar char="»"/>
        <a:defRPr sz="2000">
          <a:solidFill>
            <a:schemeClr val="tx1"/>
          </a:solidFill>
          <a:latin typeface="SolexRegular" charset="0"/>
        </a:defRPr>
      </a:lvl8pPr>
      <a:lvl9pPr marL="3886200" indent="-228600" algn="l" rtl="0" fontAlgn="base">
        <a:spcBef>
          <a:spcPct val="20000"/>
        </a:spcBef>
        <a:spcAft>
          <a:spcPct val="0"/>
        </a:spcAft>
        <a:buChar char="»"/>
        <a:defRPr sz="2000">
          <a:solidFill>
            <a:schemeClr val="tx1"/>
          </a:solidFill>
          <a:latin typeface="SolexRegular"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wcouncil.org/fw/tag/meetings.asp" TargetMode="Externa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jpe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jpe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4.jpe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Note: this PowerPoint is </a:t>
            </a:r>
            <a:r>
              <a:rPr lang="en-US" dirty="0" smtClean="0"/>
              <a:t>supplemental information that has been shared by a </a:t>
            </a:r>
            <a:r>
              <a:rPr lang="en-US" dirty="0" smtClean="0"/>
              <a:t>participant of the Fish Tagging Forum to be posted as part of the March 2012 Fish Tagging Forum </a:t>
            </a:r>
            <a:r>
              <a:rPr lang="en-US" dirty="0" smtClean="0">
                <a:hlinkClick r:id="rId2"/>
              </a:rPr>
              <a:t>web-documents</a:t>
            </a:r>
            <a:r>
              <a:rPr lang="en-US" dirty="0" smtClean="0"/>
              <a:t>, </a:t>
            </a:r>
            <a:r>
              <a:rPr lang="en-US" dirty="0" smtClean="0"/>
              <a:t>but </a:t>
            </a:r>
            <a:r>
              <a:rPr lang="en-US" dirty="0" smtClean="0"/>
              <a:t>was not </a:t>
            </a:r>
            <a:r>
              <a:rPr lang="en-US" dirty="0" smtClean="0"/>
              <a:t>presented to the whole </a:t>
            </a:r>
            <a:r>
              <a:rPr lang="en-US" dirty="0" smtClean="0"/>
              <a:t>forum during the March 2012 meeting</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2011 Workshop\PTAGIS 20 Years\Tag summaries\Basin Area HUC3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05588"/>
          </a:xfrm>
          <a:prstGeom prst="rect">
            <a:avLst/>
          </a:prstGeom>
          <a:noFill/>
          <a:ln w="9525">
            <a:noFill/>
            <a:miter lim="800000"/>
            <a:headEnd/>
            <a:tailEnd/>
          </a:ln>
        </p:spPr>
      </p:pic>
    </p:spTree>
    <p:extLst>
      <p:ext uri="{BB962C8B-B14F-4D97-AF65-F5344CB8AC3E}">
        <p14:creationId xmlns:p14="http://schemas.microsoft.com/office/powerpoint/2010/main" xmlns="" val="1906281052"/>
      </p:ext>
    </p:extLst>
  </p:cSld>
  <p:clrMapOvr>
    <a:masterClrMapping/>
  </p:clrMapOvr>
  <mc:AlternateContent xmlns:mc="http://schemas.openxmlformats.org/markup-compatibility/2006">
    <mc:Choice xmlns:p14="http://schemas.microsoft.com/office/powerpoint/2010/main" xmlns="" Requires="p14">
      <p:transition p14:dur="100" advTm="1000">
        <p:cut/>
      </p:transition>
    </mc:Choice>
    <mc:Fallback>
      <p:transition advTm="1000">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2011 Workshop\PTAGIS 20 Years\PIT Tag Releases 1987-199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96075"/>
          </a:xfrm>
          <a:prstGeom prst="rect">
            <a:avLst/>
          </a:prstGeom>
          <a:noFill/>
          <a:ln w="9525">
            <a:noFill/>
            <a:miter lim="800000"/>
            <a:headEnd/>
            <a:tailEnd/>
          </a:ln>
        </p:spPr>
      </p:pic>
    </p:spTree>
    <p:extLst>
      <p:ext uri="{BB962C8B-B14F-4D97-AF65-F5344CB8AC3E}">
        <p14:creationId xmlns:p14="http://schemas.microsoft.com/office/powerpoint/2010/main" xmlns="" val="1391900398"/>
      </p:ext>
    </p:extLst>
  </p:cSld>
  <p:clrMapOvr>
    <a:masterClrMapping/>
  </p:clrMapOvr>
  <p:transition spd="med" advTm="2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C:\2011 Workshop\PTAGIS 20 Years\PIT Tag Releases 1991-199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96075"/>
          </a:xfrm>
          <a:prstGeom prst="rect">
            <a:avLst/>
          </a:prstGeom>
          <a:noFill/>
          <a:ln w="9525">
            <a:noFill/>
            <a:miter lim="800000"/>
            <a:headEnd/>
            <a:tailEnd/>
          </a:ln>
        </p:spPr>
      </p:pic>
      <p:sp>
        <p:nvSpPr>
          <p:cNvPr id="52226" name="Rectangle 3"/>
          <p:cNvSpPr>
            <a:spLocks noChangeArrowheads="1"/>
          </p:cNvSpPr>
          <p:nvPr/>
        </p:nvSpPr>
        <p:spPr bwMode="auto">
          <a:xfrm>
            <a:off x="755650" y="4868863"/>
            <a:ext cx="1728788" cy="1189037"/>
          </a:xfrm>
          <a:prstGeom prst="rect">
            <a:avLst/>
          </a:prstGeom>
          <a:solidFill>
            <a:schemeClr val="bg1"/>
          </a:solidFill>
          <a:ln w="9525" algn="ctr">
            <a:noFill/>
            <a:round/>
            <a:headEnd/>
            <a:tailEnd/>
          </a:ln>
        </p:spPr>
        <p:txBody>
          <a:bodyPr/>
          <a:lstStyle/>
          <a:p>
            <a:pPr marL="342900" indent="-342900" eaLnBrk="0" hangingPunct="0">
              <a:spcBef>
                <a:spcPct val="20000"/>
              </a:spcBef>
              <a:buFontTx/>
              <a:buChar char="•"/>
            </a:pPr>
            <a:endParaRPr lang="en-US"/>
          </a:p>
        </p:txBody>
      </p:sp>
    </p:spTree>
    <p:extLst>
      <p:ext uri="{BB962C8B-B14F-4D97-AF65-F5344CB8AC3E}">
        <p14:creationId xmlns:p14="http://schemas.microsoft.com/office/powerpoint/2010/main" xmlns="" val="1544449346"/>
      </p:ext>
    </p:extLst>
  </p:cSld>
  <p:clrMapOvr>
    <a:masterClrMapping/>
  </p:clrMapOvr>
  <mc:AlternateContent xmlns:mc="http://schemas.openxmlformats.org/markup-compatibility/2006">
    <mc:Choice xmlns:p14="http://schemas.microsoft.com/office/powerpoint/2010/main" xmlns="" Requires="p14">
      <p:transition p14:dur="100" advTm="2000">
        <p:cut/>
      </p:transition>
    </mc:Choice>
    <mc:Fallback>
      <p:transition advTm="2000">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2011 Workshop\PTAGIS 20 Years\PIT Tag Releases 1996-20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96075"/>
          </a:xfrm>
          <a:prstGeom prst="rect">
            <a:avLst/>
          </a:prstGeom>
          <a:noFill/>
          <a:ln w="9525">
            <a:noFill/>
            <a:miter lim="800000"/>
            <a:headEnd/>
            <a:tailEnd/>
          </a:ln>
        </p:spPr>
      </p:pic>
      <p:sp>
        <p:nvSpPr>
          <p:cNvPr id="54274" name="Rectangle 3"/>
          <p:cNvSpPr>
            <a:spLocks noChangeArrowheads="1"/>
          </p:cNvSpPr>
          <p:nvPr/>
        </p:nvSpPr>
        <p:spPr bwMode="auto">
          <a:xfrm>
            <a:off x="712788" y="5049838"/>
            <a:ext cx="1368425" cy="935037"/>
          </a:xfrm>
          <a:prstGeom prst="rect">
            <a:avLst/>
          </a:prstGeom>
          <a:solidFill>
            <a:schemeClr val="bg1"/>
          </a:solidFill>
          <a:ln w="9525" algn="ctr">
            <a:noFill/>
            <a:round/>
            <a:headEnd/>
            <a:tailEnd/>
          </a:ln>
        </p:spPr>
        <p:txBody>
          <a:bodyPr/>
          <a:lstStyle/>
          <a:p>
            <a:pPr marL="342900" indent="-342900" eaLnBrk="0" hangingPunct="0">
              <a:spcBef>
                <a:spcPct val="20000"/>
              </a:spcBef>
              <a:buFontTx/>
              <a:buChar char="•"/>
            </a:pPr>
            <a:endParaRPr lang="en-US"/>
          </a:p>
        </p:txBody>
      </p:sp>
    </p:spTree>
    <p:extLst>
      <p:ext uri="{BB962C8B-B14F-4D97-AF65-F5344CB8AC3E}">
        <p14:creationId xmlns:p14="http://schemas.microsoft.com/office/powerpoint/2010/main" xmlns="" val="172276690"/>
      </p:ext>
    </p:extLst>
  </p:cSld>
  <p:clrMapOvr>
    <a:masterClrMapping/>
  </p:clrMapOvr>
  <mc:AlternateContent xmlns:mc="http://schemas.openxmlformats.org/markup-compatibility/2006">
    <mc:Choice xmlns:p14="http://schemas.microsoft.com/office/powerpoint/2010/main" xmlns="" Requires="p14">
      <p:transition p14:dur="100" advTm="2000">
        <p:cut/>
      </p:transition>
    </mc:Choice>
    <mc:Fallback>
      <p:transition advTm="2000">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C:\2011 Workshop\PTAGIS 20 Years\PIT Tag Releases 2001-20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96075"/>
          </a:xfrm>
          <a:prstGeom prst="rect">
            <a:avLst/>
          </a:prstGeom>
          <a:noFill/>
          <a:ln w="9525">
            <a:noFill/>
            <a:miter lim="800000"/>
            <a:headEnd/>
            <a:tailEnd/>
          </a:ln>
        </p:spPr>
      </p:pic>
    </p:spTree>
    <p:extLst>
      <p:ext uri="{BB962C8B-B14F-4D97-AF65-F5344CB8AC3E}">
        <p14:creationId xmlns:p14="http://schemas.microsoft.com/office/powerpoint/2010/main" xmlns="" val="2535112258"/>
      </p:ext>
    </p:extLst>
  </p:cSld>
  <p:clrMapOvr>
    <a:masterClrMapping/>
  </p:clrMapOvr>
  <mc:AlternateContent xmlns:mc="http://schemas.openxmlformats.org/markup-compatibility/2006">
    <mc:Choice xmlns:p14="http://schemas.microsoft.com/office/powerpoint/2010/main" xmlns="" Requires="p14">
      <p:transition p14:dur="100" advTm="2000">
        <p:cut/>
      </p:transition>
    </mc:Choice>
    <mc:Fallback>
      <p:transition advTm="2000">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2011 Workshop\PTAGIS 20 Years\PIT Tag Releases 2006-2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696075"/>
          </a:xfrm>
          <a:prstGeom prst="rect">
            <a:avLst/>
          </a:prstGeom>
          <a:noFill/>
          <a:ln w="9525">
            <a:noFill/>
            <a:miter lim="800000"/>
            <a:headEnd/>
            <a:tailEnd/>
          </a:ln>
        </p:spPr>
      </p:pic>
    </p:spTree>
    <p:extLst>
      <p:ext uri="{BB962C8B-B14F-4D97-AF65-F5344CB8AC3E}">
        <p14:creationId xmlns:p14="http://schemas.microsoft.com/office/powerpoint/2010/main" xmlns="" val="2215255573"/>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Recaptures</a:t>
            </a:r>
            <a:br>
              <a:rPr lang="en-US" sz="9600" b="1" dirty="0" smtClean="0"/>
            </a:br>
            <a:r>
              <a:rPr lang="en-US" sz="9600" b="1" dirty="0" smtClean="0"/>
              <a:t>&amp; Mortalities</a:t>
            </a:r>
            <a:endParaRPr lang="en-US" sz="96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1"/>
          <p:cNvSpPr txBox="1">
            <a:spLocks noChangeArrowheads="1"/>
          </p:cNvSpPr>
          <p:nvPr/>
        </p:nvSpPr>
        <p:spPr bwMode="auto">
          <a:xfrm>
            <a:off x="900113" y="1041400"/>
            <a:ext cx="7308850" cy="4893647"/>
          </a:xfrm>
          <a:prstGeom prst="rect">
            <a:avLst/>
          </a:prstGeom>
          <a:noFill/>
          <a:ln w="9525">
            <a:noFill/>
            <a:miter lim="800000"/>
            <a:headEnd/>
            <a:tailEnd/>
          </a:ln>
        </p:spPr>
        <p:txBody>
          <a:bodyPr>
            <a:spAutoFit/>
          </a:bodyPr>
          <a:lstStyle/>
          <a:p>
            <a:pPr algn="ctr" eaLnBrk="0" hangingPunct="0">
              <a:spcBef>
                <a:spcPct val="20000"/>
              </a:spcBef>
            </a:pPr>
            <a:r>
              <a:rPr lang="en-US" sz="2400" b="1" dirty="0">
                <a:latin typeface="Tahoma" pitchFamily="34" charset="0"/>
                <a:cs typeface="Tahoma" pitchFamily="34" charset="0"/>
              </a:rPr>
              <a:t>Recaptures</a:t>
            </a: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dirty="0">
                <a:latin typeface="Tahoma" pitchFamily="34" charset="0"/>
                <a:cs typeface="Tahoma" pitchFamily="34" charset="0"/>
              </a:rPr>
              <a:t>Recapture events are generally ancillary to marking activities.</a:t>
            </a: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dirty="0">
                <a:latin typeface="Tahoma" pitchFamily="34" charset="0"/>
                <a:cs typeface="Tahoma" pitchFamily="34" charset="0"/>
              </a:rPr>
              <a:t>Marking projects often recapture other researchers’ tagged fish.</a:t>
            </a: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dirty="0">
                <a:latin typeface="Tahoma" pitchFamily="34" charset="0"/>
                <a:cs typeface="Tahoma" pitchFamily="34" charset="0"/>
              </a:rPr>
              <a:t>Recaptures provide a unique opportunity to record changes in morphology and </a:t>
            </a:r>
            <a:r>
              <a:rPr lang="en-US" dirty="0" smtClean="0">
                <a:latin typeface="Tahoma" pitchFamily="34" charset="0"/>
                <a:cs typeface="Tahoma" pitchFamily="34" charset="0"/>
              </a:rPr>
              <a:t>physiology of specific fish.</a:t>
            </a:r>
            <a:endParaRPr lang="en-US" dirty="0">
              <a:latin typeface="Tahoma" pitchFamily="34" charset="0"/>
              <a:cs typeface="Tahoma" pitchFamily="34" charset="0"/>
            </a:endParaRP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b="1" dirty="0" smtClean="0">
                <a:latin typeface="Tahoma" pitchFamily="34" charset="0"/>
                <a:cs typeface="Tahoma" pitchFamily="34" charset="0"/>
              </a:rPr>
              <a:t>800k+</a:t>
            </a:r>
            <a:r>
              <a:rPr lang="en-US" dirty="0" smtClean="0">
                <a:latin typeface="Tahoma" pitchFamily="34" charset="0"/>
                <a:cs typeface="Tahoma" pitchFamily="34" charset="0"/>
              </a:rPr>
              <a:t> </a:t>
            </a:r>
            <a:r>
              <a:rPr lang="en-US" dirty="0">
                <a:latin typeface="Tahoma" pitchFamily="34" charset="0"/>
                <a:cs typeface="Tahoma" pitchFamily="34" charset="0"/>
              </a:rPr>
              <a:t>tagged fish have been recaptured one or more times.</a:t>
            </a: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dirty="0">
                <a:latin typeface="Tahoma" pitchFamily="34" charset="0"/>
                <a:cs typeface="Tahoma" pitchFamily="34" charset="0"/>
              </a:rPr>
              <a:t>Recapture events are recorded throughout the CB, but </a:t>
            </a:r>
            <a:r>
              <a:rPr lang="en-US" b="1" dirty="0">
                <a:latin typeface="Tahoma" pitchFamily="34" charset="0"/>
                <a:cs typeface="Tahoma" pitchFamily="34" charset="0"/>
              </a:rPr>
              <a:t>40%</a:t>
            </a:r>
            <a:r>
              <a:rPr lang="en-US" dirty="0">
                <a:latin typeface="Tahoma" pitchFamily="34" charset="0"/>
                <a:cs typeface="Tahoma" pitchFamily="34" charset="0"/>
              </a:rPr>
              <a:t> </a:t>
            </a:r>
            <a:r>
              <a:rPr lang="en-US" dirty="0" smtClean="0">
                <a:latin typeface="Tahoma" pitchFamily="34" charset="0"/>
                <a:cs typeface="Tahoma" pitchFamily="34" charset="0"/>
              </a:rPr>
              <a:t> have </a:t>
            </a:r>
            <a:r>
              <a:rPr lang="en-US" dirty="0">
                <a:latin typeface="Tahoma" pitchFamily="34" charset="0"/>
                <a:cs typeface="Tahoma" pitchFamily="34" charset="0"/>
              </a:rPr>
              <a:t>been reported from just </a:t>
            </a:r>
            <a:r>
              <a:rPr lang="en-US" b="1" dirty="0">
                <a:latin typeface="Tahoma" pitchFamily="34" charset="0"/>
                <a:cs typeface="Tahoma" pitchFamily="34" charset="0"/>
              </a:rPr>
              <a:t>20</a:t>
            </a:r>
            <a:r>
              <a:rPr lang="en-US" dirty="0">
                <a:latin typeface="Tahoma" pitchFamily="34" charset="0"/>
                <a:cs typeface="Tahoma" pitchFamily="34" charset="0"/>
              </a:rPr>
              <a:t> trap and dam locations.</a:t>
            </a:r>
          </a:p>
          <a:p>
            <a:pPr marL="628650" lvl="1" indent="-171450" eaLnBrk="0" hangingPunct="0">
              <a:spcBef>
                <a:spcPct val="20000"/>
              </a:spcBef>
              <a:buFontTx/>
              <a:buChar char="•"/>
            </a:pPr>
            <a:endParaRPr lang="en-US" sz="1200" dirty="0">
              <a:latin typeface="Tahoma" pitchFamily="34" charset="0"/>
              <a:cs typeface="Tahoma" pitchFamily="34" charset="0"/>
            </a:endParaRPr>
          </a:p>
          <a:p>
            <a:pPr marL="628650" lvl="1" indent="-171450" eaLnBrk="0" hangingPunct="0">
              <a:spcBef>
                <a:spcPct val="20000"/>
              </a:spcBef>
              <a:buFontTx/>
              <a:buChar char="•"/>
            </a:pPr>
            <a:r>
              <a:rPr lang="en-US" dirty="0" smtClean="0">
                <a:latin typeface="Tahoma" pitchFamily="34" charset="0"/>
                <a:cs typeface="Tahoma" pitchFamily="34" charset="0"/>
              </a:rPr>
              <a:t>Specific </a:t>
            </a:r>
            <a:r>
              <a:rPr lang="en-US" dirty="0" err="1">
                <a:latin typeface="Tahoma" pitchFamily="34" charset="0"/>
                <a:cs typeface="Tahoma" pitchFamily="34" charset="0"/>
              </a:rPr>
              <a:t>smolts</a:t>
            </a:r>
            <a:r>
              <a:rPr lang="en-US" dirty="0">
                <a:latin typeface="Tahoma" pitchFamily="34" charset="0"/>
                <a:cs typeface="Tahoma" pitchFamily="34" charset="0"/>
              </a:rPr>
              <a:t> </a:t>
            </a:r>
            <a:r>
              <a:rPr lang="en-US" dirty="0" smtClean="0">
                <a:latin typeface="Tahoma" pitchFamily="34" charset="0"/>
                <a:cs typeface="Tahoma" pitchFamily="34" charset="0"/>
              </a:rPr>
              <a:t>can be targeted for recapture at </a:t>
            </a:r>
            <a:r>
              <a:rPr lang="en-US" dirty="0">
                <a:latin typeface="Tahoma" pitchFamily="34" charset="0"/>
                <a:cs typeface="Tahoma" pitchFamily="34" charset="0"/>
              </a:rPr>
              <a:t>the LGR, LGS, MCN, JDA, and BON bypasses, </a:t>
            </a:r>
            <a:r>
              <a:rPr lang="en-US" dirty="0" smtClean="0">
                <a:latin typeface="Tahoma" pitchFamily="34" charset="0"/>
                <a:cs typeface="Tahoma" pitchFamily="34" charset="0"/>
              </a:rPr>
              <a:t>as can </a:t>
            </a:r>
            <a:r>
              <a:rPr lang="en-US" dirty="0">
                <a:latin typeface="Tahoma" pitchFamily="34" charset="0"/>
                <a:cs typeface="Tahoma" pitchFamily="34" charset="0"/>
              </a:rPr>
              <a:t>adults at the </a:t>
            </a:r>
            <a:r>
              <a:rPr lang="en-US" dirty="0" smtClean="0">
                <a:latin typeface="Tahoma" pitchFamily="34" charset="0"/>
                <a:cs typeface="Tahoma" pitchFamily="34" charset="0"/>
              </a:rPr>
              <a:t>LGR </a:t>
            </a:r>
            <a:r>
              <a:rPr lang="en-US" dirty="0">
                <a:latin typeface="Tahoma" pitchFamily="34" charset="0"/>
                <a:cs typeface="Tahoma" pitchFamily="34" charset="0"/>
              </a:rPr>
              <a:t>adult </a:t>
            </a:r>
            <a:r>
              <a:rPr lang="en-US" dirty="0" smtClean="0">
                <a:latin typeface="Tahoma" pitchFamily="34" charset="0"/>
                <a:cs typeface="Tahoma" pitchFamily="34" charset="0"/>
              </a:rPr>
              <a:t>trap and BON adult fish facility (AFF), using </a:t>
            </a:r>
            <a:r>
              <a:rPr lang="en-US" b="1" i="1" dirty="0" err="1" smtClean="0">
                <a:latin typeface="Tahoma" pitchFamily="34" charset="0"/>
                <a:cs typeface="Tahoma" pitchFamily="34" charset="0"/>
              </a:rPr>
              <a:t>SxC</a:t>
            </a:r>
            <a:r>
              <a:rPr lang="en-US" dirty="0" smtClean="0">
                <a:latin typeface="Tahoma" pitchFamily="34" charset="0"/>
                <a:cs typeface="Tahoma" pitchFamily="34" charset="0"/>
              </a:rPr>
              <a:t>.</a:t>
            </a:r>
            <a:endParaRPr lang="en-US" dirty="0">
              <a:latin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138" y="1016000"/>
            <a:ext cx="7669212" cy="4878259"/>
          </a:xfrm>
          <a:prstGeom prst="rect">
            <a:avLst/>
          </a:prstGeom>
          <a:noFill/>
        </p:spPr>
        <p:txBody>
          <a:bodyPr>
            <a:spAutoFit/>
          </a:bodyPr>
          <a:lstStyle/>
          <a:p>
            <a:pPr algn="ctr" eaLnBrk="0" hangingPunct="0">
              <a:spcBef>
                <a:spcPct val="20000"/>
              </a:spcBef>
              <a:defRPr/>
            </a:pPr>
            <a:r>
              <a:rPr lang="en-US" sz="2400" b="1" dirty="0">
                <a:latin typeface="Tahoma" pitchFamily="34" charset="0"/>
                <a:ea typeface="Tahoma" pitchFamily="34" charset="0"/>
                <a:cs typeface="Tahoma" pitchFamily="34" charset="0"/>
              </a:rPr>
              <a:t>Mortalities</a:t>
            </a:r>
          </a:p>
          <a:p>
            <a:pPr algn="ctr" eaLnBrk="0" hangingPunct="0">
              <a:spcBef>
                <a:spcPct val="20000"/>
              </a:spcBef>
              <a:defRPr/>
            </a:pPr>
            <a:endParaRPr lang="en-US" sz="1200" dirty="0">
              <a:latin typeface="Tahoma" pitchFamily="34" charset="0"/>
              <a:ea typeface="Tahoma" pitchFamily="34" charset="0"/>
              <a:cs typeface="Tahoma" pitchFamily="34" charset="0"/>
            </a:endParaRPr>
          </a:p>
          <a:p>
            <a:pPr marL="571500" lvl="1" indent="-114300" eaLnBrk="0" hangingPunct="0">
              <a:lnSpc>
                <a:spcPct val="90000"/>
              </a:lnSpc>
              <a:spcBef>
                <a:spcPct val="20000"/>
              </a:spcBef>
              <a:defRPr/>
            </a:pPr>
            <a:r>
              <a:rPr lang="en-US" b="1" dirty="0">
                <a:latin typeface="Tahoma" pitchFamily="34" charset="0"/>
                <a:ea typeface="Tahoma" pitchFamily="34" charset="0"/>
                <a:cs typeface="Tahoma" pitchFamily="34" charset="0"/>
              </a:rPr>
              <a:t>994k</a:t>
            </a:r>
            <a:r>
              <a:rPr lang="en-US" dirty="0">
                <a:latin typeface="Tahoma" pitchFamily="34" charset="0"/>
                <a:ea typeface="Tahoma" pitchFamily="34" charset="0"/>
                <a:cs typeface="Tahoma" pitchFamily="34" charset="0"/>
              </a:rPr>
              <a:t> mortality events from the recovery of host fish or bare tags:</a:t>
            </a:r>
          </a:p>
          <a:p>
            <a:pPr marL="571500" lvl="1" indent="-11430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dirty="0">
                <a:latin typeface="Tahoma" pitchFamily="34" charset="0"/>
                <a:ea typeface="Tahoma" pitchFamily="34" charset="0"/>
                <a:cs typeface="Tahoma" pitchFamily="34" charset="0"/>
              </a:rPr>
              <a:t>Tags detected in marked Northern </a:t>
            </a:r>
            <a:r>
              <a:rPr lang="en-US" dirty="0" err="1">
                <a:latin typeface="Tahoma" pitchFamily="34" charset="0"/>
                <a:ea typeface="Tahoma" pitchFamily="34" charset="0"/>
                <a:cs typeface="Tahoma" pitchFamily="34" charset="0"/>
              </a:rPr>
              <a:t>Pikeminnow</a:t>
            </a:r>
            <a:r>
              <a:rPr lang="en-US" dirty="0">
                <a:latin typeface="Tahoma" pitchFamily="34" charset="0"/>
                <a:ea typeface="Tahoma" pitchFamily="34" charset="0"/>
                <a:cs typeface="Tahoma" pitchFamily="34" charset="0"/>
              </a:rPr>
              <a:t> recovered in the Sport Reward Fishery, and from NPM prey</a:t>
            </a:r>
          </a:p>
          <a:p>
            <a:pPr marL="628650" lvl="1" indent="-17145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dirty="0">
                <a:latin typeface="Tahoma" pitchFamily="34" charset="0"/>
                <a:ea typeface="Tahoma" pitchFamily="34" charset="0"/>
                <a:cs typeface="Tahoma" pitchFamily="34" charset="0"/>
              </a:rPr>
              <a:t>Tags detected in sport and commercial harvests</a:t>
            </a:r>
          </a:p>
          <a:p>
            <a:pPr marL="628650" lvl="1" indent="-17145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dirty="0">
                <a:latin typeface="Tahoma" pitchFamily="34" charset="0"/>
                <a:ea typeface="Tahoma" pitchFamily="34" charset="0"/>
                <a:cs typeface="Tahoma" pitchFamily="34" charset="0"/>
              </a:rPr>
              <a:t>Tags detected in hatchery </a:t>
            </a:r>
            <a:r>
              <a:rPr lang="en-US" dirty="0" err="1">
                <a:latin typeface="Tahoma" pitchFamily="34" charset="0"/>
                <a:ea typeface="Tahoma" pitchFamily="34" charset="0"/>
                <a:cs typeface="Tahoma" pitchFamily="34" charset="0"/>
              </a:rPr>
              <a:t>spawners</a:t>
            </a:r>
            <a:endParaRPr lang="en-US" dirty="0">
              <a:latin typeface="Tahoma" pitchFamily="34" charset="0"/>
              <a:ea typeface="Tahoma" pitchFamily="34" charset="0"/>
              <a:cs typeface="Tahoma" pitchFamily="34" charset="0"/>
            </a:endParaRPr>
          </a:p>
          <a:p>
            <a:pPr marL="628650" lvl="1" indent="-17145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dirty="0">
                <a:latin typeface="Tahoma" pitchFamily="34" charset="0"/>
                <a:ea typeface="Tahoma" pitchFamily="34" charset="0"/>
                <a:cs typeface="Tahoma" pitchFamily="34" charset="0"/>
              </a:rPr>
              <a:t>Bare tags retrieved from bypass systems at </a:t>
            </a:r>
            <a:r>
              <a:rPr lang="en-US" dirty="0" smtClean="0">
                <a:latin typeface="Tahoma" pitchFamily="34" charset="0"/>
                <a:ea typeface="Tahoma" pitchFamily="34" charset="0"/>
                <a:cs typeface="Tahoma" pitchFamily="34" charset="0"/>
              </a:rPr>
              <a:t>dams</a:t>
            </a:r>
            <a:endParaRPr lang="en-US" dirty="0">
              <a:latin typeface="Tahoma" pitchFamily="34" charset="0"/>
              <a:ea typeface="Tahoma" pitchFamily="34" charset="0"/>
              <a:cs typeface="Tahoma" pitchFamily="34" charset="0"/>
            </a:endParaRPr>
          </a:p>
          <a:p>
            <a:pPr marL="628650" lvl="1" indent="-17145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b="1" dirty="0">
                <a:latin typeface="Tahoma" pitchFamily="34" charset="0"/>
                <a:ea typeface="Tahoma" pitchFamily="34" charset="0"/>
                <a:cs typeface="Tahoma" pitchFamily="34" charset="0"/>
              </a:rPr>
              <a:t>924k (93%) </a:t>
            </a:r>
            <a:r>
              <a:rPr lang="en-US" dirty="0">
                <a:latin typeface="Tahoma" pitchFamily="34" charset="0"/>
                <a:ea typeface="Tahoma" pitchFamily="34" charset="0"/>
                <a:cs typeface="Tahoma" pitchFamily="34" charset="0"/>
              </a:rPr>
              <a:t>detected </a:t>
            </a:r>
            <a:r>
              <a:rPr lang="en-US" i="1" dirty="0">
                <a:latin typeface="Tahoma" pitchFamily="34" charset="0"/>
                <a:ea typeface="Tahoma" pitchFamily="34" charset="0"/>
                <a:cs typeface="Tahoma" pitchFamily="34" charset="0"/>
              </a:rPr>
              <a:t>in situ </a:t>
            </a:r>
            <a:r>
              <a:rPr lang="en-US" dirty="0">
                <a:latin typeface="Tahoma" pitchFamily="34" charset="0"/>
                <a:ea typeface="Tahoma" pitchFamily="34" charset="0"/>
                <a:cs typeface="Tahoma" pitchFamily="34" charset="0"/>
              </a:rPr>
              <a:t>from colonies of avian </a:t>
            </a:r>
            <a:r>
              <a:rPr lang="en-US" dirty="0" err="1">
                <a:latin typeface="Tahoma" pitchFamily="34" charset="0"/>
                <a:ea typeface="Tahoma" pitchFamily="34" charset="0"/>
                <a:cs typeface="Tahoma" pitchFamily="34" charset="0"/>
              </a:rPr>
              <a:t>piscivores</a:t>
            </a:r>
            <a:r>
              <a:rPr lang="en-US" dirty="0">
                <a:latin typeface="Tahoma" pitchFamily="34" charset="0"/>
                <a:ea typeface="Tahoma" pitchFamily="34" charset="0"/>
                <a:cs typeface="Tahoma" pitchFamily="34" charset="0"/>
              </a:rPr>
              <a:t> (terns, cormorants, pelicans, </a:t>
            </a:r>
            <a:r>
              <a:rPr lang="en-US" dirty="0" smtClean="0">
                <a:latin typeface="Tahoma" pitchFamily="34" charset="0"/>
                <a:ea typeface="Tahoma" pitchFamily="34" charset="0"/>
                <a:cs typeface="Tahoma" pitchFamily="34" charset="0"/>
              </a:rPr>
              <a:t>gulls)</a:t>
            </a:r>
          </a:p>
          <a:p>
            <a:pPr marL="628650" lvl="1" indent="-171450" eaLnBrk="0" hangingPunct="0">
              <a:lnSpc>
                <a:spcPct val="90000"/>
              </a:lnSpc>
              <a:spcBef>
                <a:spcPct val="20000"/>
              </a:spcBef>
              <a:defRPr/>
            </a:pPr>
            <a:endParaRPr lang="en-US" sz="800" dirty="0">
              <a:latin typeface="Tahoma" pitchFamily="34" charset="0"/>
              <a:ea typeface="Tahoma" pitchFamily="34" charset="0"/>
              <a:cs typeface="Tahoma" pitchFamily="34" charset="0"/>
            </a:endParaRPr>
          </a:p>
          <a:p>
            <a:pPr marL="628650" lvl="1" indent="-171450" eaLnBrk="0" hangingPunct="0">
              <a:lnSpc>
                <a:spcPct val="90000"/>
              </a:lnSpc>
              <a:spcBef>
                <a:spcPct val="20000"/>
              </a:spcBef>
              <a:buFontTx/>
              <a:buChar char="•"/>
              <a:defRPr/>
            </a:pPr>
            <a:r>
              <a:rPr lang="en-US" b="1" dirty="0" smtClean="0">
                <a:latin typeface="Tahoma" pitchFamily="34" charset="0"/>
                <a:ea typeface="Tahoma" pitchFamily="34" charset="0"/>
                <a:cs typeface="Tahoma" pitchFamily="34" charset="0"/>
              </a:rPr>
              <a:t>574k </a:t>
            </a:r>
            <a:r>
              <a:rPr lang="en-US" b="1" dirty="0">
                <a:latin typeface="Tahoma" pitchFamily="34" charset="0"/>
                <a:ea typeface="Tahoma" pitchFamily="34" charset="0"/>
                <a:cs typeface="Tahoma" pitchFamily="34" charset="0"/>
              </a:rPr>
              <a:t>(58%) </a:t>
            </a:r>
            <a:r>
              <a:rPr lang="en-US" dirty="0">
                <a:latin typeface="Tahoma" pitchFamily="34" charset="0"/>
                <a:ea typeface="Tahoma" pitchFamily="34" charset="0"/>
                <a:cs typeface="Tahoma" pitchFamily="34" charset="0"/>
              </a:rPr>
              <a:t>reported from colonial sites in the Columbia River </a:t>
            </a:r>
            <a:r>
              <a:rPr lang="en-US" dirty="0" smtClean="0">
                <a:latin typeface="Tahoma" pitchFamily="34" charset="0"/>
                <a:ea typeface="Tahoma" pitchFamily="34" charset="0"/>
                <a:cs typeface="Tahoma" pitchFamily="34" charset="0"/>
              </a:rPr>
              <a:t>estuary</a:t>
            </a:r>
            <a:endParaRPr lang="en-US" dirty="0">
              <a:latin typeface="Tahoma" pitchFamily="34" charset="0"/>
              <a:ea typeface="Tahoma" pitchFamily="34" charset="0"/>
              <a:cs typeface="Tahoma" pitchFamily="34" charset="0"/>
            </a:endParaRPr>
          </a:p>
          <a:p>
            <a:pPr eaLnBrk="0" hangingPunct="0">
              <a:spcBef>
                <a:spcPct val="20000"/>
              </a:spcBef>
              <a:buFontTx/>
              <a:buChar char="•"/>
              <a:defRPr/>
            </a:pPr>
            <a:endParaRPr lang="en-US" dirty="0">
              <a:latin typeface="Tahoma" pitchFamily="34" charset="0"/>
              <a:ea typeface="Tahoma" pitchFamily="34"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PTAGIS_AFS_Zoom_6"/>
          <p:cNvPicPr preferRelativeResize="0">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69473" y="-41581"/>
            <a:ext cx="9248567" cy="6950684"/>
          </a:xfrm>
          <a:prstGeom prst="rect">
            <a:avLst/>
          </a:prstGeom>
          <a:solidFill>
            <a:srgbClr val="00FF00">
              <a:alpha val="50195"/>
            </a:srgbClr>
          </a:solidFill>
          <a:ln w="9525">
            <a:noFill/>
            <a:miter lim="800000"/>
            <a:headEnd/>
            <a:tailEnd/>
          </a:ln>
        </p:spPr>
      </p:pic>
      <p:sp>
        <p:nvSpPr>
          <p:cNvPr id="93186" name="Oval 3"/>
          <p:cNvSpPr>
            <a:spLocks noChangeArrowheads="1"/>
          </p:cNvSpPr>
          <p:nvPr/>
        </p:nvSpPr>
        <p:spPr bwMode="auto">
          <a:xfrm>
            <a:off x="7056438" y="3033713"/>
            <a:ext cx="288925" cy="288925"/>
          </a:xfrm>
          <a:prstGeom prst="ellipse">
            <a:avLst/>
          </a:prstGeom>
          <a:noFill/>
          <a:ln w="9525" algn="ctr">
            <a:noFill/>
            <a:round/>
            <a:headEnd/>
            <a:tailEnd/>
          </a:ln>
        </p:spPr>
        <p:txBody>
          <a:bodyPr wrap="none" anchor="ctr"/>
          <a:lstStyle/>
          <a:p>
            <a:pPr eaLnBrk="0" hangingPunct="0">
              <a:spcBef>
                <a:spcPct val="20000"/>
              </a:spcBef>
              <a:buFontTx/>
              <a:buChar char="•"/>
            </a:pPr>
            <a:endParaRPr lang="en-US"/>
          </a:p>
        </p:txBody>
      </p:sp>
      <p:sp>
        <p:nvSpPr>
          <p:cNvPr id="93187" name="Oval 4"/>
          <p:cNvSpPr>
            <a:spLocks noChangeArrowheads="1"/>
          </p:cNvSpPr>
          <p:nvPr/>
        </p:nvSpPr>
        <p:spPr bwMode="auto">
          <a:xfrm>
            <a:off x="7019925" y="3933825"/>
            <a:ext cx="323850" cy="288925"/>
          </a:xfrm>
          <a:prstGeom prst="ellipse">
            <a:avLst/>
          </a:prstGeom>
          <a:noFill/>
          <a:ln w="9525" algn="ctr">
            <a:noFill/>
            <a:round/>
            <a:headEnd/>
            <a:tailEnd/>
          </a:ln>
        </p:spPr>
        <p:txBody>
          <a:bodyPr wrap="none" anchor="ctr"/>
          <a:lstStyle/>
          <a:p>
            <a:pPr eaLnBrk="0" hangingPunct="0">
              <a:spcBef>
                <a:spcPct val="20000"/>
              </a:spcBef>
              <a:buFontTx/>
              <a:buChar char="•"/>
            </a:pPr>
            <a:endParaRPr lang="en-US"/>
          </a:p>
        </p:txBody>
      </p:sp>
      <p:sp>
        <p:nvSpPr>
          <p:cNvPr id="93188" name="MCN Marker"/>
          <p:cNvSpPr>
            <a:spLocks noChangeArrowheads="1"/>
          </p:cNvSpPr>
          <p:nvPr/>
        </p:nvSpPr>
        <p:spPr bwMode="auto">
          <a:xfrm>
            <a:off x="5148263" y="3933825"/>
            <a:ext cx="288925" cy="288925"/>
          </a:xfrm>
          <a:prstGeom prst="ellipse">
            <a:avLst/>
          </a:prstGeom>
          <a:solidFill>
            <a:srgbClr val="0070C0">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89" name="JDA Marker"/>
          <p:cNvSpPr>
            <a:spLocks noChangeArrowheads="1"/>
          </p:cNvSpPr>
          <p:nvPr/>
        </p:nvSpPr>
        <p:spPr bwMode="auto">
          <a:xfrm>
            <a:off x="3721100" y="4198938"/>
            <a:ext cx="288925" cy="288925"/>
          </a:xfrm>
          <a:prstGeom prst="ellipse">
            <a:avLst/>
          </a:prstGeom>
          <a:solidFill>
            <a:srgbClr val="0070C0">
              <a:alpha val="74901"/>
            </a:srgbClr>
          </a:solidFill>
          <a:ln w="9525" algn="ctr">
            <a:noFill/>
            <a:round/>
            <a:headEnd/>
            <a:tailEnd/>
          </a:ln>
        </p:spPr>
        <p:txBody>
          <a:bodyPr wrap="none" anchor="ctr"/>
          <a:lstStyle/>
          <a:p>
            <a:pPr eaLnBrk="0" hangingPunct="0">
              <a:spcBef>
                <a:spcPct val="20000"/>
              </a:spcBef>
              <a:buFontTx/>
              <a:buChar char="•"/>
            </a:pPr>
            <a:endParaRPr lang="en-US" dirty="0"/>
          </a:p>
        </p:txBody>
      </p:sp>
      <p:sp>
        <p:nvSpPr>
          <p:cNvPr id="93190" name="RIS Marker"/>
          <p:cNvSpPr>
            <a:spLocks noChangeArrowheads="1"/>
          </p:cNvSpPr>
          <p:nvPr/>
        </p:nvSpPr>
        <p:spPr bwMode="auto">
          <a:xfrm>
            <a:off x="4248150" y="1881188"/>
            <a:ext cx="288925" cy="288925"/>
          </a:xfrm>
          <a:prstGeom prst="ellipse">
            <a:avLst/>
          </a:prstGeom>
          <a:solidFill>
            <a:srgbClr val="0070C0">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91" name="Oval 17"/>
          <p:cNvSpPr>
            <a:spLocks noChangeArrowheads="1"/>
          </p:cNvSpPr>
          <p:nvPr/>
        </p:nvSpPr>
        <p:spPr bwMode="auto">
          <a:xfrm>
            <a:off x="5076825" y="2349500"/>
            <a:ext cx="288925" cy="288925"/>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92" name="IHR Marker"/>
          <p:cNvSpPr>
            <a:spLocks noChangeArrowheads="1"/>
          </p:cNvSpPr>
          <p:nvPr/>
        </p:nvSpPr>
        <p:spPr bwMode="auto">
          <a:xfrm>
            <a:off x="5472113" y="3465513"/>
            <a:ext cx="288925" cy="288925"/>
          </a:xfrm>
          <a:prstGeom prst="ellipse">
            <a:avLst/>
          </a:prstGeom>
          <a:solidFill>
            <a:srgbClr val="0070C0">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93" name="Text Box 22"/>
          <p:cNvSpPr txBox="1">
            <a:spLocks noChangeArrowheads="1"/>
          </p:cNvSpPr>
          <p:nvPr/>
        </p:nvSpPr>
        <p:spPr bwMode="auto">
          <a:xfrm>
            <a:off x="5448300" y="3500438"/>
            <a:ext cx="433388" cy="228600"/>
          </a:xfrm>
          <a:prstGeom prst="rect">
            <a:avLst/>
          </a:prstGeom>
          <a:noFill/>
          <a:ln w="9525" algn="ctr">
            <a:noFill/>
            <a:miter lim="800000"/>
            <a:headEnd/>
            <a:tailEnd/>
          </a:ln>
        </p:spPr>
        <p:txBody>
          <a:bodyPr>
            <a:spAutoFit/>
          </a:bodyPr>
          <a:lstStyle/>
          <a:p>
            <a:pPr marL="342900" indent="-342900" eaLnBrk="0" hangingPunct="0">
              <a:spcBef>
                <a:spcPct val="50000"/>
              </a:spcBef>
            </a:pPr>
            <a:r>
              <a:rPr lang="en-US" sz="900" b="1" dirty="0">
                <a:solidFill>
                  <a:schemeClr val="bg1"/>
                </a:solidFill>
              </a:rPr>
              <a:t>IHR</a:t>
            </a:r>
          </a:p>
        </p:txBody>
      </p:sp>
      <p:sp>
        <p:nvSpPr>
          <p:cNvPr id="93194" name="Text Box 27"/>
          <p:cNvSpPr txBox="1">
            <a:spLocks noChangeArrowheads="1"/>
          </p:cNvSpPr>
          <p:nvPr/>
        </p:nvSpPr>
        <p:spPr bwMode="auto">
          <a:xfrm>
            <a:off x="5073650" y="3975100"/>
            <a:ext cx="504825" cy="228600"/>
          </a:xfrm>
          <a:prstGeom prst="rect">
            <a:avLst/>
          </a:prstGeom>
          <a:noFill/>
          <a:ln w="9525" algn="ctr">
            <a:noFill/>
            <a:miter lim="800000"/>
            <a:headEnd/>
            <a:tailEnd/>
          </a:ln>
        </p:spPr>
        <p:txBody>
          <a:bodyPr>
            <a:spAutoFit/>
          </a:bodyPr>
          <a:lstStyle/>
          <a:p>
            <a:pPr marL="342900" indent="-342900" eaLnBrk="0" hangingPunct="0">
              <a:spcBef>
                <a:spcPct val="50000"/>
              </a:spcBef>
            </a:pPr>
            <a:r>
              <a:rPr lang="en-US" sz="900" b="1" dirty="0">
                <a:solidFill>
                  <a:schemeClr val="bg1"/>
                </a:solidFill>
              </a:rPr>
              <a:t>MCN</a:t>
            </a:r>
          </a:p>
        </p:txBody>
      </p:sp>
      <p:sp>
        <p:nvSpPr>
          <p:cNvPr id="93195" name="Text Box 28"/>
          <p:cNvSpPr txBox="1">
            <a:spLocks noChangeArrowheads="1"/>
          </p:cNvSpPr>
          <p:nvPr/>
        </p:nvSpPr>
        <p:spPr bwMode="auto">
          <a:xfrm>
            <a:off x="3694112" y="4235450"/>
            <a:ext cx="468313" cy="228600"/>
          </a:xfrm>
          <a:prstGeom prst="rect">
            <a:avLst/>
          </a:prstGeom>
          <a:noFill/>
          <a:ln w="9525" algn="ctr">
            <a:noFill/>
            <a:miter lim="800000"/>
            <a:headEnd/>
            <a:tailEnd/>
          </a:ln>
        </p:spPr>
        <p:txBody>
          <a:bodyPr>
            <a:spAutoFit/>
          </a:bodyPr>
          <a:lstStyle/>
          <a:p>
            <a:pPr marL="342900" indent="-342900" eaLnBrk="0" hangingPunct="0">
              <a:spcBef>
                <a:spcPct val="50000"/>
              </a:spcBef>
            </a:pPr>
            <a:r>
              <a:rPr lang="en-US" sz="900" b="1" dirty="0">
                <a:solidFill>
                  <a:schemeClr val="bg1"/>
                </a:solidFill>
              </a:rPr>
              <a:t>JDA</a:t>
            </a:r>
          </a:p>
        </p:txBody>
      </p:sp>
      <p:sp>
        <p:nvSpPr>
          <p:cNvPr id="93196" name="Text Box 30"/>
          <p:cNvSpPr txBox="1">
            <a:spLocks noChangeArrowheads="1"/>
          </p:cNvSpPr>
          <p:nvPr/>
        </p:nvSpPr>
        <p:spPr bwMode="auto">
          <a:xfrm>
            <a:off x="4210050" y="1917700"/>
            <a:ext cx="468313" cy="228600"/>
          </a:xfrm>
          <a:prstGeom prst="rect">
            <a:avLst/>
          </a:prstGeom>
          <a:noFill/>
          <a:ln w="9525" algn="ctr">
            <a:noFill/>
            <a:miter lim="800000"/>
            <a:headEnd/>
            <a:tailEnd/>
          </a:ln>
        </p:spPr>
        <p:txBody>
          <a:bodyPr>
            <a:spAutoFit/>
          </a:bodyPr>
          <a:lstStyle/>
          <a:p>
            <a:pPr marL="342900" indent="-342900" eaLnBrk="0" hangingPunct="0">
              <a:spcBef>
                <a:spcPct val="50000"/>
              </a:spcBef>
            </a:pPr>
            <a:r>
              <a:rPr lang="en-US" sz="900" b="1" dirty="0">
                <a:solidFill>
                  <a:schemeClr val="bg1"/>
                </a:solidFill>
              </a:rPr>
              <a:t> RIS</a:t>
            </a:r>
          </a:p>
        </p:txBody>
      </p:sp>
      <p:sp>
        <p:nvSpPr>
          <p:cNvPr id="93197" name="Oval 57"/>
          <p:cNvSpPr>
            <a:spLocks noChangeArrowheads="1"/>
          </p:cNvSpPr>
          <p:nvPr/>
        </p:nvSpPr>
        <p:spPr bwMode="auto">
          <a:xfrm rot="-2056268">
            <a:off x="5330825" y="3640138"/>
            <a:ext cx="355600" cy="531812"/>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98" name="Oval 60"/>
          <p:cNvSpPr>
            <a:spLocks noChangeArrowheads="1"/>
          </p:cNvSpPr>
          <p:nvPr/>
        </p:nvSpPr>
        <p:spPr bwMode="auto">
          <a:xfrm>
            <a:off x="376238" y="3054350"/>
            <a:ext cx="647700" cy="652463"/>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199" name="Oval 63"/>
          <p:cNvSpPr>
            <a:spLocks noChangeArrowheads="1"/>
          </p:cNvSpPr>
          <p:nvPr/>
        </p:nvSpPr>
        <p:spPr bwMode="auto">
          <a:xfrm>
            <a:off x="4643438" y="4003675"/>
            <a:ext cx="254000" cy="254000"/>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00" name="Oval 64"/>
          <p:cNvSpPr>
            <a:spLocks noChangeArrowheads="1"/>
          </p:cNvSpPr>
          <p:nvPr/>
        </p:nvSpPr>
        <p:spPr bwMode="auto">
          <a:xfrm>
            <a:off x="5111750" y="3176588"/>
            <a:ext cx="254000" cy="254000"/>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01" name="Text Box 65"/>
          <p:cNvSpPr txBox="1">
            <a:spLocks noChangeArrowheads="1"/>
          </p:cNvSpPr>
          <p:nvPr/>
        </p:nvSpPr>
        <p:spPr bwMode="auto">
          <a:xfrm>
            <a:off x="5292725" y="2312988"/>
            <a:ext cx="792163"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30k</a:t>
            </a:r>
          </a:p>
        </p:txBody>
      </p:sp>
      <p:sp>
        <p:nvSpPr>
          <p:cNvPr id="93202" name="Text Box 66"/>
          <p:cNvSpPr txBox="1">
            <a:spLocks noChangeArrowheads="1"/>
          </p:cNvSpPr>
          <p:nvPr/>
        </p:nvSpPr>
        <p:spPr bwMode="auto">
          <a:xfrm>
            <a:off x="5275262" y="2986088"/>
            <a:ext cx="792163"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10k</a:t>
            </a:r>
          </a:p>
        </p:txBody>
      </p:sp>
      <p:sp>
        <p:nvSpPr>
          <p:cNvPr id="93203" name="Text Box 67"/>
          <p:cNvSpPr txBox="1">
            <a:spLocks noChangeArrowheads="1"/>
          </p:cNvSpPr>
          <p:nvPr/>
        </p:nvSpPr>
        <p:spPr bwMode="auto">
          <a:xfrm>
            <a:off x="5613400" y="4017963"/>
            <a:ext cx="792163"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244k</a:t>
            </a:r>
          </a:p>
        </p:txBody>
      </p:sp>
      <p:sp>
        <p:nvSpPr>
          <p:cNvPr id="93204" name="Text Box 69"/>
          <p:cNvSpPr txBox="1">
            <a:spLocks noChangeArrowheads="1"/>
          </p:cNvSpPr>
          <p:nvPr/>
        </p:nvSpPr>
        <p:spPr bwMode="auto">
          <a:xfrm>
            <a:off x="4500563" y="4221163"/>
            <a:ext cx="792162"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22k</a:t>
            </a:r>
          </a:p>
        </p:txBody>
      </p:sp>
      <p:sp>
        <p:nvSpPr>
          <p:cNvPr id="93205" name="Text Box 70"/>
          <p:cNvSpPr txBox="1">
            <a:spLocks noChangeArrowheads="1"/>
          </p:cNvSpPr>
          <p:nvPr/>
        </p:nvSpPr>
        <p:spPr bwMode="auto">
          <a:xfrm>
            <a:off x="431800" y="3644900"/>
            <a:ext cx="792163"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574k</a:t>
            </a:r>
          </a:p>
        </p:txBody>
      </p:sp>
      <p:sp>
        <p:nvSpPr>
          <p:cNvPr id="93206" name="Text Box 72"/>
          <p:cNvSpPr txBox="1">
            <a:spLocks noChangeArrowheads="1"/>
          </p:cNvSpPr>
          <p:nvPr/>
        </p:nvSpPr>
        <p:spPr bwMode="auto">
          <a:xfrm>
            <a:off x="647700" y="83403"/>
            <a:ext cx="7812088" cy="830997"/>
          </a:xfrm>
          <a:prstGeom prst="rect">
            <a:avLst/>
          </a:prstGeom>
          <a:solidFill>
            <a:schemeClr val="bg1">
              <a:alpha val="90000"/>
            </a:schemeClr>
          </a:solidFill>
          <a:ln w="15875" cap="rnd" cmpd="sng" algn="ctr">
            <a:solidFill>
              <a:schemeClr val="tx1"/>
            </a:solidFill>
            <a:round/>
            <a:headEnd/>
            <a:tailEnd/>
          </a:ln>
        </p:spPr>
        <p:txBody>
          <a:bodyPr>
            <a:spAutoFit/>
          </a:bodyPr>
          <a:lstStyle/>
          <a:p>
            <a:pPr marL="342900" indent="-342900" algn="ctr" eaLnBrk="0" hangingPunct="0">
              <a:spcBef>
                <a:spcPct val="50000"/>
              </a:spcBef>
            </a:pPr>
            <a:r>
              <a:rPr lang="en-US" sz="2400" b="1" dirty="0" smtClean="0">
                <a:latin typeface="Tahoma" pitchFamily="34" charset="0"/>
                <a:ea typeface="Tahoma" pitchFamily="34" charset="0"/>
                <a:cs typeface="Tahoma" pitchFamily="34" charset="0"/>
              </a:rPr>
              <a:t>PIT Tags “Recovered” at Avian Predator Colonies 1996 - 2010</a:t>
            </a:r>
            <a:endParaRPr lang="en-US" sz="2400" b="1" dirty="0">
              <a:latin typeface="Tahoma" pitchFamily="34" charset="0"/>
              <a:ea typeface="Tahoma" pitchFamily="34" charset="0"/>
              <a:cs typeface="Tahoma" pitchFamily="34" charset="0"/>
            </a:endParaRPr>
          </a:p>
        </p:txBody>
      </p:sp>
      <p:sp>
        <p:nvSpPr>
          <p:cNvPr id="93207" name="Oval 64"/>
          <p:cNvSpPr>
            <a:spLocks noChangeArrowheads="1"/>
          </p:cNvSpPr>
          <p:nvPr/>
        </p:nvSpPr>
        <p:spPr bwMode="auto">
          <a:xfrm>
            <a:off x="4559300" y="2965450"/>
            <a:ext cx="130175" cy="130175"/>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08" name="Text Box 66"/>
          <p:cNvSpPr txBox="1">
            <a:spLocks noChangeArrowheads="1"/>
          </p:cNvSpPr>
          <p:nvPr/>
        </p:nvSpPr>
        <p:spPr bwMode="auto">
          <a:xfrm>
            <a:off x="4533900" y="2717800"/>
            <a:ext cx="612775"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&lt;1k</a:t>
            </a:r>
          </a:p>
        </p:txBody>
      </p:sp>
      <p:sp>
        <p:nvSpPr>
          <p:cNvPr id="93209" name="Oval 17"/>
          <p:cNvSpPr>
            <a:spLocks noChangeArrowheads="1"/>
          </p:cNvSpPr>
          <p:nvPr/>
        </p:nvSpPr>
        <p:spPr bwMode="auto">
          <a:xfrm>
            <a:off x="3421063" y="4221163"/>
            <a:ext cx="288925" cy="288925"/>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10" name="Text Box 65"/>
          <p:cNvSpPr txBox="1">
            <a:spLocks noChangeArrowheads="1"/>
          </p:cNvSpPr>
          <p:nvPr/>
        </p:nvSpPr>
        <p:spPr bwMode="auto">
          <a:xfrm>
            <a:off x="3281363" y="3927475"/>
            <a:ext cx="792162"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43k</a:t>
            </a:r>
          </a:p>
        </p:txBody>
      </p:sp>
      <p:sp>
        <p:nvSpPr>
          <p:cNvPr id="93211" name="Oval 64"/>
          <p:cNvSpPr>
            <a:spLocks noChangeArrowheads="1"/>
          </p:cNvSpPr>
          <p:nvPr/>
        </p:nvSpPr>
        <p:spPr bwMode="auto">
          <a:xfrm>
            <a:off x="4176713" y="1808163"/>
            <a:ext cx="149225" cy="150812"/>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12" name="Text Box 66"/>
          <p:cNvSpPr txBox="1">
            <a:spLocks noChangeArrowheads="1"/>
          </p:cNvSpPr>
          <p:nvPr/>
        </p:nvSpPr>
        <p:spPr bwMode="auto">
          <a:xfrm>
            <a:off x="4211638" y="1592263"/>
            <a:ext cx="612775" cy="369887"/>
          </a:xfrm>
          <a:prstGeom prst="rect">
            <a:avLst/>
          </a:prstGeom>
          <a:noFill/>
          <a:ln w="9525" algn="ctr">
            <a:noFill/>
            <a:miter lim="800000"/>
            <a:headEnd/>
            <a:tailEnd/>
          </a:ln>
        </p:spPr>
        <p:txBody>
          <a:bodyPr>
            <a:spAutoFit/>
          </a:bodyPr>
          <a:lstStyle/>
          <a:p>
            <a:pPr marL="342900" indent="-342900" eaLnBrk="0" hangingPunct="0">
              <a:spcBef>
                <a:spcPct val="50000"/>
              </a:spcBef>
            </a:pPr>
            <a:r>
              <a:rPr lang="en-US" b="1" dirty="0"/>
              <a:t>1k</a:t>
            </a:r>
          </a:p>
        </p:txBody>
      </p:sp>
      <p:sp>
        <p:nvSpPr>
          <p:cNvPr id="93213" name="Oval 64"/>
          <p:cNvSpPr>
            <a:spLocks noChangeArrowheads="1"/>
          </p:cNvSpPr>
          <p:nvPr/>
        </p:nvSpPr>
        <p:spPr bwMode="auto">
          <a:xfrm>
            <a:off x="5364163" y="1233488"/>
            <a:ext cx="112712" cy="112712"/>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14" name="Text Box 66"/>
          <p:cNvSpPr txBox="1">
            <a:spLocks noChangeArrowheads="1"/>
          </p:cNvSpPr>
          <p:nvPr/>
        </p:nvSpPr>
        <p:spPr bwMode="auto">
          <a:xfrm>
            <a:off x="5362575" y="1019175"/>
            <a:ext cx="612775"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dirty="0">
                <a:latin typeface="Tahoma" pitchFamily="34" charset="0"/>
                <a:ea typeface="Tahoma" pitchFamily="34" charset="0"/>
                <a:cs typeface="Tahoma" pitchFamily="34" charset="0"/>
              </a:rPr>
              <a:t>&lt;1k</a:t>
            </a:r>
          </a:p>
        </p:txBody>
      </p:sp>
      <p:sp>
        <p:nvSpPr>
          <p:cNvPr id="93215" name="Oval 64"/>
          <p:cNvSpPr>
            <a:spLocks noChangeArrowheads="1"/>
          </p:cNvSpPr>
          <p:nvPr/>
        </p:nvSpPr>
        <p:spPr bwMode="auto">
          <a:xfrm>
            <a:off x="7667625" y="3321050"/>
            <a:ext cx="114300" cy="112713"/>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16" name="Text Box 66"/>
          <p:cNvSpPr txBox="1">
            <a:spLocks noChangeArrowheads="1"/>
          </p:cNvSpPr>
          <p:nvPr/>
        </p:nvSpPr>
        <p:spPr bwMode="auto">
          <a:xfrm>
            <a:off x="7693025" y="3268663"/>
            <a:ext cx="612775"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a:latin typeface="Tahoma" pitchFamily="34" charset="0"/>
                <a:ea typeface="Tahoma" pitchFamily="34" charset="0"/>
                <a:cs typeface="Tahoma" pitchFamily="34" charset="0"/>
              </a:rPr>
              <a:t>&lt;1k</a:t>
            </a:r>
          </a:p>
        </p:txBody>
      </p:sp>
      <p:sp>
        <p:nvSpPr>
          <p:cNvPr id="93217" name="Oval 64"/>
          <p:cNvSpPr>
            <a:spLocks noChangeArrowheads="1"/>
          </p:cNvSpPr>
          <p:nvPr/>
        </p:nvSpPr>
        <p:spPr bwMode="auto">
          <a:xfrm>
            <a:off x="7380288" y="3429000"/>
            <a:ext cx="149225" cy="149225"/>
          </a:xfrm>
          <a:prstGeom prst="ellipse">
            <a:avLst/>
          </a:prstGeom>
          <a:solidFill>
            <a:srgbClr val="FFFFFF">
              <a:alpha val="74901"/>
            </a:srgbClr>
          </a:solidFill>
          <a:ln w="9525" algn="ctr">
            <a:solidFill>
              <a:schemeClr val="tx1"/>
            </a:solidFill>
            <a:round/>
            <a:headEnd/>
            <a:tailEnd/>
          </a:ln>
        </p:spPr>
        <p:txBody>
          <a:bodyPr wrap="none" anchor="ctr"/>
          <a:lstStyle/>
          <a:p>
            <a:pPr eaLnBrk="0" hangingPunct="0">
              <a:spcBef>
                <a:spcPct val="20000"/>
              </a:spcBef>
              <a:buFontTx/>
              <a:buChar char="•"/>
            </a:pPr>
            <a:endParaRPr lang="en-US"/>
          </a:p>
        </p:txBody>
      </p:sp>
      <p:sp>
        <p:nvSpPr>
          <p:cNvPr id="93218" name="Text Box 66"/>
          <p:cNvSpPr txBox="1">
            <a:spLocks noChangeArrowheads="1"/>
          </p:cNvSpPr>
          <p:nvPr/>
        </p:nvSpPr>
        <p:spPr bwMode="auto">
          <a:xfrm>
            <a:off x="7056438" y="3429000"/>
            <a:ext cx="611187" cy="338554"/>
          </a:xfrm>
          <a:prstGeom prst="rect">
            <a:avLst/>
          </a:prstGeom>
          <a:noFill/>
          <a:ln w="9525" algn="ctr">
            <a:noFill/>
            <a:miter lim="800000"/>
            <a:headEnd/>
            <a:tailEnd/>
          </a:ln>
        </p:spPr>
        <p:txBody>
          <a:bodyPr>
            <a:spAutoFit/>
          </a:bodyPr>
          <a:lstStyle/>
          <a:p>
            <a:pPr marL="342900" indent="-342900" eaLnBrk="0" hangingPunct="0">
              <a:spcBef>
                <a:spcPct val="50000"/>
              </a:spcBef>
            </a:pPr>
            <a:r>
              <a:rPr lang="en-US" sz="1600" b="1">
                <a:latin typeface="Tahoma" pitchFamily="34" charset="0"/>
                <a:ea typeface="Tahoma" pitchFamily="34" charset="0"/>
                <a:cs typeface="Tahoma" pitchFamily="34" charset="0"/>
              </a:rPr>
              <a:t>1k</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2438399"/>
          </a:xfrm>
        </p:spPr>
        <p:txBody>
          <a:bodyPr>
            <a:noAutofit/>
          </a:bodyPr>
          <a:lstStyle/>
          <a:p>
            <a:r>
              <a:rPr lang="en-US" sz="4000" b="1" dirty="0" smtClean="0">
                <a:solidFill>
                  <a:srgbClr val="344A95"/>
                </a:solidFill>
                <a:latin typeface="Tahoma" pitchFamily="34" charset="0"/>
                <a:ea typeface="Tahoma" pitchFamily="34" charset="0"/>
                <a:cs typeface="Tahoma" pitchFamily="34" charset="0"/>
              </a:rPr>
              <a:t>An Overview</a:t>
            </a:r>
            <a:r>
              <a:rPr lang="en-US" sz="4000" dirty="0" smtClean="0">
                <a:solidFill>
                  <a:srgbClr val="344A95"/>
                </a:solidFill>
                <a:effectLst>
                  <a:outerShdw blurRad="38100" dist="38100" dir="2700000" algn="tl">
                    <a:schemeClr val="tx1">
                      <a:alpha val="43000"/>
                    </a:schemeClr>
                  </a:outerShdw>
                </a:effectLst>
                <a:latin typeface="Tahoma" pitchFamily="34" charset="0"/>
                <a:ea typeface="Tahoma" pitchFamily="34" charset="0"/>
                <a:cs typeface="Tahoma" pitchFamily="34" charset="0"/>
              </a:rPr>
              <a:t/>
            </a:r>
            <a:br>
              <a:rPr lang="en-US" sz="4000" dirty="0" smtClean="0">
                <a:solidFill>
                  <a:srgbClr val="344A95"/>
                </a:solidFill>
                <a:effectLst>
                  <a:outerShdw blurRad="38100" dist="38100" dir="2700000" algn="tl">
                    <a:schemeClr val="tx1">
                      <a:alpha val="43000"/>
                    </a:schemeClr>
                  </a:outerShdw>
                </a:effectLst>
                <a:latin typeface="Tahoma" pitchFamily="34" charset="0"/>
                <a:ea typeface="Tahoma" pitchFamily="34" charset="0"/>
                <a:cs typeface="Tahoma" pitchFamily="34" charset="0"/>
              </a:rPr>
            </a:br>
            <a:r>
              <a:rPr lang="en-US" sz="4000" b="1" dirty="0">
                <a:solidFill>
                  <a:srgbClr val="344A95"/>
                </a:solidFill>
                <a:latin typeface="Tahoma" pitchFamily="34" charset="0"/>
                <a:ea typeface="Tahoma" pitchFamily="34" charset="0"/>
                <a:cs typeface="Tahoma" pitchFamily="34" charset="0"/>
              </a:rPr>
              <a:t>of PIT Tag </a:t>
            </a:r>
            <a:r>
              <a:rPr lang="en-US" sz="4000" b="1" dirty="0" smtClean="0">
                <a:solidFill>
                  <a:srgbClr val="344A95"/>
                </a:solidFill>
                <a:latin typeface="Tahoma" pitchFamily="34" charset="0"/>
                <a:ea typeface="Tahoma" pitchFamily="34" charset="0"/>
                <a:cs typeface="Tahoma" pitchFamily="34" charset="0"/>
              </a:rPr>
              <a:t>Use</a:t>
            </a:r>
            <a:br>
              <a:rPr lang="en-US" sz="4000" b="1" dirty="0" smtClean="0">
                <a:solidFill>
                  <a:srgbClr val="344A95"/>
                </a:solidFill>
                <a:latin typeface="Tahoma" pitchFamily="34" charset="0"/>
                <a:ea typeface="Tahoma" pitchFamily="34" charset="0"/>
                <a:cs typeface="Tahoma" pitchFamily="34" charset="0"/>
              </a:rPr>
            </a:br>
            <a:r>
              <a:rPr lang="en-US" sz="4000" b="1" dirty="0" smtClean="0">
                <a:solidFill>
                  <a:srgbClr val="344A95"/>
                </a:solidFill>
                <a:latin typeface="Tahoma" pitchFamily="34" charset="0"/>
                <a:ea typeface="Tahoma" pitchFamily="34" charset="0"/>
                <a:cs typeface="Tahoma" pitchFamily="34" charset="0"/>
              </a:rPr>
              <a:t> in the</a:t>
            </a:r>
            <a:br>
              <a:rPr lang="en-US" sz="4000" b="1" dirty="0" smtClean="0">
                <a:solidFill>
                  <a:srgbClr val="344A95"/>
                </a:solidFill>
                <a:latin typeface="Tahoma" pitchFamily="34" charset="0"/>
                <a:ea typeface="Tahoma" pitchFamily="34" charset="0"/>
                <a:cs typeface="Tahoma" pitchFamily="34" charset="0"/>
              </a:rPr>
            </a:br>
            <a:r>
              <a:rPr lang="en-US" sz="4000" b="1" dirty="0" smtClean="0">
                <a:solidFill>
                  <a:srgbClr val="344A95"/>
                </a:solidFill>
                <a:latin typeface="Tahoma" pitchFamily="34" charset="0"/>
                <a:ea typeface="Tahoma" pitchFamily="34" charset="0"/>
                <a:cs typeface="Tahoma" pitchFamily="34" charset="0"/>
              </a:rPr>
              <a:t>Columbia Basin</a:t>
            </a:r>
            <a:endParaRPr lang="en-US" sz="4000" b="1" dirty="0">
              <a:solidFill>
                <a:srgbClr val="344A95"/>
              </a:solidFill>
            </a:endParaRPr>
          </a:p>
        </p:txBody>
      </p:sp>
      <p:sp>
        <p:nvSpPr>
          <p:cNvPr id="3" name="Subtitle 2"/>
          <p:cNvSpPr>
            <a:spLocks noGrp="1"/>
          </p:cNvSpPr>
          <p:nvPr>
            <p:ph type="subTitle" idx="1"/>
          </p:nvPr>
        </p:nvSpPr>
        <p:spPr>
          <a:xfrm>
            <a:off x="0" y="3429000"/>
            <a:ext cx="9144000" cy="2362200"/>
          </a:xfrm>
        </p:spPr>
        <p:txBody>
          <a:bodyPr>
            <a:noAutofit/>
          </a:bodyPr>
          <a:lstStyle/>
          <a:p>
            <a:endParaRPr lang="en-US" sz="800" b="1" dirty="0" smtClean="0">
              <a:solidFill>
                <a:srgbClr val="344A95"/>
              </a:solidFill>
              <a:latin typeface="Tahoma" pitchFamily="34" charset="0"/>
              <a:ea typeface="Tahoma" pitchFamily="34" charset="0"/>
              <a:cs typeface="Tahoma" pitchFamily="34" charset="0"/>
            </a:endParaRPr>
          </a:p>
          <a:p>
            <a:r>
              <a:rPr lang="en-US" sz="2400" b="1" dirty="0" smtClean="0">
                <a:solidFill>
                  <a:srgbClr val="344A95"/>
                </a:solidFill>
                <a:latin typeface="Tahoma" pitchFamily="34" charset="0"/>
                <a:ea typeface="Tahoma" pitchFamily="34" charset="0"/>
                <a:cs typeface="Tahoma" pitchFamily="34" charset="0"/>
              </a:rPr>
              <a:t>An Adjunct Presentation for the</a:t>
            </a:r>
          </a:p>
          <a:p>
            <a:r>
              <a:rPr lang="en-US" sz="2400" b="1" dirty="0" smtClean="0">
                <a:solidFill>
                  <a:srgbClr val="344A95"/>
                </a:solidFill>
                <a:latin typeface="Tahoma" pitchFamily="34" charset="0"/>
                <a:ea typeface="Tahoma" pitchFamily="34" charset="0"/>
                <a:cs typeface="Tahoma" pitchFamily="34" charset="0"/>
              </a:rPr>
              <a:t>Northwest Power and Conservation Council’s</a:t>
            </a:r>
          </a:p>
          <a:p>
            <a:r>
              <a:rPr lang="en-US" sz="2400" b="1" dirty="0" smtClean="0">
                <a:solidFill>
                  <a:srgbClr val="344A95"/>
                </a:solidFill>
                <a:latin typeface="Tahoma" pitchFamily="34" charset="0"/>
                <a:ea typeface="Tahoma" pitchFamily="34" charset="0"/>
                <a:cs typeface="Tahoma" pitchFamily="34" charset="0"/>
              </a:rPr>
              <a:t>Fish Tagging Forum</a:t>
            </a:r>
          </a:p>
          <a:p>
            <a:endParaRPr lang="en-US" sz="1200" b="1" dirty="0" smtClean="0">
              <a:solidFill>
                <a:srgbClr val="344A95"/>
              </a:solidFill>
              <a:latin typeface="Tahoma" pitchFamily="34" charset="0"/>
              <a:ea typeface="Tahoma" pitchFamily="34" charset="0"/>
              <a:cs typeface="Tahoma" pitchFamily="34" charset="0"/>
            </a:endParaRPr>
          </a:p>
          <a:p>
            <a:r>
              <a:rPr lang="en-US" sz="2200" b="1" dirty="0">
                <a:solidFill>
                  <a:srgbClr val="344A95"/>
                </a:solidFill>
                <a:latin typeface="Tahoma" pitchFamily="34" charset="0"/>
                <a:ea typeface="Tahoma" pitchFamily="34" charset="0"/>
                <a:cs typeface="Tahoma" pitchFamily="34" charset="0"/>
              </a:rPr>
              <a:t>Dave Marvin</a:t>
            </a:r>
          </a:p>
          <a:p>
            <a:pPr>
              <a:spcBef>
                <a:spcPts val="0"/>
              </a:spcBef>
            </a:pPr>
            <a:r>
              <a:rPr lang="en-US" sz="2200" b="1" dirty="0" smtClean="0">
                <a:solidFill>
                  <a:srgbClr val="344A95"/>
                </a:solidFill>
                <a:latin typeface="Tahoma" pitchFamily="34" charset="0"/>
                <a:ea typeface="Tahoma" pitchFamily="34" charset="0"/>
                <a:cs typeface="Tahoma" pitchFamily="34" charset="0"/>
              </a:rPr>
              <a:t>April 2012</a:t>
            </a:r>
            <a:endParaRPr lang="en-US" sz="2200" dirty="0" smtClean="0">
              <a:solidFill>
                <a:srgbClr val="344A95"/>
              </a:solidFill>
              <a:latin typeface="Tahoma" pitchFamily="34" charset="0"/>
              <a:ea typeface="Tahoma" pitchFamily="34" charset="0"/>
              <a:cs typeface="Tahoma" pitchFamily="34" charset="0"/>
            </a:endParaRPr>
          </a:p>
          <a:p>
            <a:endParaRPr lang="en-US" dirty="0">
              <a:solidFill>
                <a:srgbClr val="344A95"/>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PIT Tag</a:t>
            </a:r>
            <a:br>
              <a:rPr lang="en-US" sz="9600" b="1" dirty="0" smtClean="0"/>
            </a:br>
            <a:r>
              <a:rPr lang="en-US" sz="9600" b="1" dirty="0" smtClean="0"/>
              <a:t>Detection</a:t>
            </a:r>
            <a:endParaRPr lang="en-US" sz="9600" b="1"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xmlns="" val="1152304899"/>
              </p:ext>
            </p:extLst>
          </p:nvPr>
        </p:nvGraphicFramePr>
        <p:xfrm>
          <a:off x="228600" y="381000"/>
          <a:ext cx="8686800" cy="6096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2011 Workshop\PTAGIS O&amp;M\Graphics\GOJ-CEA May 2.png"/>
          <p:cNvPicPr>
            <a:picLocks noChangeAspect="1" noChangeArrowheads="1"/>
          </p:cNvPicPr>
          <p:nvPr/>
        </p:nvPicPr>
        <p:blipFill>
          <a:blip r:embed="rId3" cstate="screen"/>
          <a:srcRect t="3179" b="32781"/>
          <a:stretch>
            <a:fillRect/>
          </a:stretch>
        </p:blipFill>
        <p:spPr bwMode="auto">
          <a:xfrm>
            <a:off x="1475656" y="1232756"/>
            <a:ext cx="6211502" cy="5076564"/>
          </a:xfrm>
          <a:prstGeom prst="rect">
            <a:avLst/>
          </a:prstGeom>
          <a:noFill/>
        </p:spPr>
      </p:pic>
      <p:sp>
        <p:nvSpPr>
          <p:cNvPr id="8" name="TextBox 7"/>
          <p:cNvSpPr txBox="1"/>
          <p:nvPr/>
        </p:nvSpPr>
        <p:spPr>
          <a:xfrm>
            <a:off x="5679590" y="980728"/>
            <a:ext cx="3464410" cy="1188132"/>
          </a:xfrm>
          <a:prstGeom prst="rect">
            <a:avLst/>
          </a:prstGeom>
          <a:noFill/>
        </p:spPr>
        <p:txBody>
          <a:bodyPr wrap="square" rtlCol="0">
            <a:spAutoFit/>
          </a:bodyPr>
          <a:lstStyle/>
          <a:p>
            <a:pPr eaLnBrk="0" fontAlgn="base" hangingPunct="0">
              <a:lnSpc>
                <a:spcPts val="1200"/>
              </a:lnSpc>
              <a:spcAft>
                <a:spcPct val="0"/>
              </a:spcAft>
            </a:pPr>
            <a:r>
              <a:rPr lang="en-US" sz="1400" b="1" dirty="0">
                <a:solidFill>
                  <a:srgbClr val="000000"/>
                </a:solidFill>
                <a:latin typeface="Consolas" pitchFamily="49" charset="0"/>
                <a:ea typeface="Tahoma" pitchFamily="34" charset="0"/>
                <a:cs typeface="Consolas" pitchFamily="49" charset="0"/>
              </a:rPr>
              <a:t>FULL FLOW BYPASS: 4399 tags</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1 ant. =   13</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2 ant. =   45</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3 ant. =  466</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4 ant. = 3875</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Estimated detection probability: </a:t>
            </a:r>
          </a:p>
          <a:p>
            <a:pPr eaLnBrk="0" fontAlgn="base" hangingPunct="0">
              <a:lnSpc>
                <a:spcPts val="1400"/>
              </a:lnSpc>
              <a:spcAft>
                <a:spcPct val="0"/>
              </a:spcAft>
            </a:pPr>
            <a:r>
              <a:rPr lang="en-US" sz="1600" b="1" dirty="0">
                <a:solidFill>
                  <a:srgbClr val="000000"/>
                </a:solidFill>
                <a:latin typeface="Consolas" pitchFamily="49" charset="0"/>
                <a:ea typeface="Tahoma" pitchFamily="34" charset="0"/>
                <a:cs typeface="Consolas" pitchFamily="49" charset="0"/>
              </a:rPr>
              <a:t>99.9877%</a:t>
            </a:r>
            <a:r>
              <a:rPr lang="en-US" sz="1600" dirty="0">
                <a:solidFill>
                  <a:srgbClr val="000000"/>
                </a:solidFill>
                <a:latin typeface="Consolas" pitchFamily="49" charset="0"/>
                <a:ea typeface="Tahoma" pitchFamily="34" charset="0"/>
                <a:cs typeface="Consolas" pitchFamily="49" charset="0"/>
              </a:rPr>
              <a:t> </a:t>
            </a:r>
            <a:r>
              <a:rPr lang="en-US" sz="1400" dirty="0">
                <a:solidFill>
                  <a:srgbClr val="000000"/>
                </a:solidFill>
                <a:latin typeface="Consolas" pitchFamily="49" charset="0"/>
                <a:ea typeface="Tahoma" pitchFamily="34" charset="0"/>
                <a:cs typeface="Consolas" pitchFamily="49" charset="0"/>
              </a:rPr>
              <a:t>± 0.000039 % (95% CI)</a:t>
            </a:r>
          </a:p>
        </p:txBody>
      </p:sp>
      <p:sp>
        <p:nvSpPr>
          <p:cNvPr id="7" name="TextBox 6"/>
          <p:cNvSpPr txBox="1"/>
          <p:nvPr/>
        </p:nvSpPr>
        <p:spPr>
          <a:xfrm>
            <a:off x="5679590" y="2204864"/>
            <a:ext cx="3464410" cy="1220847"/>
          </a:xfrm>
          <a:prstGeom prst="rect">
            <a:avLst/>
          </a:prstGeom>
          <a:noFill/>
        </p:spPr>
        <p:txBody>
          <a:bodyPr wrap="none" rtlCol="0">
            <a:spAutoFit/>
          </a:bodyPr>
          <a:lstStyle/>
          <a:p>
            <a:pPr eaLnBrk="0" fontAlgn="base" hangingPunct="0">
              <a:lnSpc>
                <a:spcPts val="1200"/>
              </a:lnSpc>
              <a:spcBef>
                <a:spcPct val="20000"/>
              </a:spcBef>
              <a:spcAft>
                <a:spcPct val="0"/>
              </a:spcAft>
            </a:pPr>
            <a:r>
              <a:rPr lang="en-US" sz="1400" b="1" dirty="0">
                <a:solidFill>
                  <a:srgbClr val="000000"/>
                </a:solidFill>
                <a:latin typeface="Consolas" pitchFamily="49" charset="0"/>
                <a:ea typeface="Tahoma" pitchFamily="34" charset="0"/>
                <a:cs typeface="Consolas" pitchFamily="49" charset="0"/>
              </a:rPr>
              <a:t>A-SEPARATOR GATE: 2243 tags</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1 ant. =    7</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2 ant. =    8</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3 ant. =   75</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Tags detected on 4 ant. = 2153</a:t>
            </a:r>
          </a:p>
          <a:p>
            <a:pPr eaLnBrk="0" fontAlgn="base" hangingPunct="0">
              <a:lnSpc>
                <a:spcPts val="1200"/>
              </a:lnSpc>
              <a:spcAft>
                <a:spcPct val="0"/>
              </a:spcAft>
            </a:pPr>
            <a:r>
              <a:rPr lang="en-US" sz="1400" dirty="0">
                <a:solidFill>
                  <a:srgbClr val="000000"/>
                </a:solidFill>
                <a:latin typeface="Consolas" pitchFamily="49" charset="0"/>
                <a:ea typeface="Tahoma" pitchFamily="34" charset="0"/>
                <a:cs typeface="Consolas" pitchFamily="49" charset="0"/>
              </a:rPr>
              <a:t>Estimated detection probability: </a:t>
            </a:r>
          </a:p>
          <a:p>
            <a:pPr eaLnBrk="0" fontAlgn="base" hangingPunct="0">
              <a:lnSpc>
                <a:spcPts val="1400"/>
              </a:lnSpc>
              <a:spcAft>
                <a:spcPct val="0"/>
              </a:spcAft>
            </a:pPr>
            <a:r>
              <a:rPr lang="en-US" sz="1600" b="1" dirty="0">
                <a:solidFill>
                  <a:srgbClr val="000000"/>
                </a:solidFill>
                <a:latin typeface="Consolas" pitchFamily="49" charset="0"/>
                <a:ea typeface="Tahoma" pitchFamily="34" charset="0"/>
                <a:cs typeface="Consolas" pitchFamily="49" charset="0"/>
              </a:rPr>
              <a:t>99.9997%</a:t>
            </a:r>
            <a:r>
              <a:rPr lang="en-US" sz="1600" dirty="0">
                <a:solidFill>
                  <a:srgbClr val="000000"/>
                </a:solidFill>
                <a:latin typeface="Consolas" pitchFamily="49" charset="0"/>
                <a:ea typeface="Tahoma" pitchFamily="34" charset="0"/>
                <a:cs typeface="Consolas" pitchFamily="49" charset="0"/>
              </a:rPr>
              <a:t> </a:t>
            </a:r>
            <a:r>
              <a:rPr lang="en-US" sz="1400" dirty="0">
                <a:solidFill>
                  <a:srgbClr val="000000"/>
                </a:solidFill>
                <a:latin typeface="Consolas" pitchFamily="49" charset="0"/>
                <a:ea typeface="Tahoma" pitchFamily="34" charset="0"/>
                <a:cs typeface="Consolas" pitchFamily="49" charset="0"/>
              </a:rPr>
              <a:t>± 0.000002% (95% CI)</a:t>
            </a:r>
          </a:p>
        </p:txBody>
      </p:sp>
      <p:sp>
        <p:nvSpPr>
          <p:cNvPr id="6" name="Rounded Rectangle 5"/>
          <p:cNvSpPr/>
          <p:nvPr/>
        </p:nvSpPr>
        <p:spPr bwMode="auto">
          <a:xfrm>
            <a:off x="1871700" y="1196752"/>
            <a:ext cx="3708412" cy="93610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a:solidFill>
                <a:srgbClr val="000000"/>
              </a:solidFill>
            </a:endParaRPr>
          </a:p>
        </p:txBody>
      </p:sp>
      <p:sp>
        <p:nvSpPr>
          <p:cNvPr id="9" name="Rounded Rectangle 8"/>
          <p:cNvSpPr/>
          <p:nvPr/>
        </p:nvSpPr>
        <p:spPr bwMode="auto">
          <a:xfrm>
            <a:off x="1835696" y="2132856"/>
            <a:ext cx="3708412" cy="93610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a:solidFill>
                <a:srgbClr val="000000"/>
              </a:solidFill>
            </a:endParaRPr>
          </a:p>
        </p:txBody>
      </p:sp>
      <p:pic>
        <p:nvPicPr>
          <p:cNvPr id="1026" name="Picture 2" descr="C:\2011 Workshop\PTAGIS O&amp;M\Graphics\GOJ-CEA May 2.png"/>
          <p:cNvPicPr>
            <a:picLocks noChangeAspect="1" noChangeArrowheads="1"/>
          </p:cNvPicPr>
          <p:nvPr/>
        </p:nvPicPr>
        <p:blipFill>
          <a:blip r:embed="rId3" cstate="print"/>
          <a:srcRect/>
          <a:stretch>
            <a:fillRect/>
          </a:stretch>
        </p:blipFill>
        <p:spPr bwMode="auto">
          <a:xfrm>
            <a:off x="2447764" y="1085396"/>
            <a:ext cx="4267286" cy="5446032"/>
          </a:xfrm>
          <a:prstGeom prst="rect">
            <a:avLst/>
          </a:prstGeom>
          <a:noFill/>
        </p:spPr>
      </p:pic>
      <p:sp>
        <p:nvSpPr>
          <p:cNvPr id="10" name="TextBox 9"/>
          <p:cNvSpPr txBox="1"/>
          <p:nvPr/>
        </p:nvSpPr>
        <p:spPr>
          <a:xfrm>
            <a:off x="3491880" y="764704"/>
            <a:ext cx="2182008" cy="369332"/>
          </a:xfrm>
          <a:prstGeom prst="rect">
            <a:avLst/>
          </a:prstGeom>
          <a:noFill/>
        </p:spPr>
        <p:txBody>
          <a:bodyPr wrap="none" rtlCol="0">
            <a:spAutoFit/>
          </a:bodyPr>
          <a:lstStyle/>
          <a:p>
            <a:pPr eaLnBrk="0" fontAlgn="base" hangingPunct="0">
              <a:spcBef>
                <a:spcPct val="20000"/>
              </a:spcBef>
              <a:spcAft>
                <a:spcPct val="0"/>
              </a:spcAft>
            </a:pPr>
            <a:r>
              <a:rPr lang="en-US" dirty="0">
                <a:solidFill>
                  <a:srgbClr val="000000"/>
                </a:solidFill>
                <a:latin typeface="Tahoma" pitchFamily="34" charset="0"/>
                <a:ea typeface="Tahoma" pitchFamily="34" charset="0"/>
                <a:cs typeface="Tahoma" pitchFamily="34" charset="0"/>
              </a:rPr>
              <a:t>Detection Efficiency</a:t>
            </a:r>
          </a:p>
        </p:txBody>
      </p:sp>
      <p:sp>
        <p:nvSpPr>
          <p:cNvPr id="11" name="Rounded Rectangle 10"/>
          <p:cNvSpPr/>
          <p:nvPr/>
        </p:nvSpPr>
        <p:spPr bwMode="auto">
          <a:xfrm>
            <a:off x="6084168" y="1304764"/>
            <a:ext cx="332420" cy="57606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2" name="Rounded Rectangle 11"/>
          <p:cNvSpPr/>
          <p:nvPr/>
        </p:nvSpPr>
        <p:spPr bwMode="auto">
          <a:xfrm>
            <a:off x="6084168" y="1952836"/>
            <a:ext cx="332420" cy="57606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3" name="Rounded Rectangle 12"/>
          <p:cNvSpPr/>
          <p:nvPr/>
        </p:nvSpPr>
        <p:spPr bwMode="auto">
          <a:xfrm>
            <a:off x="6084168" y="2564904"/>
            <a:ext cx="332420" cy="57606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5" name="Rounded Rectangle 14"/>
          <p:cNvSpPr/>
          <p:nvPr/>
        </p:nvSpPr>
        <p:spPr bwMode="auto">
          <a:xfrm>
            <a:off x="6084168" y="3789040"/>
            <a:ext cx="332420" cy="504056"/>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6" name="Rounded Rectangle 15"/>
          <p:cNvSpPr/>
          <p:nvPr/>
        </p:nvSpPr>
        <p:spPr bwMode="auto">
          <a:xfrm>
            <a:off x="6084168" y="4293096"/>
            <a:ext cx="332420" cy="504056"/>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7" name="Rounded Rectangle 16"/>
          <p:cNvSpPr/>
          <p:nvPr/>
        </p:nvSpPr>
        <p:spPr bwMode="auto">
          <a:xfrm>
            <a:off x="6084168" y="4797152"/>
            <a:ext cx="332420" cy="504056"/>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8" name="Rounded Rectangle 17"/>
          <p:cNvSpPr/>
          <p:nvPr/>
        </p:nvSpPr>
        <p:spPr bwMode="auto">
          <a:xfrm>
            <a:off x="6084168" y="5301208"/>
            <a:ext cx="332420" cy="504056"/>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19" name="Rounded Rectangle 18"/>
          <p:cNvSpPr/>
          <p:nvPr/>
        </p:nvSpPr>
        <p:spPr bwMode="auto">
          <a:xfrm>
            <a:off x="6084168" y="5805264"/>
            <a:ext cx="332420" cy="360040"/>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20" name="Rounded Rectangle 19"/>
          <p:cNvSpPr/>
          <p:nvPr/>
        </p:nvSpPr>
        <p:spPr bwMode="auto">
          <a:xfrm>
            <a:off x="6084168" y="6165304"/>
            <a:ext cx="332420" cy="360040"/>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
        <p:nvSpPr>
          <p:cNvPr id="21" name="Rounded Rectangle 20"/>
          <p:cNvSpPr/>
          <p:nvPr/>
        </p:nvSpPr>
        <p:spPr bwMode="auto">
          <a:xfrm>
            <a:off x="6084168" y="3176972"/>
            <a:ext cx="332420" cy="576064"/>
          </a:xfrm>
          <a:prstGeom prst="roundRect">
            <a:avLst/>
          </a:prstGeom>
          <a:solidFill>
            <a:schemeClr val="bg1">
              <a:lumMod val="95000"/>
              <a:alpha val="50000"/>
            </a:scheme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20000"/>
              </a:spcBef>
              <a:spcAft>
                <a:spcPct val="0"/>
              </a:spcAft>
              <a:buFontTx/>
              <a:buChar char="•"/>
            </a:pPr>
            <a:endParaRPr lang="en-US" dirty="0">
              <a:solidFill>
                <a:srgbClr val="000000"/>
              </a:solidFill>
            </a:endParaRPr>
          </a:p>
        </p:txBody>
      </p:sp>
    </p:spTree>
    <p:extLst>
      <p:ext uri="{BB962C8B-B14F-4D97-AF65-F5344CB8AC3E}">
        <p14:creationId xmlns:p14="http://schemas.microsoft.com/office/powerpoint/2010/main" xmlns="" val="23578457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100"/>
                            </p:stCondLst>
                            <p:childTnLst>
                              <p:par>
                                <p:cTn id="11" presetID="1" presetClass="entr" presetSubtype="0" fill="hold" grpId="0" nodeType="afterEffect">
                                  <p:stCondLst>
                                    <p:cond delay="1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nodeType="afterEffect">
                                  <p:stCondLst>
                                    <p:cond delay="1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1300"/>
                            </p:stCondLst>
                            <p:childTnLst>
                              <p:par>
                                <p:cTn id="20" presetID="1" presetClass="entr" presetSubtype="0" fill="hold" nodeType="afterEffect">
                                  <p:stCondLst>
                                    <p:cond delay="1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400"/>
                            </p:stCondLst>
                            <p:childTnLst>
                              <p:par>
                                <p:cTn id="23" presetID="1" presetClass="entr" presetSubtype="0" fill="hold" nodeType="afterEffect">
                                  <p:stCondLst>
                                    <p:cond delay="1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1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1600"/>
                            </p:stCondLst>
                            <p:childTnLst>
                              <p:par>
                                <p:cTn id="29" presetID="1" presetClass="entr" presetSubtype="0" fill="hold" nodeType="afterEffect">
                                  <p:stCondLst>
                                    <p:cond delay="1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1700"/>
                            </p:stCondLst>
                            <p:childTnLst>
                              <p:par>
                                <p:cTn id="32" presetID="1" presetClass="entr" presetSubtype="0" fill="hold" nodeType="afterEffect">
                                  <p:stCondLst>
                                    <p:cond delay="1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1800"/>
                            </p:stCondLst>
                            <p:childTnLst>
                              <p:par>
                                <p:cTn id="35" presetID="1" presetClass="exit" presetSubtype="0" fill="hold" nodeType="afterEffect">
                                  <p:stCondLst>
                                    <p:cond delay="200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xit" presetSubtype="0" fill="hold" nodeType="withEffect">
                                  <p:stCondLst>
                                    <p:cond delay="200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grpId="1" nodeType="withEffect">
                                  <p:stCondLst>
                                    <p:cond delay="200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200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200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1" nodeType="withEffect">
                                  <p:stCondLst>
                                    <p:cond delay="200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xit" presetSubtype="0" fill="hold" grpId="0" nodeType="withEffect">
                                  <p:stCondLst>
                                    <p:cond delay="200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0" nodeType="withEffect">
                                  <p:stCondLst>
                                    <p:cond delay="200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0" nodeType="withEffect">
                                  <p:stCondLst>
                                    <p:cond delay="200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grpId="0" nodeType="withEffect">
                                  <p:stCondLst>
                                    <p:cond delay="200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200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grpId="0" nodeType="withEffect">
                                  <p:stCondLst>
                                    <p:cond delay="200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ntr" presetSubtype="0" fill="hold" nodeType="withEffect">
                                  <p:stCondLst>
                                    <p:cond delay="2000"/>
                                  </p:stCondLst>
                                  <p:childTnLst>
                                    <p:set>
                                      <p:cBhvr>
                                        <p:cTn id="60" dur="1" fill="hold">
                                          <p:stCondLst>
                                            <p:cond delay="0"/>
                                          </p:stCondLst>
                                        </p:cTn>
                                        <p:tgtEl>
                                          <p:spTgt spid="5"/>
                                        </p:tgtEl>
                                        <p:attrNameLst>
                                          <p:attrName>style.visibility</p:attrName>
                                        </p:attrNameLst>
                                      </p:cBhvr>
                                      <p:to>
                                        <p:strVal val="visible"/>
                                      </p:to>
                                    </p:set>
                                  </p:childTnLst>
                                </p:cTn>
                              </p:par>
                              <p:par>
                                <p:cTn id="61" presetID="35" presetClass="path" presetSubtype="0" accel="50000" decel="50000" fill="hold" nodeType="withEffect">
                                  <p:stCondLst>
                                    <p:cond delay="2000"/>
                                  </p:stCondLst>
                                  <p:childTnLst>
                                    <p:animMotion origin="layout" path="M -1.66667E-6 1.48148E-6 L -0.19392 1.48148E-6 " pathEditMode="relative" rAng="0" ptsTypes="AA">
                                      <p:cBhvr>
                                        <p:cTn id="62" dur="500" fill="hold"/>
                                        <p:tgtEl>
                                          <p:spTgt spid="5"/>
                                        </p:tgtEl>
                                        <p:attrNameLst>
                                          <p:attrName>ppt_x</p:attrName>
                                          <p:attrName>ppt_y</p:attrName>
                                        </p:attrNameLst>
                                      </p:cBhvr>
                                      <p:rCtr x="-97" y="0"/>
                                    </p:animMotion>
                                  </p:childTnLst>
                                </p:cTn>
                              </p:par>
                            </p:childTnLst>
                          </p:cTn>
                        </p:par>
                        <p:par>
                          <p:cTn id="63" fill="hold">
                            <p:stCondLst>
                              <p:cond delay="4300"/>
                            </p:stCondLst>
                            <p:childTnLst>
                              <p:par>
                                <p:cTn id="64" presetID="1" presetClass="entr" presetSubtype="0"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childTnLst>
                                </p:cTn>
                              </p:par>
                              <p:par>
                                <p:cTn id="66" presetID="2" presetClass="entr" presetSubtype="4"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childTnLst>
                          </p:cTn>
                        </p:par>
                        <p:par>
                          <p:cTn id="70" fill="hold">
                            <p:stCondLst>
                              <p:cond delay="4800"/>
                            </p:stCondLst>
                            <p:childTnLst>
                              <p:par>
                                <p:cTn id="71" presetID="1"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2" presetClass="entr" presetSubtype="4"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6" grpId="0" animBg="1"/>
      <p:bldP spid="9" grpId="0" animBg="1"/>
      <p:bldP spid="11" grpId="0" animBg="1"/>
      <p:bldP spid="11" grpId="1" animBg="1"/>
      <p:bldP spid="12" grpId="0" animBg="1"/>
      <p:bldP spid="12" grpId="1" animBg="1"/>
      <p:bldP spid="13" grpId="0" animBg="1"/>
      <p:bldP spid="13" grpId="1" animBg="1"/>
      <p:bldP spid="15" grpId="0" animBg="1"/>
      <p:bldP spid="16" grpId="0" animBg="1"/>
      <p:bldP spid="17" grpId="0" animBg="1"/>
      <p:bldP spid="18" grpId="0" animBg="1"/>
      <p:bldP spid="19" grpId="0" animBg="1"/>
      <p:bldP spid="20" grpId="0"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I:\Current Projects\2011 WS Presentations\Obs summaries\87-obs-cropp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61175"/>
          </a:xfrm>
          <a:prstGeom prst="rect">
            <a:avLst/>
          </a:prstGeom>
          <a:noFill/>
          <a:ln w="9525">
            <a:noFill/>
            <a:miter lim="800000"/>
            <a:headEnd/>
            <a:tailEnd/>
          </a:ln>
        </p:spPr>
      </p:pic>
      <p:grpSp>
        <p:nvGrpSpPr>
          <p:cNvPr id="76802" name="Group 20"/>
          <p:cNvGrpSpPr>
            <a:grpSpLocks/>
          </p:cNvGrpSpPr>
          <p:nvPr/>
        </p:nvGrpSpPr>
        <p:grpSpPr bwMode="auto">
          <a:xfrm>
            <a:off x="6280150" y="65088"/>
            <a:ext cx="2801938" cy="2801937"/>
            <a:chOff x="2420227" y="3168506"/>
            <a:chExt cx="2802370" cy="2801280"/>
          </a:xfrm>
        </p:grpSpPr>
        <p:sp>
          <p:nvSpPr>
            <p:cNvPr id="22" name="TextBox 21"/>
            <p:cNvSpPr txBox="1"/>
            <p:nvPr/>
          </p:nvSpPr>
          <p:spPr>
            <a:xfrm>
              <a:off x="2420227" y="3168506"/>
              <a:ext cx="2802370" cy="2801280"/>
            </a:xfrm>
            <a:prstGeom prst="rect">
              <a:avLst/>
            </a:prstGeom>
            <a:solidFill>
              <a:srgbClr val="009973"/>
            </a:solidFill>
          </p:spPr>
          <p:txBody>
            <a:bodyPr wrap="none">
              <a:spAutoFit/>
            </a:bodyPr>
            <a:lstStyle/>
            <a:p>
              <a:pPr eaLnBrk="0" hangingPunct="0">
                <a:spcBef>
                  <a:spcPts val="100"/>
                </a:spcBef>
                <a:defRPr/>
              </a:pPr>
              <a:r>
                <a:rPr lang="en-US" b="1" dirty="0"/>
                <a:t>   </a:t>
              </a:r>
              <a:r>
                <a:rPr lang="en-US" b="1" dirty="0">
                  <a:latin typeface="Tahoma" pitchFamily="34" charset="0"/>
                  <a:ea typeface="Tahoma" pitchFamily="34" charset="0"/>
                  <a:cs typeface="Tahoma" pitchFamily="34" charset="0"/>
                </a:rPr>
                <a:t>PIT Tag Detections</a:t>
              </a:r>
            </a:p>
            <a:p>
              <a:pPr eaLnBrk="0" hangingPunct="0">
                <a:spcBef>
                  <a:spcPts val="100"/>
                </a:spcBef>
                <a:defRPr/>
              </a:pPr>
              <a:r>
                <a:rPr lang="en-US" b="1" dirty="0">
                  <a:latin typeface="Tahoma" pitchFamily="34" charset="0"/>
                  <a:ea typeface="Tahoma" pitchFamily="34" charset="0"/>
                  <a:cs typeface="Tahoma" pitchFamily="34" charset="0"/>
                </a:rPr>
                <a:t>        1987 - 1990</a:t>
              </a:r>
            </a:p>
            <a:p>
              <a:pPr eaLnBrk="0" hangingPunct="0">
                <a:spcBef>
                  <a:spcPct val="20000"/>
                </a:spcBef>
                <a:defRPr/>
              </a:pPr>
              <a:endParaRPr lang="en-US" sz="800" b="1" dirty="0">
                <a:latin typeface="Tahoma" pitchFamily="34" charset="0"/>
                <a:ea typeface="Tahoma" pitchFamily="34" charset="0"/>
                <a:cs typeface="Tahoma" pitchFamily="34" charset="0"/>
              </a:endParaRPr>
            </a:p>
            <a:p>
              <a:pPr eaLnBrk="0" hangingPunct="0">
                <a:spcBef>
                  <a:spcPct val="20000"/>
                </a:spcBef>
                <a:defRPr/>
              </a:pPr>
              <a:r>
                <a:rPr lang="en-US" b="1" dirty="0">
                  <a:latin typeface="Tahoma" pitchFamily="34" charset="0"/>
                  <a:ea typeface="Tahoma" pitchFamily="34" charset="0"/>
                  <a:cs typeface="Tahoma" pitchFamily="34" charset="0"/>
                </a:rPr>
                <a:t>   &gt; 1,000,000</a:t>
              </a:r>
            </a:p>
            <a:p>
              <a:pPr eaLnBrk="0" hangingPunct="0">
                <a:spcBef>
                  <a:spcPct val="20000"/>
                </a:spcBef>
                <a:defRPr/>
              </a:pPr>
              <a:r>
                <a:rPr lang="en-US" b="1" dirty="0">
                  <a:latin typeface="Tahoma" pitchFamily="34" charset="0"/>
                  <a:ea typeface="Tahoma" pitchFamily="34" charset="0"/>
                  <a:cs typeface="Tahoma" pitchFamily="34" charset="0"/>
                </a:rPr>
                <a:t>   100,001 – 1,000,000</a:t>
              </a:r>
            </a:p>
            <a:p>
              <a:pPr eaLnBrk="0" hangingPunct="0">
                <a:spcBef>
                  <a:spcPct val="20000"/>
                </a:spcBef>
                <a:defRPr/>
              </a:pPr>
              <a:r>
                <a:rPr lang="en-US" b="1" dirty="0">
                  <a:latin typeface="Tahoma" pitchFamily="34" charset="0"/>
                  <a:ea typeface="Tahoma" pitchFamily="34" charset="0"/>
                  <a:cs typeface="Tahoma" pitchFamily="34" charset="0"/>
                </a:rPr>
                <a:t>   10,0001 – 100,000</a:t>
              </a:r>
            </a:p>
            <a:p>
              <a:pPr eaLnBrk="0" hangingPunct="0">
                <a:spcBef>
                  <a:spcPct val="20000"/>
                </a:spcBef>
                <a:defRPr/>
              </a:pPr>
              <a:r>
                <a:rPr lang="en-US" b="1" dirty="0">
                  <a:latin typeface="Tahoma" pitchFamily="34" charset="0"/>
                  <a:ea typeface="Tahoma" pitchFamily="34" charset="0"/>
                  <a:cs typeface="Tahoma" pitchFamily="34" charset="0"/>
                </a:rPr>
                <a:t>   1,001 – 10,000</a:t>
              </a:r>
            </a:p>
            <a:p>
              <a:pPr eaLnBrk="0" hangingPunct="0">
                <a:spcBef>
                  <a:spcPct val="20000"/>
                </a:spcBef>
                <a:defRPr/>
              </a:pPr>
              <a:r>
                <a:rPr lang="en-US" b="1" dirty="0">
                  <a:latin typeface="Tahoma" pitchFamily="34" charset="0"/>
                  <a:ea typeface="Tahoma" pitchFamily="34" charset="0"/>
                  <a:cs typeface="Tahoma" pitchFamily="34" charset="0"/>
                </a:rPr>
                <a:t>   101 – 1,000</a:t>
              </a:r>
            </a:p>
            <a:p>
              <a:pPr eaLnBrk="0" hangingPunct="0">
                <a:spcBef>
                  <a:spcPct val="20000"/>
                </a:spcBef>
                <a:defRPr/>
              </a:pPr>
              <a:r>
                <a:rPr lang="en-US" b="1" dirty="0">
                  <a:latin typeface="Tahoma" pitchFamily="34" charset="0"/>
                  <a:ea typeface="Tahoma" pitchFamily="34" charset="0"/>
                  <a:cs typeface="Tahoma" pitchFamily="34" charset="0"/>
                </a:rPr>
                <a:t>   &lt; 100</a:t>
              </a:r>
            </a:p>
          </p:txBody>
        </p:sp>
        <p:grpSp>
          <p:nvGrpSpPr>
            <p:cNvPr id="76804" name="Group 15"/>
            <p:cNvGrpSpPr>
              <a:grpSpLocks/>
            </p:cNvGrpSpPr>
            <p:nvPr/>
          </p:nvGrpSpPr>
          <p:grpSpPr bwMode="auto">
            <a:xfrm>
              <a:off x="2457480" y="4007160"/>
              <a:ext cx="179463" cy="1906248"/>
              <a:chOff x="2457480" y="4206292"/>
              <a:chExt cx="179463" cy="1906248"/>
            </a:xfrm>
          </p:grpSpPr>
          <p:pic>
            <p:nvPicPr>
              <p:cNvPr id="76805" name="Picture 2" descr="I:\Current Projects\2011 WS Presentations\Obs summaries\sm_blu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2880" y="5522312"/>
                <a:ext cx="153619" cy="256032"/>
              </a:xfrm>
              <a:prstGeom prst="rect">
                <a:avLst/>
              </a:prstGeom>
              <a:noFill/>
              <a:ln w="9525">
                <a:noFill/>
                <a:miter lim="800000"/>
                <a:headEnd/>
                <a:tailEnd/>
              </a:ln>
            </p:spPr>
          </p:pic>
          <p:pic>
            <p:nvPicPr>
              <p:cNvPr id="76806" name="Picture 3" descr="I:\Current Projects\2011 WS Presentations\Obs summaries\sm_gre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7800" y="5193196"/>
                <a:ext cx="152400" cy="254000"/>
              </a:xfrm>
              <a:prstGeom prst="rect">
                <a:avLst/>
              </a:prstGeom>
              <a:noFill/>
              <a:ln w="9525">
                <a:noFill/>
                <a:miter lim="800000"/>
                <a:headEnd/>
                <a:tailEnd/>
              </a:ln>
            </p:spPr>
          </p:pic>
          <p:pic>
            <p:nvPicPr>
              <p:cNvPr id="76807" name="Picture 4" descr="I:\Current Projects\2011 WS Presentations\Obs summaries\sm_orang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62560" y="4540044"/>
                <a:ext cx="152400" cy="254000"/>
              </a:xfrm>
              <a:prstGeom prst="rect">
                <a:avLst/>
              </a:prstGeom>
              <a:noFill/>
              <a:ln w="9525">
                <a:noFill/>
                <a:miter lim="800000"/>
                <a:headEnd/>
                <a:tailEnd/>
              </a:ln>
            </p:spPr>
          </p:pic>
          <p:pic>
            <p:nvPicPr>
              <p:cNvPr id="76808" name="Picture 5" descr="I:\Current Projects\2011 WS Presentations\Obs summaries\sm_purp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324" y="5856508"/>
                <a:ext cx="153619" cy="256032"/>
              </a:xfrm>
              <a:prstGeom prst="rect">
                <a:avLst/>
              </a:prstGeom>
              <a:noFill/>
              <a:ln w="9525">
                <a:noFill/>
                <a:miter lim="800000"/>
                <a:headEnd/>
                <a:tailEnd/>
              </a:ln>
            </p:spPr>
          </p:pic>
          <p:pic>
            <p:nvPicPr>
              <p:cNvPr id="76809" name="Picture 6" descr="I:\Current Projects\2011 WS Presentations\Obs summaries\sm_r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57480" y="4206292"/>
                <a:ext cx="153619" cy="256032"/>
              </a:xfrm>
              <a:prstGeom prst="rect">
                <a:avLst/>
              </a:prstGeom>
              <a:noFill/>
              <a:ln w="9525">
                <a:noFill/>
                <a:miter lim="800000"/>
                <a:headEnd/>
                <a:tailEnd/>
              </a:ln>
            </p:spPr>
          </p:pic>
          <p:pic>
            <p:nvPicPr>
              <p:cNvPr id="76810" name="Picture 7" descr="I:\Current Projects\2011 WS Presentations\Obs summaries\sm_yellow.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67640" y="4874240"/>
                <a:ext cx="153619" cy="256032"/>
              </a:xfrm>
              <a:prstGeom prst="rect">
                <a:avLst/>
              </a:prstGeom>
              <a:noFill/>
              <a:ln w="9525">
                <a:noFill/>
                <a:miter lim="800000"/>
                <a:headEnd/>
                <a:tailEnd/>
              </a:ln>
            </p:spPr>
          </p:pic>
        </p:grpSp>
      </p:grpSp>
    </p:spTree>
    <p:extLst>
      <p:ext uri="{BB962C8B-B14F-4D97-AF65-F5344CB8AC3E}">
        <p14:creationId xmlns:p14="http://schemas.microsoft.com/office/powerpoint/2010/main" xmlns="" val="4009739292"/>
      </p:ext>
    </p:extLst>
  </p:cSld>
  <p:clrMapOvr>
    <a:masterClrMapping/>
  </p:clrMapOvr>
  <mc:AlternateContent xmlns:mc="http://schemas.openxmlformats.org/markup-compatibility/2006">
    <mc:Choice xmlns:p14="http://schemas.microsoft.com/office/powerpoint/2010/main" xmlns="" Requires="p14">
      <p:transition spd="slow" p14:dur="2000" advTm="2000"/>
    </mc:Choice>
    <mc:Fallback>
      <p:transition spd="slow"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I:\Current Projects\2011 WS Presentations\Obs summaries\91-obs-cropp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61175"/>
          </a:xfrm>
          <a:prstGeom prst="rect">
            <a:avLst/>
          </a:prstGeom>
          <a:noFill/>
          <a:ln w="9525">
            <a:noFill/>
            <a:miter lim="800000"/>
            <a:headEnd/>
            <a:tailEnd/>
          </a:ln>
        </p:spPr>
      </p:pic>
      <p:grpSp>
        <p:nvGrpSpPr>
          <p:cNvPr id="78850" name="Group 11"/>
          <p:cNvGrpSpPr>
            <a:grpSpLocks/>
          </p:cNvGrpSpPr>
          <p:nvPr/>
        </p:nvGrpSpPr>
        <p:grpSpPr bwMode="auto">
          <a:xfrm>
            <a:off x="6281738" y="63500"/>
            <a:ext cx="2801937" cy="2801938"/>
            <a:chOff x="2422852" y="3168972"/>
            <a:chExt cx="2802370" cy="2801280"/>
          </a:xfrm>
        </p:grpSpPr>
        <p:sp>
          <p:nvSpPr>
            <p:cNvPr id="13" name="TextBox 12"/>
            <p:cNvSpPr txBox="1"/>
            <p:nvPr/>
          </p:nvSpPr>
          <p:spPr>
            <a:xfrm>
              <a:off x="2422852" y="3168972"/>
              <a:ext cx="2802370" cy="2801280"/>
            </a:xfrm>
            <a:prstGeom prst="rect">
              <a:avLst/>
            </a:prstGeom>
            <a:solidFill>
              <a:srgbClr val="009973"/>
            </a:solidFill>
          </p:spPr>
          <p:txBody>
            <a:bodyPr wrap="none">
              <a:spAutoFit/>
            </a:bodyPr>
            <a:lstStyle/>
            <a:p>
              <a:pPr eaLnBrk="0" hangingPunct="0">
                <a:spcBef>
                  <a:spcPts val="100"/>
                </a:spcBef>
                <a:defRPr/>
              </a:pPr>
              <a:r>
                <a:rPr lang="en-US" b="1" dirty="0"/>
                <a:t>   </a:t>
              </a:r>
              <a:r>
                <a:rPr lang="en-US" b="1" dirty="0">
                  <a:latin typeface="Tahoma" pitchFamily="34" charset="0"/>
                  <a:ea typeface="Tahoma" pitchFamily="34" charset="0"/>
                  <a:cs typeface="Tahoma" pitchFamily="34" charset="0"/>
                </a:rPr>
                <a:t>PIT Tag Detections</a:t>
              </a:r>
            </a:p>
            <a:p>
              <a:pPr eaLnBrk="0" hangingPunct="0">
                <a:spcBef>
                  <a:spcPts val="100"/>
                </a:spcBef>
                <a:defRPr/>
              </a:pPr>
              <a:r>
                <a:rPr lang="en-US" b="1" dirty="0">
                  <a:latin typeface="Tahoma" pitchFamily="34" charset="0"/>
                  <a:ea typeface="Tahoma" pitchFamily="34" charset="0"/>
                  <a:cs typeface="Tahoma" pitchFamily="34" charset="0"/>
                </a:rPr>
                <a:t>        1991 - 1996</a:t>
              </a:r>
            </a:p>
            <a:p>
              <a:pPr eaLnBrk="0" hangingPunct="0">
                <a:spcBef>
                  <a:spcPct val="20000"/>
                </a:spcBef>
                <a:defRPr/>
              </a:pPr>
              <a:endParaRPr lang="en-US" sz="800" b="1" dirty="0">
                <a:latin typeface="Tahoma" pitchFamily="34" charset="0"/>
                <a:ea typeface="Tahoma" pitchFamily="34" charset="0"/>
                <a:cs typeface="Tahoma" pitchFamily="34" charset="0"/>
              </a:endParaRPr>
            </a:p>
            <a:p>
              <a:pPr eaLnBrk="0" hangingPunct="0">
                <a:spcBef>
                  <a:spcPct val="20000"/>
                </a:spcBef>
                <a:defRPr/>
              </a:pPr>
              <a:r>
                <a:rPr lang="en-US" b="1" dirty="0">
                  <a:latin typeface="Tahoma" pitchFamily="34" charset="0"/>
                  <a:ea typeface="Tahoma" pitchFamily="34" charset="0"/>
                  <a:cs typeface="Tahoma" pitchFamily="34" charset="0"/>
                </a:rPr>
                <a:t>   &gt; 1,000,000</a:t>
              </a:r>
            </a:p>
            <a:p>
              <a:pPr eaLnBrk="0" hangingPunct="0">
                <a:spcBef>
                  <a:spcPct val="20000"/>
                </a:spcBef>
                <a:defRPr/>
              </a:pPr>
              <a:r>
                <a:rPr lang="en-US" b="1" dirty="0">
                  <a:latin typeface="Tahoma" pitchFamily="34" charset="0"/>
                  <a:ea typeface="Tahoma" pitchFamily="34" charset="0"/>
                  <a:cs typeface="Tahoma" pitchFamily="34" charset="0"/>
                </a:rPr>
                <a:t>   100,001 – 1,000,000</a:t>
              </a:r>
            </a:p>
            <a:p>
              <a:pPr eaLnBrk="0" hangingPunct="0">
                <a:spcBef>
                  <a:spcPct val="20000"/>
                </a:spcBef>
                <a:defRPr/>
              </a:pPr>
              <a:r>
                <a:rPr lang="en-US" b="1" dirty="0">
                  <a:latin typeface="Tahoma" pitchFamily="34" charset="0"/>
                  <a:ea typeface="Tahoma" pitchFamily="34" charset="0"/>
                  <a:cs typeface="Tahoma" pitchFamily="34" charset="0"/>
                </a:rPr>
                <a:t>   10,0001 – 100,000</a:t>
              </a:r>
            </a:p>
            <a:p>
              <a:pPr eaLnBrk="0" hangingPunct="0">
                <a:spcBef>
                  <a:spcPct val="20000"/>
                </a:spcBef>
                <a:defRPr/>
              </a:pPr>
              <a:r>
                <a:rPr lang="en-US" b="1" dirty="0">
                  <a:latin typeface="Tahoma" pitchFamily="34" charset="0"/>
                  <a:ea typeface="Tahoma" pitchFamily="34" charset="0"/>
                  <a:cs typeface="Tahoma" pitchFamily="34" charset="0"/>
                </a:rPr>
                <a:t>   1,001 – 10,000</a:t>
              </a:r>
            </a:p>
            <a:p>
              <a:pPr eaLnBrk="0" hangingPunct="0">
                <a:spcBef>
                  <a:spcPct val="20000"/>
                </a:spcBef>
                <a:defRPr/>
              </a:pPr>
              <a:r>
                <a:rPr lang="en-US" b="1" dirty="0">
                  <a:latin typeface="Tahoma" pitchFamily="34" charset="0"/>
                  <a:ea typeface="Tahoma" pitchFamily="34" charset="0"/>
                  <a:cs typeface="Tahoma" pitchFamily="34" charset="0"/>
                </a:rPr>
                <a:t>   101 – 1,000</a:t>
              </a:r>
            </a:p>
            <a:p>
              <a:pPr eaLnBrk="0" hangingPunct="0">
                <a:spcBef>
                  <a:spcPct val="20000"/>
                </a:spcBef>
                <a:defRPr/>
              </a:pPr>
              <a:r>
                <a:rPr lang="en-US" b="1" dirty="0">
                  <a:latin typeface="Tahoma" pitchFamily="34" charset="0"/>
                  <a:ea typeface="Tahoma" pitchFamily="34" charset="0"/>
                  <a:cs typeface="Tahoma" pitchFamily="34" charset="0"/>
                </a:rPr>
                <a:t>   &lt; 100</a:t>
              </a:r>
            </a:p>
          </p:txBody>
        </p:sp>
        <p:grpSp>
          <p:nvGrpSpPr>
            <p:cNvPr id="78852" name="Group 15"/>
            <p:cNvGrpSpPr>
              <a:grpSpLocks/>
            </p:cNvGrpSpPr>
            <p:nvPr/>
          </p:nvGrpSpPr>
          <p:grpSpPr bwMode="auto">
            <a:xfrm>
              <a:off x="2457480" y="4007160"/>
              <a:ext cx="179463" cy="1906248"/>
              <a:chOff x="2457480" y="4206292"/>
              <a:chExt cx="179463" cy="1906248"/>
            </a:xfrm>
          </p:grpSpPr>
          <p:pic>
            <p:nvPicPr>
              <p:cNvPr id="78853" name="Picture 2" descr="I:\Current Projects\2011 WS Presentations\Obs summaries\sm_blu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2880" y="5522312"/>
                <a:ext cx="153619" cy="256032"/>
              </a:xfrm>
              <a:prstGeom prst="rect">
                <a:avLst/>
              </a:prstGeom>
              <a:noFill/>
              <a:ln w="9525">
                <a:noFill/>
                <a:miter lim="800000"/>
                <a:headEnd/>
                <a:tailEnd/>
              </a:ln>
            </p:spPr>
          </p:pic>
          <p:pic>
            <p:nvPicPr>
              <p:cNvPr id="78854" name="Picture 3" descr="I:\Current Projects\2011 WS Presentations\Obs summaries\sm_gre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7800" y="5193196"/>
                <a:ext cx="152400" cy="254000"/>
              </a:xfrm>
              <a:prstGeom prst="rect">
                <a:avLst/>
              </a:prstGeom>
              <a:noFill/>
              <a:ln w="9525">
                <a:noFill/>
                <a:miter lim="800000"/>
                <a:headEnd/>
                <a:tailEnd/>
              </a:ln>
            </p:spPr>
          </p:pic>
          <p:pic>
            <p:nvPicPr>
              <p:cNvPr id="78855" name="Picture 4" descr="I:\Current Projects\2011 WS Presentations\Obs summaries\sm_orang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62560" y="4540044"/>
                <a:ext cx="152400" cy="254000"/>
              </a:xfrm>
              <a:prstGeom prst="rect">
                <a:avLst/>
              </a:prstGeom>
              <a:noFill/>
              <a:ln w="9525">
                <a:noFill/>
                <a:miter lim="800000"/>
                <a:headEnd/>
                <a:tailEnd/>
              </a:ln>
            </p:spPr>
          </p:pic>
          <p:pic>
            <p:nvPicPr>
              <p:cNvPr id="78856" name="Picture 5" descr="I:\Current Projects\2011 WS Presentations\Obs summaries\sm_purp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324" y="5856508"/>
                <a:ext cx="153619" cy="256032"/>
              </a:xfrm>
              <a:prstGeom prst="rect">
                <a:avLst/>
              </a:prstGeom>
              <a:noFill/>
              <a:ln w="9525">
                <a:noFill/>
                <a:miter lim="800000"/>
                <a:headEnd/>
                <a:tailEnd/>
              </a:ln>
            </p:spPr>
          </p:pic>
          <p:pic>
            <p:nvPicPr>
              <p:cNvPr id="78857" name="Picture 6" descr="I:\Current Projects\2011 WS Presentations\Obs summaries\sm_r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57480" y="4206292"/>
                <a:ext cx="153619" cy="256032"/>
              </a:xfrm>
              <a:prstGeom prst="rect">
                <a:avLst/>
              </a:prstGeom>
              <a:noFill/>
              <a:ln w="9525">
                <a:noFill/>
                <a:miter lim="800000"/>
                <a:headEnd/>
                <a:tailEnd/>
              </a:ln>
            </p:spPr>
          </p:pic>
          <p:pic>
            <p:nvPicPr>
              <p:cNvPr id="78858" name="Picture 7" descr="I:\Current Projects\2011 WS Presentations\Obs summaries\sm_yellow.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67640" y="4874240"/>
                <a:ext cx="153619" cy="256032"/>
              </a:xfrm>
              <a:prstGeom prst="rect">
                <a:avLst/>
              </a:prstGeom>
              <a:noFill/>
              <a:ln w="9525">
                <a:noFill/>
                <a:miter lim="800000"/>
                <a:headEnd/>
                <a:tailEnd/>
              </a:ln>
            </p:spPr>
          </p:pic>
        </p:grpSp>
      </p:grpSp>
    </p:spTree>
    <p:extLst>
      <p:ext uri="{BB962C8B-B14F-4D97-AF65-F5344CB8AC3E}">
        <p14:creationId xmlns:p14="http://schemas.microsoft.com/office/powerpoint/2010/main" xmlns="" val="3013011227"/>
      </p:ext>
    </p:extLst>
  </p:cSld>
  <p:clrMapOvr>
    <a:masterClrMapping/>
  </p:clrMapOvr>
  <mc:AlternateContent xmlns:mc="http://schemas.openxmlformats.org/markup-compatibility/2006">
    <mc:Choice xmlns:p14="http://schemas.microsoft.com/office/powerpoint/2010/main" xmlns="" Requires="p14">
      <p:transition spd="slow" p14:dur="2000" advTm="2000"/>
    </mc:Choice>
    <mc:Fallback>
      <p:transition spd="slow" advTm="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I:\Current Projects\2011 WS Presentations\Obs summaries\96-obs-cropp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175"/>
            <a:ext cx="9144000" cy="6861175"/>
          </a:xfrm>
          <a:prstGeom prst="rect">
            <a:avLst/>
          </a:prstGeom>
          <a:noFill/>
          <a:ln w="9525">
            <a:noFill/>
            <a:miter lim="800000"/>
            <a:headEnd/>
            <a:tailEnd/>
          </a:ln>
        </p:spPr>
      </p:pic>
      <p:grpSp>
        <p:nvGrpSpPr>
          <p:cNvPr id="80898" name="Group 29"/>
          <p:cNvGrpSpPr>
            <a:grpSpLocks/>
          </p:cNvGrpSpPr>
          <p:nvPr/>
        </p:nvGrpSpPr>
        <p:grpSpPr bwMode="auto">
          <a:xfrm>
            <a:off x="6281738" y="63500"/>
            <a:ext cx="2801937" cy="2801938"/>
            <a:chOff x="2411760" y="3176972"/>
            <a:chExt cx="2802370" cy="2801280"/>
          </a:xfrm>
        </p:grpSpPr>
        <p:sp>
          <p:nvSpPr>
            <p:cNvPr id="31" name="TextBox 30"/>
            <p:cNvSpPr txBox="1"/>
            <p:nvPr/>
          </p:nvSpPr>
          <p:spPr>
            <a:xfrm>
              <a:off x="2411760" y="3176972"/>
              <a:ext cx="2802370" cy="2801280"/>
            </a:xfrm>
            <a:prstGeom prst="rect">
              <a:avLst/>
            </a:prstGeom>
            <a:solidFill>
              <a:srgbClr val="009973"/>
            </a:solidFill>
          </p:spPr>
          <p:txBody>
            <a:bodyPr wrap="none">
              <a:spAutoFit/>
            </a:bodyPr>
            <a:lstStyle/>
            <a:p>
              <a:pPr eaLnBrk="0" hangingPunct="0">
                <a:spcBef>
                  <a:spcPts val="100"/>
                </a:spcBef>
                <a:defRPr/>
              </a:pPr>
              <a:r>
                <a:rPr lang="en-US" b="1" dirty="0"/>
                <a:t>   </a:t>
              </a:r>
              <a:r>
                <a:rPr lang="en-US" b="1" dirty="0">
                  <a:latin typeface="Tahoma" pitchFamily="34" charset="0"/>
                  <a:ea typeface="Tahoma" pitchFamily="34" charset="0"/>
                  <a:cs typeface="Tahoma" pitchFamily="34" charset="0"/>
                </a:rPr>
                <a:t>PIT Tag Detections</a:t>
              </a:r>
            </a:p>
            <a:p>
              <a:pPr eaLnBrk="0" hangingPunct="0">
                <a:spcBef>
                  <a:spcPts val="100"/>
                </a:spcBef>
                <a:defRPr/>
              </a:pPr>
              <a:r>
                <a:rPr lang="en-US" b="1" dirty="0">
                  <a:latin typeface="Tahoma" pitchFamily="34" charset="0"/>
                  <a:ea typeface="Tahoma" pitchFamily="34" charset="0"/>
                  <a:cs typeface="Tahoma" pitchFamily="34" charset="0"/>
                </a:rPr>
                <a:t>        1996 - 2000</a:t>
              </a:r>
            </a:p>
            <a:p>
              <a:pPr eaLnBrk="0" hangingPunct="0">
                <a:spcBef>
                  <a:spcPct val="20000"/>
                </a:spcBef>
                <a:defRPr/>
              </a:pPr>
              <a:endParaRPr lang="en-US" sz="800" b="1" dirty="0">
                <a:latin typeface="Tahoma" pitchFamily="34" charset="0"/>
                <a:ea typeface="Tahoma" pitchFamily="34" charset="0"/>
                <a:cs typeface="Tahoma" pitchFamily="34" charset="0"/>
              </a:endParaRPr>
            </a:p>
            <a:p>
              <a:pPr eaLnBrk="0" hangingPunct="0">
                <a:spcBef>
                  <a:spcPct val="20000"/>
                </a:spcBef>
                <a:defRPr/>
              </a:pPr>
              <a:r>
                <a:rPr lang="en-US" b="1" dirty="0">
                  <a:latin typeface="Tahoma" pitchFamily="34" charset="0"/>
                  <a:ea typeface="Tahoma" pitchFamily="34" charset="0"/>
                  <a:cs typeface="Tahoma" pitchFamily="34" charset="0"/>
                </a:rPr>
                <a:t>   &gt; 1,000,000</a:t>
              </a:r>
            </a:p>
            <a:p>
              <a:pPr eaLnBrk="0" hangingPunct="0">
                <a:spcBef>
                  <a:spcPct val="20000"/>
                </a:spcBef>
                <a:defRPr/>
              </a:pPr>
              <a:r>
                <a:rPr lang="en-US" b="1" dirty="0">
                  <a:latin typeface="Tahoma" pitchFamily="34" charset="0"/>
                  <a:ea typeface="Tahoma" pitchFamily="34" charset="0"/>
                  <a:cs typeface="Tahoma" pitchFamily="34" charset="0"/>
                </a:rPr>
                <a:t>   100,001 – 1,000,000</a:t>
              </a:r>
            </a:p>
            <a:p>
              <a:pPr eaLnBrk="0" hangingPunct="0">
                <a:spcBef>
                  <a:spcPct val="20000"/>
                </a:spcBef>
                <a:defRPr/>
              </a:pPr>
              <a:r>
                <a:rPr lang="en-US" b="1" dirty="0">
                  <a:latin typeface="Tahoma" pitchFamily="34" charset="0"/>
                  <a:ea typeface="Tahoma" pitchFamily="34" charset="0"/>
                  <a:cs typeface="Tahoma" pitchFamily="34" charset="0"/>
                </a:rPr>
                <a:t>   10,0001 – 100,000</a:t>
              </a:r>
            </a:p>
            <a:p>
              <a:pPr eaLnBrk="0" hangingPunct="0">
                <a:spcBef>
                  <a:spcPct val="20000"/>
                </a:spcBef>
                <a:defRPr/>
              </a:pPr>
              <a:r>
                <a:rPr lang="en-US" b="1" dirty="0">
                  <a:latin typeface="Tahoma" pitchFamily="34" charset="0"/>
                  <a:ea typeface="Tahoma" pitchFamily="34" charset="0"/>
                  <a:cs typeface="Tahoma" pitchFamily="34" charset="0"/>
                </a:rPr>
                <a:t>   1,001 – 10,000</a:t>
              </a:r>
            </a:p>
            <a:p>
              <a:pPr eaLnBrk="0" hangingPunct="0">
                <a:spcBef>
                  <a:spcPct val="20000"/>
                </a:spcBef>
                <a:defRPr/>
              </a:pPr>
              <a:r>
                <a:rPr lang="en-US" b="1" dirty="0">
                  <a:latin typeface="Tahoma" pitchFamily="34" charset="0"/>
                  <a:ea typeface="Tahoma" pitchFamily="34" charset="0"/>
                  <a:cs typeface="Tahoma" pitchFamily="34" charset="0"/>
                </a:rPr>
                <a:t>   101 – 1,000</a:t>
              </a:r>
            </a:p>
            <a:p>
              <a:pPr eaLnBrk="0" hangingPunct="0">
                <a:spcBef>
                  <a:spcPct val="20000"/>
                </a:spcBef>
                <a:defRPr/>
              </a:pPr>
              <a:r>
                <a:rPr lang="en-US" b="1" dirty="0">
                  <a:latin typeface="Tahoma" pitchFamily="34" charset="0"/>
                  <a:ea typeface="Tahoma" pitchFamily="34" charset="0"/>
                  <a:cs typeface="Tahoma" pitchFamily="34" charset="0"/>
                </a:rPr>
                <a:t>   &lt; 100</a:t>
              </a:r>
            </a:p>
          </p:txBody>
        </p:sp>
        <p:grpSp>
          <p:nvGrpSpPr>
            <p:cNvPr id="80900" name="Group 15"/>
            <p:cNvGrpSpPr>
              <a:grpSpLocks/>
            </p:cNvGrpSpPr>
            <p:nvPr/>
          </p:nvGrpSpPr>
          <p:grpSpPr bwMode="auto">
            <a:xfrm>
              <a:off x="2457480" y="4007160"/>
              <a:ext cx="179463" cy="1906248"/>
              <a:chOff x="2457480" y="4206292"/>
              <a:chExt cx="179463" cy="1906248"/>
            </a:xfrm>
          </p:grpSpPr>
          <p:pic>
            <p:nvPicPr>
              <p:cNvPr id="80901" name="Picture 2" descr="I:\Current Projects\2011 WS Presentations\Obs summaries\sm_blu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2880" y="5522312"/>
                <a:ext cx="153619" cy="256032"/>
              </a:xfrm>
              <a:prstGeom prst="rect">
                <a:avLst/>
              </a:prstGeom>
              <a:noFill/>
              <a:ln w="9525">
                <a:noFill/>
                <a:miter lim="800000"/>
                <a:headEnd/>
                <a:tailEnd/>
              </a:ln>
            </p:spPr>
          </p:pic>
          <p:pic>
            <p:nvPicPr>
              <p:cNvPr id="80902" name="Picture 3" descr="I:\Current Projects\2011 WS Presentations\Obs summaries\sm_gre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7800" y="5193196"/>
                <a:ext cx="152400" cy="254000"/>
              </a:xfrm>
              <a:prstGeom prst="rect">
                <a:avLst/>
              </a:prstGeom>
              <a:noFill/>
              <a:ln w="9525">
                <a:noFill/>
                <a:miter lim="800000"/>
                <a:headEnd/>
                <a:tailEnd/>
              </a:ln>
            </p:spPr>
          </p:pic>
          <p:pic>
            <p:nvPicPr>
              <p:cNvPr id="80903" name="Picture 4" descr="I:\Current Projects\2011 WS Presentations\Obs summaries\sm_orang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62560" y="4540044"/>
                <a:ext cx="152400" cy="254000"/>
              </a:xfrm>
              <a:prstGeom prst="rect">
                <a:avLst/>
              </a:prstGeom>
              <a:noFill/>
              <a:ln w="9525">
                <a:noFill/>
                <a:miter lim="800000"/>
                <a:headEnd/>
                <a:tailEnd/>
              </a:ln>
            </p:spPr>
          </p:pic>
          <p:pic>
            <p:nvPicPr>
              <p:cNvPr id="80904" name="Picture 5" descr="I:\Current Projects\2011 WS Presentations\Obs summaries\sm_purp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324" y="5856508"/>
                <a:ext cx="153619" cy="256032"/>
              </a:xfrm>
              <a:prstGeom prst="rect">
                <a:avLst/>
              </a:prstGeom>
              <a:noFill/>
              <a:ln w="9525">
                <a:noFill/>
                <a:miter lim="800000"/>
                <a:headEnd/>
                <a:tailEnd/>
              </a:ln>
            </p:spPr>
          </p:pic>
          <p:pic>
            <p:nvPicPr>
              <p:cNvPr id="80905" name="Picture 6" descr="I:\Current Projects\2011 WS Presentations\Obs summaries\sm_r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57480" y="4206292"/>
                <a:ext cx="153619" cy="256032"/>
              </a:xfrm>
              <a:prstGeom prst="rect">
                <a:avLst/>
              </a:prstGeom>
              <a:noFill/>
              <a:ln w="9525">
                <a:noFill/>
                <a:miter lim="800000"/>
                <a:headEnd/>
                <a:tailEnd/>
              </a:ln>
            </p:spPr>
          </p:pic>
          <p:pic>
            <p:nvPicPr>
              <p:cNvPr id="80906" name="Picture 7" descr="I:\Current Projects\2011 WS Presentations\Obs summaries\sm_yellow.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67640" y="4874240"/>
                <a:ext cx="153619" cy="256032"/>
              </a:xfrm>
              <a:prstGeom prst="rect">
                <a:avLst/>
              </a:prstGeom>
              <a:noFill/>
              <a:ln w="9525">
                <a:noFill/>
                <a:miter lim="800000"/>
                <a:headEnd/>
                <a:tailEnd/>
              </a:ln>
            </p:spPr>
          </p:pic>
        </p:grpSp>
      </p:grpSp>
    </p:spTree>
    <p:extLst>
      <p:ext uri="{BB962C8B-B14F-4D97-AF65-F5344CB8AC3E}">
        <p14:creationId xmlns:p14="http://schemas.microsoft.com/office/powerpoint/2010/main" xmlns="" val="1203105712"/>
      </p:ext>
    </p:extLst>
  </p:cSld>
  <p:clrMapOvr>
    <a:masterClrMapping/>
  </p:clrMapOvr>
  <mc:AlternateContent xmlns:mc="http://schemas.openxmlformats.org/markup-compatibility/2006">
    <mc:Choice xmlns:p14="http://schemas.microsoft.com/office/powerpoint/2010/main" xmlns="" Requires="p14">
      <p:transition spd="slow" p14:dur="2000" advTm="2000"/>
    </mc:Choice>
    <mc:Fallback>
      <p:transition spd="slow"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I:\Current Projects\2011 WS Presentations\Obs summaries\01-obs-cropp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39238" cy="6858000"/>
          </a:xfrm>
          <a:prstGeom prst="rect">
            <a:avLst/>
          </a:prstGeom>
          <a:noFill/>
          <a:ln w="9525">
            <a:noFill/>
            <a:miter lim="800000"/>
            <a:headEnd/>
            <a:tailEnd/>
          </a:ln>
        </p:spPr>
      </p:pic>
      <p:grpSp>
        <p:nvGrpSpPr>
          <p:cNvPr id="82946" name="Group 39"/>
          <p:cNvGrpSpPr>
            <a:grpSpLocks/>
          </p:cNvGrpSpPr>
          <p:nvPr/>
        </p:nvGrpSpPr>
        <p:grpSpPr bwMode="auto">
          <a:xfrm>
            <a:off x="6281738" y="63500"/>
            <a:ext cx="2801937" cy="2801938"/>
            <a:chOff x="2411760" y="3176972"/>
            <a:chExt cx="2802370" cy="2801280"/>
          </a:xfrm>
        </p:grpSpPr>
        <p:sp>
          <p:nvSpPr>
            <p:cNvPr id="41" name="TextBox 40"/>
            <p:cNvSpPr txBox="1"/>
            <p:nvPr/>
          </p:nvSpPr>
          <p:spPr>
            <a:xfrm>
              <a:off x="2411760" y="3176972"/>
              <a:ext cx="2802370" cy="2801280"/>
            </a:xfrm>
            <a:prstGeom prst="rect">
              <a:avLst/>
            </a:prstGeom>
            <a:solidFill>
              <a:srgbClr val="009973"/>
            </a:solidFill>
          </p:spPr>
          <p:txBody>
            <a:bodyPr wrap="none">
              <a:spAutoFit/>
            </a:bodyPr>
            <a:lstStyle/>
            <a:p>
              <a:pPr eaLnBrk="0" hangingPunct="0">
                <a:spcBef>
                  <a:spcPts val="100"/>
                </a:spcBef>
                <a:defRPr/>
              </a:pPr>
              <a:r>
                <a:rPr lang="en-US" b="1" dirty="0"/>
                <a:t>   </a:t>
              </a:r>
              <a:r>
                <a:rPr lang="en-US" b="1" dirty="0">
                  <a:latin typeface="Tahoma" pitchFamily="34" charset="0"/>
                  <a:ea typeface="Tahoma" pitchFamily="34" charset="0"/>
                  <a:cs typeface="Tahoma" pitchFamily="34" charset="0"/>
                </a:rPr>
                <a:t>PIT Tag Detections</a:t>
              </a:r>
            </a:p>
            <a:p>
              <a:pPr eaLnBrk="0" hangingPunct="0">
                <a:spcBef>
                  <a:spcPts val="100"/>
                </a:spcBef>
                <a:defRPr/>
              </a:pPr>
              <a:r>
                <a:rPr lang="en-US" b="1" dirty="0">
                  <a:latin typeface="Tahoma" pitchFamily="34" charset="0"/>
                  <a:ea typeface="Tahoma" pitchFamily="34" charset="0"/>
                  <a:cs typeface="Tahoma" pitchFamily="34" charset="0"/>
                </a:rPr>
                <a:t>        2001 - 2005</a:t>
              </a:r>
            </a:p>
            <a:p>
              <a:pPr eaLnBrk="0" hangingPunct="0">
                <a:spcBef>
                  <a:spcPct val="20000"/>
                </a:spcBef>
                <a:defRPr/>
              </a:pPr>
              <a:endParaRPr lang="en-US" sz="800" b="1" dirty="0">
                <a:latin typeface="Tahoma" pitchFamily="34" charset="0"/>
                <a:ea typeface="Tahoma" pitchFamily="34" charset="0"/>
                <a:cs typeface="Tahoma" pitchFamily="34" charset="0"/>
              </a:endParaRPr>
            </a:p>
            <a:p>
              <a:pPr eaLnBrk="0" hangingPunct="0">
                <a:spcBef>
                  <a:spcPct val="20000"/>
                </a:spcBef>
                <a:defRPr/>
              </a:pPr>
              <a:r>
                <a:rPr lang="en-US" b="1" dirty="0">
                  <a:latin typeface="Tahoma" pitchFamily="34" charset="0"/>
                  <a:ea typeface="Tahoma" pitchFamily="34" charset="0"/>
                  <a:cs typeface="Tahoma" pitchFamily="34" charset="0"/>
                </a:rPr>
                <a:t>   &gt; 1,000,000</a:t>
              </a:r>
            </a:p>
            <a:p>
              <a:pPr eaLnBrk="0" hangingPunct="0">
                <a:spcBef>
                  <a:spcPct val="20000"/>
                </a:spcBef>
                <a:defRPr/>
              </a:pPr>
              <a:r>
                <a:rPr lang="en-US" b="1" dirty="0">
                  <a:latin typeface="Tahoma" pitchFamily="34" charset="0"/>
                  <a:ea typeface="Tahoma" pitchFamily="34" charset="0"/>
                  <a:cs typeface="Tahoma" pitchFamily="34" charset="0"/>
                </a:rPr>
                <a:t>   100,001 – 1,000,000</a:t>
              </a:r>
            </a:p>
            <a:p>
              <a:pPr eaLnBrk="0" hangingPunct="0">
                <a:spcBef>
                  <a:spcPct val="20000"/>
                </a:spcBef>
                <a:defRPr/>
              </a:pPr>
              <a:r>
                <a:rPr lang="en-US" b="1" dirty="0">
                  <a:latin typeface="Tahoma" pitchFamily="34" charset="0"/>
                  <a:ea typeface="Tahoma" pitchFamily="34" charset="0"/>
                  <a:cs typeface="Tahoma" pitchFamily="34" charset="0"/>
                </a:rPr>
                <a:t>   10,0001 – 100,000</a:t>
              </a:r>
            </a:p>
            <a:p>
              <a:pPr eaLnBrk="0" hangingPunct="0">
                <a:spcBef>
                  <a:spcPct val="20000"/>
                </a:spcBef>
                <a:defRPr/>
              </a:pPr>
              <a:r>
                <a:rPr lang="en-US" b="1" dirty="0">
                  <a:latin typeface="Tahoma" pitchFamily="34" charset="0"/>
                  <a:ea typeface="Tahoma" pitchFamily="34" charset="0"/>
                  <a:cs typeface="Tahoma" pitchFamily="34" charset="0"/>
                </a:rPr>
                <a:t>   1,001 – 10,000</a:t>
              </a:r>
            </a:p>
            <a:p>
              <a:pPr eaLnBrk="0" hangingPunct="0">
                <a:spcBef>
                  <a:spcPct val="20000"/>
                </a:spcBef>
                <a:defRPr/>
              </a:pPr>
              <a:r>
                <a:rPr lang="en-US" b="1" dirty="0">
                  <a:latin typeface="Tahoma" pitchFamily="34" charset="0"/>
                  <a:ea typeface="Tahoma" pitchFamily="34" charset="0"/>
                  <a:cs typeface="Tahoma" pitchFamily="34" charset="0"/>
                </a:rPr>
                <a:t>   101 – 1,000</a:t>
              </a:r>
            </a:p>
            <a:p>
              <a:pPr eaLnBrk="0" hangingPunct="0">
                <a:spcBef>
                  <a:spcPct val="20000"/>
                </a:spcBef>
                <a:defRPr/>
              </a:pPr>
              <a:r>
                <a:rPr lang="en-US" b="1" dirty="0">
                  <a:latin typeface="Tahoma" pitchFamily="34" charset="0"/>
                  <a:ea typeface="Tahoma" pitchFamily="34" charset="0"/>
                  <a:cs typeface="Tahoma" pitchFamily="34" charset="0"/>
                </a:rPr>
                <a:t>   &lt; 100</a:t>
              </a:r>
            </a:p>
          </p:txBody>
        </p:sp>
        <p:grpSp>
          <p:nvGrpSpPr>
            <p:cNvPr id="82948" name="Group 15"/>
            <p:cNvGrpSpPr>
              <a:grpSpLocks/>
            </p:cNvGrpSpPr>
            <p:nvPr/>
          </p:nvGrpSpPr>
          <p:grpSpPr bwMode="auto">
            <a:xfrm>
              <a:off x="2457480" y="4007160"/>
              <a:ext cx="179463" cy="1906248"/>
              <a:chOff x="2457480" y="4206292"/>
              <a:chExt cx="179463" cy="1906248"/>
            </a:xfrm>
          </p:grpSpPr>
          <p:pic>
            <p:nvPicPr>
              <p:cNvPr id="82949" name="Picture 2" descr="I:\Current Projects\2011 WS Presentations\Obs summaries\sm_blu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2880" y="5522312"/>
                <a:ext cx="153619" cy="256032"/>
              </a:xfrm>
              <a:prstGeom prst="rect">
                <a:avLst/>
              </a:prstGeom>
              <a:noFill/>
              <a:ln w="9525">
                <a:noFill/>
                <a:miter lim="800000"/>
                <a:headEnd/>
                <a:tailEnd/>
              </a:ln>
            </p:spPr>
          </p:pic>
          <p:pic>
            <p:nvPicPr>
              <p:cNvPr id="82950" name="Picture 3" descr="I:\Current Projects\2011 WS Presentations\Obs summaries\sm_gre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7800" y="5193196"/>
                <a:ext cx="152400" cy="254000"/>
              </a:xfrm>
              <a:prstGeom prst="rect">
                <a:avLst/>
              </a:prstGeom>
              <a:noFill/>
              <a:ln w="9525">
                <a:noFill/>
                <a:miter lim="800000"/>
                <a:headEnd/>
                <a:tailEnd/>
              </a:ln>
            </p:spPr>
          </p:pic>
          <p:pic>
            <p:nvPicPr>
              <p:cNvPr id="82951" name="Picture 4" descr="I:\Current Projects\2011 WS Presentations\Obs summaries\sm_orang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62560" y="4540044"/>
                <a:ext cx="152400" cy="254000"/>
              </a:xfrm>
              <a:prstGeom prst="rect">
                <a:avLst/>
              </a:prstGeom>
              <a:noFill/>
              <a:ln w="9525">
                <a:noFill/>
                <a:miter lim="800000"/>
                <a:headEnd/>
                <a:tailEnd/>
              </a:ln>
            </p:spPr>
          </p:pic>
          <p:pic>
            <p:nvPicPr>
              <p:cNvPr id="82952" name="Picture 5" descr="I:\Current Projects\2011 WS Presentations\Obs summaries\sm_purp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324" y="5856508"/>
                <a:ext cx="153619" cy="256032"/>
              </a:xfrm>
              <a:prstGeom prst="rect">
                <a:avLst/>
              </a:prstGeom>
              <a:noFill/>
              <a:ln w="9525">
                <a:noFill/>
                <a:miter lim="800000"/>
                <a:headEnd/>
                <a:tailEnd/>
              </a:ln>
            </p:spPr>
          </p:pic>
          <p:pic>
            <p:nvPicPr>
              <p:cNvPr id="82953" name="Picture 6" descr="I:\Current Projects\2011 WS Presentations\Obs summaries\sm_r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57480" y="4206292"/>
                <a:ext cx="153619" cy="256032"/>
              </a:xfrm>
              <a:prstGeom prst="rect">
                <a:avLst/>
              </a:prstGeom>
              <a:noFill/>
              <a:ln w="9525">
                <a:noFill/>
                <a:miter lim="800000"/>
                <a:headEnd/>
                <a:tailEnd/>
              </a:ln>
            </p:spPr>
          </p:pic>
          <p:pic>
            <p:nvPicPr>
              <p:cNvPr id="82954" name="Picture 7" descr="I:\Current Projects\2011 WS Presentations\Obs summaries\sm_yellow.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67640" y="4874240"/>
                <a:ext cx="153619" cy="256032"/>
              </a:xfrm>
              <a:prstGeom prst="rect">
                <a:avLst/>
              </a:prstGeom>
              <a:noFill/>
              <a:ln w="9525">
                <a:noFill/>
                <a:miter lim="800000"/>
                <a:headEnd/>
                <a:tailEnd/>
              </a:ln>
            </p:spPr>
          </p:pic>
        </p:grpSp>
      </p:grpSp>
    </p:spTree>
    <p:extLst>
      <p:ext uri="{BB962C8B-B14F-4D97-AF65-F5344CB8AC3E}">
        <p14:creationId xmlns:p14="http://schemas.microsoft.com/office/powerpoint/2010/main" xmlns="" val="3439358873"/>
      </p:ext>
    </p:extLst>
  </p:cSld>
  <p:clrMapOvr>
    <a:masterClrMapping/>
  </p:clrMapOvr>
  <mc:AlternateContent xmlns:mc="http://schemas.openxmlformats.org/markup-compatibility/2006">
    <mc:Choice xmlns:p14="http://schemas.microsoft.com/office/powerpoint/2010/main" xmlns="" Requires="p14">
      <p:transition spd="slow" p14:dur="2000" advTm="2000"/>
    </mc:Choice>
    <mc:Fallback>
      <p:transition spd="slow"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I:\Current Projects\2011 WS Presentations\Obs summaries\06-obs-cropp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61175"/>
          </a:xfrm>
          <a:prstGeom prst="rect">
            <a:avLst/>
          </a:prstGeom>
          <a:noFill/>
          <a:ln w="9525">
            <a:noFill/>
            <a:miter lim="800000"/>
            <a:headEnd/>
            <a:tailEnd/>
          </a:ln>
        </p:spPr>
      </p:pic>
      <p:grpSp>
        <p:nvGrpSpPr>
          <p:cNvPr id="84994" name="Group 2"/>
          <p:cNvGrpSpPr>
            <a:grpSpLocks/>
          </p:cNvGrpSpPr>
          <p:nvPr/>
        </p:nvGrpSpPr>
        <p:grpSpPr bwMode="auto">
          <a:xfrm>
            <a:off x="6281738" y="63500"/>
            <a:ext cx="2801937" cy="2801938"/>
            <a:chOff x="2423348" y="3145668"/>
            <a:chExt cx="2802370" cy="2801280"/>
          </a:xfrm>
        </p:grpSpPr>
        <p:sp>
          <p:nvSpPr>
            <p:cNvPr id="4" name="TextBox 3"/>
            <p:cNvSpPr txBox="1"/>
            <p:nvPr/>
          </p:nvSpPr>
          <p:spPr>
            <a:xfrm>
              <a:off x="2423348" y="3145668"/>
              <a:ext cx="2802370" cy="2801280"/>
            </a:xfrm>
            <a:prstGeom prst="rect">
              <a:avLst/>
            </a:prstGeom>
            <a:solidFill>
              <a:srgbClr val="009973"/>
            </a:solidFill>
          </p:spPr>
          <p:txBody>
            <a:bodyPr wrap="none">
              <a:spAutoFit/>
            </a:bodyPr>
            <a:lstStyle/>
            <a:p>
              <a:pPr eaLnBrk="0" hangingPunct="0">
                <a:spcBef>
                  <a:spcPts val="100"/>
                </a:spcBef>
                <a:defRPr/>
              </a:pPr>
              <a:r>
                <a:rPr lang="en-US" b="1" dirty="0"/>
                <a:t>   </a:t>
              </a:r>
              <a:r>
                <a:rPr lang="en-US" b="1" dirty="0">
                  <a:latin typeface="Tahoma" pitchFamily="34" charset="0"/>
                  <a:ea typeface="Tahoma" pitchFamily="34" charset="0"/>
                  <a:cs typeface="Tahoma" pitchFamily="34" charset="0"/>
                </a:rPr>
                <a:t>PIT Tag Detections</a:t>
              </a:r>
            </a:p>
            <a:p>
              <a:pPr eaLnBrk="0" hangingPunct="0">
                <a:spcBef>
                  <a:spcPts val="100"/>
                </a:spcBef>
                <a:defRPr/>
              </a:pPr>
              <a:r>
                <a:rPr lang="en-US" b="1" dirty="0">
                  <a:latin typeface="Tahoma" pitchFamily="34" charset="0"/>
                  <a:ea typeface="Tahoma" pitchFamily="34" charset="0"/>
                  <a:cs typeface="Tahoma" pitchFamily="34" charset="0"/>
                </a:rPr>
                <a:t>        2006 - 2010</a:t>
              </a:r>
            </a:p>
            <a:p>
              <a:pPr eaLnBrk="0" hangingPunct="0">
                <a:spcBef>
                  <a:spcPct val="20000"/>
                </a:spcBef>
                <a:defRPr/>
              </a:pPr>
              <a:endParaRPr lang="en-US" sz="800" b="1" dirty="0">
                <a:latin typeface="Tahoma" pitchFamily="34" charset="0"/>
                <a:ea typeface="Tahoma" pitchFamily="34" charset="0"/>
                <a:cs typeface="Tahoma" pitchFamily="34" charset="0"/>
              </a:endParaRPr>
            </a:p>
            <a:p>
              <a:pPr eaLnBrk="0" hangingPunct="0">
                <a:spcBef>
                  <a:spcPct val="20000"/>
                </a:spcBef>
                <a:defRPr/>
              </a:pPr>
              <a:r>
                <a:rPr lang="en-US" b="1" dirty="0">
                  <a:latin typeface="Tahoma" pitchFamily="34" charset="0"/>
                  <a:ea typeface="Tahoma" pitchFamily="34" charset="0"/>
                  <a:cs typeface="Tahoma" pitchFamily="34" charset="0"/>
                </a:rPr>
                <a:t>   &gt; 1,000,000</a:t>
              </a:r>
            </a:p>
            <a:p>
              <a:pPr eaLnBrk="0" hangingPunct="0">
                <a:spcBef>
                  <a:spcPct val="20000"/>
                </a:spcBef>
                <a:defRPr/>
              </a:pPr>
              <a:r>
                <a:rPr lang="en-US" b="1" dirty="0">
                  <a:latin typeface="Tahoma" pitchFamily="34" charset="0"/>
                  <a:ea typeface="Tahoma" pitchFamily="34" charset="0"/>
                  <a:cs typeface="Tahoma" pitchFamily="34" charset="0"/>
                </a:rPr>
                <a:t>   100,001 – 1,000,000</a:t>
              </a:r>
            </a:p>
            <a:p>
              <a:pPr eaLnBrk="0" hangingPunct="0">
                <a:spcBef>
                  <a:spcPct val="20000"/>
                </a:spcBef>
                <a:defRPr/>
              </a:pPr>
              <a:r>
                <a:rPr lang="en-US" b="1" dirty="0">
                  <a:latin typeface="Tahoma" pitchFamily="34" charset="0"/>
                  <a:ea typeface="Tahoma" pitchFamily="34" charset="0"/>
                  <a:cs typeface="Tahoma" pitchFamily="34" charset="0"/>
                </a:rPr>
                <a:t>   10,0001 – 100,000</a:t>
              </a:r>
            </a:p>
            <a:p>
              <a:pPr eaLnBrk="0" hangingPunct="0">
                <a:spcBef>
                  <a:spcPct val="20000"/>
                </a:spcBef>
                <a:defRPr/>
              </a:pPr>
              <a:r>
                <a:rPr lang="en-US" b="1" dirty="0">
                  <a:latin typeface="Tahoma" pitchFamily="34" charset="0"/>
                  <a:ea typeface="Tahoma" pitchFamily="34" charset="0"/>
                  <a:cs typeface="Tahoma" pitchFamily="34" charset="0"/>
                </a:rPr>
                <a:t>   1,001 – 10,000</a:t>
              </a:r>
            </a:p>
            <a:p>
              <a:pPr eaLnBrk="0" hangingPunct="0">
                <a:spcBef>
                  <a:spcPct val="20000"/>
                </a:spcBef>
                <a:defRPr/>
              </a:pPr>
              <a:r>
                <a:rPr lang="en-US" b="1" dirty="0">
                  <a:latin typeface="Tahoma" pitchFamily="34" charset="0"/>
                  <a:ea typeface="Tahoma" pitchFamily="34" charset="0"/>
                  <a:cs typeface="Tahoma" pitchFamily="34" charset="0"/>
                </a:rPr>
                <a:t>   101 – 1,000</a:t>
              </a:r>
            </a:p>
            <a:p>
              <a:pPr eaLnBrk="0" hangingPunct="0">
                <a:spcBef>
                  <a:spcPct val="20000"/>
                </a:spcBef>
                <a:defRPr/>
              </a:pPr>
              <a:r>
                <a:rPr lang="en-US" b="1" dirty="0">
                  <a:latin typeface="Tahoma" pitchFamily="34" charset="0"/>
                  <a:ea typeface="Tahoma" pitchFamily="34" charset="0"/>
                  <a:cs typeface="Tahoma" pitchFamily="34" charset="0"/>
                </a:rPr>
                <a:t>   &lt; 100</a:t>
              </a:r>
            </a:p>
          </p:txBody>
        </p:sp>
        <p:grpSp>
          <p:nvGrpSpPr>
            <p:cNvPr id="84996" name="Group 15"/>
            <p:cNvGrpSpPr>
              <a:grpSpLocks/>
            </p:cNvGrpSpPr>
            <p:nvPr/>
          </p:nvGrpSpPr>
          <p:grpSpPr bwMode="auto">
            <a:xfrm>
              <a:off x="2457480" y="4007160"/>
              <a:ext cx="179463" cy="1906248"/>
              <a:chOff x="2457480" y="4206292"/>
              <a:chExt cx="179463" cy="1906248"/>
            </a:xfrm>
          </p:grpSpPr>
          <p:pic>
            <p:nvPicPr>
              <p:cNvPr id="84997" name="Picture 2" descr="I:\Current Projects\2011 WS Presentations\Obs summaries\sm_blu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2880" y="5522312"/>
                <a:ext cx="153619" cy="256032"/>
              </a:xfrm>
              <a:prstGeom prst="rect">
                <a:avLst/>
              </a:prstGeom>
              <a:noFill/>
              <a:ln w="9525">
                <a:noFill/>
                <a:miter lim="800000"/>
                <a:headEnd/>
                <a:tailEnd/>
              </a:ln>
            </p:spPr>
          </p:pic>
          <p:pic>
            <p:nvPicPr>
              <p:cNvPr id="84998" name="Picture 3" descr="I:\Current Projects\2011 WS Presentations\Obs summaries\sm_gree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7800" y="5193196"/>
                <a:ext cx="152400" cy="254000"/>
              </a:xfrm>
              <a:prstGeom prst="rect">
                <a:avLst/>
              </a:prstGeom>
              <a:noFill/>
              <a:ln w="9525">
                <a:noFill/>
                <a:miter lim="800000"/>
                <a:headEnd/>
                <a:tailEnd/>
              </a:ln>
            </p:spPr>
          </p:pic>
          <p:pic>
            <p:nvPicPr>
              <p:cNvPr id="84999" name="Picture 4" descr="I:\Current Projects\2011 WS Presentations\Obs summaries\sm_orang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62560" y="4540044"/>
                <a:ext cx="152400" cy="254000"/>
              </a:xfrm>
              <a:prstGeom prst="rect">
                <a:avLst/>
              </a:prstGeom>
              <a:noFill/>
              <a:ln w="9525">
                <a:noFill/>
                <a:miter lim="800000"/>
                <a:headEnd/>
                <a:tailEnd/>
              </a:ln>
            </p:spPr>
          </p:pic>
          <p:pic>
            <p:nvPicPr>
              <p:cNvPr id="85000" name="Picture 5" descr="I:\Current Projects\2011 WS Presentations\Obs summaries\sm_purpl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83324" y="5856508"/>
                <a:ext cx="153619" cy="256032"/>
              </a:xfrm>
              <a:prstGeom prst="rect">
                <a:avLst/>
              </a:prstGeom>
              <a:noFill/>
              <a:ln w="9525">
                <a:noFill/>
                <a:miter lim="800000"/>
                <a:headEnd/>
                <a:tailEnd/>
              </a:ln>
            </p:spPr>
          </p:pic>
          <p:pic>
            <p:nvPicPr>
              <p:cNvPr id="85001" name="Picture 6" descr="I:\Current Projects\2011 WS Presentations\Obs summaries\sm_red.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57480" y="4206292"/>
                <a:ext cx="153619" cy="256032"/>
              </a:xfrm>
              <a:prstGeom prst="rect">
                <a:avLst/>
              </a:prstGeom>
              <a:noFill/>
              <a:ln w="9525">
                <a:noFill/>
                <a:miter lim="800000"/>
                <a:headEnd/>
                <a:tailEnd/>
              </a:ln>
            </p:spPr>
          </p:pic>
          <p:pic>
            <p:nvPicPr>
              <p:cNvPr id="85002" name="Picture 7" descr="I:\Current Projects\2011 WS Presentations\Obs summaries\sm_yellow.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67640" y="4874240"/>
                <a:ext cx="153619" cy="256032"/>
              </a:xfrm>
              <a:prstGeom prst="rect">
                <a:avLst/>
              </a:prstGeom>
              <a:noFill/>
              <a:ln w="9525">
                <a:noFill/>
                <a:miter lim="800000"/>
                <a:headEnd/>
                <a:tailEnd/>
              </a:ln>
            </p:spPr>
          </p:pic>
        </p:grpSp>
      </p:grpSp>
    </p:spTree>
    <p:extLst>
      <p:ext uri="{BB962C8B-B14F-4D97-AF65-F5344CB8AC3E}">
        <p14:creationId xmlns:p14="http://schemas.microsoft.com/office/powerpoint/2010/main" xmlns="" val="33954012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Autofit/>
          </a:bodyPr>
          <a:lstStyle/>
          <a:p>
            <a:r>
              <a:rPr lang="en-US" sz="7200" b="1" dirty="0" smtClean="0"/>
              <a:t>Juvenile Bypass Systems and Adult</a:t>
            </a:r>
            <a:br>
              <a:rPr lang="en-US" sz="7200" b="1" dirty="0" smtClean="0"/>
            </a:br>
            <a:r>
              <a:rPr lang="en-US" sz="7200" b="1" dirty="0" err="1" smtClean="0"/>
              <a:t>Fishways</a:t>
            </a:r>
            <a:endParaRPr lang="en-US" sz="7200" b="1" dirty="0"/>
          </a:p>
        </p:txBody>
      </p:sp>
    </p:spTree>
    <p:extLst>
      <p:ext uri="{BB962C8B-B14F-4D97-AF65-F5344CB8AC3E}">
        <p14:creationId xmlns:p14="http://schemas.microsoft.com/office/powerpoint/2010/main" xmlns="" val="26622921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d Map" descr="4BaseMapWStreams_200dpi"/>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2979" y="-18167"/>
            <a:ext cx="9289999" cy="6949208"/>
          </a:xfrm>
          <a:prstGeom prst="rect">
            <a:avLst/>
          </a:prstGeom>
          <a:noFill/>
          <a:ln w="9525">
            <a:noFill/>
            <a:miter lim="800000"/>
            <a:headEnd/>
            <a:tailEnd/>
          </a:ln>
        </p:spPr>
      </p:pic>
      <p:sp>
        <p:nvSpPr>
          <p:cNvPr id="27651" name="BON Dam"/>
          <p:cNvSpPr>
            <a:spLocks noChangeArrowheads="1"/>
          </p:cNvSpPr>
          <p:nvPr/>
        </p:nvSpPr>
        <p:spPr bwMode="auto">
          <a:xfrm>
            <a:off x="2089150" y="371316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27652" name="JDA Dam"/>
          <p:cNvSpPr>
            <a:spLocks noChangeArrowheads="1"/>
          </p:cNvSpPr>
          <p:nvPr/>
        </p:nvSpPr>
        <p:spPr bwMode="auto">
          <a:xfrm>
            <a:off x="3049588" y="3678238"/>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65" name="MCN Dam"/>
          <p:cNvSpPr>
            <a:spLocks noChangeArrowheads="1"/>
          </p:cNvSpPr>
          <p:nvPr/>
        </p:nvSpPr>
        <p:spPr bwMode="auto">
          <a:xfrm>
            <a:off x="4149725" y="3441700"/>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4" name="LMN Dam"/>
          <p:cNvSpPr>
            <a:spLocks noChangeArrowheads="1"/>
          </p:cNvSpPr>
          <p:nvPr/>
        </p:nvSpPr>
        <p:spPr bwMode="auto">
          <a:xfrm>
            <a:off x="4752975" y="2795588"/>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5" name="LGS Dam"/>
          <p:cNvSpPr>
            <a:spLocks noChangeArrowheads="1"/>
          </p:cNvSpPr>
          <p:nvPr/>
        </p:nvSpPr>
        <p:spPr bwMode="auto">
          <a:xfrm>
            <a:off x="5129213" y="2747963"/>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6" name="IHR Dam"/>
          <p:cNvSpPr>
            <a:spLocks noChangeArrowheads="1"/>
          </p:cNvSpPr>
          <p:nvPr/>
        </p:nvSpPr>
        <p:spPr bwMode="auto">
          <a:xfrm>
            <a:off x="4468813" y="3111500"/>
            <a:ext cx="274637"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7" name="LGR Dam"/>
          <p:cNvSpPr>
            <a:spLocks noChangeArrowheads="1"/>
          </p:cNvSpPr>
          <p:nvPr/>
        </p:nvSpPr>
        <p:spPr bwMode="auto">
          <a:xfrm>
            <a:off x="5603875" y="2701925"/>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70" name="WEL Dam"/>
          <p:cNvSpPr>
            <a:spLocks noChangeArrowheads="1"/>
          </p:cNvSpPr>
          <p:nvPr/>
        </p:nvSpPr>
        <p:spPr bwMode="auto">
          <a:xfrm>
            <a:off x="3824288" y="1268413"/>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655371" name="RRE Dam"/>
          <p:cNvSpPr>
            <a:spLocks noChangeArrowheads="1"/>
          </p:cNvSpPr>
          <p:nvPr/>
        </p:nvSpPr>
        <p:spPr bwMode="auto">
          <a:xfrm>
            <a:off x="3486150" y="171291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72" name="RIS Dam"/>
          <p:cNvSpPr>
            <a:spLocks noChangeArrowheads="1"/>
          </p:cNvSpPr>
          <p:nvPr/>
        </p:nvSpPr>
        <p:spPr bwMode="auto">
          <a:xfrm>
            <a:off x="3632200" y="1939925"/>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73" name="PRD Dam"/>
          <p:cNvSpPr>
            <a:spLocks noChangeArrowheads="1"/>
          </p:cNvSpPr>
          <p:nvPr/>
        </p:nvSpPr>
        <p:spPr bwMode="auto">
          <a:xfrm>
            <a:off x="3746500" y="2713038"/>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89" name="MCN Text"/>
          <p:cNvSpPr txBox="1">
            <a:spLocks noChangeArrowheads="1"/>
          </p:cNvSpPr>
          <p:nvPr/>
        </p:nvSpPr>
        <p:spPr bwMode="auto">
          <a:xfrm>
            <a:off x="4084638" y="3470275"/>
            <a:ext cx="414337" cy="214313"/>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MCN</a:t>
            </a:r>
          </a:p>
        </p:txBody>
      </p:sp>
      <p:sp>
        <p:nvSpPr>
          <p:cNvPr id="30" name="TDA Dam"/>
          <p:cNvSpPr>
            <a:spLocks noChangeArrowheads="1"/>
          </p:cNvSpPr>
          <p:nvPr/>
        </p:nvSpPr>
        <p:spPr bwMode="auto">
          <a:xfrm>
            <a:off x="2590800" y="368776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31" name="WAN Dam"/>
          <p:cNvSpPr>
            <a:spLocks noChangeArrowheads="1"/>
          </p:cNvSpPr>
          <p:nvPr/>
        </p:nvSpPr>
        <p:spPr bwMode="auto">
          <a:xfrm>
            <a:off x="3657600" y="2362200"/>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36" name="Text"/>
          <p:cNvSpPr txBox="1">
            <a:spLocks noChangeArrowheads="1"/>
          </p:cNvSpPr>
          <p:nvPr/>
        </p:nvSpPr>
        <p:spPr bwMode="auto">
          <a:xfrm>
            <a:off x="3779520" y="1303020"/>
            <a:ext cx="41229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WEL</a:t>
            </a:r>
          </a:p>
        </p:txBody>
      </p:sp>
      <p:sp>
        <p:nvSpPr>
          <p:cNvPr id="37" name="Text"/>
          <p:cNvSpPr txBox="1">
            <a:spLocks noChangeArrowheads="1"/>
          </p:cNvSpPr>
          <p:nvPr/>
        </p:nvSpPr>
        <p:spPr bwMode="auto">
          <a:xfrm>
            <a:off x="2026920" y="3749040"/>
            <a:ext cx="41229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BON</a:t>
            </a:r>
          </a:p>
        </p:txBody>
      </p:sp>
      <p:sp>
        <p:nvSpPr>
          <p:cNvPr id="40" name="Text"/>
          <p:cNvSpPr txBox="1">
            <a:spLocks noChangeArrowheads="1"/>
          </p:cNvSpPr>
          <p:nvPr/>
        </p:nvSpPr>
        <p:spPr bwMode="auto">
          <a:xfrm>
            <a:off x="2552700" y="3726180"/>
            <a:ext cx="39466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TDA</a:t>
            </a:r>
          </a:p>
        </p:txBody>
      </p:sp>
      <p:sp>
        <p:nvSpPr>
          <p:cNvPr id="43" name="Text"/>
          <p:cNvSpPr txBox="1">
            <a:spLocks noChangeArrowheads="1"/>
          </p:cNvSpPr>
          <p:nvPr/>
        </p:nvSpPr>
        <p:spPr bwMode="auto">
          <a:xfrm>
            <a:off x="3009900" y="3718560"/>
            <a:ext cx="38985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JDA</a:t>
            </a:r>
          </a:p>
        </p:txBody>
      </p:sp>
      <p:sp>
        <p:nvSpPr>
          <p:cNvPr id="45" name="Text"/>
          <p:cNvSpPr txBox="1">
            <a:spLocks noChangeArrowheads="1"/>
          </p:cNvSpPr>
          <p:nvPr/>
        </p:nvSpPr>
        <p:spPr bwMode="auto">
          <a:xfrm>
            <a:off x="4434840" y="3147060"/>
            <a:ext cx="360996"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IHR</a:t>
            </a:r>
          </a:p>
        </p:txBody>
      </p:sp>
      <p:sp>
        <p:nvSpPr>
          <p:cNvPr id="47" name="Text"/>
          <p:cNvSpPr txBox="1">
            <a:spLocks noChangeArrowheads="1"/>
          </p:cNvSpPr>
          <p:nvPr/>
        </p:nvSpPr>
        <p:spPr bwMode="auto">
          <a:xfrm>
            <a:off x="4693920" y="283464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LMN</a:t>
            </a:r>
          </a:p>
        </p:txBody>
      </p:sp>
      <p:sp>
        <p:nvSpPr>
          <p:cNvPr id="49" name="Text"/>
          <p:cNvSpPr txBox="1">
            <a:spLocks noChangeArrowheads="1"/>
          </p:cNvSpPr>
          <p:nvPr/>
        </p:nvSpPr>
        <p:spPr bwMode="auto">
          <a:xfrm>
            <a:off x="5082540" y="2788920"/>
            <a:ext cx="39626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LGS</a:t>
            </a:r>
          </a:p>
        </p:txBody>
      </p:sp>
      <p:sp>
        <p:nvSpPr>
          <p:cNvPr id="51" name="Text"/>
          <p:cNvSpPr txBox="1">
            <a:spLocks noChangeArrowheads="1"/>
          </p:cNvSpPr>
          <p:nvPr/>
        </p:nvSpPr>
        <p:spPr bwMode="auto">
          <a:xfrm>
            <a:off x="5547360" y="2735580"/>
            <a:ext cx="40107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LGR</a:t>
            </a:r>
          </a:p>
        </p:txBody>
      </p:sp>
      <p:sp>
        <p:nvSpPr>
          <p:cNvPr id="53" name="Text"/>
          <p:cNvSpPr txBox="1">
            <a:spLocks noChangeArrowheads="1"/>
          </p:cNvSpPr>
          <p:nvPr/>
        </p:nvSpPr>
        <p:spPr bwMode="auto">
          <a:xfrm>
            <a:off x="3713728" y="2750820"/>
            <a:ext cx="40107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PRD</a:t>
            </a:r>
          </a:p>
        </p:txBody>
      </p:sp>
      <p:sp>
        <p:nvSpPr>
          <p:cNvPr id="55" name="Text"/>
          <p:cNvSpPr txBox="1">
            <a:spLocks noChangeArrowheads="1"/>
          </p:cNvSpPr>
          <p:nvPr/>
        </p:nvSpPr>
        <p:spPr bwMode="auto">
          <a:xfrm>
            <a:off x="3596640" y="2400300"/>
            <a:ext cx="42832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WAN</a:t>
            </a:r>
          </a:p>
        </p:txBody>
      </p:sp>
      <p:sp>
        <p:nvSpPr>
          <p:cNvPr id="57" name="Text"/>
          <p:cNvSpPr txBox="1">
            <a:spLocks noChangeArrowheads="1"/>
          </p:cNvSpPr>
          <p:nvPr/>
        </p:nvSpPr>
        <p:spPr bwMode="auto">
          <a:xfrm>
            <a:off x="3622041" y="1981200"/>
            <a:ext cx="454659" cy="215444"/>
          </a:xfrm>
          <a:prstGeom prst="rect">
            <a:avLst/>
          </a:prstGeom>
          <a:noFill/>
          <a:ln w="9525" algn="ctr">
            <a:noFill/>
            <a:miter lim="800000"/>
            <a:headEnd/>
            <a:tailEnd/>
          </a:ln>
        </p:spPr>
        <p:txBody>
          <a:bodyPr wrap="square">
            <a:spAutoFit/>
          </a:bodyPr>
          <a:lstStyle/>
          <a:p>
            <a:pPr marL="342900" indent="-342900" eaLnBrk="0" fontAlgn="base" hangingPunct="0">
              <a:spcBef>
                <a:spcPct val="20000"/>
              </a:spcBef>
              <a:spcAft>
                <a:spcPct val="0"/>
              </a:spcAft>
            </a:pPr>
            <a:r>
              <a:rPr lang="en-US" sz="800" b="1" dirty="0" smtClean="0">
                <a:solidFill>
                  <a:srgbClr val="000000"/>
                </a:solidFill>
              </a:rPr>
              <a:t>RIS</a:t>
            </a:r>
          </a:p>
        </p:txBody>
      </p:sp>
      <p:sp>
        <p:nvSpPr>
          <p:cNvPr id="59" name="Text"/>
          <p:cNvSpPr txBox="1">
            <a:spLocks noChangeArrowheads="1"/>
          </p:cNvSpPr>
          <p:nvPr/>
        </p:nvSpPr>
        <p:spPr bwMode="auto">
          <a:xfrm>
            <a:off x="3451860" y="175260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RRH</a:t>
            </a:r>
          </a:p>
        </p:txBody>
      </p:sp>
      <p:cxnSp>
        <p:nvCxnSpPr>
          <p:cNvPr id="65" name="Straight Connector 64"/>
          <p:cNvCxnSpPr/>
          <p:nvPr/>
        </p:nvCxnSpPr>
        <p:spPr bwMode="auto">
          <a:xfrm>
            <a:off x="6096000" y="4495800"/>
            <a:ext cx="304800" cy="0"/>
          </a:xfrm>
          <a:prstGeom prst="line">
            <a:avLst/>
          </a:prstGeom>
          <a:noFill/>
          <a:ln w="4127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6477000" y="2895600"/>
            <a:ext cx="228600" cy="152400"/>
          </a:xfrm>
          <a:prstGeom prst="line">
            <a:avLst/>
          </a:prstGeom>
          <a:noFill/>
          <a:ln w="4127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16200000" flipH="1">
            <a:off x="4059115" y="1239715"/>
            <a:ext cx="222738" cy="41031"/>
          </a:xfrm>
          <a:prstGeom prst="line">
            <a:avLst/>
          </a:prstGeom>
          <a:noFill/>
          <a:ln w="41275" cap="flat" cmpd="sng" algn="ctr">
            <a:solidFill>
              <a:schemeClr val="tx1"/>
            </a:solidFill>
            <a:prstDash val="solid"/>
            <a:round/>
            <a:headEnd type="none" w="med" len="med"/>
            <a:tailEnd type="none" w="med" len="med"/>
          </a:ln>
          <a:effectLst/>
        </p:spPr>
      </p:cxnSp>
      <p:sp>
        <p:nvSpPr>
          <p:cNvPr id="119" name="PRD Dam"/>
          <p:cNvSpPr>
            <a:spLocks noChangeArrowheads="1"/>
          </p:cNvSpPr>
          <p:nvPr/>
        </p:nvSpPr>
        <p:spPr bwMode="auto">
          <a:xfrm>
            <a:off x="3916485" y="3099900"/>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118" name="Text"/>
          <p:cNvSpPr txBox="1">
            <a:spLocks noChangeArrowheads="1"/>
          </p:cNvSpPr>
          <p:nvPr/>
        </p:nvSpPr>
        <p:spPr bwMode="auto">
          <a:xfrm>
            <a:off x="3877759" y="3139440"/>
            <a:ext cx="407484"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PRO</a:t>
            </a:r>
          </a:p>
        </p:txBody>
      </p:sp>
      <p:sp>
        <p:nvSpPr>
          <p:cNvPr id="122" name="BON Dam"/>
          <p:cNvSpPr>
            <a:spLocks noChangeArrowheads="1"/>
          </p:cNvSpPr>
          <p:nvPr/>
        </p:nvSpPr>
        <p:spPr bwMode="auto">
          <a:xfrm>
            <a:off x="1433830" y="385032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123" name="Text"/>
          <p:cNvSpPr txBox="1">
            <a:spLocks noChangeArrowheads="1"/>
          </p:cNvSpPr>
          <p:nvPr/>
        </p:nvSpPr>
        <p:spPr bwMode="auto">
          <a:xfrm>
            <a:off x="1379220" y="388620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WLF</a:t>
            </a:r>
          </a:p>
        </p:txBody>
      </p:sp>
      <p:sp>
        <p:nvSpPr>
          <p:cNvPr id="125" name="WEL Dam"/>
          <p:cNvSpPr>
            <a:spLocks noChangeArrowheads="1"/>
          </p:cNvSpPr>
          <p:nvPr/>
        </p:nvSpPr>
        <p:spPr bwMode="auto">
          <a:xfrm>
            <a:off x="4114800" y="152400"/>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124" name="Text"/>
          <p:cNvSpPr txBox="1">
            <a:spLocks noChangeArrowheads="1"/>
          </p:cNvSpPr>
          <p:nvPr/>
        </p:nvSpPr>
        <p:spPr bwMode="auto">
          <a:xfrm>
            <a:off x="4103914" y="184513"/>
            <a:ext cx="37863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ZSL</a:t>
            </a:r>
          </a:p>
        </p:txBody>
      </p:sp>
      <p:pic>
        <p:nvPicPr>
          <p:cNvPr id="38"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4200" y="3962400"/>
            <a:ext cx="649288" cy="198437"/>
          </a:xfrm>
          <a:prstGeom prst="rect">
            <a:avLst/>
          </a:prstGeom>
          <a:noFill/>
          <a:ln w="9525">
            <a:noFill/>
            <a:miter lim="800000"/>
            <a:headEnd/>
            <a:tailEnd/>
          </a:ln>
        </p:spPr>
      </p:pic>
      <p:pic>
        <p:nvPicPr>
          <p:cNvPr id="41"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10200" y="2743200"/>
            <a:ext cx="649288" cy="198437"/>
          </a:xfrm>
          <a:prstGeom prst="rect">
            <a:avLst/>
          </a:prstGeom>
          <a:noFill/>
          <a:ln w="9525">
            <a:noFill/>
            <a:miter lim="800000"/>
            <a:headEnd/>
            <a:tailEnd/>
          </a:ln>
        </p:spPr>
      </p:pic>
      <p:pic>
        <p:nvPicPr>
          <p:cNvPr id="42"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98968" y="2798618"/>
            <a:ext cx="649288" cy="198437"/>
          </a:xfrm>
          <a:prstGeom prst="rect">
            <a:avLst/>
          </a:prstGeom>
          <a:noFill/>
          <a:ln w="9525">
            <a:noFill/>
            <a:miter lim="800000"/>
            <a:headEnd/>
            <a:tailEnd/>
          </a:ln>
        </p:spPr>
      </p:pic>
      <p:pic>
        <p:nvPicPr>
          <p:cNvPr id="44"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2895600"/>
            <a:ext cx="649288" cy="198437"/>
          </a:xfrm>
          <a:prstGeom prst="rect">
            <a:avLst/>
          </a:prstGeom>
          <a:noFill/>
          <a:ln w="9525">
            <a:noFill/>
            <a:miter lim="800000"/>
            <a:headEnd/>
            <a:tailEnd/>
          </a:ln>
        </p:spPr>
      </p:pic>
      <p:pic>
        <p:nvPicPr>
          <p:cNvPr id="46"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01836" y="3151909"/>
            <a:ext cx="649288" cy="198437"/>
          </a:xfrm>
          <a:prstGeom prst="rect">
            <a:avLst/>
          </a:prstGeom>
          <a:noFill/>
          <a:ln w="9525">
            <a:noFill/>
            <a:miter lim="800000"/>
            <a:headEnd/>
            <a:tailEnd/>
          </a:ln>
        </p:spPr>
      </p:pic>
      <p:pic>
        <p:nvPicPr>
          <p:cNvPr id="48"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69328" y="3480954"/>
            <a:ext cx="649288" cy="198437"/>
          </a:xfrm>
          <a:prstGeom prst="rect">
            <a:avLst/>
          </a:prstGeom>
          <a:noFill/>
          <a:ln w="9525">
            <a:noFill/>
            <a:miter lim="800000"/>
            <a:headEnd/>
            <a:tailEnd/>
          </a:ln>
        </p:spPr>
      </p:pic>
      <p:pic>
        <p:nvPicPr>
          <p:cNvPr id="50"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95600" y="3733800"/>
            <a:ext cx="649288" cy="198437"/>
          </a:xfrm>
          <a:prstGeom prst="rect">
            <a:avLst/>
          </a:prstGeom>
          <a:noFill/>
          <a:ln w="9525">
            <a:noFill/>
            <a:miter lim="800000"/>
            <a:headEnd/>
            <a:tailEnd/>
          </a:ln>
        </p:spPr>
      </p:pic>
      <p:pic>
        <p:nvPicPr>
          <p:cNvPr id="52" name="Picture 17" descr="fry-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05000" y="3733800"/>
            <a:ext cx="649288" cy="19843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299815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0" presetClass="path" presetSubtype="0" fill="hold" nodeType="afterEffect">
                                  <p:stCondLst>
                                    <p:cond delay="0"/>
                                  </p:stCondLst>
                                  <p:childTnLst>
                                    <p:animMotion origin="layout" path="M 0 3.7037E-7 C 0 -0.00023 -0.00139 -0.00787 -0.00208 -0.00833 C -0.00556 -0.01134 -0.00868 -0.01829 -0.01094 -0.02292 C -0.01285 -0.02662 -0.01753 -0.0287 -0.01979 -0.03194 C -0.02222 -0.03565 -0.02413 -0.04005 -0.02656 -0.04375 C -0.02899 -0.04745 -0.03247 -0.05 -0.03542 -0.05278 C -0.03958 -0.05648 -0.04288 -0.06157 -0.0474 -0.06458 C -0.04809 -0.06759 -0.04965 -0.06898 -0.05104 -0.07153 C -0.05278 -0.07454 -0.05417 -0.07917 -0.05625 -0.08194 C -0.05729 -0.08333 -0.05816 -0.08495 -0.05937 -0.08611 C -0.06042 -0.08704 -0.0625 -0.08889 -0.0625 -0.08866 C -0.06441 -0.09259 -0.06615 -0.09583 -0.06823 -0.09931 C -0.06944 -0.10139 -0.07292 -0.10417 -0.07292 -0.10394 C -0.07378 -0.10579 -0.08038 -0.1125 -0.08177 -0.11319 C -0.08264 -0.11435 -0.08403 -0.11482 -0.0849 -0.11597 C -0.08906 -0.12153 -0.08507 -0.11921 -0.08854 -0.12083 C -0.08976 -0.12315 -0.09062 -0.12407 -0.09271 -0.125 C -0.09392 -0.12755 -0.09601 -0.13032 -0.09792 -0.13194 C -0.10503 -0.14607 -0.12083 -0.14653 -0.13229 -0.14653 L -0.14896 -0.15278 L -0.16649 -0.1787 " pathEditMode="relative" rAng="0" ptsTypes="ffffffffffffffffffAAf">
                                      <p:cBhvr>
                                        <p:cTn id="12" dur="1500" fill="hold"/>
                                        <p:tgtEl>
                                          <p:spTgt spid="38"/>
                                        </p:tgtEl>
                                        <p:attrNameLst>
                                          <p:attrName>ppt_x</p:attrName>
                                          <p:attrName>ppt_y</p:attrName>
                                        </p:attrNameLst>
                                      </p:cBhvr>
                                      <p:rCtr x="-83" y="-89"/>
                                    </p:animMotion>
                                  </p:childTnLst>
                                </p:cTn>
                              </p:par>
                              <p:par>
                                <p:cTn id="13" presetID="10" presetClass="exit" presetSubtype="0" fill="hold" nodeType="withEffect">
                                  <p:stCondLst>
                                    <p:cond delay="1500"/>
                                  </p:stCondLst>
                                  <p:childTnLst>
                                    <p:animEffect transition="out" filter="fade">
                                      <p:cBhvr>
                                        <p:cTn id="14" dur="3000"/>
                                        <p:tgtEl>
                                          <p:spTgt spid="38"/>
                                        </p:tgtEl>
                                      </p:cBhvr>
                                    </p:animEffect>
                                    <p:set>
                                      <p:cBhvr>
                                        <p:cTn id="15" dur="1" fill="hold">
                                          <p:stCondLst>
                                            <p:cond delay="2999"/>
                                          </p:stCondLst>
                                        </p:cTn>
                                        <p:tgtEl>
                                          <p:spTgt spid="38"/>
                                        </p:tgtEl>
                                        <p:attrNameLst>
                                          <p:attrName>style.visibility</p:attrName>
                                        </p:attrNameLst>
                                      </p:cBhvr>
                                      <p:to>
                                        <p:strVal val="hidden"/>
                                      </p:to>
                                    </p:set>
                                  </p:childTnLst>
                                </p:cTn>
                              </p:par>
                              <p:par>
                                <p:cTn id="16" presetID="1" presetClass="emph" presetSubtype="2" fill="hold" nodeType="withEffect">
                                  <p:stCondLst>
                                    <p:cond delay="1500"/>
                                  </p:stCondLst>
                                  <p:childTnLst>
                                    <p:animClr clrSpc="rgb" dir="cw">
                                      <p:cBhvr>
                                        <p:cTn id="17" dur="500" fill="hold"/>
                                        <p:tgtEl>
                                          <p:spTgt spid="27657"/>
                                        </p:tgtEl>
                                        <p:attrNameLst>
                                          <p:attrName>fillcolor</p:attrName>
                                        </p:attrNameLst>
                                      </p:cBhvr>
                                      <p:to>
                                        <a:srgbClr val="FFFF00"/>
                                      </p:to>
                                    </p:animClr>
                                    <p:set>
                                      <p:cBhvr>
                                        <p:cTn id="18" dur="500" fill="hold"/>
                                        <p:tgtEl>
                                          <p:spTgt spid="27657"/>
                                        </p:tgtEl>
                                        <p:attrNameLst>
                                          <p:attrName>fill.type</p:attrName>
                                        </p:attrNameLst>
                                      </p:cBhvr>
                                      <p:to>
                                        <p:strVal val="solid"/>
                                      </p:to>
                                    </p:set>
                                    <p:set>
                                      <p:cBhvr>
                                        <p:cTn id="19" dur="500" fill="hold"/>
                                        <p:tgtEl>
                                          <p:spTgt spid="27657"/>
                                        </p:tgtEl>
                                        <p:attrNameLst>
                                          <p:attrName>fill.on</p:attrName>
                                        </p:attrNameLst>
                                      </p:cBhvr>
                                      <p:to>
                                        <p:strVal val="true"/>
                                      </p:to>
                                    </p:set>
                                  </p:childTnLst>
                                </p:cTn>
                              </p:par>
                              <p:par>
                                <p:cTn id="20" presetID="1" presetClass="entr" presetSubtype="0" fill="hold" nodeType="withEffect">
                                  <p:stCondLst>
                                    <p:cond delay="1500"/>
                                  </p:stCondLst>
                                  <p:childTnLst>
                                    <p:set>
                                      <p:cBhvr>
                                        <p:cTn id="21" dur="1" fill="hold">
                                          <p:stCondLst>
                                            <p:cond delay="0"/>
                                          </p:stCondLst>
                                        </p:cTn>
                                        <p:tgtEl>
                                          <p:spTgt spid="41"/>
                                        </p:tgtEl>
                                        <p:attrNameLst>
                                          <p:attrName>style.visibility</p:attrName>
                                        </p:attrNameLst>
                                      </p:cBhvr>
                                      <p:to>
                                        <p:strVal val="visible"/>
                                      </p:to>
                                    </p:set>
                                  </p:childTnLst>
                                </p:cTn>
                              </p:par>
                              <p:par>
                                <p:cTn id="22" presetID="0" presetClass="path" presetSubtype="0" fill="hold" nodeType="withEffect">
                                  <p:stCondLst>
                                    <p:cond delay="1500"/>
                                  </p:stCondLst>
                                  <p:childTnLst>
                                    <p:animMotion origin="layout" path="M -3.33333E-6 -1.85185E-6 L -0.01614 -0.00208 L -0.02708 -0.00764 L -0.03281 0.00556 L -0.05468 0.00787 " pathEditMode="relative" rAng="0" ptsTypes="AAAAA">
                                      <p:cBhvr>
                                        <p:cTn id="23" dur="500" fill="hold"/>
                                        <p:tgtEl>
                                          <p:spTgt spid="41"/>
                                        </p:tgtEl>
                                        <p:attrNameLst>
                                          <p:attrName>ppt_x</p:attrName>
                                          <p:attrName>ppt_y</p:attrName>
                                        </p:attrNameLst>
                                      </p:cBhvr>
                                      <p:rCtr x="-27" y="0"/>
                                    </p:animMotion>
                                  </p:childTnLst>
                                </p:cTn>
                              </p:par>
                              <p:par>
                                <p:cTn id="24" presetID="10" presetClass="exit" presetSubtype="0" fill="hold" nodeType="withEffect">
                                  <p:stCondLst>
                                    <p:cond delay="2000"/>
                                  </p:stCondLst>
                                  <p:childTnLst>
                                    <p:animEffect transition="out" filter="fade">
                                      <p:cBhvr>
                                        <p:cTn id="25" dur="3000"/>
                                        <p:tgtEl>
                                          <p:spTgt spid="41"/>
                                        </p:tgtEl>
                                      </p:cBhvr>
                                    </p:animEffect>
                                    <p:set>
                                      <p:cBhvr>
                                        <p:cTn id="26" dur="1" fill="hold">
                                          <p:stCondLst>
                                            <p:cond delay="2999"/>
                                          </p:stCondLst>
                                        </p:cTn>
                                        <p:tgtEl>
                                          <p:spTgt spid="41"/>
                                        </p:tgtEl>
                                        <p:attrNameLst>
                                          <p:attrName>style.visibility</p:attrName>
                                        </p:attrNameLst>
                                      </p:cBhvr>
                                      <p:to>
                                        <p:strVal val="hidden"/>
                                      </p:to>
                                    </p:set>
                                  </p:childTnLst>
                                </p:cTn>
                              </p:par>
                              <p:par>
                                <p:cTn id="27" presetID="1" presetClass="emph" presetSubtype="2" fill="hold" nodeType="withEffect">
                                  <p:stCondLst>
                                    <p:cond delay="2000"/>
                                  </p:stCondLst>
                                  <p:childTnLst>
                                    <p:animClr clrSpc="rgb" dir="cw">
                                      <p:cBhvr>
                                        <p:cTn id="28" dur="500" fill="hold"/>
                                        <p:tgtEl>
                                          <p:spTgt spid="27655"/>
                                        </p:tgtEl>
                                        <p:attrNameLst>
                                          <p:attrName>fillcolor</p:attrName>
                                        </p:attrNameLst>
                                      </p:cBhvr>
                                      <p:to>
                                        <a:srgbClr val="FFFF00"/>
                                      </p:to>
                                    </p:animClr>
                                    <p:set>
                                      <p:cBhvr>
                                        <p:cTn id="29" dur="500" fill="hold"/>
                                        <p:tgtEl>
                                          <p:spTgt spid="27655"/>
                                        </p:tgtEl>
                                        <p:attrNameLst>
                                          <p:attrName>fill.type</p:attrName>
                                        </p:attrNameLst>
                                      </p:cBhvr>
                                      <p:to>
                                        <p:strVal val="solid"/>
                                      </p:to>
                                    </p:set>
                                    <p:set>
                                      <p:cBhvr>
                                        <p:cTn id="30" dur="500" fill="hold"/>
                                        <p:tgtEl>
                                          <p:spTgt spid="27655"/>
                                        </p:tgtEl>
                                        <p:attrNameLst>
                                          <p:attrName>fill.on</p:attrName>
                                        </p:attrNameLst>
                                      </p:cBhvr>
                                      <p:to>
                                        <p:strVal val="true"/>
                                      </p:to>
                                    </p:set>
                                  </p:childTnLst>
                                </p:cTn>
                              </p:par>
                              <p:par>
                                <p:cTn id="31" presetID="1" presetClass="entr" presetSubtype="0" fill="hold" nodeType="withEffect">
                                  <p:stCondLst>
                                    <p:cond delay="2000"/>
                                  </p:stCondLst>
                                  <p:childTnLst>
                                    <p:set>
                                      <p:cBhvr>
                                        <p:cTn id="32" dur="1" fill="hold">
                                          <p:stCondLst>
                                            <p:cond delay="0"/>
                                          </p:stCondLst>
                                        </p:cTn>
                                        <p:tgtEl>
                                          <p:spTgt spid="42"/>
                                        </p:tgtEl>
                                        <p:attrNameLst>
                                          <p:attrName>style.visibility</p:attrName>
                                        </p:attrNameLst>
                                      </p:cBhvr>
                                      <p:to>
                                        <p:strVal val="visible"/>
                                      </p:to>
                                    </p:set>
                                  </p:childTnLst>
                                </p:cTn>
                              </p:par>
                              <p:par>
                                <p:cTn id="33" presetID="0" presetClass="path" presetSubtype="0" fill="hold" nodeType="withEffect">
                                  <p:stCondLst>
                                    <p:cond delay="2000"/>
                                  </p:stCondLst>
                                  <p:childTnLst>
                                    <p:animMotion origin="layout" path="M -5.55556E-7 -3.7037E-6 L -0.03715 0.01297 " pathEditMode="relative" rAng="0" ptsTypes="AA">
                                      <p:cBhvr>
                                        <p:cTn id="34" dur="500" fill="hold"/>
                                        <p:tgtEl>
                                          <p:spTgt spid="42"/>
                                        </p:tgtEl>
                                        <p:attrNameLst>
                                          <p:attrName>ppt_x</p:attrName>
                                          <p:attrName>ppt_y</p:attrName>
                                        </p:attrNameLst>
                                      </p:cBhvr>
                                      <p:rCtr x="-19" y="6"/>
                                    </p:animMotion>
                                  </p:childTnLst>
                                </p:cTn>
                              </p:par>
                              <p:par>
                                <p:cTn id="35" presetID="10" presetClass="exit" presetSubtype="0" fill="hold" nodeType="withEffect">
                                  <p:stCondLst>
                                    <p:cond delay="2500"/>
                                  </p:stCondLst>
                                  <p:childTnLst>
                                    <p:animEffect transition="out" filter="fade">
                                      <p:cBhvr>
                                        <p:cTn id="36" dur="3000"/>
                                        <p:tgtEl>
                                          <p:spTgt spid="42"/>
                                        </p:tgtEl>
                                      </p:cBhvr>
                                    </p:animEffect>
                                    <p:set>
                                      <p:cBhvr>
                                        <p:cTn id="37" dur="1" fill="hold">
                                          <p:stCondLst>
                                            <p:cond delay="2999"/>
                                          </p:stCondLst>
                                        </p:cTn>
                                        <p:tgtEl>
                                          <p:spTgt spid="42"/>
                                        </p:tgtEl>
                                        <p:attrNameLst>
                                          <p:attrName>style.visibility</p:attrName>
                                        </p:attrNameLst>
                                      </p:cBhvr>
                                      <p:to>
                                        <p:strVal val="hidden"/>
                                      </p:to>
                                    </p:set>
                                  </p:childTnLst>
                                </p:cTn>
                              </p:par>
                              <p:par>
                                <p:cTn id="38" presetID="1" presetClass="emph" presetSubtype="2" fill="hold" nodeType="withEffect">
                                  <p:stCondLst>
                                    <p:cond delay="2500"/>
                                  </p:stCondLst>
                                  <p:childTnLst>
                                    <p:animClr clrSpc="rgb" dir="cw">
                                      <p:cBhvr>
                                        <p:cTn id="39" dur="500" fill="hold"/>
                                        <p:tgtEl>
                                          <p:spTgt spid="27654"/>
                                        </p:tgtEl>
                                        <p:attrNameLst>
                                          <p:attrName>fillcolor</p:attrName>
                                        </p:attrNameLst>
                                      </p:cBhvr>
                                      <p:to>
                                        <a:srgbClr val="FFFF00"/>
                                      </p:to>
                                    </p:animClr>
                                    <p:set>
                                      <p:cBhvr>
                                        <p:cTn id="40" dur="500" fill="hold"/>
                                        <p:tgtEl>
                                          <p:spTgt spid="27654"/>
                                        </p:tgtEl>
                                        <p:attrNameLst>
                                          <p:attrName>fill.type</p:attrName>
                                        </p:attrNameLst>
                                      </p:cBhvr>
                                      <p:to>
                                        <p:strVal val="solid"/>
                                      </p:to>
                                    </p:set>
                                    <p:set>
                                      <p:cBhvr>
                                        <p:cTn id="41" dur="500" fill="hold"/>
                                        <p:tgtEl>
                                          <p:spTgt spid="27654"/>
                                        </p:tgtEl>
                                        <p:attrNameLst>
                                          <p:attrName>fill.on</p:attrName>
                                        </p:attrNameLst>
                                      </p:cBhvr>
                                      <p:to>
                                        <p:strVal val="true"/>
                                      </p:to>
                                    </p:set>
                                  </p:childTnLst>
                                </p:cTn>
                              </p:par>
                              <p:par>
                                <p:cTn id="42" presetID="1" presetClass="entr" presetSubtype="0" fill="hold" nodeType="withEffect">
                                  <p:stCondLst>
                                    <p:cond delay="2500"/>
                                  </p:stCondLst>
                                  <p:childTnLst>
                                    <p:set>
                                      <p:cBhvr>
                                        <p:cTn id="43" dur="1" fill="hold">
                                          <p:stCondLst>
                                            <p:cond delay="0"/>
                                          </p:stCondLst>
                                        </p:cTn>
                                        <p:tgtEl>
                                          <p:spTgt spid="44"/>
                                        </p:tgtEl>
                                        <p:attrNameLst>
                                          <p:attrName>style.visibility</p:attrName>
                                        </p:attrNameLst>
                                      </p:cBhvr>
                                      <p:to>
                                        <p:strVal val="visible"/>
                                      </p:to>
                                    </p:set>
                                  </p:childTnLst>
                                </p:cTn>
                              </p:par>
                              <p:par>
                                <p:cTn id="44" presetID="0" presetClass="path" presetSubtype="0" fill="hold" nodeType="withEffect">
                                  <p:stCondLst>
                                    <p:cond delay="2500"/>
                                  </p:stCondLst>
                                  <p:childTnLst>
                                    <p:animMotion origin="layout" path="M 3.33333E-6 -4.07407E-6 C -0.00295 0.0007 -0.00191 0.00093 -0.00382 0.00301 C -0.0092 0.00903 -0.02726 0.03102 -0.03195 0.03658 " pathEditMode="relative" rAng="0" ptsTypes="fff">
                                      <p:cBhvr>
                                        <p:cTn id="45" dur="500" fill="hold"/>
                                        <p:tgtEl>
                                          <p:spTgt spid="44"/>
                                        </p:tgtEl>
                                        <p:attrNameLst>
                                          <p:attrName>ppt_x</p:attrName>
                                          <p:attrName>ppt_y</p:attrName>
                                        </p:attrNameLst>
                                      </p:cBhvr>
                                      <p:rCtr x="-16" y="18"/>
                                    </p:animMotion>
                                  </p:childTnLst>
                                </p:cTn>
                              </p:par>
                              <p:par>
                                <p:cTn id="46" presetID="10" presetClass="exit" presetSubtype="0" fill="hold" nodeType="withEffect">
                                  <p:stCondLst>
                                    <p:cond delay="3000"/>
                                  </p:stCondLst>
                                  <p:childTnLst>
                                    <p:animEffect transition="out" filter="fade">
                                      <p:cBhvr>
                                        <p:cTn id="47" dur="3000"/>
                                        <p:tgtEl>
                                          <p:spTgt spid="44"/>
                                        </p:tgtEl>
                                      </p:cBhvr>
                                    </p:animEffect>
                                    <p:set>
                                      <p:cBhvr>
                                        <p:cTn id="48" dur="1" fill="hold">
                                          <p:stCondLst>
                                            <p:cond delay="2999"/>
                                          </p:stCondLst>
                                        </p:cTn>
                                        <p:tgtEl>
                                          <p:spTgt spid="44"/>
                                        </p:tgtEl>
                                        <p:attrNameLst>
                                          <p:attrName>style.visibility</p:attrName>
                                        </p:attrNameLst>
                                      </p:cBhvr>
                                      <p:to>
                                        <p:strVal val="hidden"/>
                                      </p:to>
                                    </p:set>
                                  </p:childTnLst>
                                </p:cTn>
                              </p:par>
                              <p:par>
                                <p:cTn id="49" presetID="1" presetClass="emph" presetSubtype="2" fill="hold" nodeType="withEffect">
                                  <p:stCondLst>
                                    <p:cond delay="3000"/>
                                  </p:stCondLst>
                                  <p:childTnLst>
                                    <p:animClr clrSpc="rgb" dir="cw">
                                      <p:cBhvr>
                                        <p:cTn id="50" dur="500" fill="hold"/>
                                        <p:tgtEl>
                                          <p:spTgt spid="27656"/>
                                        </p:tgtEl>
                                        <p:attrNameLst>
                                          <p:attrName>fillcolor</p:attrName>
                                        </p:attrNameLst>
                                      </p:cBhvr>
                                      <p:to>
                                        <a:srgbClr val="FFFF00"/>
                                      </p:to>
                                    </p:animClr>
                                    <p:set>
                                      <p:cBhvr>
                                        <p:cTn id="51" dur="500" fill="hold"/>
                                        <p:tgtEl>
                                          <p:spTgt spid="27656"/>
                                        </p:tgtEl>
                                        <p:attrNameLst>
                                          <p:attrName>fill.type</p:attrName>
                                        </p:attrNameLst>
                                      </p:cBhvr>
                                      <p:to>
                                        <p:strVal val="solid"/>
                                      </p:to>
                                    </p:set>
                                    <p:set>
                                      <p:cBhvr>
                                        <p:cTn id="52" dur="500" fill="hold"/>
                                        <p:tgtEl>
                                          <p:spTgt spid="27656"/>
                                        </p:tgtEl>
                                        <p:attrNameLst>
                                          <p:attrName>fill.on</p:attrName>
                                        </p:attrNameLst>
                                      </p:cBhvr>
                                      <p:to>
                                        <p:strVal val="true"/>
                                      </p:to>
                                    </p:set>
                                  </p:childTnLst>
                                </p:cTn>
                              </p:par>
                              <p:par>
                                <p:cTn id="53" presetID="1" presetClass="entr" presetSubtype="0" fill="hold" nodeType="withEffect">
                                  <p:stCondLst>
                                    <p:cond delay="3000"/>
                                  </p:stCondLst>
                                  <p:childTnLst>
                                    <p:set>
                                      <p:cBhvr>
                                        <p:cTn id="54" dur="1" fill="hold">
                                          <p:stCondLst>
                                            <p:cond delay="0"/>
                                          </p:stCondLst>
                                        </p:cTn>
                                        <p:tgtEl>
                                          <p:spTgt spid="46"/>
                                        </p:tgtEl>
                                        <p:attrNameLst>
                                          <p:attrName>style.visibility</p:attrName>
                                        </p:attrNameLst>
                                      </p:cBhvr>
                                      <p:to>
                                        <p:strVal val="visible"/>
                                      </p:to>
                                    </p:set>
                                  </p:childTnLst>
                                </p:cTn>
                              </p:par>
                              <p:par>
                                <p:cTn id="55" presetID="0" presetClass="path" presetSubtype="0" fill="hold" nodeType="withEffect">
                                  <p:stCondLst>
                                    <p:cond delay="3000"/>
                                  </p:stCondLst>
                                  <p:childTnLst>
                                    <p:animMotion origin="layout" path="M -2.77778E-6 -2.59259E-6 C -0.00277 -0.00115 -0.00729 0.00602 -0.00989 0.0081 C -0.01041 0.00903 -0.01093 0.01065 -0.0118 0.01065 C -0.00798 0.01343 -0.00816 0.02199 -0.00521 0.02593 C -0.00347 0.03472 -0.00729 0.0456 -0.01354 0.04954 C -0.01736 0.05185 -0.02309 0.05093 -0.02656 0.05116 C -0.02882 0.05139 -0.03316 0.05093 -0.03541 0.05093 " pathEditMode="relative" rAng="0" ptsTypes="fffffff">
                                      <p:cBhvr>
                                        <p:cTn id="56" dur="500" fill="hold"/>
                                        <p:tgtEl>
                                          <p:spTgt spid="46"/>
                                        </p:tgtEl>
                                        <p:attrNameLst>
                                          <p:attrName>ppt_x</p:attrName>
                                          <p:attrName>ppt_y</p:attrName>
                                        </p:attrNameLst>
                                      </p:cBhvr>
                                      <p:rCtr x="-18" y="25"/>
                                    </p:animMotion>
                                  </p:childTnLst>
                                </p:cTn>
                              </p:par>
                              <p:par>
                                <p:cTn id="57" presetID="10" presetClass="exit" presetSubtype="0" fill="hold" nodeType="withEffect">
                                  <p:stCondLst>
                                    <p:cond delay="3500"/>
                                  </p:stCondLst>
                                  <p:childTnLst>
                                    <p:animEffect transition="out" filter="fade">
                                      <p:cBhvr>
                                        <p:cTn id="58" dur="3000"/>
                                        <p:tgtEl>
                                          <p:spTgt spid="46"/>
                                        </p:tgtEl>
                                      </p:cBhvr>
                                    </p:animEffect>
                                    <p:set>
                                      <p:cBhvr>
                                        <p:cTn id="59" dur="1" fill="hold">
                                          <p:stCondLst>
                                            <p:cond delay="2999"/>
                                          </p:stCondLst>
                                        </p:cTn>
                                        <p:tgtEl>
                                          <p:spTgt spid="46"/>
                                        </p:tgtEl>
                                        <p:attrNameLst>
                                          <p:attrName>style.visibility</p:attrName>
                                        </p:attrNameLst>
                                      </p:cBhvr>
                                      <p:to>
                                        <p:strVal val="hidden"/>
                                      </p:to>
                                    </p:set>
                                  </p:childTnLst>
                                </p:cTn>
                              </p:par>
                              <p:par>
                                <p:cTn id="60" presetID="1" presetClass="emph" presetSubtype="2" fill="hold" nodeType="withEffect">
                                  <p:stCondLst>
                                    <p:cond delay="3500"/>
                                  </p:stCondLst>
                                  <p:childTnLst>
                                    <p:animClr clrSpc="rgb" dir="cw">
                                      <p:cBhvr>
                                        <p:cTn id="61" dur="500" fill="hold"/>
                                        <p:tgtEl>
                                          <p:spTgt spid="655365"/>
                                        </p:tgtEl>
                                        <p:attrNameLst>
                                          <p:attrName>fillcolor</p:attrName>
                                        </p:attrNameLst>
                                      </p:cBhvr>
                                      <p:to>
                                        <a:srgbClr val="FFFF00"/>
                                      </p:to>
                                    </p:animClr>
                                    <p:set>
                                      <p:cBhvr>
                                        <p:cTn id="62" dur="500" fill="hold"/>
                                        <p:tgtEl>
                                          <p:spTgt spid="655365"/>
                                        </p:tgtEl>
                                        <p:attrNameLst>
                                          <p:attrName>fill.type</p:attrName>
                                        </p:attrNameLst>
                                      </p:cBhvr>
                                      <p:to>
                                        <p:strVal val="solid"/>
                                      </p:to>
                                    </p:set>
                                    <p:set>
                                      <p:cBhvr>
                                        <p:cTn id="63" dur="500" fill="hold"/>
                                        <p:tgtEl>
                                          <p:spTgt spid="655365"/>
                                        </p:tgtEl>
                                        <p:attrNameLst>
                                          <p:attrName>fill.on</p:attrName>
                                        </p:attrNameLst>
                                      </p:cBhvr>
                                      <p:to>
                                        <p:strVal val="true"/>
                                      </p:to>
                                    </p:set>
                                  </p:childTnLst>
                                </p:cTn>
                              </p:par>
                              <p:par>
                                <p:cTn id="64" presetID="1" presetClass="entr" presetSubtype="0" fill="hold" nodeType="withEffect">
                                  <p:stCondLst>
                                    <p:cond delay="3500"/>
                                  </p:stCondLst>
                                  <p:childTnLst>
                                    <p:set>
                                      <p:cBhvr>
                                        <p:cTn id="65" dur="1" fill="hold">
                                          <p:stCondLst>
                                            <p:cond delay="0"/>
                                          </p:stCondLst>
                                        </p:cTn>
                                        <p:tgtEl>
                                          <p:spTgt spid="48"/>
                                        </p:tgtEl>
                                        <p:attrNameLst>
                                          <p:attrName>style.visibility</p:attrName>
                                        </p:attrNameLst>
                                      </p:cBhvr>
                                      <p:to>
                                        <p:strVal val="visible"/>
                                      </p:to>
                                    </p:set>
                                  </p:childTnLst>
                                </p:cTn>
                              </p:par>
                              <p:par>
                                <p:cTn id="66" presetID="0" presetClass="path" presetSubtype="0" fill="hold" nodeType="withEffect">
                                  <p:stCondLst>
                                    <p:cond delay="3500"/>
                                  </p:stCondLst>
                                  <p:childTnLst>
                                    <p:animMotion origin="layout" path="M 6.66667E-6 -3.7037E-6 C -0.00867 0.00024 -0.01596 -0.00046 -0.02378 0.00301 C -0.02603 0.0051 -0.0269 0.00463 -0.0302 0.0051 C -0.03263 0.00602 -0.03419 0.00787 -0.03628 0.00926 C -0.03871 0.01412 -0.04548 0.01343 -0.04947 0.01412 C -0.05433 0.0169 -0.06058 0.01551 -0.06579 0.01713 C -0.06892 0.01968 -0.07291 0.02014 -0.07638 0.02176 C -0.07829 0.02385 -0.08072 0.02755 -0.0828 0.02894 C -0.08628 0.03125 -0.09131 0.03149 -0.09496 0.03195 C -0.10294 0.0338 -0.1111 0.0345 -0.11926 0.03635 C -0.11996 0.03496 -0.12048 0.03403 -0.12152 0.03334 " pathEditMode="relative" ptsTypes="ffffffffffA">
                                      <p:cBhvr>
                                        <p:cTn id="67" dur="1000" fill="hold"/>
                                        <p:tgtEl>
                                          <p:spTgt spid="48"/>
                                        </p:tgtEl>
                                        <p:attrNameLst>
                                          <p:attrName>ppt_x</p:attrName>
                                          <p:attrName>ppt_y</p:attrName>
                                        </p:attrNameLst>
                                      </p:cBhvr>
                                    </p:animMotion>
                                  </p:childTnLst>
                                </p:cTn>
                              </p:par>
                              <p:par>
                                <p:cTn id="68" presetID="10" presetClass="exit" presetSubtype="0" fill="hold" nodeType="withEffect">
                                  <p:stCondLst>
                                    <p:cond delay="4500"/>
                                  </p:stCondLst>
                                  <p:childTnLst>
                                    <p:animEffect transition="out" filter="fade">
                                      <p:cBhvr>
                                        <p:cTn id="69" dur="3000"/>
                                        <p:tgtEl>
                                          <p:spTgt spid="48"/>
                                        </p:tgtEl>
                                      </p:cBhvr>
                                    </p:animEffect>
                                    <p:set>
                                      <p:cBhvr>
                                        <p:cTn id="70" dur="1" fill="hold">
                                          <p:stCondLst>
                                            <p:cond delay="2999"/>
                                          </p:stCondLst>
                                        </p:cTn>
                                        <p:tgtEl>
                                          <p:spTgt spid="48"/>
                                        </p:tgtEl>
                                        <p:attrNameLst>
                                          <p:attrName>style.visibility</p:attrName>
                                        </p:attrNameLst>
                                      </p:cBhvr>
                                      <p:to>
                                        <p:strVal val="hidden"/>
                                      </p:to>
                                    </p:set>
                                  </p:childTnLst>
                                </p:cTn>
                              </p:par>
                              <p:par>
                                <p:cTn id="71" presetID="1" presetClass="emph" presetSubtype="2" fill="hold" nodeType="withEffect">
                                  <p:stCondLst>
                                    <p:cond delay="4500"/>
                                  </p:stCondLst>
                                  <p:childTnLst>
                                    <p:animClr clrSpc="rgb" dir="cw">
                                      <p:cBhvr>
                                        <p:cTn id="72" dur="500" fill="hold"/>
                                        <p:tgtEl>
                                          <p:spTgt spid="27652"/>
                                        </p:tgtEl>
                                        <p:attrNameLst>
                                          <p:attrName>fillcolor</p:attrName>
                                        </p:attrNameLst>
                                      </p:cBhvr>
                                      <p:to>
                                        <a:srgbClr val="FFFF00"/>
                                      </p:to>
                                    </p:animClr>
                                    <p:set>
                                      <p:cBhvr>
                                        <p:cTn id="73" dur="500" fill="hold"/>
                                        <p:tgtEl>
                                          <p:spTgt spid="27652"/>
                                        </p:tgtEl>
                                        <p:attrNameLst>
                                          <p:attrName>fill.type</p:attrName>
                                        </p:attrNameLst>
                                      </p:cBhvr>
                                      <p:to>
                                        <p:strVal val="solid"/>
                                      </p:to>
                                    </p:set>
                                    <p:set>
                                      <p:cBhvr>
                                        <p:cTn id="74" dur="500" fill="hold"/>
                                        <p:tgtEl>
                                          <p:spTgt spid="27652"/>
                                        </p:tgtEl>
                                        <p:attrNameLst>
                                          <p:attrName>fill.on</p:attrName>
                                        </p:attrNameLst>
                                      </p:cBhvr>
                                      <p:to>
                                        <p:strVal val="true"/>
                                      </p:to>
                                    </p:set>
                                  </p:childTnLst>
                                </p:cTn>
                              </p:par>
                              <p:par>
                                <p:cTn id="75" presetID="1" presetClass="entr" presetSubtype="0" fill="hold" nodeType="withEffect">
                                  <p:stCondLst>
                                    <p:cond delay="4500"/>
                                  </p:stCondLst>
                                  <p:childTnLst>
                                    <p:set>
                                      <p:cBhvr>
                                        <p:cTn id="76" dur="1" fill="hold">
                                          <p:stCondLst>
                                            <p:cond delay="0"/>
                                          </p:stCondLst>
                                        </p:cTn>
                                        <p:tgtEl>
                                          <p:spTgt spid="50"/>
                                        </p:tgtEl>
                                        <p:attrNameLst>
                                          <p:attrName>style.visibility</p:attrName>
                                        </p:attrNameLst>
                                      </p:cBhvr>
                                      <p:to>
                                        <p:strVal val="visible"/>
                                      </p:to>
                                    </p:set>
                                  </p:childTnLst>
                                </p:cTn>
                              </p:par>
                              <p:par>
                                <p:cTn id="77" presetID="0" presetClass="path" presetSubtype="0" fill="hold" nodeType="withEffect">
                                  <p:stCondLst>
                                    <p:cond delay="4500"/>
                                  </p:stCondLst>
                                  <p:childTnLst>
                                    <p:animMotion origin="layout" path="M -3.33333E-6 3.7037E-6 C -0.00156 -0.00093 -0.00277 0.00023 -0.00451 0.00092 C -0.0059 0.00231 -0.00729 0.00324 -0.00902 0.00347 C -0.01111 0.00393 -0.01545 0.00439 -0.01545 0.00463 C -0.01927 0.00555 -0.02309 0.00486 -0.02691 0.00393 C -0.03125 0.00416 -0.03489 0.00416 -0.03871 0.00694 C -0.04357 0.00648 -0.04739 0.00486 -0.05191 0.00254 C -0.05364 0.00162 -0.05486 -0.00024 -0.05677 -0.00116 C -0.05937 -0.00394 -0.06215 -0.00533 -0.0651 -0.00718 C -0.06718 -0.00857 -0.06979 -0.00857 -0.07205 -0.00949 C -0.07673 -0.00926 -0.08194 -0.00764 -0.08541 -0.00649 C -0.0908 -0.00672 -0.09201 -0.00718 -0.09705 -0.00811 C -0.10104 -0.00741 -0.10711 -0.00278 -0.10902 -0.00162 " pathEditMode="relative" rAng="0" ptsTypes="fffffffffffff">
                                      <p:cBhvr>
                                        <p:cTn id="78" dur="1500" fill="hold"/>
                                        <p:tgtEl>
                                          <p:spTgt spid="50"/>
                                        </p:tgtEl>
                                        <p:attrNameLst>
                                          <p:attrName>ppt_x</p:attrName>
                                          <p:attrName>ppt_y</p:attrName>
                                        </p:attrNameLst>
                                      </p:cBhvr>
                                      <p:rCtr x="-55" y="-1"/>
                                    </p:animMotion>
                                  </p:childTnLst>
                                </p:cTn>
                              </p:par>
                              <p:par>
                                <p:cTn id="79" presetID="10" presetClass="exit" presetSubtype="0" fill="hold" nodeType="withEffect">
                                  <p:stCondLst>
                                    <p:cond delay="6000"/>
                                  </p:stCondLst>
                                  <p:childTnLst>
                                    <p:animEffect transition="out" filter="fade">
                                      <p:cBhvr>
                                        <p:cTn id="80" dur="3000"/>
                                        <p:tgtEl>
                                          <p:spTgt spid="50"/>
                                        </p:tgtEl>
                                      </p:cBhvr>
                                    </p:animEffect>
                                    <p:set>
                                      <p:cBhvr>
                                        <p:cTn id="81" dur="1" fill="hold">
                                          <p:stCondLst>
                                            <p:cond delay="2999"/>
                                          </p:stCondLst>
                                        </p:cTn>
                                        <p:tgtEl>
                                          <p:spTgt spid="50"/>
                                        </p:tgtEl>
                                        <p:attrNameLst>
                                          <p:attrName>style.visibility</p:attrName>
                                        </p:attrNameLst>
                                      </p:cBhvr>
                                      <p:to>
                                        <p:strVal val="hidden"/>
                                      </p:to>
                                    </p:set>
                                  </p:childTnLst>
                                </p:cTn>
                              </p:par>
                              <p:par>
                                <p:cTn id="82" presetID="1" presetClass="emph" presetSubtype="2" fill="hold" nodeType="withEffect">
                                  <p:stCondLst>
                                    <p:cond delay="6000"/>
                                  </p:stCondLst>
                                  <p:childTnLst>
                                    <p:animClr clrSpc="rgb" dir="cw">
                                      <p:cBhvr>
                                        <p:cTn id="83" dur="500" fill="hold"/>
                                        <p:tgtEl>
                                          <p:spTgt spid="27651"/>
                                        </p:tgtEl>
                                        <p:attrNameLst>
                                          <p:attrName>fillcolor</p:attrName>
                                        </p:attrNameLst>
                                      </p:cBhvr>
                                      <p:to>
                                        <a:srgbClr val="FFFF00"/>
                                      </p:to>
                                    </p:animClr>
                                    <p:set>
                                      <p:cBhvr>
                                        <p:cTn id="84" dur="500" fill="hold"/>
                                        <p:tgtEl>
                                          <p:spTgt spid="27651"/>
                                        </p:tgtEl>
                                        <p:attrNameLst>
                                          <p:attrName>fill.type</p:attrName>
                                        </p:attrNameLst>
                                      </p:cBhvr>
                                      <p:to>
                                        <p:strVal val="solid"/>
                                      </p:to>
                                    </p:set>
                                    <p:set>
                                      <p:cBhvr>
                                        <p:cTn id="85" dur="500" fill="hold"/>
                                        <p:tgtEl>
                                          <p:spTgt spid="27651"/>
                                        </p:tgtEl>
                                        <p:attrNameLst>
                                          <p:attrName>fill.on</p:attrName>
                                        </p:attrNameLst>
                                      </p:cBhvr>
                                      <p:to>
                                        <p:strVal val="true"/>
                                      </p:to>
                                    </p:set>
                                  </p:childTnLst>
                                </p:cTn>
                              </p:par>
                              <p:par>
                                <p:cTn id="86" presetID="1" presetClass="entr" presetSubtype="0" fill="hold" nodeType="withEffect">
                                  <p:stCondLst>
                                    <p:cond delay="6000"/>
                                  </p:stCondLst>
                                  <p:childTnLst>
                                    <p:set>
                                      <p:cBhvr>
                                        <p:cTn id="87" dur="1" fill="hold">
                                          <p:stCondLst>
                                            <p:cond delay="0"/>
                                          </p:stCondLst>
                                        </p:cTn>
                                        <p:tgtEl>
                                          <p:spTgt spid="52"/>
                                        </p:tgtEl>
                                        <p:attrNameLst>
                                          <p:attrName>style.visibility</p:attrName>
                                        </p:attrNameLst>
                                      </p:cBhvr>
                                      <p:to>
                                        <p:strVal val="visible"/>
                                      </p:to>
                                    </p:set>
                                  </p:childTnLst>
                                </p:cTn>
                              </p:par>
                              <p:par>
                                <p:cTn id="88" presetID="0" presetClass="path" presetSubtype="0" fill="hold" nodeType="withEffect">
                                  <p:stCondLst>
                                    <p:cond delay="6000"/>
                                  </p:stCondLst>
                                  <p:childTnLst>
                                    <p:animMotion origin="layout" path="M 0 3.7037E-6 L -0.0184 0.0074 L -0.03351 0.01111 L -0.04028 0.00555 L -0.06389 -0.00301 L -0.06979 -0.00973 L -0.06944 -0.03149 L -0.07031 -0.05047 L -0.07448 -0.07223 L -0.07691 -0.0801 L -0.09583 -0.09815 L -0.11059 -0.09306 L -0.11806 -0.09561 L -0.1224 -0.10672 L -0.12778 -0.11482 L -0.14288 -0.11343 L -0.15625 -0.10394 L -0.19792 -0.11783 L -0.29948 -0.14561 " pathEditMode="relative" rAng="0" ptsTypes="AAAAAAAAAAAAAAAAAAA">
                                      <p:cBhvr>
                                        <p:cTn id="89" dur="3000" fill="hold"/>
                                        <p:tgtEl>
                                          <p:spTgt spid="52"/>
                                        </p:tgtEl>
                                        <p:attrNameLst>
                                          <p:attrName>ppt_x</p:attrName>
                                          <p:attrName>ppt_y</p:attrName>
                                        </p:attrNameLst>
                                      </p:cBhvr>
                                      <p:rCtr x="-150" y="-67"/>
                                    </p:animMotion>
                                  </p:childTnLst>
                                </p:cTn>
                              </p:par>
                            </p:childTnLst>
                          </p:cTn>
                        </p:par>
                        <p:par>
                          <p:cTn id="90" fill="hold">
                            <p:stCondLst>
                              <p:cond delay="9500"/>
                            </p:stCondLst>
                            <p:childTnLst>
                              <p:par>
                                <p:cTn id="91" presetID="1" presetClass="emph" presetSubtype="2" fill="hold" nodeType="afterEffect">
                                  <p:stCondLst>
                                    <p:cond delay="0"/>
                                  </p:stCondLst>
                                  <p:childTnLst>
                                    <p:animClr clrSpc="rgb" dir="cw">
                                      <p:cBhvr>
                                        <p:cTn id="92" dur="500" fill="hold"/>
                                        <p:tgtEl>
                                          <p:spTgt spid="655371"/>
                                        </p:tgtEl>
                                        <p:attrNameLst>
                                          <p:attrName>fillcolor</p:attrName>
                                        </p:attrNameLst>
                                      </p:cBhvr>
                                      <p:to>
                                        <a:srgbClr val="FFFF00"/>
                                      </p:to>
                                    </p:animClr>
                                    <p:set>
                                      <p:cBhvr>
                                        <p:cTn id="93" dur="500" fill="hold"/>
                                        <p:tgtEl>
                                          <p:spTgt spid="655371"/>
                                        </p:tgtEl>
                                        <p:attrNameLst>
                                          <p:attrName>fill.type</p:attrName>
                                        </p:attrNameLst>
                                      </p:cBhvr>
                                      <p:to>
                                        <p:strVal val="solid"/>
                                      </p:to>
                                    </p:set>
                                    <p:set>
                                      <p:cBhvr>
                                        <p:cTn id="94" dur="500" fill="hold"/>
                                        <p:tgtEl>
                                          <p:spTgt spid="655371"/>
                                        </p:tgtEl>
                                        <p:attrNameLst>
                                          <p:attrName>fill.on</p:attrName>
                                        </p:attrNameLst>
                                      </p:cBhvr>
                                      <p:to>
                                        <p:strVal val="true"/>
                                      </p:to>
                                    </p:set>
                                  </p:childTnLst>
                                </p:cTn>
                              </p:par>
                              <p:par>
                                <p:cTn id="95" presetID="6" presetClass="emph" presetSubtype="0" autoRev="1" fill="hold" grpId="0" nodeType="withEffect">
                                  <p:stCondLst>
                                    <p:cond delay="0"/>
                                  </p:stCondLst>
                                  <p:childTnLst>
                                    <p:animScale>
                                      <p:cBhvr>
                                        <p:cTn id="96" dur="500" fill="hold"/>
                                        <p:tgtEl>
                                          <p:spTgt spid="655371"/>
                                        </p:tgtEl>
                                      </p:cBhvr>
                                      <p:by x="150000" y="150000"/>
                                    </p:animScale>
                                  </p:childTnLst>
                                </p:cTn>
                              </p:par>
                            </p:childTnLst>
                          </p:cTn>
                        </p:par>
                        <p:par>
                          <p:cTn id="97" fill="hold">
                            <p:stCondLst>
                              <p:cond delay="10500"/>
                            </p:stCondLst>
                            <p:childTnLst>
                              <p:par>
                                <p:cTn id="98" presetID="1" presetClass="emph" presetSubtype="2" fill="hold" nodeType="afterEffect">
                                  <p:stCondLst>
                                    <p:cond delay="0"/>
                                  </p:stCondLst>
                                  <p:childTnLst>
                                    <p:animClr clrSpc="rgb" dir="cw">
                                      <p:cBhvr>
                                        <p:cTn id="99" dur="500" fill="hold"/>
                                        <p:tgtEl>
                                          <p:spTgt spid="119"/>
                                        </p:tgtEl>
                                        <p:attrNameLst>
                                          <p:attrName>fillcolor</p:attrName>
                                        </p:attrNameLst>
                                      </p:cBhvr>
                                      <p:to>
                                        <a:srgbClr val="FFFF00"/>
                                      </p:to>
                                    </p:animClr>
                                    <p:set>
                                      <p:cBhvr>
                                        <p:cTn id="100" dur="500" fill="hold"/>
                                        <p:tgtEl>
                                          <p:spTgt spid="119"/>
                                        </p:tgtEl>
                                        <p:attrNameLst>
                                          <p:attrName>fill.type</p:attrName>
                                        </p:attrNameLst>
                                      </p:cBhvr>
                                      <p:to>
                                        <p:strVal val="solid"/>
                                      </p:to>
                                    </p:set>
                                    <p:set>
                                      <p:cBhvr>
                                        <p:cTn id="101" dur="500" fill="hold"/>
                                        <p:tgtEl>
                                          <p:spTgt spid="119"/>
                                        </p:tgtEl>
                                        <p:attrNameLst>
                                          <p:attrName>fill.on</p:attrName>
                                        </p:attrNameLst>
                                      </p:cBhvr>
                                      <p:to>
                                        <p:strVal val="true"/>
                                      </p:to>
                                    </p:set>
                                  </p:childTnLst>
                                </p:cTn>
                              </p:par>
                              <p:par>
                                <p:cTn id="102" presetID="6" presetClass="emph" presetSubtype="0" autoRev="1" fill="hold" grpId="0" nodeType="withEffect">
                                  <p:stCondLst>
                                    <p:cond delay="0"/>
                                  </p:stCondLst>
                                  <p:childTnLst>
                                    <p:animScale>
                                      <p:cBhvr>
                                        <p:cTn id="103" dur="500" fill="hold"/>
                                        <p:tgtEl>
                                          <p:spTgt spid="119"/>
                                        </p:tgtEl>
                                      </p:cBhvr>
                                      <p:by x="150000" y="150000"/>
                                    </p:animScale>
                                  </p:childTnLst>
                                </p:cTn>
                              </p:par>
                            </p:childTnLst>
                          </p:cTn>
                        </p:par>
                        <p:par>
                          <p:cTn id="104" fill="hold">
                            <p:stCondLst>
                              <p:cond delay="11500"/>
                            </p:stCondLst>
                            <p:childTnLst>
                              <p:par>
                                <p:cTn id="105" presetID="1" presetClass="emph" presetSubtype="2" fill="hold" nodeType="afterEffect">
                                  <p:stCondLst>
                                    <p:cond delay="0"/>
                                  </p:stCondLst>
                                  <p:childTnLst>
                                    <p:animClr clrSpc="rgb" dir="cw">
                                      <p:cBhvr>
                                        <p:cTn id="106" dur="500" fill="hold"/>
                                        <p:tgtEl>
                                          <p:spTgt spid="122"/>
                                        </p:tgtEl>
                                        <p:attrNameLst>
                                          <p:attrName>fillcolor</p:attrName>
                                        </p:attrNameLst>
                                      </p:cBhvr>
                                      <p:to>
                                        <a:srgbClr val="FFFF00"/>
                                      </p:to>
                                    </p:animClr>
                                    <p:set>
                                      <p:cBhvr>
                                        <p:cTn id="107" dur="500" fill="hold"/>
                                        <p:tgtEl>
                                          <p:spTgt spid="122"/>
                                        </p:tgtEl>
                                        <p:attrNameLst>
                                          <p:attrName>fill.type</p:attrName>
                                        </p:attrNameLst>
                                      </p:cBhvr>
                                      <p:to>
                                        <p:strVal val="solid"/>
                                      </p:to>
                                    </p:set>
                                    <p:set>
                                      <p:cBhvr>
                                        <p:cTn id="108" dur="500" fill="hold"/>
                                        <p:tgtEl>
                                          <p:spTgt spid="122"/>
                                        </p:tgtEl>
                                        <p:attrNameLst>
                                          <p:attrName>fill.on</p:attrName>
                                        </p:attrNameLst>
                                      </p:cBhvr>
                                      <p:to>
                                        <p:strVal val="true"/>
                                      </p:to>
                                    </p:set>
                                  </p:childTnLst>
                                </p:cTn>
                              </p:par>
                              <p:par>
                                <p:cTn id="109" presetID="6" presetClass="emph" presetSubtype="0" autoRev="1" fill="hold" grpId="0" nodeType="withEffect">
                                  <p:stCondLst>
                                    <p:cond delay="0"/>
                                  </p:stCondLst>
                                  <p:childTnLst>
                                    <p:animScale>
                                      <p:cBhvr>
                                        <p:cTn id="110" dur="500" fill="hold"/>
                                        <p:tgtEl>
                                          <p:spTgt spid="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1" grpId="0" animBg="1"/>
      <p:bldP spid="119" grpId="0" animBg="1"/>
      <p:bldP spid="12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xfrm>
            <a:off x="0" y="482600"/>
            <a:ext cx="9144000" cy="755650"/>
          </a:xfrm>
          <a:noFill/>
          <a:ln>
            <a:miter lim="800000"/>
            <a:headEnd/>
            <a:tailEnd/>
          </a:ln>
        </p:spPr>
        <p:txBody>
          <a:bodyPr vert="horz" wrap="square" lIns="91440" tIns="45720" rIns="91440" bIns="45720" numCol="1" anchor="t" anchorCtr="0" compatLnSpc="1">
            <a:prstTxWarp prst="textNoShape">
              <a:avLst/>
            </a:prstTxWarp>
            <a:noAutofit/>
          </a:bodyPr>
          <a:lstStyle/>
          <a:p>
            <a:pPr algn="ctr"/>
            <a:r>
              <a:rPr lang="en-US" sz="2400" b="1" dirty="0" smtClean="0">
                <a:solidFill>
                  <a:schemeClr val="tx1"/>
                </a:solidFill>
                <a:latin typeface="Tahoma" pitchFamily="34" charset="0"/>
                <a:cs typeface="Tahoma" pitchFamily="34" charset="0"/>
              </a:rPr>
              <a:t>Typical Uses of PIT Tags</a:t>
            </a:r>
            <a:br>
              <a:rPr lang="en-US" sz="2400" b="1" dirty="0" smtClean="0">
                <a:solidFill>
                  <a:schemeClr val="tx1"/>
                </a:solidFill>
                <a:latin typeface="Tahoma" pitchFamily="34" charset="0"/>
                <a:cs typeface="Tahoma" pitchFamily="34" charset="0"/>
              </a:rPr>
            </a:br>
            <a:r>
              <a:rPr lang="en-US" sz="2400" b="1" dirty="0" smtClean="0">
                <a:solidFill>
                  <a:schemeClr val="tx1"/>
                </a:solidFill>
                <a:latin typeface="Tahoma" pitchFamily="34" charset="0"/>
                <a:cs typeface="Tahoma" pitchFamily="34" charset="0"/>
              </a:rPr>
              <a:t>in the Columbia Basin</a:t>
            </a:r>
          </a:p>
        </p:txBody>
      </p:sp>
      <p:sp>
        <p:nvSpPr>
          <p:cNvPr id="591875" name="Rectangle 3"/>
          <p:cNvSpPr>
            <a:spLocks noGrp="1" noChangeArrowheads="1"/>
          </p:cNvSpPr>
          <p:nvPr>
            <p:ph type="body" idx="1"/>
          </p:nvPr>
        </p:nvSpPr>
        <p:spPr bwMode="auto">
          <a:xfrm>
            <a:off x="1547813" y="1371600"/>
            <a:ext cx="6516687" cy="4572000"/>
          </a:xfrm>
          <a:noFill/>
          <a:ln>
            <a:miter lim="800000"/>
            <a:headEnd/>
            <a:tailEnd/>
          </a:ln>
        </p:spPr>
        <p:txBody>
          <a:bodyPr vert="horz" wrap="square" lIns="91440" tIns="45720" rIns="91440" bIns="45720" numCol="1" anchor="t" anchorCtr="0" compatLnSpc="1">
            <a:prstTxWarp prst="textNoShape">
              <a:avLst/>
            </a:prstTxWarp>
            <a:noAutofit/>
          </a:bodyPr>
          <a:lstStyle/>
          <a:p>
            <a:pPr marL="228600" indent="-228600">
              <a:buClr>
                <a:schemeClr val="tx1"/>
              </a:buClr>
              <a:defRPr/>
            </a:pPr>
            <a:r>
              <a:rPr lang="en-US" sz="2000" b="1" dirty="0" smtClean="0">
                <a:latin typeface="Tahoma" pitchFamily="34" charset="0"/>
                <a:ea typeface="Tahoma" pitchFamily="34" charset="0"/>
                <a:cs typeface="Tahoma" pitchFamily="34" charset="0"/>
              </a:rPr>
              <a:t>Parr &amp; </a:t>
            </a:r>
            <a:r>
              <a:rPr lang="en-US" sz="2000" b="1" dirty="0" err="1" smtClean="0">
                <a:latin typeface="Tahoma" pitchFamily="34" charset="0"/>
                <a:ea typeface="Tahoma" pitchFamily="34" charset="0"/>
                <a:cs typeface="Tahoma" pitchFamily="34" charset="0"/>
              </a:rPr>
              <a:t>smolt</a:t>
            </a:r>
            <a:r>
              <a:rPr lang="en-US" sz="2000" b="1" dirty="0" smtClean="0">
                <a:latin typeface="Tahoma" pitchFamily="34" charset="0"/>
                <a:ea typeface="Tahoma" pitchFamily="34" charset="0"/>
                <a:cs typeface="Tahoma" pitchFamily="34" charset="0"/>
              </a:rPr>
              <a:t> monitoring and survival studies</a:t>
            </a:r>
          </a:p>
          <a:p>
            <a:pPr marL="685800" lvl="1" indent="-228600">
              <a:lnSpc>
                <a:spcPts val="1800"/>
              </a:lnSpc>
              <a:buClr>
                <a:schemeClr val="tx1"/>
              </a:buClr>
              <a:defRPr/>
            </a:pPr>
            <a:r>
              <a:rPr lang="en-US" sz="1800" dirty="0" smtClean="0">
                <a:latin typeface="Tahoma" pitchFamily="34" charset="0"/>
                <a:ea typeface="Tahoma" pitchFamily="34" charset="0"/>
                <a:cs typeface="Tahoma" pitchFamily="34" charset="0"/>
              </a:rPr>
              <a:t>Travel time to dams and through river reaches</a:t>
            </a:r>
          </a:p>
          <a:p>
            <a:pPr marL="685800" lvl="1" indent="-228600">
              <a:lnSpc>
                <a:spcPts val="1800"/>
              </a:lnSpc>
              <a:buClr>
                <a:schemeClr val="tx1"/>
              </a:buClr>
              <a:defRPr/>
            </a:pPr>
            <a:r>
              <a:rPr lang="en-US" sz="1800" dirty="0" smtClean="0">
                <a:latin typeface="Tahoma" pitchFamily="34" charset="0"/>
                <a:ea typeface="Tahoma" pitchFamily="34" charset="0"/>
                <a:cs typeface="Tahoma" pitchFamily="34" charset="0"/>
              </a:rPr>
              <a:t>Arrival timing and passage distributions at dams</a:t>
            </a:r>
          </a:p>
          <a:p>
            <a:pPr marL="685800" lvl="1" indent="-228600">
              <a:lnSpc>
                <a:spcPts val="1800"/>
              </a:lnSpc>
              <a:buClr>
                <a:schemeClr val="tx1"/>
              </a:buClr>
              <a:defRPr/>
            </a:pPr>
            <a:r>
              <a:rPr lang="en-US" sz="1800" dirty="0" err="1" smtClean="0">
                <a:latin typeface="Tahoma" pitchFamily="34" charset="0"/>
                <a:ea typeface="Tahoma" pitchFamily="34" charset="0"/>
                <a:cs typeface="Tahoma" pitchFamily="34" charset="0"/>
              </a:rPr>
              <a:t>Smolt</a:t>
            </a:r>
            <a:r>
              <a:rPr lang="en-US" sz="1800" dirty="0" smtClean="0">
                <a:latin typeface="Tahoma" pitchFamily="34" charset="0"/>
                <a:ea typeface="Tahoma" pitchFamily="34" charset="0"/>
                <a:cs typeface="Tahoma" pitchFamily="34" charset="0"/>
              </a:rPr>
              <a:t> condition and physiology evaluations</a:t>
            </a:r>
          </a:p>
          <a:p>
            <a:pPr marL="685800" lvl="1" indent="-228600">
              <a:lnSpc>
                <a:spcPts val="1800"/>
              </a:lnSpc>
              <a:buClr>
                <a:schemeClr val="tx1"/>
              </a:buClr>
              <a:defRPr/>
            </a:pPr>
            <a:r>
              <a:rPr lang="en-US" sz="1800" dirty="0" err="1" smtClean="0">
                <a:latin typeface="Tahoma" pitchFamily="34" charset="0"/>
                <a:ea typeface="Tahoma" pitchFamily="34" charset="0"/>
                <a:cs typeface="Tahoma" pitchFamily="34" charset="0"/>
              </a:rPr>
              <a:t>Smolt</a:t>
            </a:r>
            <a:r>
              <a:rPr lang="en-US" sz="1800" dirty="0" smtClean="0">
                <a:latin typeface="Tahoma" pitchFamily="34" charset="0"/>
                <a:ea typeface="Tahoma" pitchFamily="34" charset="0"/>
                <a:cs typeface="Tahoma" pitchFamily="34" charset="0"/>
              </a:rPr>
              <a:t> transportation evaluations</a:t>
            </a:r>
          </a:p>
          <a:p>
            <a:pPr marL="685800" lvl="1" indent="-228600">
              <a:lnSpc>
                <a:spcPts val="1800"/>
              </a:lnSpc>
              <a:buClr>
                <a:schemeClr val="tx1"/>
              </a:buClr>
              <a:defRPr/>
            </a:pPr>
            <a:r>
              <a:rPr lang="en-US" sz="1800" dirty="0" err="1" smtClean="0">
                <a:latin typeface="Tahoma" pitchFamily="34" charset="0"/>
                <a:ea typeface="Tahoma" pitchFamily="34" charset="0"/>
                <a:cs typeface="Tahoma" pitchFamily="34" charset="0"/>
              </a:rPr>
              <a:t>Smolt</a:t>
            </a:r>
            <a:r>
              <a:rPr lang="en-US" sz="1800" dirty="0" smtClean="0">
                <a:latin typeface="Tahoma" pitchFamily="34" charset="0"/>
                <a:ea typeface="Tahoma" pitchFamily="34" charset="0"/>
                <a:cs typeface="Tahoma" pitchFamily="34" charset="0"/>
              </a:rPr>
              <a:t> and </a:t>
            </a:r>
            <a:r>
              <a:rPr lang="en-US" sz="1800" dirty="0" err="1" smtClean="0">
                <a:latin typeface="Tahoma" pitchFamily="34" charset="0"/>
                <a:ea typeface="Tahoma" pitchFamily="34" charset="0"/>
                <a:cs typeface="Tahoma" pitchFamily="34" charset="0"/>
              </a:rPr>
              <a:t>smolt</a:t>
            </a:r>
            <a:r>
              <a:rPr lang="en-US" sz="1800" dirty="0" smtClean="0">
                <a:latin typeface="Tahoma" pitchFamily="34" charset="0"/>
                <a:ea typeface="Tahoma" pitchFamily="34" charset="0"/>
                <a:cs typeface="Tahoma" pitchFamily="34" charset="0"/>
              </a:rPr>
              <a:t> to adult return (SAR) survival studies</a:t>
            </a:r>
          </a:p>
          <a:p>
            <a:pPr lvl="1">
              <a:buClr>
                <a:schemeClr val="tx1"/>
              </a:buClr>
              <a:buFontTx/>
              <a:buNone/>
              <a:defRPr/>
            </a:pPr>
            <a:endParaRPr lang="en-US" sz="800" dirty="0" smtClean="0">
              <a:latin typeface="Tahoma" pitchFamily="34" charset="0"/>
              <a:ea typeface="Tahoma" pitchFamily="34" charset="0"/>
              <a:cs typeface="Tahoma" pitchFamily="34" charset="0"/>
            </a:endParaRPr>
          </a:p>
          <a:p>
            <a:pPr marL="228600" indent="-228600">
              <a:buClr>
                <a:schemeClr val="tx1"/>
              </a:buClr>
              <a:defRPr/>
            </a:pPr>
            <a:r>
              <a:rPr lang="en-US" sz="2000" b="1" dirty="0" smtClean="0">
                <a:latin typeface="Tahoma" pitchFamily="34" charset="0"/>
                <a:ea typeface="Tahoma" pitchFamily="34" charset="0"/>
                <a:cs typeface="Tahoma" pitchFamily="34" charset="0"/>
              </a:rPr>
              <a:t>Adult research and monitoring</a:t>
            </a:r>
          </a:p>
          <a:p>
            <a:pPr marL="685800" lvl="1" indent="-228600">
              <a:lnSpc>
                <a:spcPts val="1800"/>
              </a:lnSpc>
              <a:defRPr/>
            </a:pPr>
            <a:r>
              <a:rPr lang="en-US" sz="1800" dirty="0" smtClean="0">
                <a:latin typeface="Tahoma" pitchFamily="34" charset="0"/>
                <a:ea typeface="Tahoma" pitchFamily="34" charset="0"/>
                <a:cs typeface="Tahoma" pitchFamily="34" charset="0"/>
              </a:rPr>
              <a:t>Migration duration and timing</a:t>
            </a:r>
          </a:p>
          <a:p>
            <a:pPr marL="685800" lvl="1" indent="-228600">
              <a:lnSpc>
                <a:spcPts val="1800"/>
              </a:lnSpc>
              <a:defRPr/>
            </a:pPr>
            <a:r>
              <a:rPr lang="en-US" sz="1800" dirty="0" smtClean="0">
                <a:latin typeface="Tahoma" pitchFamily="34" charset="0"/>
                <a:ea typeface="Tahoma" pitchFamily="34" charset="0"/>
                <a:cs typeface="Tahoma" pitchFamily="34" charset="0"/>
              </a:rPr>
              <a:t>Stock identification</a:t>
            </a:r>
          </a:p>
          <a:p>
            <a:pPr marL="685800" lvl="1" indent="-228600">
              <a:lnSpc>
                <a:spcPts val="1800"/>
              </a:lnSpc>
              <a:defRPr/>
            </a:pPr>
            <a:r>
              <a:rPr lang="en-US" sz="1800" dirty="0" smtClean="0">
                <a:latin typeface="Tahoma" pitchFamily="34" charset="0"/>
                <a:ea typeface="Tahoma" pitchFamily="34" charset="0"/>
                <a:cs typeface="Tahoma" pitchFamily="34" charset="0"/>
              </a:rPr>
              <a:t>Straying behavior</a:t>
            </a:r>
          </a:p>
          <a:p>
            <a:pPr lvl="1">
              <a:buFontTx/>
              <a:buNone/>
              <a:defRPr/>
            </a:pPr>
            <a:endParaRPr lang="en-US" sz="400" dirty="0" smtClean="0">
              <a:latin typeface="Tahoma" pitchFamily="34" charset="0"/>
              <a:ea typeface="Tahoma" pitchFamily="34" charset="0"/>
              <a:cs typeface="Tahoma" pitchFamily="34" charset="0"/>
            </a:endParaRPr>
          </a:p>
          <a:p>
            <a:pPr marL="228600" indent="-228600">
              <a:defRPr/>
            </a:pPr>
            <a:r>
              <a:rPr lang="en-US" sz="2000" b="1" dirty="0">
                <a:latin typeface="Tahoma" pitchFamily="34" charset="0"/>
                <a:ea typeface="Tahoma" pitchFamily="34" charset="0"/>
                <a:cs typeface="Tahoma" pitchFamily="34" charset="0"/>
              </a:rPr>
              <a:t>Sub-basin habitat </a:t>
            </a:r>
            <a:r>
              <a:rPr lang="en-US" sz="2000" b="1" dirty="0" smtClean="0">
                <a:latin typeface="Tahoma" pitchFamily="34" charset="0"/>
                <a:ea typeface="Tahoma" pitchFamily="34" charset="0"/>
                <a:cs typeface="Tahoma" pitchFamily="34" charset="0"/>
              </a:rPr>
              <a:t>evaluations</a:t>
            </a:r>
          </a:p>
          <a:p>
            <a:pPr lvl="1">
              <a:buFontTx/>
              <a:buNone/>
              <a:defRPr/>
            </a:pPr>
            <a:endParaRPr lang="en-US" sz="400" dirty="0">
              <a:latin typeface="Tahoma" pitchFamily="34" charset="0"/>
              <a:ea typeface="Tahoma" pitchFamily="34" charset="0"/>
              <a:cs typeface="Tahoma" pitchFamily="34" charset="0"/>
            </a:endParaRPr>
          </a:p>
          <a:p>
            <a:pPr marL="228600" indent="-228600">
              <a:defRPr/>
            </a:pPr>
            <a:r>
              <a:rPr lang="en-US" sz="2000" b="1" dirty="0" smtClean="0">
                <a:latin typeface="Tahoma" pitchFamily="34" charset="0"/>
                <a:ea typeface="Tahoma" pitchFamily="34" charset="0"/>
                <a:cs typeface="Tahoma" pitchFamily="34" charset="0"/>
              </a:rPr>
              <a:t>Multi-mark (secondary/shared) tagging</a:t>
            </a:r>
          </a:p>
          <a:p>
            <a:pPr marL="685800" lvl="1" indent="-228600">
              <a:lnSpc>
                <a:spcPts val="1800"/>
              </a:lnSpc>
              <a:defRPr/>
            </a:pPr>
            <a:r>
              <a:rPr lang="en-US" sz="1800" dirty="0" smtClean="0">
                <a:latin typeface="Tahoma" pitchFamily="34" charset="0"/>
                <a:ea typeface="Tahoma" pitchFamily="34" charset="0"/>
                <a:cs typeface="Tahoma" pitchFamily="34" charset="0"/>
              </a:rPr>
              <a:t>External tags and marks</a:t>
            </a:r>
          </a:p>
          <a:p>
            <a:pPr marL="685800" lvl="1" indent="-228600">
              <a:lnSpc>
                <a:spcPts val="1800"/>
              </a:lnSpc>
              <a:defRPr/>
            </a:pPr>
            <a:r>
              <a:rPr lang="en-US" sz="1800" dirty="0" smtClean="0">
                <a:latin typeface="Tahoma" pitchFamily="34" charset="0"/>
                <a:ea typeface="Tahoma" pitchFamily="34" charset="0"/>
                <a:cs typeface="Tahoma" pitchFamily="34" charset="0"/>
              </a:rPr>
              <a:t>Radio, acoustic (HTI, JSATS &amp; </a:t>
            </a:r>
            <a:r>
              <a:rPr lang="en-US" sz="1800" dirty="0" err="1" smtClean="0">
                <a:latin typeface="Tahoma" pitchFamily="34" charset="0"/>
                <a:ea typeface="Tahoma" pitchFamily="34" charset="0"/>
                <a:cs typeface="Tahoma" pitchFamily="34" charset="0"/>
              </a:rPr>
              <a:t>Vemco</a:t>
            </a:r>
            <a:r>
              <a:rPr lang="en-US" sz="1800" dirty="0" smtClean="0">
                <a:latin typeface="Tahoma" pitchFamily="34" charset="0"/>
                <a:ea typeface="Tahoma" pitchFamily="34" charset="0"/>
                <a:cs typeface="Tahoma" pitchFamily="34" charset="0"/>
              </a:rPr>
              <a:t>-POST) tags</a:t>
            </a:r>
          </a:p>
          <a:p>
            <a:pPr marL="685800" lvl="1" indent="-228600">
              <a:lnSpc>
                <a:spcPts val="1800"/>
              </a:lnSpc>
              <a:defRPr/>
            </a:pPr>
            <a:r>
              <a:rPr lang="en-US" sz="1800" dirty="0" smtClean="0">
                <a:latin typeface="Tahoma" pitchFamily="34" charset="0"/>
                <a:ea typeface="Tahoma" pitchFamily="34" charset="0"/>
                <a:cs typeface="Tahoma" pitchFamily="34" charset="0"/>
              </a:rPr>
              <a:t>Recovery of archival data storage tags using </a:t>
            </a:r>
            <a:r>
              <a:rPr lang="en-US" sz="1800" b="1" i="1" dirty="0" err="1" smtClean="0">
                <a:latin typeface="Tahoma" pitchFamily="34" charset="0"/>
                <a:ea typeface="Tahoma" pitchFamily="34" charset="0"/>
                <a:cs typeface="Tahoma" pitchFamily="34" charset="0"/>
              </a:rPr>
              <a:t>SxC</a:t>
            </a:r>
            <a:endParaRPr lang="en-US" sz="1800" b="1" i="1" dirty="0" smtClean="0">
              <a:latin typeface="Tahoma" pitchFamily="34" charset="0"/>
              <a:ea typeface="Tahoma" pitchFamily="34" charset="0"/>
              <a:cs typeface="Tahoma" pitchFamily="34" charset="0"/>
            </a:endParaRPr>
          </a:p>
          <a:p>
            <a:pPr lvl="1">
              <a:defRPr/>
            </a:pPr>
            <a:endParaRPr lang="en-US" sz="2000" dirty="0" smtClean="0">
              <a:latin typeface="Tahoma" pitchFamily="34" charset="0"/>
              <a:ea typeface="Tahoma" pitchFamily="34" charset="0"/>
              <a:cs typeface="Tahoma" pitchFamily="34" charset="0"/>
            </a:endParaRPr>
          </a:p>
          <a:p>
            <a:pPr>
              <a:buClr>
                <a:schemeClr val="tx1"/>
              </a:buClr>
              <a:buFontTx/>
              <a:buNone/>
              <a:defRPr/>
            </a:pPr>
            <a:endParaRPr lang="en-US" dirty="0" smtClean="0">
              <a:latin typeface="Tahoma" pitchFamily="34" charset="0"/>
              <a:ea typeface="Tahoma" pitchFamily="34" charset="0"/>
              <a:cs typeface="Tahoma" pitchFamily="34" charset="0"/>
            </a:endParaRPr>
          </a:p>
          <a:p>
            <a:pPr>
              <a:buClr>
                <a:schemeClr val="tx1"/>
              </a:buClr>
              <a:defRPr/>
            </a:pPr>
            <a:endParaRPr lang="en-US" dirty="0" smtClean="0">
              <a:solidFill>
                <a:srgbClr val="FFFF66"/>
              </a:solidFill>
              <a:latin typeface="Tahoma" pitchFamily="34" charset="0"/>
              <a:ea typeface="Tahoma" pitchFamily="34" charset="0"/>
              <a:cs typeface="Tahom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91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18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18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7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18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1875">
                                            <p:txEl>
                                              <p:pRg st="5" end="5"/>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1000"/>
                                  </p:stCondLst>
                                  <p:childTnLst>
                                    <p:set>
                                      <p:cBhvr>
                                        <p:cTn id="19" dur="1" fill="hold">
                                          <p:stCondLst>
                                            <p:cond delay="499"/>
                                          </p:stCondLst>
                                        </p:cTn>
                                        <p:tgtEl>
                                          <p:spTgt spid="591875">
                                            <p:txEl>
                                              <p:pRg st="7" end="7"/>
                                            </p:txEl>
                                          </p:spTgt>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499"/>
                                          </p:stCondLst>
                                        </p:cTn>
                                        <p:tgtEl>
                                          <p:spTgt spid="591875">
                                            <p:txEl>
                                              <p:pRg st="8" end="8"/>
                                            </p:txEl>
                                          </p:spTgt>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499"/>
                                          </p:stCondLst>
                                        </p:cTn>
                                        <p:tgtEl>
                                          <p:spTgt spid="591875">
                                            <p:txEl>
                                              <p:pRg st="9" end="9"/>
                                            </p:txEl>
                                          </p:spTgt>
                                        </p:tgtEl>
                                        <p:attrNameLst>
                                          <p:attrName>style.visibility</p:attrName>
                                        </p:attrNameLst>
                                      </p:cBhvr>
                                      <p:to>
                                        <p:strVal val="visible"/>
                                      </p:to>
                                    </p:set>
                                  </p:childTnLst>
                                </p:cTn>
                              </p:par>
                              <p:par>
                                <p:cTn id="24" presetID="1" presetClass="entr" presetSubtype="0" fill="hold" grpId="0" nodeType="withEffect">
                                  <p:stCondLst>
                                    <p:cond delay="1000"/>
                                  </p:stCondLst>
                                  <p:childTnLst>
                                    <p:set>
                                      <p:cBhvr>
                                        <p:cTn id="25" dur="1" fill="hold">
                                          <p:stCondLst>
                                            <p:cond delay="499"/>
                                          </p:stCondLst>
                                        </p:cTn>
                                        <p:tgtEl>
                                          <p:spTgt spid="591875">
                                            <p:txEl>
                                              <p:pRg st="10" end="10"/>
                                            </p:txEl>
                                          </p:spTgt>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1000"/>
                                  </p:stCondLst>
                                  <p:childTnLst>
                                    <p:set>
                                      <p:cBhvr>
                                        <p:cTn id="28" dur="1" fill="hold">
                                          <p:stCondLst>
                                            <p:cond delay="499"/>
                                          </p:stCondLst>
                                        </p:cTn>
                                        <p:tgtEl>
                                          <p:spTgt spid="591875">
                                            <p:txEl>
                                              <p:pRg st="12" end="12"/>
                                            </p:txEl>
                                          </p:spTgt>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1000"/>
                                  </p:stCondLst>
                                  <p:childTnLst>
                                    <p:set>
                                      <p:cBhvr>
                                        <p:cTn id="31" dur="1" fill="hold">
                                          <p:stCondLst>
                                            <p:cond delay="499"/>
                                          </p:stCondLst>
                                        </p:cTn>
                                        <p:tgtEl>
                                          <p:spTgt spid="591875">
                                            <p:txEl>
                                              <p:pRg st="14" end="14"/>
                                            </p:txEl>
                                          </p:spTgt>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499"/>
                                          </p:stCondLst>
                                        </p:cTn>
                                        <p:tgtEl>
                                          <p:spTgt spid="591875">
                                            <p:txEl>
                                              <p:pRg st="15" end="15"/>
                                            </p:txEl>
                                          </p:spTgt>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499"/>
                                          </p:stCondLst>
                                        </p:cTn>
                                        <p:tgtEl>
                                          <p:spTgt spid="591875">
                                            <p:txEl>
                                              <p:pRg st="16" end="16"/>
                                            </p:txEl>
                                          </p:spTgt>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499"/>
                                          </p:stCondLst>
                                        </p:cTn>
                                        <p:tgtEl>
                                          <p:spTgt spid="59187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uiExpand="1"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ood Map" descr="4BaseMapWStreams_200dp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065" y="-18162"/>
            <a:ext cx="9281060" cy="6949240"/>
          </a:xfrm>
          <a:prstGeom prst="rect">
            <a:avLst/>
          </a:prstGeom>
          <a:noFill/>
          <a:ln w="9525">
            <a:noFill/>
            <a:miter lim="800000"/>
            <a:headEnd/>
            <a:tailEnd/>
          </a:ln>
        </p:spPr>
      </p:pic>
      <p:sp>
        <p:nvSpPr>
          <p:cNvPr id="27651" name="BON Dam"/>
          <p:cNvSpPr>
            <a:spLocks noChangeArrowheads="1"/>
          </p:cNvSpPr>
          <p:nvPr/>
        </p:nvSpPr>
        <p:spPr bwMode="auto">
          <a:xfrm>
            <a:off x="2089150" y="371316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2" name="JDA Dam"/>
          <p:cNvSpPr>
            <a:spLocks noChangeArrowheads="1"/>
          </p:cNvSpPr>
          <p:nvPr/>
        </p:nvSpPr>
        <p:spPr bwMode="auto">
          <a:xfrm>
            <a:off x="3049588" y="3678238"/>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65" name="MCN Dam"/>
          <p:cNvSpPr>
            <a:spLocks noChangeArrowheads="1"/>
          </p:cNvSpPr>
          <p:nvPr/>
        </p:nvSpPr>
        <p:spPr bwMode="auto">
          <a:xfrm>
            <a:off x="4149725" y="3441700"/>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4" name="LMN Dam"/>
          <p:cNvSpPr>
            <a:spLocks noChangeArrowheads="1"/>
          </p:cNvSpPr>
          <p:nvPr/>
        </p:nvSpPr>
        <p:spPr bwMode="auto">
          <a:xfrm>
            <a:off x="4752975" y="2795588"/>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5" name="LGS Dam"/>
          <p:cNvSpPr>
            <a:spLocks noChangeArrowheads="1"/>
          </p:cNvSpPr>
          <p:nvPr/>
        </p:nvSpPr>
        <p:spPr bwMode="auto">
          <a:xfrm>
            <a:off x="5129213" y="2747963"/>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6" name="IHR Dam"/>
          <p:cNvSpPr>
            <a:spLocks noChangeArrowheads="1"/>
          </p:cNvSpPr>
          <p:nvPr/>
        </p:nvSpPr>
        <p:spPr bwMode="auto">
          <a:xfrm>
            <a:off x="4468813" y="3111500"/>
            <a:ext cx="274637"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27657" name="LGR Dam"/>
          <p:cNvSpPr>
            <a:spLocks noChangeArrowheads="1"/>
          </p:cNvSpPr>
          <p:nvPr/>
        </p:nvSpPr>
        <p:spPr bwMode="auto">
          <a:xfrm>
            <a:off x="5603875" y="2701925"/>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655370" name="WEL Dam"/>
          <p:cNvSpPr>
            <a:spLocks noChangeArrowheads="1"/>
          </p:cNvSpPr>
          <p:nvPr/>
        </p:nvSpPr>
        <p:spPr bwMode="auto">
          <a:xfrm>
            <a:off x="3824288" y="1268413"/>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655371" name="RRE Dam"/>
          <p:cNvSpPr>
            <a:spLocks noChangeArrowheads="1"/>
          </p:cNvSpPr>
          <p:nvPr/>
        </p:nvSpPr>
        <p:spPr bwMode="auto">
          <a:xfrm>
            <a:off x="3486150" y="171291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72" name="RIS Dam"/>
          <p:cNvSpPr>
            <a:spLocks noChangeArrowheads="1"/>
          </p:cNvSpPr>
          <p:nvPr/>
        </p:nvSpPr>
        <p:spPr bwMode="auto">
          <a:xfrm>
            <a:off x="3632200" y="1939925"/>
            <a:ext cx="274638" cy="274638"/>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655373" name="PRD Dam"/>
          <p:cNvSpPr>
            <a:spLocks noChangeArrowheads="1"/>
          </p:cNvSpPr>
          <p:nvPr/>
        </p:nvSpPr>
        <p:spPr bwMode="auto">
          <a:xfrm>
            <a:off x="3746500" y="2713038"/>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655389" name="MCN Text"/>
          <p:cNvSpPr txBox="1">
            <a:spLocks noChangeArrowheads="1"/>
          </p:cNvSpPr>
          <p:nvPr/>
        </p:nvSpPr>
        <p:spPr bwMode="auto">
          <a:xfrm>
            <a:off x="4084638" y="3470275"/>
            <a:ext cx="414337" cy="214313"/>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MCN</a:t>
            </a:r>
          </a:p>
        </p:txBody>
      </p:sp>
      <p:sp>
        <p:nvSpPr>
          <p:cNvPr id="30" name="TDA Dam"/>
          <p:cNvSpPr>
            <a:spLocks noChangeArrowheads="1"/>
          </p:cNvSpPr>
          <p:nvPr/>
        </p:nvSpPr>
        <p:spPr bwMode="auto">
          <a:xfrm>
            <a:off x="2590800" y="368776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31" name="WAN Dam"/>
          <p:cNvSpPr>
            <a:spLocks noChangeArrowheads="1"/>
          </p:cNvSpPr>
          <p:nvPr/>
        </p:nvSpPr>
        <p:spPr bwMode="auto">
          <a:xfrm>
            <a:off x="3657600" y="2362200"/>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36" name="Text"/>
          <p:cNvSpPr txBox="1">
            <a:spLocks noChangeArrowheads="1"/>
          </p:cNvSpPr>
          <p:nvPr/>
        </p:nvSpPr>
        <p:spPr bwMode="auto">
          <a:xfrm>
            <a:off x="3771900" y="1303020"/>
            <a:ext cx="41229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WEL</a:t>
            </a:r>
          </a:p>
        </p:txBody>
      </p:sp>
      <p:sp>
        <p:nvSpPr>
          <p:cNvPr id="37" name="Text"/>
          <p:cNvSpPr txBox="1">
            <a:spLocks noChangeArrowheads="1"/>
          </p:cNvSpPr>
          <p:nvPr/>
        </p:nvSpPr>
        <p:spPr bwMode="auto">
          <a:xfrm>
            <a:off x="2026920" y="3749040"/>
            <a:ext cx="41229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BON</a:t>
            </a:r>
          </a:p>
        </p:txBody>
      </p:sp>
      <p:sp>
        <p:nvSpPr>
          <p:cNvPr id="40" name="Text"/>
          <p:cNvSpPr txBox="1">
            <a:spLocks noChangeArrowheads="1"/>
          </p:cNvSpPr>
          <p:nvPr/>
        </p:nvSpPr>
        <p:spPr bwMode="auto">
          <a:xfrm>
            <a:off x="2537460" y="3726180"/>
            <a:ext cx="39466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TDA</a:t>
            </a:r>
          </a:p>
        </p:txBody>
      </p:sp>
      <p:sp>
        <p:nvSpPr>
          <p:cNvPr id="43" name="Text"/>
          <p:cNvSpPr txBox="1">
            <a:spLocks noChangeArrowheads="1"/>
          </p:cNvSpPr>
          <p:nvPr/>
        </p:nvSpPr>
        <p:spPr bwMode="auto">
          <a:xfrm>
            <a:off x="3017520" y="3710940"/>
            <a:ext cx="38985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JDA</a:t>
            </a:r>
          </a:p>
        </p:txBody>
      </p:sp>
      <p:sp>
        <p:nvSpPr>
          <p:cNvPr id="45" name="Text"/>
          <p:cNvSpPr txBox="1">
            <a:spLocks noChangeArrowheads="1"/>
          </p:cNvSpPr>
          <p:nvPr/>
        </p:nvSpPr>
        <p:spPr bwMode="auto">
          <a:xfrm>
            <a:off x="4434840" y="3147060"/>
            <a:ext cx="360996"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IHR</a:t>
            </a:r>
          </a:p>
        </p:txBody>
      </p:sp>
      <p:sp>
        <p:nvSpPr>
          <p:cNvPr id="47" name="Text"/>
          <p:cNvSpPr txBox="1">
            <a:spLocks noChangeArrowheads="1"/>
          </p:cNvSpPr>
          <p:nvPr/>
        </p:nvSpPr>
        <p:spPr bwMode="auto">
          <a:xfrm>
            <a:off x="4701540" y="283464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LMN</a:t>
            </a:r>
          </a:p>
        </p:txBody>
      </p:sp>
      <p:sp>
        <p:nvSpPr>
          <p:cNvPr id="49" name="Text"/>
          <p:cNvSpPr txBox="1">
            <a:spLocks noChangeArrowheads="1"/>
          </p:cNvSpPr>
          <p:nvPr/>
        </p:nvSpPr>
        <p:spPr bwMode="auto">
          <a:xfrm>
            <a:off x="5097780" y="2781300"/>
            <a:ext cx="39626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LGS</a:t>
            </a:r>
          </a:p>
        </p:txBody>
      </p:sp>
      <p:sp>
        <p:nvSpPr>
          <p:cNvPr id="51" name="Text"/>
          <p:cNvSpPr txBox="1">
            <a:spLocks noChangeArrowheads="1"/>
          </p:cNvSpPr>
          <p:nvPr/>
        </p:nvSpPr>
        <p:spPr bwMode="auto">
          <a:xfrm>
            <a:off x="5562600" y="2735580"/>
            <a:ext cx="40107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LGR</a:t>
            </a:r>
          </a:p>
        </p:txBody>
      </p:sp>
      <p:sp>
        <p:nvSpPr>
          <p:cNvPr id="53" name="Text"/>
          <p:cNvSpPr txBox="1">
            <a:spLocks noChangeArrowheads="1"/>
          </p:cNvSpPr>
          <p:nvPr/>
        </p:nvSpPr>
        <p:spPr bwMode="auto">
          <a:xfrm>
            <a:off x="3713728" y="2743200"/>
            <a:ext cx="40107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PRD</a:t>
            </a:r>
          </a:p>
        </p:txBody>
      </p:sp>
      <p:sp>
        <p:nvSpPr>
          <p:cNvPr id="55" name="Text"/>
          <p:cNvSpPr txBox="1">
            <a:spLocks noChangeArrowheads="1"/>
          </p:cNvSpPr>
          <p:nvPr/>
        </p:nvSpPr>
        <p:spPr bwMode="auto">
          <a:xfrm>
            <a:off x="3589020" y="2400300"/>
            <a:ext cx="428322"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WAN</a:t>
            </a:r>
          </a:p>
        </p:txBody>
      </p:sp>
      <p:sp>
        <p:nvSpPr>
          <p:cNvPr id="57" name="Text"/>
          <p:cNvSpPr txBox="1">
            <a:spLocks noChangeArrowheads="1"/>
          </p:cNvSpPr>
          <p:nvPr/>
        </p:nvSpPr>
        <p:spPr bwMode="auto">
          <a:xfrm>
            <a:off x="3629661" y="1981200"/>
            <a:ext cx="454659" cy="215444"/>
          </a:xfrm>
          <a:prstGeom prst="rect">
            <a:avLst/>
          </a:prstGeom>
          <a:noFill/>
          <a:ln w="9525" algn="ctr">
            <a:noFill/>
            <a:miter lim="800000"/>
            <a:headEnd/>
            <a:tailEnd/>
          </a:ln>
        </p:spPr>
        <p:txBody>
          <a:bodyPr wrap="square">
            <a:spAutoFit/>
          </a:bodyPr>
          <a:lstStyle/>
          <a:p>
            <a:pPr marL="342900" indent="-342900" eaLnBrk="0" fontAlgn="base" hangingPunct="0">
              <a:spcBef>
                <a:spcPct val="20000"/>
              </a:spcBef>
              <a:spcAft>
                <a:spcPct val="0"/>
              </a:spcAft>
            </a:pPr>
            <a:r>
              <a:rPr lang="en-US" sz="800" b="1" dirty="0" smtClean="0">
                <a:solidFill>
                  <a:srgbClr val="000000"/>
                </a:solidFill>
              </a:rPr>
              <a:t>RIS</a:t>
            </a:r>
          </a:p>
        </p:txBody>
      </p:sp>
      <p:sp>
        <p:nvSpPr>
          <p:cNvPr id="59" name="Text"/>
          <p:cNvSpPr txBox="1">
            <a:spLocks noChangeArrowheads="1"/>
          </p:cNvSpPr>
          <p:nvPr/>
        </p:nvSpPr>
        <p:spPr bwMode="auto">
          <a:xfrm>
            <a:off x="3457460" y="174498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RRH</a:t>
            </a:r>
          </a:p>
        </p:txBody>
      </p:sp>
      <p:cxnSp>
        <p:nvCxnSpPr>
          <p:cNvPr id="65" name="Straight Connector 64"/>
          <p:cNvCxnSpPr/>
          <p:nvPr/>
        </p:nvCxnSpPr>
        <p:spPr bwMode="auto">
          <a:xfrm>
            <a:off x="6096000" y="4495800"/>
            <a:ext cx="304800" cy="0"/>
          </a:xfrm>
          <a:prstGeom prst="line">
            <a:avLst/>
          </a:prstGeom>
          <a:noFill/>
          <a:ln w="4127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6477000" y="2895600"/>
            <a:ext cx="228600" cy="152400"/>
          </a:xfrm>
          <a:prstGeom prst="line">
            <a:avLst/>
          </a:prstGeom>
          <a:noFill/>
          <a:ln w="4127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16200000" flipH="1">
            <a:off x="4059115" y="1239715"/>
            <a:ext cx="222738" cy="41031"/>
          </a:xfrm>
          <a:prstGeom prst="line">
            <a:avLst/>
          </a:prstGeom>
          <a:noFill/>
          <a:ln w="41275" cap="flat" cmpd="sng" algn="ctr">
            <a:solidFill>
              <a:schemeClr val="tx1"/>
            </a:solidFill>
            <a:prstDash val="solid"/>
            <a:round/>
            <a:headEnd type="none" w="med" len="med"/>
            <a:tailEnd type="none" w="med" len="med"/>
          </a:ln>
          <a:effectLst/>
        </p:spPr>
      </p:cxnSp>
      <p:sp>
        <p:nvSpPr>
          <p:cNvPr id="119" name="PRO Dam"/>
          <p:cNvSpPr>
            <a:spLocks noChangeArrowheads="1"/>
          </p:cNvSpPr>
          <p:nvPr/>
        </p:nvSpPr>
        <p:spPr bwMode="auto">
          <a:xfrm>
            <a:off x="3916485" y="3099900"/>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122" name="WLF Dam"/>
          <p:cNvSpPr>
            <a:spLocks noChangeArrowheads="1"/>
          </p:cNvSpPr>
          <p:nvPr/>
        </p:nvSpPr>
        <p:spPr bwMode="auto">
          <a:xfrm>
            <a:off x="1433830" y="3850323"/>
            <a:ext cx="274638"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smtClean="0">
              <a:solidFill>
                <a:srgbClr val="000000"/>
              </a:solidFill>
            </a:endParaRPr>
          </a:p>
        </p:txBody>
      </p:sp>
      <p:sp>
        <p:nvSpPr>
          <p:cNvPr id="123" name="Text"/>
          <p:cNvSpPr txBox="1">
            <a:spLocks noChangeArrowheads="1"/>
          </p:cNvSpPr>
          <p:nvPr/>
        </p:nvSpPr>
        <p:spPr bwMode="auto">
          <a:xfrm>
            <a:off x="1371600" y="3886200"/>
            <a:ext cx="40588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WLF</a:t>
            </a:r>
          </a:p>
        </p:txBody>
      </p:sp>
      <p:sp>
        <p:nvSpPr>
          <p:cNvPr id="118" name="Text"/>
          <p:cNvSpPr txBox="1">
            <a:spLocks noChangeArrowheads="1"/>
          </p:cNvSpPr>
          <p:nvPr/>
        </p:nvSpPr>
        <p:spPr bwMode="auto">
          <a:xfrm>
            <a:off x="3877759" y="3131820"/>
            <a:ext cx="407484"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PRO</a:t>
            </a:r>
          </a:p>
        </p:txBody>
      </p:sp>
      <p:sp>
        <p:nvSpPr>
          <p:cNvPr id="125" name="ZSL Dam"/>
          <p:cNvSpPr>
            <a:spLocks noChangeArrowheads="1"/>
          </p:cNvSpPr>
          <p:nvPr/>
        </p:nvSpPr>
        <p:spPr bwMode="auto">
          <a:xfrm>
            <a:off x="4114800" y="152400"/>
            <a:ext cx="274637" cy="274637"/>
          </a:xfrm>
          <a:prstGeom prst="ellipse">
            <a:avLst/>
          </a:prstGeom>
          <a:solidFill>
            <a:schemeClr val="bg1"/>
          </a:solidFill>
          <a:ln w="19050" algn="ctr">
            <a:solidFill>
              <a:schemeClr val="tx1"/>
            </a:solidFill>
            <a:round/>
            <a:headEnd/>
            <a:tailEnd/>
          </a:ln>
        </p:spPr>
        <p:txBody>
          <a:bodyPr wrap="none" anchor="ctr"/>
          <a:lstStyle/>
          <a:p>
            <a:pPr eaLnBrk="0" fontAlgn="base" hangingPunct="0">
              <a:spcBef>
                <a:spcPct val="20000"/>
              </a:spcBef>
              <a:spcAft>
                <a:spcPct val="0"/>
              </a:spcAft>
              <a:buFontTx/>
              <a:buChar char="•"/>
            </a:pPr>
            <a:endParaRPr lang="en-US" dirty="0" smtClean="0">
              <a:solidFill>
                <a:srgbClr val="000000"/>
              </a:solidFill>
            </a:endParaRPr>
          </a:p>
        </p:txBody>
      </p:sp>
      <p:sp>
        <p:nvSpPr>
          <p:cNvPr id="124" name="Text"/>
          <p:cNvSpPr txBox="1">
            <a:spLocks noChangeArrowheads="1"/>
          </p:cNvSpPr>
          <p:nvPr/>
        </p:nvSpPr>
        <p:spPr bwMode="auto">
          <a:xfrm>
            <a:off x="4096294" y="184513"/>
            <a:ext cx="378630" cy="215444"/>
          </a:xfrm>
          <a:prstGeom prst="rect">
            <a:avLst/>
          </a:prstGeom>
          <a:noFill/>
          <a:ln w="9525" algn="ctr">
            <a:noFill/>
            <a:miter lim="800000"/>
            <a:headEnd/>
            <a:tailEnd/>
          </a:ln>
        </p:spPr>
        <p:txBody>
          <a:bodyPr wrap="none">
            <a:spAutoFit/>
          </a:bodyPr>
          <a:lstStyle/>
          <a:p>
            <a:pPr marL="342900" indent="-342900" eaLnBrk="0" fontAlgn="base" hangingPunct="0">
              <a:spcBef>
                <a:spcPct val="20000"/>
              </a:spcBef>
              <a:spcAft>
                <a:spcPct val="0"/>
              </a:spcAft>
            </a:pPr>
            <a:r>
              <a:rPr lang="en-US" sz="800" b="1" dirty="0" smtClean="0">
                <a:solidFill>
                  <a:srgbClr val="000000"/>
                </a:solidFill>
              </a:rPr>
              <a:t>ZSL</a:t>
            </a:r>
          </a:p>
        </p:txBody>
      </p:sp>
      <p:pic>
        <p:nvPicPr>
          <p:cNvPr id="60" name="Fish up Mid-Col"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8600" y="3200400"/>
            <a:ext cx="877887" cy="300038"/>
          </a:xfrm>
          <a:prstGeom prst="rect">
            <a:avLst/>
          </a:prstGeom>
          <a:noFill/>
          <a:ln w="9525">
            <a:noFill/>
            <a:miter lim="800000"/>
            <a:headEnd/>
            <a:tailEnd/>
          </a:ln>
        </p:spPr>
      </p:pic>
      <p:pic>
        <p:nvPicPr>
          <p:cNvPr id="61" name="Fish from Ocean"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0600" y="2743200"/>
            <a:ext cx="877887" cy="300038"/>
          </a:xfrm>
          <a:prstGeom prst="rect">
            <a:avLst/>
          </a:prstGeom>
          <a:noFill/>
          <a:ln w="9525">
            <a:noFill/>
            <a:miter lim="800000"/>
            <a:headEnd/>
            <a:tailEnd/>
          </a:ln>
        </p:spPr>
      </p:pic>
      <p:pic>
        <p:nvPicPr>
          <p:cNvPr id="62" name="Fish to Willamette"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6800" y="3352800"/>
            <a:ext cx="877887" cy="300038"/>
          </a:xfrm>
          <a:prstGeom prst="rect">
            <a:avLst/>
          </a:prstGeom>
          <a:noFill/>
          <a:ln w="9525">
            <a:noFill/>
            <a:miter lim="800000"/>
            <a:headEnd/>
            <a:tailEnd/>
          </a:ln>
        </p:spPr>
      </p:pic>
      <p:pic>
        <p:nvPicPr>
          <p:cNvPr id="63" name="Fish to BON"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66800" y="3352800"/>
            <a:ext cx="877887" cy="300038"/>
          </a:xfrm>
          <a:prstGeom prst="rect">
            <a:avLst/>
          </a:prstGeom>
          <a:noFill/>
          <a:ln w="9525">
            <a:noFill/>
            <a:miter lim="800000"/>
            <a:headEnd/>
            <a:tailEnd/>
          </a:ln>
        </p:spPr>
      </p:pic>
      <p:pic>
        <p:nvPicPr>
          <p:cNvPr id="64" name="Fish to MCN"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70298" y="3701849"/>
            <a:ext cx="877887" cy="300038"/>
          </a:xfrm>
          <a:prstGeom prst="rect">
            <a:avLst/>
          </a:prstGeom>
          <a:noFill/>
          <a:ln w="9525">
            <a:noFill/>
            <a:miter lim="800000"/>
            <a:headEnd/>
            <a:tailEnd/>
          </a:ln>
        </p:spPr>
      </p:pic>
      <p:pic>
        <p:nvPicPr>
          <p:cNvPr id="67" name="Fish to Snake"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63009" y="3438939"/>
            <a:ext cx="877887" cy="300038"/>
          </a:xfrm>
          <a:prstGeom prst="rect">
            <a:avLst/>
          </a:prstGeom>
          <a:noFill/>
          <a:ln w="9525">
            <a:noFill/>
            <a:miter lim="800000"/>
            <a:headEnd/>
            <a:tailEnd/>
          </a:ln>
        </p:spPr>
      </p:pic>
      <p:pic>
        <p:nvPicPr>
          <p:cNvPr id="68" name="Fish up Snake"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8600" y="3200400"/>
            <a:ext cx="877887" cy="300038"/>
          </a:xfrm>
          <a:prstGeom prst="rect">
            <a:avLst/>
          </a:prstGeom>
          <a:noFill/>
          <a:ln w="9525">
            <a:noFill/>
            <a:miter lim="800000"/>
            <a:headEnd/>
            <a:tailEnd/>
          </a:ln>
        </p:spPr>
      </p:pic>
      <p:pic>
        <p:nvPicPr>
          <p:cNvPr id="69" name="Fish up Yakima" descr="adult-transparent"/>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8600" y="3200400"/>
            <a:ext cx="877887" cy="3000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28305078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afterEffect">
                                  <p:stCondLst>
                                    <p:cond delay="100"/>
                                  </p:stCondLst>
                                  <p:childTnLst>
                                    <p:animMotion origin="layout" path="M 3.05556E-6 7.40741E-7 L 0.13159 0.02755 L 0.18229 0.02153 L 0.18437 0.04305 L 0.21111 0.04074 L 0.22604 0.05926 L 0.22864 0.09097 " pathEditMode="relative" rAng="0" ptsTypes="AAAAAAA">
                                      <p:cBhvr>
                                        <p:cTn id="6" dur="2000" fill="hold"/>
                                        <p:tgtEl>
                                          <p:spTgt spid="61"/>
                                        </p:tgtEl>
                                        <p:attrNameLst>
                                          <p:attrName>ppt_x</p:attrName>
                                          <p:attrName>ppt_y</p:attrName>
                                        </p:attrNameLst>
                                      </p:cBhvr>
                                      <p:rCtr x="11400" y="4500"/>
                                    </p:animMotion>
                                  </p:childTnLst>
                                </p:cTn>
                              </p:par>
                            </p:childTnLst>
                          </p:cTn>
                        </p:par>
                        <p:par>
                          <p:cTn id="7" fill="hold">
                            <p:stCondLst>
                              <p:cond delay="2100"/>
                            </p:stCondLst>
                            <p:childTnLst>
                              <p:par>
                                <p:cTn id="8" presetID="1" presetClass="exit" presetSubtype="0" fill="hold" nodeType="afterEffect">
                                  <p:stCondLst>
                                    <p:cond delay="0"/>
                                  </p:stCondLst>
                                  <p:childTnLst>
                                    <p:set>
                                      <p:cBhvr>
                                        <p:cTn id="9" dur="1" fill="hold">
                                          <p:stCondLst>
                                            <p:cond delay="0"/>
                                          </p:stCondLst>
                                        </p:cTn>
                                        <p:tgtEl>
                                          <p:spTgt spid="61"/>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childTnLst>
                          </p:cTn>
                        </p:par>
                        <p:par>
                          <p:cTn id="12" fill="hold">
                            <p:stCondLst>
                              <p:cond delay="2100"/>
                            </p:stCondLst>
                            <p:childTnLst>
                              <p:par>
                                <p:cTn id="13" presetID="0" presetClass="path" presetSubtype="0" fill="hold" nodeType="afterEffect">
                                  <p:stCondLst>
                                    <p:cond delay="0"/>
                                  </p:stCondLst>
                                  <p:childTnLst>
                                    <p:animMotion origin="layout" path="M 0.00417 -0.0007 C 0.00382 0.0081 0.00469 0.05069 0.00452 0.05926 C 0.00504 0.05972 0.00556 0.05764 0.00539 0.05833 C 0.00486 0.06574 0.00243 0.09305 0.00105 0.10324 C 0.00035 0.10879 -0.00034 0.11528 -0.00295 0.11967 C -0.00347 0.12361 -0.00503 0.13032 -0.00677 0.13333 C -0.0092 0.14305 -0.01215 0.15139 -0.01319 0.16157 C -0.01336 0.16736 -0.01284 0.17569 -0.01458 0.18171 C -0.01475 0.18403 -0.01493 0.18657 -0.0151 0.18889 C -0.01475 0.19583 -0.01302 0.21643 -0.01267 0.22338 C -0.01389 0.22754 -0.01267 0.22963 -0.01267 0.23079 " pathEditMode="relative" rAng="0" ptsTypes="fffffffffff">
                                      <p:cBhvr>
                                        <p:cTn id="14" dur="1500" fill="hold"/>
                                        <p:tgtEl>
                                          <p:spTgt spid="62"/>
                                        </p:tgtEl>
                                        <p:attrNameLst>
                                          <p:attrName>ppt_x</p:attrName>
                                          <p:attrName>ppt_y</p:attrName>
                                        </p:attrNameLst>
                                      </p:cBhvr>
                                      <p:rCtr x="-900" y="11600"/>
                                    </p:animMotion>
                                  </p:childTnLst>
                                </p:cTn>
                              </p:par>
                              <p:par>
                                <p:cTn id="15" presetID="1" presetClass="emph" presetSubtype="2" fill="hold" nodeType="withEffect">
                                  <p:stCondLst>
                                    <p:cond delay="400"/>
                                  </p:stCondLst>
                                  <p:childTnLst>
                                    <p:animClr clrSpc="rgb" dir="cw">
                                      <p:cBhvr>
                                        <p:cTn id="16" dur="500" fill="hold"/>
                                        <p:tgtEl>
                                          <p:spTgt spid="122"/>
                                        </p:tgtEl>
                                        <p:attrNameLst>
                                          <p:attrName>fillcolor</p:attrName>
                                        </p:attrNameLst>
                                      </p:cBhvr>
                                      <p:to>
                                        <a:srgbClr val="FFFF00"/>
                                      </p:to>
                                    </p:animClr>
                                    <p:set>
                                      <p:cBhvr>
                                        <p:cTn id="17" dur="500" fill="hold"/>
                                        <p:tgtEl>
                                          <p:spTgt spid="122"/>
                                        </p:tgtEl>
                                        <p:attrNameLst>
                                          <p:attrName>fill.type</p:attrName>
                                        </p:attrNameLst>
                                      </p:cBhvr>
                                      <p:to>
                                        <p:strVal val="solid"/>
                                      </p:to>
                                    </p:set>
                                    <p:set>
                                      <p:cBhvr>
                                        <p:cTn id="18" dur="500" fill="hold"/>
                                        <p:tgtEl>
                                          <p:spTgt spid="122"/>
                                        </p:tgtEl>
                                        <p:attrNameLst>
                                          <p:attrName>fill.on</p:attrName>
                                        </p:attrNameLst>
                                      </p:cBhvr>
                                      <p:to>
                                        <p:strVal val="tru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0" presetClass="path" presetSubtype="0" fill="hold" nodeType="withEffect">
                                  <p:stCondLst>
                                    <p:cond delay="0"/>
                                  </p:stCondLst>
                                  <p:childTnLst>
                                    <p:animMotion origin="layout" path="M 7.77778E-6 -2.59259E-6 C 0.00087 0.00301 0.00087 0.00625 0.00122 0.00926 C 0.00209 0.0169 0.00296 0.02454 0.00469 0.03195 C 0.00539 0.03472 0.00539 0.03843 0.0073 0.04028 C 0.00799 0.04167 0.00851 0.04236 0.00955 0.04329 C 0.01077 0.04537 0.01337 0.04861 0.01528 0.04907 C 0.01667 0.05 0.01754 0.05093 0.0191 0.05139 C 0.02067 0.05255 0.0224 0.05301 0.02414 0.0537 C 0.02518 0.05486 0.02639 0.05532 0.02761 0.05556 C 0.02969 0.05718 0.0316 0.0581 0.03403 0.0588 C 0.03525 0.05972 0.03577 0.05995 0.03716 0.06019 C 0.04046 0.06181 0.04428 0.06227 0.04775 0.0625 C 0.05261 0.06204 0.05521 0.06157 0.06094 0.06134 C 0.06285 0.06111 0.06459 0.06019 0.0665 0.05995 C 0.06858 0.0588 0.07032 0.05741 0.07223 0.05602 C 0.07379 0.05486 0.07553 0.05463 0.07709 0.05324 " pathEditMode="relative" ptsTypes="fffffffffffffffA">
                                      <p:cBhvr>
                                        <p:cTn id="22" dur="1000" fill="hold"/>
                                        <p:tgtEl>
                                          <p:spTgt spid="63"/>
                                        </p:tgtEl>
                                        <p:attrNameLst>
                                          <p:attrName>ppt_x</p:attrName>
                                          <p:attrName>ppt_y</p:attrName>
                                        </p:attrNameLst>
                                      </p:cBhvr>
                                    </p:animMotion>
                                  </p:childTnLst>
                                </p:cTn>
                              </p:par>
                              <p:par>
                                <p:cTn id="23" presetID="1" presetClass="emph" presetSubtype="2" fill="hold" nodeType="withEffect">
                                  <p:stCondLst>
                                    <p:cond delay="1000"/>
                                  </p:stCondLst>
                                  <p:childTnLst>
                                    <p:animClr clrSpc="rgb" dir="cw">
                                      <p:cBhvr>
                                        <p:cTn id="24" dur="500" fill="hold"/>
                                        <p:tgtEl>
                                          <p:spTgt spid="27651"/>
                                        </p:tgtEl>
                                        <p:attrNameLst>
                                          <p:attrName>fillcolor</p:attrName>
                                        </p:attrNameLst>
                                      </p:cBhvr>
                                      <p:to>
                                        <a:srgbClr val="FFFF00"/>
                                      </p:to>
                                    </p:animClr>
                                    <p:set>
                                      <p:cBhvr>
                                        <p:cTn id="25" dur="500" fill="hold"/>
                                        <p:tgtEl>
                                          <p:spTgt spid="27651"/>
                                        </p:tgtEl>
                                        <p:attrNameLst>
                                          <p:attrName>fill.type</p:attrName>
                                        </p:attrNameLst>
                                      </p:cBhvr>
                                      <p:to>
                                        <p:strVal val="solid"/>
                                      </p:to>
                                    </p:set>
                                    <p:set>
                                      <p:cBhvr>
                                        <p:cTn id="26" dur="500" fill="hold"/>
                                        <p:tgtEl>
                                          <p:spTgt spid="27651"/>
                                        </p:tgtEl>
                                        <p:attrNameLst>
                                          <p:attrName>fill.on</p:attrName>
                                        </p:attrNameLst>
                                      </p:cBhvr>
                                      <p:to>
                                        <p:strVal val="true"/>
                                      </p:to>
                                    </p:set>
                                  </p:childTnLst>
                                </p:cTn>
                              </p:par>
                              <p:par>
                                <p:cTn id="27" presetID="1" presetClass="exit" presetSubtype="0" fill="hold" nodeType="withEffect">
                                  <p:stCondLst>
                                    <p:cond delay="1000"/>
                                  </p:stCondLst>
                                  <p:childTnLst>
                                    <p:set>
                                      <p:cBhvr>
                                        <p:cTn id="28" dur="1" fill="hold">
                                          <p:stCondLst>
                                            <p:cond delay="0"/>
                                          </p:stCondLst>
                                        </p:cTn>
                                        <p:tgtEl>
                                          <p:spTgt spid="63"/>
                                        </p:tgtEl>
                                        <p:attrNameLst>
                                          <p:attrName>style.visibility</p:attrName>
                                        </p:attrNameLst>
                                      </p:cBhvr>
                                      <p:to>
                                        <p:strVal val="hidden"/>
                                      </p:to>
                                    </p:set>
                                  </p:childTnLst>
                                </p:cTn>
                              </p:par>
                              <p:par>
                                <p:cTn id="29" presetID="1" presetClass="entr" presetSubtype="0" fill="hold" nodeType="withEffect">
                                  <p:stCondLst>
                                    <p:cond delay="1000"/>
                                  </p:stCondLst>
                                  <p:childTnLst>
                                    <p:set>
                                      <p:cBhvr>
                                        <p:cTn id="30" dur="1" fill="hold">
                                          <p:stCondLst>
                                            <p:cond delay="0"/>
                                          </p:stCondLst>
                                        </p:cTn>
                                        <p:tgtEl>
                                          <p:spTgt spid="64"/>
                                        </p:tgtEl>
                                        <p:attrNameLst>
                                          <p:attrName>style.visibility</p:attrName>
                                        </p:attrNameLst>
                                      </p:cBhvr>
                                      <p:to>
                                        <p:strVal val="visible"/>
                                      </p:to>
                                    </p:set>
                                  </p:childTnLst>
                                </p:cTn>
                              </p:par>
                              <p:par>
                                <p:cTn id="31" presetID="0" presetClass="path" presetSubtype="0" fill="hold" nodeType="withEffect">
                                  <p:stCondLst>
                                    <p:cond delay="1000"/>
                                  </p:stCondLst>
                                  <p:childTnLst>
                                    <p:animMotion origin="layout" path="M -3.05556E-6 -4.07407E-6 C 0.0007 -0.00185 0.00139 -0.00115 0.00261 -0.00254 C 0.00434 -0.00416 0.00625 -0.00717 0.00834 -0.00763 C 0.01042 -0.00949 0.01268 -0.01064 0.01511 -0.01157 C 0.02309 -0.01875 0.03559 -0.01736 0.04358 -0.01041 C 0.04636 -0.0081 0.04809 -0.00439 0.05087 -0.00208 C 0.05209 -0.00092 0.05486 0.00047 0.05486 0.0007 C 0.0566 0.00232 0.05903 0.00324 0.06129 0.00394 C 0.06302 0.00371 0.06493 0.00371 0.06667 0.00348 C 0.06997 0.00324 0.07639 0.00255 0.07639 0.00278 C 0.08021 0.00093 0.0849 0.00116 0.08872 0.00093 C 0.09393 -4.07407E-6 0.09844 -0.00138 0.10382 -0.00162 C 0.11025 -0.00231 0.1165 -0.00416 0.12292 -0.00463 C 0.12778 -0.00648 0.13056 -0.00671 0.13646 -0.00694 C 0.1382 -0.00717 0.13976 -0.0074 0.14132 -0.0081 C 0.14358 -0.01064 0.14653 -0.00972 0.14931 -0.01064 C 0.15087 -0.01111 0.15226 -0.01273 0.15382 -0.01342 C 0.15677 -0.01481 0.1599 -0.01504 0.16285 -0.01643 C 0.16511 -0.01759 0.16719 -0.01921 0.16962 -0.01967 C 0.17257 -0.02106 0.1757 -0.02222 0.17865 -0.02268 C 0.18177 -0.02407 0.18629 -0.025 0.18959 -0.02569 C 0.19115 -0.02638 0.19254 -0.02708 0.1941 -0.02754 C 0.19532 -0.0287 0.19705 -0.02963 0.19861 -0.03009 C 0.19931 -0.03055 0.19983 -0.03125 0.20052 -0.03171 C 0.20087 -0.03194 0.20018 -0.03564 0.20174 -0.03588 C 0.2033 -0.03611 0.20695 -0.03263 0.21042 -0.03263 C 0.21372 -0.03495 0.21875 -0.03495 0.2224 -0.03634 C 0.22466 -0.03819 0.2283 -0.03634 0.23108 -0.03634 " pathEditMode="relative" rAng="0" ptsTypes="ffffffffffffffffffffffffafff">
                                      <p:cBhvr>
                                        <p:cTn id="32" dur="2000" fill="hold"/>
                                        <p:tgtEl>
                                          <p:spTgt spid="64"/>
                                        </p:tgtEl>
                                        <p:attrNameLst>
                                          <p:attrName>ppt_x</p:attrName>
                                          <p:attrName>ppt_y</p:attrName>
                                        </p:attrNameLst>
                                      </p:cBhvr>
                                      <p:rCtr x="11500" y="-1700"/>
                                    </p:animMotion>
                                  </p:childTnLst>
                                </p:cTn>
                              </p:par>
                              <p:par>
                                <p:cTn id="33" presetID="1" presetClass="exit" presetSubtype="0" fill="hold" nodeType="withEffect">
                                  <p:stCondLst>
                                    <p:cond delay="3000"/>
                                  </p:stCondLst>
                                  <p:childTnLst>
                                    <p:set>
                                      <p:cBhvr>
                                        <p:cTn id="34" dur="1" fill="hold">
                                          <p:stCondLst>
                                            <p:cond delay="0"/>
                                          </p:stCondLst>
                                        </p:cTn>
                                        <p:tgtEl>
                                          <p:spTgt spid="64"/>
                                        </p:tgtEl>
                                        <p:attrNameLst>
                                          <p:attrName>style.visibility</p:attrName>
                                        </p:attrNameLst>
                                      </p:cBhvr>
                                      <p:to>
                                        <p:strVal val="hidden"/>
                                      </p:to>
                                    </p:set>
                                  </p:childTnLst>
                                </p:cTn>
                              </p:par>
                              <p:par>
                                <p:cTn id="35" presetID="1" presetClass="emph" presetSubtype="2" fill="hold" nodeType="withEffect">
                                  <p:stCondLst>
                                    <p:cond delay="3000"/>
                                  </p:stCondLst>
                                  <p:childTnLst>
                                    <p:animClr clrSpc="rgb" dir="cw">
                                      <p:cBhvr>
                                        <p:cTn id="36" dur="500" fill="hold"/>
                                        <p:tgtEl>
                                          <p:spTgt spid="655365"/>
                                        </p:tgtEl>
                                        <p:attrNameLst>
                                          <p:attrName>fillcolor</p:attrName>
                                        </p:attrNameLst>
                                      </p:cBhvr>
                                      <p:to>
                                        <a:srgbClr val="FFFF00"/>
                                      </p:to>
                                    </p:animClr>
                                    <p:set>
                                      <p:cBhvr>
                                        <p:cTn id="37" dur="500" fill="hold"/>
                                        <p:tgtEl>
                                          <p:spTgt spid="655365"/>
                                        </p:tgtEl>
                                        <p:attrNameLst>
                                          <p:attrName>fill.type</p:attrName>
                                        </p:attrNameLst>
                                      </p:cBhvr>
                                      <p:to>
                                        <p:strVal val="solid"/>
                                      </p:to>
                                    </p:set>
                                    <p:set>
                                      <p:cBhvr>
                                        <p:cTn id="38" dur="500" fill="hold"/>
                                        <p:tgtEl>
                                          <p:spTgt spid="655365"/>
                                        </p:tgtEl>
                                        <p:attrNameLst>
                                          <p:attrName>fill.on</p:attrName>
                                        </p:attrNameLst>
                                      </p:cBhvr>
                                      <p:to>
                                        <p:strVal val="true"/>
                                      </p:to>
                                    </p:set>
                                  </p:childTnLst>
                                </p:cTn>
                              </p:par>
                              <p:par>
                                <p:cTn id="39" presetID="1" presetClass="entr" presetSubtype="0" fill="hold" nodeType="withEffect">
                                  <p:stCondLst>
                                    <p:cond delay="3000"/>
                                  </p:stCondLst>
                                  <p:childTnLst>
                                    <p:set>
                                      <p:cBhvr>
                                        <p:cTn id="40" dur="1" fill="hold">
                                          <p:stCondLst>
                                            <p:cond delay="0"/>
                                          </p:stCondLst>
                                        </p:cTn>
                                        <p:tgtEl>
                                          <p:spTgt spid="67"/>
                                        </p:tgtEl>
                                        <p:attrNameLst>
                                          <p:attrName>style.visibility</p:attrName>
                                        </p:attrNameLst>
                                      </p:cBhvr>
                                      <p:to>
                                        <p:strVal val="visible"/>
                                      </p:to>
                                    </p:set>
                                  </p:childTnLst>
                                </p:cTn>
                              </p:par>
                              <p:par>
                                <p:cTn id="41" presetID="0" presetClass="path" presetSubtype="0" fill="hold" nodeType="withEffect">
                                  <p:stCondLst>
                                    <p:cond delay="3000"/>
                                  </p:stCondLst>
                                  <p:childTnLst>
                                    <p:animMotion origin="layout" path="M 3.88889E-6 1.11111E-6 C 0.00833 0.00115 0.01146 -0.00139 0.01858 -0.00417 C 0.01979 -0.00602 0.0217 -0.00764 0.02326 -0.00903 C 0.02483 -0.01227 0.02639 -0.0169 0.02726 -0.0206 C 0.02691 -0.02408 0.02708 -0.02755 0.02535 -0.03033 C 0.025 -0.03195 0.02309 -0.03519 0.02187 -0.03611 " pathEditMode="relative" ptsTypes="fffffA">
                                      <p:cBhvr>
                                        <p:cTn id="42" dur="700" fill="hold"/>
                                        <p:tgtEl>
                                          <p:spTgt spid="67"/>
                                        </p:tgtEl>
                                        <p:attrNameLst>
                                          <p:attrName>ppt_x</p:attrName>
                                          <p:attrName>ppt_y</p:attrName>
                                        </p:attrNameLst>
                                      </p:cBhvr>
                                    </p:animMotion>
                                  </p:childTnLst>
                                </p:cTn>
                              </p:par>
                            </p:childTnLst>
                          </p:cTn>
                        </p:par>
                        <p:par>
                          <p:cTn id="43" fill="hold">
                            <p:stCondLst>
                              <p:cond delay="5800"/>
                            </p:stCondLst>
                            <p:childTnLst>
                              <p:par>
                                <p:cTn id="44" presetID="1" presetClass="exit" presetSubtype="0" fill="hold" nodeType="afterEffect">
                                  <p:stCondLst>
                                    <p:cond delay="0"/>
                                  </p:stCondLst>
                                  <p:childTnLst>
                                    <p:set>
                                      <p:cBhvr>
                                        <p:cTn id="45" dur="1" fill="hold">
                                          <p:stCondLst>
                                            <p:cond delay="0"/>
                                          </p:stCondLst>
                                        </p:cTn>
                                        <p:tgtEl>
                                          <p:spTgt spid="67"/>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childTnLst>
                          </p:cTn>
                        </p:par>
                        <p:par>
                          <p:cTn id="48" fill="hold">
                            <p:stCondLst>
                              <p:cond delay="5800"/>
                            </p:stCondLst>
                            <p:childTnLst>
                              <p:par>
                                <p:cTn id="49" presetID="0" presetClass="path" presetSubtype="0" fill="hold" nodeType="afterEffect">
                                  <p:stCondLst>
                                    <p:cond delay="0"/>
                                  </p:stCondLst>
                                  <p:childTnLst>
                                    <p:animMotion origin="layout" path="M 5.55556E-7 -4.07407E-6 C 0.00261 -0.00278 0.00417 -0.00718 0.00695 -0.00972 C 0.00886 -0.01366 0.01216 -0.02014 0.01563 -0.02176 C 0.01788 -0.02639 0.0224 -0.02755 0.02622 -0.02894 C 0.02778 -0.03079 0.02934 -0.03171 0.03056 -0.03426 C 0.03195 -0.04074 0.03455 -0.05417 0.03993 -0.05648 C 0.04132 -0.0588 0.04688 -0.06273 0.04931 -0.06343 C 0.05122 -0.06481 0.05313 -0.0662 0.05521 -0.06713 C 0.05782 -0.07014 0.06598 -0.0669 0.06997 -0.0662 C 0.07292 -0.06481 0.07622 -0.06528 0.07934 -0.06435 C 0.08507 -0.06574 0.09063 -0.0662 0.09653 -0.06667 C 0.09931 -0.06759 0.10087 -0.06944 0.1033 -0.07153 C 0.10643 -0.07431 0.11077 -0.07569 0.11459 -0.07639 C 0.11754 -0.07616 0.12032 -0.07639 0.12327 -0.07593 C 0.12379 -0.07593 0.12413 -0.07477 0.12466 -0.07454 C 0.12691 -0.07338 0.12986 -0.07292 0.13229 -0.07199 C 0.13351 -0.07083 0.13386 -0.06968 0.1349 -0.06829 C 0.13559 -0.06528 0.14098 -0.05949 0.14323 -0.05856 C 0.14566 -0.05394 0.14861 -0.04769 0.15226 -0.04444 C 0.15313 -0.0412 0.15695 -0.04005 0.1592 -0.03912 C 0.16059 -0.03796 0.16198 -0.0375 0.16354 -0.03681 C 0.16598 -0.03472 0.16511 -0.03588 0.16632 -0.0338 C 0.16684 -0.03194 0.16806 -0.03056 0.16893 -0.02894 C 0.16945 -0.02685 0.17032 -0.02523 0.17153 -0.02384 C 0.17205 -0.02176 0.17361 -0.01921 0.17466 -0.01736 C 0.175 -0.01574 0.17587 -0.01505 0.17657 -0.01366 C 0.17726 -0.01065 0.17917 -0.00903 0.18056 -0.00671 C 0.18108 -0.00486 0.18177 -0.0037 0.18299 -0.00255 C 0.18646 0.00394 0.19184 0.0162 0.19757 0.01875 C 0.19844 0.02037 0.19931 0.02245 0.20052 0.02361 C 0.20174 0.02477 0.20157 0.02384 0.20157 0.025 " pathEditMode="relative" ptsTypes="ffffffffffffffffffffffffffffffA">
                                      <p:cBhvr>
                                        <p:cTn id="50" dur="3000" fill="hold"/>
                                        <p:tgtEl>
                                          <p:spTgt spid="68"/>
                                        </p:tgtEl>
                                        <p:attrNameLst>
                                          <p:attrName>ppt_x</p:attrName>
                                          <p:attrName>ppt_y</p:attrName>
                                        </p:attrNameLst>
                                      </p:cBhvr>
                                    </p:animMotion>
                                  </p:childTnLst>
                                </p:cTn>
                              </p:par>
                              <p:par>
                                <p:cTn id="51" presetID="1" presetClass="emph" presetSubtype="2" fill="hold" nodeType="withEffect">
                                  <p:stCondLst>
                                    <p:cond delay="100"/>
                                  </p:stCondLst>
                                  <p:childTnLst>
                                    <p:animClr clrSpc="rgb" dir="cw">
                                      <p:cBhvr>
                                        <p:cTn id="52" dur="500" fill="hold"/>
                                        <p:tgtEl>
                                          <p:spTgt spid="27656"/>
                                        </p:tgtEl>
                                        <p:attrNameLst>
                                          <p:attrName>fillcolor</p:attrName>
                                        </p:attrNameLst>
                                      </p:cBhvr>
                                      <p:to>
                                        <a:srgbClr val="FFFF00"/>
                                      </p:to>
                                    </p:animClr>
                                    <p:set>
                                      <p:cBhvr>
                                        <p:cTn id="53" dur="500" fill="hold"/>
                                        <p:tgtEl>
                                          <p:spTgt spid="27656"/>
                                        </p:tgtEl>
                                        <p:attrNameLst>
                                          <p:attrName>fill.type</p:attrName>
                                        </p:attrNameLst>
                                      </p:cBhvr>
                                      <p:to>
                                        <p:strVal val="solid"/>
                                      </p:to>
                                    </p:set>
                                    <p:set>
                                      <p:cBhvr>
                                        <p:cTn id="54" dur="500" fill="hold"/>
                                        <p:tgtEl>
                                          <p:spTgt spid="27656"/>
                                        </p:tgtEl>
                                        <p:attrNameLst>
                                          <p:attrName>fill.on</p:attrName>
                                        </p:attrNameLst>
                                      </p:cBhvr>
                                      <p:to>
                                        <p:strVal val="true"/>
                                      </p:to>
                                    </p:set>
                                  </p:childTnLst>
                                </p:cTn>
                              </p:par>
                              <p:par>
                                <p:cTn id="55" presetID="1" presetClass="emph" presetSubtype="2" fill="hold" nodeType="withEffect">
                                  <p:stCondLst>
                                    <p:cond delay="700"/>
                                  </p:stCondLst>
                                  <p:childTnLst>
                                    <p:animClr clrSpc="rgb" dir="cw">
                                      <p:cBhvr>
                                        <p:cTn id="56" dur="500" fill="hold"/>
                                        <p:tgtEl>
                                          <p:spTgt spid="27654"/>
                                        </p:tgtEl>
                                        <p:attrNameLst>
                                          <p:attrName>fillcolor</p:attrName>
                                        </p:attrNameLst>
                                      </p:cBhvr>
                                      <p:to>
                                        <a:srgbClr val="FFFF00"/>
                                      </p:to>
                                    </p:animClr>
                                    <p:set>
                                      <p:cBhvr>
                                        <p:cTn id="57" dur="500" fill="hold"/>
                                        <p:tgtEl>
                                          <p:spTgt spid="27654"/>
                                        </p:tgtEl>
                                        <p:attrNameLst>
                                          <p:attrName>fill.type</p:attrName>
                                        </p:attrNameLst>
                                      </p:cBhvr>
                                      <p:to>
                                        <p:strVal val="solid"/>
                                      </p:to>
                                    </p:set>
                                    <p:set>
                                      <p:cBhvr>
                                        <p:cTn id="58" dur="500" fill="hold"/>
                                        <p:tgtEl>
                                          <p:spTgt spid="27654"/>
                                        </p:tgtEl>
                                        <p:attrNameLst>
                                          <p:attrName>fill.on</p:attrName>
                                        </p:attrNameLst>
                                      </p:cBhvr>
                                      <p:to>
                                        <p:strVal val="true"/>
                                      </p:to>
                                    </p:set>
                                  </p:childTnLst>
                                </p:cTn>
                              </p:par>
                              <p:par>
                                <p:cTn id="59" presetID="1" presetClass="emph" presetSubtype="2" fill="hold" nodeType="withEffect">
                                  <p:stCondLst>
                                    <p:cond delay="1200"/>
                                  </p:stCondLst>
                                  <p:childTnLst>
                                    <p:animClr clrSpc="rgb" dir="cw">
                                      <p:cBhvr>
                                        <p:cTn id="60" dur="500" fill="hold"/>
                                        <p:tgtEl>
                                          <p:spTgt spid="27655"/>
                                        </p:tgtEl>
                                        <p:attrNameLst>
                                          <p:attrName>fillcolor</p:attrName>
                                        </p:attrNameLst>
                                      </p:cBhvr>
                                      <p:to>
                                        <a:srgbClr val="FFFF00"/>
                                      </p:to>
                                    </p:animClr>
                                    <p:set>
                                      <p:cBhvr>
                                        <p:cTn id="61" dur="500" fill="hold"/>
                                        <p:tgtEl>
                                          <p:spTgt spid="27655"/>
                                        </p:tgtEl>
                                        <p:attrNameLst>
                                          <p:attrName>fill.type</p:attrName>
                                        </p:attrNameLst>
                                      </p:cBhvr>
                                      <p:to>
                                        <p:strVal val="solid"/>
                                      </p:to>
                                    </p:set>
                                    <p:set>
                                      <p:cBhvr>
                                        <p:cTn id="62" dur="500" fill="hold"/>
                                        <p:tgtEl>
                                          <p:spTgt spid="27655"/>
                                        </p:tgtEl>
                                        <p:attrNameLst>
                                          <p:attrName>fill.on</p:attrName>
                                        </p:attrNameLst>
                                      </p:cBhvr>
                                      <p:to>
                                        <p:strVal val="true"/>
                                      </p:to>
                                    </p:set>
                                  </p:childTnLst>
                                </p:cTn>
                              </p:par>
                              <p:par>
                                <p:cTn id="63" presetID="1" presetClass="emph" presetSubtype="2" fill="hold" nodeType="withEffect">
                                  <p:stCondLst>
                                    <p:cond delay="1500"/>
                                  </p:stCondLst>
                                  <p:childTnLst>
                                    <p:animClr clrSpc="rgb" dir="cw">
                                      <p:cBhvr>
                                        <p:cTn id="64" dur="400" fill="hold"/>
                                        <p:tgtEl>
                                          <p:spTgt spid="27657"/>
                                        </p:tgtEl>
                                        <p:attrNameLst>
                                          <p:attrName>fillcolor</p:attrName>
                                        </p:attrNameLst>
                                      </p:cBhvr>
                                      <p:to>
                                        <a:srgbClr val="FFFF00"/>
                                      </p:to>
                                    </p:animClr>
                                    <p:set>
                                      <p:cBhvr>
                                        <p:cTn id="65" dur="400" fill="hold"/>
                                        <p:tgtEl>
                                          <p:spTgt spid="27657"/>
                                        </p:tgtEl>
                                        <p:attrNameLst>
                                          <p:attrName>fill.type</p:attrName>
                                        </p:attrNameLst>
                                      </p:cBhvr>
                                      <p:to>
                                        <p:strVal val="solid"/>
                                      </p:to>
                                    </p:set>
                                    <p:set>
                                      <p:cBhvr>
                                        <p:cTn id="66" dur="400" fill="hold"/>
                                        <p:tgtEl>
                                          <p:spTgt spid="27657"/>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0" presetClass="path" presetSubtype="0" fill="hold" nodeType="withEffect">
                                  <p:stCondLst>
                                    <p:cond delay="0"/>
                                  </p:stCondLst>
                                  <p:childTnLst>
                                    <p:animMotion origin="layout" path="M 0.00261 -0.00139 C 0.00052 -0.00556 -0.00399 -0.00787 -0.00746 -0.00973 C -0.00937 -0.01065 -0.0092 -0.01042 -0.01076 -0.01112 C -0.01145 -0.01135 -0.01284 -0.01204 -0.01284 -0.01181 C -0.01371 -0.01366 -0.01527 -0.01482 -0.01649 -0.01598 C -0.01666 -0.01644 -0.01684 -0.0169 -0.01718 -0.01737 C -0.01753 -0.01783 -0.01805 -0.01829 -0.0184 -0.01875 C -0.01909 -0.02037 -0.02361 -0.02107 -0.02517 -0.02362 C -0.02708 -0.02639 -0.02725 -0.03612 -0.0302 -0.03588 C -0.03489 -0.03149 -0.03715 -0.025 -0.04253 -0.02269 C -0.04531 -0.01991 -0.05173 -0.01274 -0.05486 -0.01158 C -0.05677 -0.01088 -0.05885 -0.01065 -0.06076 -0.01019 C -0.0651 -0.01065 -0.06423 -0.01065 -0.06718 -0.01204 C -0.06927 -0.01621 -0.075 -0.01621 -0.07847 -0.01737 C -0.08038 -0.01899 -0.08194 -0.02107 -0.08385 -0.02269 C -0.08489 -0.02338 -0.08628 -0.02385 -0.08715 -0.025 C -0.08836 -0.02662 -0.08889 -0.02848 -0.09045 -0.02987 C -0.09097 -0.03195 -0.0934 -0.03334 -0.09479 -0.03473 C -0.09705 -0.04074 -0.09965 -0.04514 -0.10347 -0.04931 C -0.10451 -0.05047 -0.10503 -0.05209 -0.10607 -0.05301 C -0.10729 -0.05417 -0.10868 -0.05602 -0.11007 -0.05695 C -0.11111 -0.05764 -0.11354 -0.05834 -0.11354 -0.05811 C -0.11441 -0.05949 -0.11649 -0.06135 -0.11649 -0.06112 C -0.12257 -0.06135 -0.14496 -0.06991 -0.14861 -0.07431 " pathEditMode="relative" rAng="0" ptsTypes="fffffffaffffffffffffffff">
                                      <p:cBhvr>
                                        <p:cTn id="70" dur="2000" fill="hold"/>
                                        <p:tgtEl>
                                          <p:spTgt spid="69"/>
                                        </p:tgtEl>
                                        <p:attrNameLst>
                                          <p:attrName>ppt_x</p:attrName>
                                          <p:attrName>ppt_y</p:attrName>
                                        </p:attrNameLst>
                                      </p:cBhvr>
                                      <p:rCtr x="-7600" y="-3700"/>
                                    </p:animMotion>
                                  </p:childTnLst>
                                </p:cTn>
                              </p:par>
                              <p:par>
                                <p:cTn id="71" presetID="1" presetClass="emph" presetSubtype="2" fill="hold" nodeType="withEffect">
                                  <p:stCondLst>
                                    <p:cond delay="500"/>
                                  </p:stCondLst>
                                  <p:childTnLst>
                                    <p:animClr clrSpc="rgb" dir="cw">
                                      <p:cBhvr>
                                        <p:cTn id="72" dur="500" fill="hold"/>
                                        <p:tgtEl>
                                          <p:spTgt spid="119"/>
                                        </p:tgtEl>
                                        <p:attrNameLst>
                                          <p:attrName>fillcolor</p:attrName>
                                        </p:attrNameLst>
                                      </p:cBhvr>
                                      <p:to>
                                        <a:srgbClr val="FFFF00"/>
                                      </p:to>
                                    </p:animClr>
                                    <p:set>
                                      <p:cBhvr>
                                        <p:cTn id="73" dur="500" fill="hold"/>
                                        <p:tgtEl>
                                          <p:spTgt spid="119"/>
                                        </p:tgtEl>
                                        <p:attrNameLst>
                                          <p:attrName>fill.type</p:attrName>
                                        </p:attrNameLst>
                                      </p:cBhvr>
                                      <p:to>
                                        <p:strVal val="solid"/>
                                      </p:to>
                                    </p:set>
                                    <p:set>
                                      <p:cBhvr>
                                        <p:cTn id="74" dur="500" fill="hold"/>
                                        <p:tgtEl>
                                          <p:spTgt spid="119"/>
                                        </p:tgtEl>
                                        <p:attrNameLst>
                                          <p:attrName>fill.on</p:attrName>
                                        </p:attrNameLst>
                                      </p:cBhvr>
                                      <p:to>
                                        <p:strVal val="true"/>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0" presetClass="path" presetSubtype="0" fill="hold" nodeType="withEffect">
                                  <p:stCondLst>
                                    <p:cond delay="0"/>
                                  </p:stCondLst>
                                  <p:childTnLst>
                                    <p:animMotion origin="layout" path="M -3.33333E-6 4.07407E-6 C -0.00052 -0.00162 -0.00052 -0.00371 -0.00139 -0.0051 C -0.00434 -0.00949 -0.00972 -0.01204 -0.01354 -0.01459 C -0.01545 -0.01574 -0.01649 -0.01783 -0.01805 -0.01968 C -0.01857 -0.02269 -0.01996 -0.02362 -0.02048 -0.02662 C -0.02083 -0.03334 -0.01527 -0.04885 -0.01649 -0.0551 C -0.0177 -0.0632 -0.0243 -0.07084 -0.02812 -0.0757 C -0.03038 -0.08241 -0.02708 -0.08982 -0.03316 -0.0919 C -0.03368 -0.09167 -0.04236 -0.0794 -0.0427 -0.07894 C -0.04514 -0.07639 -0.0493 -0.08079 -0.0526 -0.07963 C -0.06041 -0.0801 -0.0658 -0.07894 -0.07239 -0.08218 C -0.07448 -0.08473 -0.07135 -0.09537 -0.07291 -0.09862 C -0.07395 -0.10533 -0.07777 -0.10371 -0.07691 -0.11042 C -0.0776 -0.125 -0.07291 -0.14537 -0.07673 -0.15926 C -0.07639 -0.16389 -0.08073 -0.16459 -0.08073 -0.16922 C -0.08073 -0.17686 -0.08507 -0.19121 -0.08854 -0.19746 C -0.08993 -0.2044 -0.08871 -0.2125 -0.09236 -0.21806 C -0.09323 -0.22107 -0.09375 -0.22246 -0.09305 -0.2257 C -0.09514 -0.23542 -0.09461 -0.23264 -0.09357 -0.24954 C -0.0934 -0.25162 -0.09253 -0.25602 -0.09114 -0.25741 C -0.08836 -0.25949 -0.07986 -0.25973 -0.07673 -0.26204 C -0.07291 -0.26459 -0.06666 -0.26667 -0.06336 -0.27037 C -0.06163 -0.27431 -0.05955 -0.28195 -0.05694 -0.28496 C -0.05607 -0.29121 -0.06371 -0.3 -0.06215 -0.30602 C -0.06198 -0.30695 -0.06076 -0.30649 -0.06024 -0.30695 C -0.05659 -0.30926 -0.0559 -0.30949 -0.05139 -0.31042 C -0.04861 -0.31366 -0.0493 -0.31968 -0.04878 -0.32408 C -0.04739 -0.32963 -0.04809 -0.33936 -0.0467 -0.34399 C -0.04618 -0.34561 -0.04149 -0.35 -0.04045 -0.35232 C -0.03941 -0.35417 -0.03715 -0.35811 -0.03715 -0.35787 C -0.03524 -0.3676 -0.02916 -0.37385 -0.02639 -0.38287 C -0.0243 -0.38982 -0.02534 -0.4088 -0.02291 -0.41412 C -0.02239 -0.42223 -0.02291 -0.42477 -0.02309 -0.43149 C -0.02326 -0.43936 -0.02309 -0.44723 -0.02378 -0.45487 C -0.02413 -0.45811 -0.02639 -0.46412 -0.02639 -0.46389 C -0.02552 -0.47778 -0.02604 -0.50371 -0.02604 -0.5176 " pathEditMode="relative" rAng="0" ptsTypes="ffffffffffffffffffffffffffffffffffff">
                                      <p:cBhvr>
                                        <p:cTn id="78" dur="3500" fill="hold"/>
                                        <p:tgtEl>
                                          <p:spTgt spid="60"/>
                                        </p:tgtEl>
                                        <p:attrNameLst>
                                          <p:attrName>ppt_x</p:attrName>
                                          <p:attrName>ppt_y</p:attrName>
                                        </p:attrNameLst>
                                      </p:cBhvr>
                                      <p:rCtr x="-4800" y="-25900"/>
                                    </p:animMotion>
                                  </p:childTnLst>
                                </p:cTn>
                              </p:par>
                              <p:par>
                                <p:cTn id="79" presetID="1" presetClass="emph" presetSubtype="2" fill="hold" nodeType="withEffect">
                                  <p:stCondLst>
                                    <p:cond delay="700"/>
                                  </p:stCondLst>
                                  <p:childTnLst>
                                    <p:animClr clrSpc="rgb" dir="cw">
                                      <p:cBhvr>
                                        <p:cTn id="80" dur="500" fill="hold"/>
                                        <p:tgtEl>
                                          <p:spTgt spid="655373"/>
                                        </p:tgtEl>
                                        <p:attrNameLst>
                                          <p:attrName>fillcolor</p:attrName>
                                        </p:attrNameLst>
                                      </p:cBhvr>
                                      <p:to>
                                        <a:srgbClr val="FFFF00"/>
                                      </p:to>
                                    </p:animClr>
                                    <p:set>
                                      <p:cBhvr>
                                        <p:cTn id="81" dur="500" fill="hold"/>
                                        <p:tgtEl>
                                          <p:spTgt spid="655373"/>
                                        </p:tgtEl>
                                        <p:attrNameLst>
                                          <p:attrName>fill.type</p:attrName>
                                        </p:attrNameLst>
                                      </p:cBhvr>
                                      <p:to>
                                        <p:strVal val="solid"/>
                                      </p:to>
                                    </p:set>
                                    <p:set>
                                      <p:cBhvr>
                                        <p:cTn id="82" dur="500" fill="hold"/>
                                        <p:tgtEl>
                                          <p:spTgt spid="655373"/>
                                        </p:tgtEl>
                                        <p:attrNameLst>
                                          <p:attrName>fill.on</p:attrName>
                                        </p:attrNameLst>
                                      </p:cBhvr>
                                      <p:to>
                                        <p:strVal val="true"/>
                                      </p:to>
                                    </p:set>
                                  </p:childTnLst>
                                </p:cTn>
                              </p:par>
                              <p:par>
                                <p:cTn id="83" presetID="1" presetClass="emph" presetSubtype="2" fill="hold" nodeType="withEffect">
                                  <p:stCondLst>
                                    <p:cond delay="1400"/>
                                  </p:stCondLst>
                                  <p:childTnLst>
                                    <p:animClr clrSpc="rgb" dir="cw">
                                      <p:cBhvr>
                                        <p:cTn id="84" dur="500" fill="hold"/>
                                        <p:tgtEl>
                                          <p:spTgt spid="655372"/>
                                        </p:tgtEl>
                                        <p:attrNameLst>
                                          <p:attrName>fillcolor</p:attrName>
                                        </p:attrNameLst>
                                      </p:cBhvr>
                                      <p:to>
                                        <a:srgbClr val="FFFF00"/>
                                      </p:to>
                                    </p:animClr>
                                    <p:set>
                                      <p:cBhvr>
                                        <p:cTn id="85" dur="500" fill="hold"/>
                                        <p:tgtEl>
                                          <p:spTgt spid="655372"/>
                                        </p:tgtEl>
                                        <p:attrNameLst>
                                          <p:attrName>fill.type</p:attrName>
                                        </p:attrNameLst>
                                      </p:cBhvr>
                                      <p:to>
                                        <p:strVal val="solid"/>
                                      </p:to>
                                    </p:set>
                                    <p:set>
                                      <p:cBhvr>
                                        <p:cTn id="86" dur="500" fill="hold"/>
                                        <p:tgtEl>
                                          <p:spTgt spid="655372"/>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500" fill="hold"/>
                                        <p:tgtEl>
                                          <p:spTgt spid="655371"/>
                                        </p:tgtEl>
                                        <p:attrNameLst>
                                          <p:attrName>fillcolor</p:attrName>
                                        </p:attrNameLst>
                                      </p:cBhvr>
                                      <p:to>
                                        <a:srgbClr val="FFFF00"/>
                                      </p:to>
                                    </p:animClr>
                                    <p:set>
                                      <p:cBhvr>
                                        <p:cTn id="89" dur="500" fill="hold"/>
                                        <p:tgtEl>
                                          <p:spTgt spid="655371"/>
                                        </p:tgtEl>
                                        <p:attrNameLst>
                                          <p:attrName>fill.type</p:attrName>
                                        </p:attrNameLst>
                                      </p:cBhvr>
                                      <p:to>
                                        <p:strVal val="solid"/>
                                      </p:to>
                                    </p:set>
                                    <p:set>
                                      <p:cBhvr>
                                        <p:cTn id="90" dur="500" fill="hold"/>
                                        <p:tgtEl>
                                          <p:spTgt spid="655371"/>
                                        </p:tgtEl>
                                        <p:attrNameLst>
                                          <p:attrName>fill.on</p:attrName>
                                        </p:attrNameLst>
                                      </p:cBhvr>
                                      <p:to>
                                        <p:strVal val="true"/>
                                      </p:to>
                                    </p:set>
                                  </p:childTnLst>
                                </p:cTn>
                              </p:par>
                              <p:par>
                                <p:cTn id="91" presetID="1" presetClass="emph" presetSubtype="2" fill="hold" nodeType="withEffect">
                                  <p:stCondLst>
                                    <p:cond delay="2000"/>
                                  </p:stCondLst>
                                  <p:childTnLst>
                                    <p:animClr clrSpc="rgb" dir="cw">
                                      <p:cBhvr>
                                        <p:cTn id="92" dur="500" fill="hold"/>
                                        <p:tgtEl>
                                          <p:spTgt spid="655370"/>
                                        </p:tgtEl>
                                        <p:attrNameLst>
                                          <p:attrName>fillcolor</p:attrName>
                                        </p:attrNameLst>
                                      </p:cBhvr>
                                      <p:to>
                                        <a:srgbClr val="FFFF00"/>
                                      </p:to>
                                    </p:animClr>
                                    <p:set>
                                      <p:cBhvr>
                                        <p:cTn id="93" dur="500" fill="hold"/>
                                        <p:tgtEl>
                                          <p:spTgt spid="655370"/>
                                        </p:tgtEl>
                                        <p:attrNameLst>
                                          <p:attrName>fill.type</p:attrName>
                                        </p:attrNameLst>
                                      </p:cBhvr>
                                      <p:to>
                                        <p:strVal val="solid"/>
                                      </p:to>
                                    </p:set>
                                    <p:set>
                                      <p:cBhvr>
                                        <p:cTn id="94" dur="500" fill="hold"/>
                                        <p:tgtEl>
                                          <p:spTgt spid="655370"/>
                                        </p:tgtEl>
                                        <p:attrNameLst>
                                          <p:attrName>fill.on</p:attrName>
                                        </p:attrNameLst>
                                      </p:cBhvr>
                                      <p:to>
                                        <p:strVal val="true"/>
                                      </p:to>
                                    </p:set>
                                  </p:childTnLst>
                                </p:cTn>
                              </p:par>
                              <p:par>
                                <p:cTn id="95" presetID="1" presetClass="emph" presetSubtype="2" fill="hold" nodeType="withEffect">
                                  <p:stCondLst>
                                    <p:cond delay="3000"/>
                                  </p:stCondLst>
                                  <p:childTnLst>
                                    <p:animClr clrSpc="rgb" dir="cw">
                                      <p:cBhvr>
                                        <p:cTn id="96" dur="500" fill="hold"/>
                                        <p:tgtEl>
                                          <p:spTgt spid="125"/>
                                        </p:tgtEl>
                                        <p:attrNameLst>
                                          <p:attrName>fillcolor</p:attrName>
                                        </p:attrNameLst>
                                      </p:cBhvr>
                                      <p:to>
                                        <a:srgbClr val="FFFF00"/>
                                      </p:to>
                                    </p:animClr>
                                    <p:set>
                                      <p:cBhvr>
                                        <p:cTn id="97" dur="500" fill="hold"/>
                                        <p:tgtEl>
                                          <p:spTgt spid="125"/>
                                        </p:tgtEl>
                                        <p:attrNameLst>
                                          <p:attrName>fill.type</p:attrName>
                                        </p:attrNameLst>
                                      </p:cBhvr>
                                      <p:to>
                                        <p:strVal val="solid"/>
                                      </p:to>
                                    </p:set>
                                    <p:set>
                                      <p:cBhvr>
                                        <p:cTn id="98" dur="500" fill="hold"/>
                                        <p:tgtEl>
                                          <p:spTgt spid="125"/>
                                        </p:tgtEl>
                                        <p:attrNameLst>
                                          <p:attrName>fill.on</p:attrName>
                                        </p:attrNameLst>
                                      </p:cBhvr>
                                      <p:to>
                                        <p:strVal val="true"/>
                                      </p:to>
                                    </p:set>
                                  </p:childTnLst>
                                </p:cTn>
                              </p:par>
                            </p:childTnLst>
                          </p:cTn>
                        </p:par>
                        <p:par>
                          <p:cTn id="99" fill="hold">
                            <p:stCondLst>
                              <p:cond delay="9300"/>
                            </p:stCondLst>
                            <p:childTnLst>
                              <p:par>
                                <p:cTn id="100" presetID="6" presetClass="emph" presetSubtype="0" fill="hold" grpId="0" nodeType="afterEffect">
                                  <p:stCondLst>
                                    <p:cond delay="0"/>
                                  </p:stCondLst>
                                  <p:childTnLst>
                                    <p:animScale>
                                      <p:cBhvr>
                                        <p:cTn id="101" dur="500" fill="hold"/>
                                        <p:tgtEl>
                                          <p:spTgt spid="27657"/>
                                        </p:tgtEl>
                                      </p:cBhvr>
                                      <p:by x="150000" y="150000"/>
                                    </p:animScale>
                                  </p:childTnLst>
                                </p:cTn>
                              </p:par>
                              <p:par>
                                <p:cTn id="102" presetID="6" presetClass="emph" presetSubtype="0" fill="hold" grpId="0" nodeType="withEffect">
                                  <p:stCondLst>
                                    <p:cond delay="0"/>
                                  </p:stCondLst>
                                  <p:childTnLst>
                                    <p:animScale>
                                      <p:cBhvr>
                                        <p:cTn id="103" dur="500" fill="hold"/>
                                        <p:tgtEl>
                                          <p:spTgt spid="27651"/>
                                        </p:tgtEl>
                                      </p:cBhvr>
                                      <p:by x="150000" y="150000"/>
                                    </p:animScale>
                                  </p:childTnLst>
                                </p:cTn>
                              </p:par>
                              <p:par>
                                <p:cTn id="104" presetID="6" presetClass="emph" presetSubtype="0" fill="hold" grpId="0" nodeType="withEffect">
                                  <p:stCondLst>
                                    <p:cond delay="0"/>
                                  </p:stCondLst>
                                  <p:childTnLst>
                                    <p:animScale>
                                      <p:cBhvr>
                                        <p:cTn id="105" dur="500" fill="hold"/>
                                        <p:tgtEl>
                                          <p:spTgt spid="655373"/>
                                        </p:tgtEl>
                                      </p:cBhvr>
                                      <p:by x="150000" y="150000"/>
                                    </p:animScale>
                                  </p:childTnLst>
                                </p:cTn>
                              </p:par>
                              <p:par>
                                <p:cTn id="106" presetID="1" presetClass="exit" presetSubtype="0" fill="hold" nodeType="withEffect">
                                  <p:stCondLst>
                                    <p:cond delay="0"/>
                                  </p:stCondLst>
                                  <p:childTnLst>
                                    <p:set>
                                      <p:cBhvr>
                                        <p:cTn id="107" dur="1" fill="hold">
                                          <p:stCondLst>
                                            <p:cond delay="0"/>
                                          </p:stCondLst>
                                        </p:cTn>
                                        <p:tgtEl>
                                          <p:spTgt spid="62"/>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68"/>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7" grpId="0" animBg="1"/>
      <p:bldP spid="65537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0"/>
          </a:schemeClr>
        </a:solidFill>
        <a:effectLst/>
      </p:bgPr>
    </p:bg>
    <p:spTree>
      <p:nvGrpSpPr>
        <p:cNvPr id="1" name=""/>
        <p:cNvGrpSpPr/>
        <p:nvPr/>
      </p:nvGrpSpPr>
      <p:grpSpPr>
        <a:xfrm>
          <a:off x="0" y="0"/>
          <a:ext cx="0" cy="0"/>
          <a:chOff x="0" y="0"/>
          <a:chExt cx="0" cy="0"/>
        </a:xfrm>
      </p:grpSpPr>
      <p:pic>
        <p:nvPicPr>
          <p:cNvPr id="2050" name="Picture 2" descr="C:\Users\Dave\Downloads\Stuff for PIT tag comments\Mainstem Detection.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445" y="152400"/>
            <a:ext cx="9052709" cy="655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89066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dj_straight_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611332" name="Oval 4"/>
          <p:cNvSpPr>
            <a:spLocks noChangeArrowheads="1"/>
          </p:cNvSpPr>
          <p:nvPr/>
        </p:nvSpPr>
        <p:spPr bwMode="auto">
          <a:xfrm rot="6859400">
            <a:off x="1508919" y="3404394"/>
            <a:ext cx="2084387" cy="1196975"/>
          </a:xfrm>
          <a:prstGeom prst="ellipse">
            <a:avLst/>
          </a:prstGeom>
          <a:solidFill>
            <a:schemeClr val="bg1">
              <a:alpha val="50195"/>
            </a:schemeClr>
          </a:solidFill>
          <a:ln w="15875" algn="ctr">
            <a:solidFill>
              <a:srgbClr val="FF6600"/>
            </a:solidFill>
            <a:round/>
            <a:headEnd/>
            <a:tailEnd/>
          </a:ln>
        </p:spPr>
        <p:txBody>
          <a:bodyPr wrap="none" anchor="ctr"/>
          <a:lstStyle/>
          <a:p>
            <a:endParaRPr lang="en-US"/>
          </a:p>
        </p:txBody>
      </p:sp>
      <p:sp>
        <p:nvSpPr>
          <p:cNvPr id="611333" name="Oval 5"/>
          <p:cNvSpPr>
            <a:spLocks noChangeArrowheads="1"/>
          </p:cNvSpPr>
          <p:nvPr/>
        </p:nvSpPr>
        <p:spPr bwMode="auto">
          <a:xfrm rot="5400000">
            <a:off x="3492501" y="3313112"/>
            <a:ext cx="1949450" cy="1196975"/>
          </a:xfrm>
          <a:prstGeom prst="ellipse">
            <a:avLst/>
          </a:prstGeom>
          <a:solidFill>
            <a:schemeClr val="bg1">
              <a:alpha val="50195"/>
            </a:schemeClr>
          </a:solidFill>
          <a:ln w="15875" algn="ctr">
            <a:solidFill>
              <a:srgbClr val="FF6600"/>
            </a:solidFill>
            <a:round/>
            <a:headEnd/>
            <a:tailEnd/>
          </a:ln>
        </p:spPr>
        <p:txBody>
          <a:bodyPr wrap="none" anchor="ctr"/>
          <a:lstStyle/>
          <a:p>
            <a:endParaRPr lang="en-US"/>
          </a:p>
        </p:txBody>
      </p:sp>
      <p:sp>
        <p:nvSpPr>
          <p:cNvPr id="611334" name="Oval 6"/>
          <p:cNvSpPr>
            <a:spLocks noChangeArrowheads="1"/>
          </p:cNvSpPr>
          <p:nvPr/>
        </p:nvSpPr>
        <p:spPr bwMode="auto">
          <a:xfrm rot="3434243">
            <a:off x="5561013" y="3535362"/>
            <a:ext cx="1949450" cy="1196975"/>
          </a:xfrm>
          <a:prstGeom prst="ellipse">
            <a:avLst/>
          </a:prstGeom>
          <a:solidFill>
            <a:schemeClr val="bg1">
              <a:alpha val="50195"/>
            </a:schemeClr>
          </a:solidFill>
          <a:ln w="15875" algn="ctr">
            <a:solidFill>
              <a:srgbClr val="FF6600"/>
            </a:solidFill>
            <a:round/>
            <a:headEnd/>
            <a:tailEnd/>
          </a:ln>
        </p:spPr>
        <p:txBody>
          <a:bodyPr wrap="none" anchor="ctr"/>
          <a:lstStyle/>
          <a:p>
            <a:endParaRPr lang="en-US"/>
          </a:p>
        </p:txBody>
      </p:sp>
      <p:sp>
        <p:nvSpPr>
          <p:cNvPr id="611335" name="Oval 7"/>
          <p:cNvSpPr>
            <a:spLocks noChangeArrowheads="1"/>
          </p:cNvSpPr>
          <p:nvPr/>
        </p:nvSpPr>
        <p:spPr bwMode="auto">
          <a:xfrm rot="4802531">
            <a:off x="5044281" y="2348707"/>
            <a:ext cx="1785937" cy="1543050"/>
          </a:xfrm>
          <a:prstGeom prst="ellipse">
            <a:avLst/>
          </a:prstGeom>
          <a:solidFill>
            <a:schemeClr val="bg1">
              <a:alpha val="50195"/>
            </a:schemeClr>
          </a:solidFill>
          <a:ln w="15875" algn="ctr">
            <a:solidFill>
              <a:srgbClr val="FF6600"/>
            </a:solidFill>
            <a:round/>
            <a:headEnd/>
            <a:tailEnd/>
          </a:ln>
        </p:spPr>
        <p:txBody>
          <a:bodyPr wrap="none" anchor="ctr"/>
          <a:lstStyle/>
          <a:p>
            <a:endParaRPr lang="en-US"/>
          </a:p>
        </p:txBody>
      </p:sp>
    </p:spTree>
    <p:extLst>
      <p:ext uri="{BB962C8B-B14F-4D97-AF65-F5344CB8AC3E}">
        <p14:creationId xmlns:p14="http://schemas.microsoft.com/office/powerpoint/2010/main" xmlns="" val="25552007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1332"/>
                                        </p:tgtEl>
                                        <p:attrNameLst>
                                          <p:attrName>style.visibility</p:attrName>
                                        </p:attrNameLst>
                                      </p:cBhvr>
                                      <p:to>
                                        <p:strVal val="visible"/>
                                      </p:to>
                                    </p:set>
                                  </p:childTnLst>
                                  <p:subTnLst>
                                    <p:set>
                                      <p:cBhvr override="childStyle">
                                        <p:cTn dur="1" fill="hold" display="0" masterRel="nextClick" afterEffect="1"/>
                                        <p:tgtEl>
                                          <p:spTgt spid="611332"/>
                                        </p:tgtEl>
                                        <p:attrNameLst>
                                          <p:attrName>style.visibility</p:attrName>
                                        </p:attrNameLst>
                                      </p:cBhvr>
                                      <p:to>
                                        <p:strVal val="hidden"/>
                                      </p:to>
                                    </p:set>
                                  </p:subTnLst>
                                </p:cTn>
                              </p:par>
                              <p:par>
                                <p:cTn id="7" presetID="1" presetClass="entr" presetSubtype="0" fill="hold" grpId="0" nodeType="withEffect">
                                  <p:stCondLst>
                                    <p:cond delay="200"/>
                                  </p:stCondLst>
                                  <p:childTnLst>
                                    <p:set>
                                      <p:cBhvr>
                                        <p:cTn id="8" dur="1" fill="hold">
                                          <p:stCondLst>
                                            <p:cond delay="0"/>
                                          </p:stCondLst>
                                        </p:cTn>
                                        <p:tgtEl>
                                          <p:spTgt spid="611333"/>
                                        </p:tgtEl>
                                        <p:attrNameLst>
                                          <p:attrName>style.visibility</p:attrName>
                                        </p:attrNameLst>
                                      </p:cBhvr>
                                      <p:to>
                                        <p:strVal val="visible"/>
                                      </p:to>
                                    </p:set>
                                  </p:childTnLst>
                                  <p:subTnLst>
                                    <p:set>
                                      <p:cBhvr override="childStyle">
                                        <p:cTn dur="1" fill="hold" display="0" masterRel="nextClick" afterEffect="1"/>
                                        <p:tgtEl>
                                          <p:spTgt spid="611333"/>
                                        </p:tgtEl>
                                        <p:attrNameLst>
                                          <p:attrName>style.visibility</p:attrName>
                                        </p:attrNameLst>
                                      </p:cBhvr>
                                      <p:to>
                                        <p:strVal val="hidden"/>
                                      </p:to>
                                    </p:set>
                                  </p:subTnLst>
                                </p:cTn>
                              </p:par>
                              <p:par>
                                <p:cTn id="9" presetID="1" presetClass="entr" presetSubtype="0" fill="hold" grpId="0" nodeType="withEffect">
                                  <p:stCondLst>
                                    <p:cond delay="400"/>
                                  </p:stCondLst>
                                  <p:childTnLst>
                                    <p:set>
                                      <p:cBhvr>
                                        <p:cTn id="10" dur="1" fill="hold">
                                          <p:stCondLst>
                                            <p:cond delay="0"/>
                                          </p:stCondLst>
                                        </p:cTn>
                                        <p:tgtEl>
                                          <p:spTgt spid="611334"/>
                                        </p:tgtEl>
                                        <p:attrNameLst>
                                          <p:attrName>style.visibility</p:attrName>
                                        </p:attrNameLst>
                                      </p:cBhvr>
                                      <p:to>
                                        <p:strVal val="visible"/>
                                      </p:to>
                                    </p:set>
                                  </p:childTnLst>
                                  <p:subTnLst>
                                    <p:set>
                                      <p:cBhvr override="childStyle">
                                        <p:cTn dur="1" fill="hold" display="0" masterRel="nextClick" afterEffect="1"/>
                                        <p:tgtEl>
                                          <p:spTgt spid="61133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1335"/>
                                        </p:tgtEl>
                                        <p:attrNameLst>
                                          <p:attrName>style.visibility</p:attrName>
                                        </p:attrNameLst>
                                      </p:cBhvr>
                                      <p:to>
                                        <p:strVal val="visible"/>
                                      </p:to>
                                    </p:set>
                                  </p:childTnLst>
                                  <p:subTnLst>
                                    <p:set>
                                      <p:cBhvr override="childStyle">
                                        <p:cTn dur="1" fill="hold" display="0" masterRel="nextClick" afterEffect="1"/>
                                        <p:tgtEl>
                                          <p:spTgt spid="6113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animBg="1"/>
      <p:bldP spid="611333" grpId="0" animBg="1"/>
      <p:bldP spid="611334" grpId="0" animBg="1"/>
      <p:bldP spid="6113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2050" name="Picture 2" descr="C:\Users\Dave\Downloads\Stuff for PIT tag comments\BO3 colla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7" y="152400"/>
            <a:ext cx="9160268" cy="6629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1744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3074" name="Picture 2" descr="C:\Users\Dave\Downloads\Stuff for PIT tag comments\BO4 Slot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49213"/>
            <a:ext cx="6553200" cy="674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31667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4098" name="Picture 2" descr="C:\Users\Dave\Downloads\Stuff for PIT tag comments\DPM-Fig12.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382" y="493638"/>
            <a:ext cx="9050441" cy="5980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064853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descr="F:\BCC 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4078" y="114301"/>
            <a:ext cx="4372356" cy="3276599"/>
          </a:xfrm>
          <a:prstGeom prst="rect">
            <a:avLst/>
          </a:prstGeom>
          <a:noFill/>
        </p:spPr>
      </p:pic>
      <p:pic>
        <p:nvPicPr>
          <p:cNvPr id="4" name="Picture 2" descr="Jdj_straight_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0820" y="137161"/>
            <a:ext cx="4368800" cy="3276599"/>
          </a:xfrm>
          <a:prstGeom prst="rect">
            <a:avLst/>
          </a:prstGeom>
          <a:noFill/>
          <a:ln w="9525">
            <a:noFill/>
            <a:miter lim="800000"/>
            <a:headEnd/>
            <a:tailEnd/>
          </a:ln>
        </p:spPr>
      </p:pic>
      <p:pic>
        <p:nvPicPr>
          <p:cNvPr id="5" name="Picture 5" descr="BO3 Antennas - Dewatere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0340" y="3429000"/>
            <a:ext cx="4389544" cy="3292158"/>
          </a:xfrm>
          <a:prstGeom prst="rect">
            <a:avLst/>
          </a:prstGeom>
          <a:noFill/>
          <a:ln w="9525">
            <a:noFill/>
            <a:miter lim="800000"/>
            <a:headEnd/>
            <a:tailEnd/>
          </a:ln>
        </p:spPr>
      </p:pic>
      <p:pic>
        <p:nvPicPr>
          <p:cNvPr id="6" name="Picture 4" descr="BON WA Shore (BO4) Antenna Installat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82319" y="3429000"/>
            <a:ext cx="4377861" cy="3283396"/>
          </a:xfrm>
          <a:prstGeom prst="rect">
            <a:avLst/>
          </a:prstGeom>
          <a:noFill/>
          <a:ln w="9525">
            <a:noFill/>
            <a:miter lim="800000"/>
            <a:headEnd/>
            <a:tailEnd/>
          </a:ln>
        </p:spPr>
      </p:pic>
    </p:spTree>
    <p:extLst>
      <p:ext uri="{BB962C8B-B14F-4D97-AF65-F5344CB8AC3E}">
        <p14:creationId xmlns:p14="http://schemas.microsoft.com/office/powerpoint/2010/main" xmlns="" val="155040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decel="100000" fill="hold" nodeType="withEffect">
                                  <p:stCondLst>
                                    <p:cond delay="0"/>
                                  </p:stCondLst>
                                  <p:childTnLst>
                                    <p:animMotion origin="layout" path="M 0.24809 0.24652 L -0.01302 -0.00232 " pathEditMode="relative" rAng="0" ptsTypes="AA">
                                      <p:cBhvr>
                                        <p:cTn id="11" dur="500" fill="hold"/>
                                        <p:tgtEl>
                                          <p:spTgt spid="4"/>
                                        </p:tgtEl>
                                        <p:attrNameLst>
                                          <p:attrName>ppt_x</p:attrName>
                                          <p:attrName>ppt_y</p:attrName>
                                        </p:attrNameLst>
                                      </p:cBhvr>
                                      <p:rCtr x="-13056" y="-12454"/>
                                    </p:animMotion>
                                  </p:childTnLst>
                                </p:cTn>
                              </p:par>
                            </p:childTnLst>
                          </p:cTn>
                        </p:par>
                        <p:par>
                          <p:cTn id="12" fill="hold">
                            <p:stCondLst>
                              <p:cond delay="500"/>
                            </p:stCondLst>
                            <p:childTnLst>
                              <p:par>
                                <p:cTn id="13" presetID="53" presetClass="entr" presetSubtype="16"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42" presetClass="path" presetSubtype="0" decel="100000" fill="hold" nodeType="withEffect">
                                  <p:stCondLst>
                                    <p:cond delay="500"/>
                                  </p:stCondLst>
                                  <p:childTnLst>
                                    <p:animMotion origin="layout" path="M -0.25017 0.24444 L -0.00017 4.44444E-6 " pathEditMode="relative" rAng="0" ptsTypes="AA">
                                      <p:cBhvr>
                                        <p:cTn id="19" dur="500" fill="hold"/>
                                        <p:tgtEl>
                                          <p:spTgt spid="3"/>
                                        </p:tgtEl>
                                        <p:attrNameLst>
                                          <p:attrName>ppt_x</p:attrName>
                                          <p:attrName>ppt_y</p:attrName>
                                        </p:attrNameLst>
                                      </p:cBhvr>
                                      <p:rCtr x="12500" y="-12222"/>
                                    </p:animMotion>
                                  </p:childTnLst>
                                </p:cTn>
                              </p:par>
                            </p:childTnLst>
                          </p:cTn>
                        </p:par>
                        <p:par>
                          <p:cTn id="20" fill="hold">
                            <p:stCondLst>
                              <p:cond delay="1500"/>
                            </p:stCondLst>
                            <p:childTnLst>
                              <p:par>
                                <p:cTn id="21" presetID="53" presetClass="entr" presetSubtype="16"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42" presetClass="path" presetSubtype="0" decel="100000" fill="hold" nodeType="withEffect">
                                  <p:stCondLst>
                                    <p:cond delay="500"/>
                                  </p:stCondLst>
                                  <p:childTnLst>
                                    <p:animMotion origin="layout" path="M 0.24653 -0.23889 L -0.01059 0.00995 " pathEditMode="relative" rAng="0" ptsTypes="AA">
                                      <p:cBhvr>
                                        <p:cTn id="27" dur="500" fill="hold"/>
                                        <p:tgtEl>
                                          <p:spTgt spid="5"/>
                                        </p:tgtEl>
                                        <p:attrNameLst>
                                          <p:attrName>ppt_x</p:attrName>
                                          <p:attrName>ppt_y</p:attrName>
                                        </p:attrNameLst>
                                      </p:cBhvr>
                                      <p:rCtr x="-12865" y="12431"/>
                                    </p:animMotion>
                                  </p:childTnLst>
                                </p:cTn>
                              </p:par>
                            </p:childTnLst>
                          </p:cTn>
                        </p:par>
                        <p:par>
                          <p:cTn id="28" fill="hold">
                            <p:stCondLst>
                              <p:cond delay="2500"/>
                            </p:stCondLst>
                            <p:childTnLst>
                              <p:par>
                                <p:cTn id="29" presetID="53" presetClass="entr" presetSubtype="16"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42" presetClass="path" presetSubtype="0" accel="50000" decel="50000" fill="hold" nodeType="withEffect">
                                  <p:stCondLst>
                                    <p:cond delay="500"/>
                                  </p:stCondLst>
                                  <p:childTnLst>
                                    <p:animMotion origin="layout" path="M -0.24392 -0.23565 L 1.11111E-6 0.01273 " pathEditMode="relative" rAng="0" ptsTypes="AA">
                                      <p:cBhvr>
                                        <p:cTn id="35" dur="500" fill="hold"/>
                                        <p:tgtEl>
                                          <p:spTgt spid="6"/>
                                        </p:tgtEl>
                                        <p:attrNameLst>
                                          <p:attrName>ppt_x</p:attrName>
                                          <p:attrName>ppt_y</p:attrName>
                                        </p:attrNameLst>
                                      </p:cBhvr>
                                      <p:rCtr x="12188"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a:bodyPr>
          <a:lstStyle/>
          <a:p>
            <a:r>
              <a:rPr lang="en-US" sz="9600" b="1" dirty="0" err="1" smtClean="0"/>
              <a:t>SxC</a:t>
            </a:r>
            <a:endParaRPr lang="en-US" sz="9600" b="1"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0"/>
          </a:schemeClr>
        </a:solidFill>
        <a:effectLst/>
      </p:bgPr>
    </p:bg>
    <p:spTree>
      <p:nvGrpSpPr>
        <p:cNvPr id="1" name=""/>
        <p:cNvGrpSpPr/>
        <p:nvPr/>
      </p:nvGrpSpPr>
      <p:grpSpPr>
        <a:xfrm>
          <a:off x="0" y="0"/>
          <a:ext cx="0" cy="0"/>
          <a:chOff x="0" y="0"/>
          <a:chExt cx="0" cy="0"/>
        </a:xfrm>
      </p:grpSpPr>
      <p:pic>
        <p:nvPicPr>
          <p:cNvPr id="3074" name="Picture 2" descr="C:\Users\Dave\Downloads\Stuff for PIT tag comments\SxC schematic.gif"/>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0214" b="362"/>
          <a:stretch/>
        </p:blipFill>
        <p:spPr bwMode="auto">
          <a:xfrm>
            <a:off x="304800" y="274320"/>
            <a:ext cx="8382000"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9263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CJ_3"/>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0" y="-94017"/>
            <a:ext cx="9144000" cy="7065735"/>
          </a:xfrm>
          <a:prstGeom prst="rect">
            <a:avLst/>
          </a:prstGeom>
          <a:noFill/>
        </p:spPr>
      </p:pic>
      <p:sp>
        <p:nvSpPr>
          <p:cNvPr id="3075" name="Freeform 3"/>
          <p:cNvSpPr>
            <a:spLocks/>
          </p:cNvSpPr>
          <p:nvPr/>
        </p:nvSpPr>
        <p:spPr bwMode="auto">
          <a:xfrm>
            <a:off x="5600700" y="2175944"/>
            <a:ext cx="3095625" cy="2752272"/>
          </a:xfrm>
          <a:custGeom>
            <a:avLst/>
            <a:gdLst/>
            <a:ahLst/>
            <a:cxnLst>
              <a:cxn ang="0">
                <a:pos x="1704" y="436"/>
              </a:cxn>
              <a:cxn ang="0">
                <a:pos x="1508" y="640"/>
              </a:cxn>
              <a:cxn ang="0">
                <a:pos x="1144" y="988"/>
              </a:cxn>
              <a:cxn ang="0">
                <a:pos x="996" y="996"/>
              </a:cxn>
              <a:cxn ang="0">
                <a:pos x="876" y="920"/>
              </a:cxn>
              <a:cxn ang="0">
                <a:pos x="780" y="952"/>
              </a:cxn>
              <a:cxn ang="0">
                <a:pos x="652" y="1092"/>
              </a:cxn>
              <a:cxn ang="0">
                <a:pos x="624" y="1244"/>
              </a:cxn>
              <a:cxn ang="0">
                <a:pos x="668" y="1356"/>
              </a:cxn>
              <a:cxn ang="0">
                <a:pos x="780" y="1468"/>
              </a:cxn>
              <a:cxn ang="0">
                <a:pos x="908" y="1484"/>
              </a:cxn>
              <a:cxn ang="0">
                <a:pos x="1108" y="1284"/>
              </a:cxn>
              <a:cxn ang="0">
                <a:pos x="1144" y="1196"/>
              </a:cxn>
              <a:cxn ang="0">
                <a:pos x="1092" y="1088"/>
              </a:cxn>
              <a:cxn ang="0">
                <a:pos x="796" y="804"/>
              </a:cxn>
              <a:cxn ang="0">
                <a:pos x="0" y="0"/>
              </a:cxn>
            </a:cxnLst>
            <a:rect l="0" t="0" r="r" b="b"/>
            <a:pathLst>
              <a:path w="1704" h="1515">
                <a:moveTo>
                  <a:pt x="1704" y="436"/>
                </a:moveTo>
                <a:cubicBezTo>
                  <a:pt x="1671" y="470"/>
                  <a:pt x="1601" y="548"/>
                  <a:pt x="1508" y="640"/>
                </a:cubicBezTo>
                <a:cubicBezTo>
                  <a:pt x="1415" y="732"/>
                  <a:pt x="1229" y="929"/>
                  <a:pt x="1144" y="988"/>
                </a:cubicBezTo>
                <a:cubicBezTo>
                  <a:pt x="1059" y="1047"/>
                  <a:pt x="1041" y="1007"/>
                  <a:pt x="996" y="996"/>
                </a:cubicBezTo>
                <a:cubicBezTo>
                  <a:pt x="951" y="985"/>
                  <a:pt x="912" y="927"/>
                  <a:pt x="876" y="920"/>
                </a:cubicBezTo>
                <a:lnTo>
                  <a:pt x="780" y="952"/>
                </a:lnTo>
                <a:cubicBezTo>
                  <a:pt x="743" y="981"/>
                  <a:pt x="678" y="1043"/>
                  <a:pt x="652" y="1092"/>
                </a:cubicBezTo>
                <a:cubicBezTo>
                  <a:pt x="626" y="1141"/>
                  <a:pt x="621" y="1200"/>
                  <a:pt x="624" y="1244"/>
                </a:cubicBezTo>
                <a:cubicBezTo>
                  <a:pt x="627" y="1288"/>
                  <a:pt x="642" y="1319"/>
                  <a:pt x="668" y="1356"/>
                </a:cubicBezTo>
                <a:cubicBezTo>
                  <a:pt x="694" y="1393"/>
                  <a:pt x="740" y="1447"/>
                  <a:pt x="780" y="1468"/>
                </a:cubicBezTo>
                <a:cubicBezTo>
                  <a:pt x="820" y="1489"/>
                  <a:pt x="853" y="1515"/>
                  <a:pt x="908" y="1484"/>
                </a:cubicBezTo>
                <a:lnTo>
                  <a:pt x="1108" y="1284"/>
                </a:lnTo>
                <a:cubicBezTo>
                  <a:pt x="1147" y="1236"/>
                  <a:pt x="1147" y="1229"/>
                  <a:pt x="1144" y="1196"/>
                </a:cubicBezTo>
                <a:cubicBezTo>
                  <a:pt x="1141" y="1163"/>
                  <a:pt x="1150" y="1153"/>
                  <a:pt x="1092" y="1088"/>
                </a:cubicBezTo>
                <a:cubicBezTo>
                  <a:pt x="1034" y="1023"/>
                  <a:pt x="978" y="985"/>
                  <a:pt x="796" y="804"/>
                </a:cubicBezTo>
                <a:lnTo>
                  <a:pt x="0" y="0"/>
                </a:lnTo>
              </a:path>
            </a:pathLst>
          </a:custGeom>
          <a:noFill/>
          <a:ln w="38100" cap="flat" cmpd="sng">
            <a:solidFill>
              <a:srgbClr val="FF3300"/>
            </a:solidFill>
            <a:prstDash val="solid"/>
            <a:round/>
            <a:headEnd type="none" w="med" len="med"/>
            <a:tailEnd type="triangle" w="med" len="med"/>
          </a:ln>
          <a:effectLst/>
        </p:spPr>
        <p:txBody>
          <a:bodyPr/>
          <a:lstStyle/>
          <a:p>
            <a:endParaRPr lang="en-US"/>
          </a:p>
        </p:txBody>
      </p:sp>
      <p:sp>
        <p:nvSpPr>
          <p:cNvPr id="3076" name="Freeform 4"/>
          <p:cNvSpPr>
            <a:spLocks/>
          </p:cNvSpPr>
          <p:nvPr/>
        </p:nvSpPr>
        <p:spPr bwMode="auto">
          <a:xfrm>
            <a:off x="2555776" y="3000375"/>
            <a:ext cx="6167787" cy="2272852"/>
          </a:xfrm>
          <a:custGeom>
            <a:avLst/>
            <a:gdLst/>
            <a:ahLst/>
            <a:cxnLst>
              <a:cxn ang="0">
                <a:pos x="523" y="842"/>
              </a:cxn>
              <a:cxn ang="0">
                <a:pos x="1644" y="842"/>
              </a:cxn>
              <a:cxn ang="0">
                <a:pos x="1708" y="842"/>
              </a:cxn>
              <a:cxn ang="0">
                <a:pos x="1764" y="862"/>
              </a:cxn>
              <a:cxn ang="0">
                <a:pos x="1819" y="919"/>
              </a:cxn>
              <a:cxn ang="0">
                <a:pos x="1899" y="995"/>
              </a:cxn>
              <a:cxn ang="0">
                <a:pos x="1951" y="1039"/>
              </a:cxn>
              <a:cxn ang="0">
                <a:pos x="2318" y="678"/>
              </a:cxn>
              <a:cxn ang="0">
                <a:pos x="2494" y="509"/>
              </a:cxn>
              <a:cxn ang="0">
                <a:pos x="2586" y="497"/>
              </a:cxn>
              <a:cxn ang="0">
                <a:pos x="2681" y="553"/>
              </a:cxn>
              <a:cxn ang="0">
                <a:pos x="2781" y="581"/>
              </a:cxn>
              <a:cxn ang="0">
                <a:pos x="2877" y="529"/>
              </a:cxn>
              <a:cxn ang="0">
                <a:pos x="2973" y="429"/>
              </a:cxn>
              <a:cxn ang="0">
                <a:pos x="3056" y="349"/>
              </a:cxn>
              <a:cxn ang="0">
                <a:pos x="3156" y="248"/>
              </a:cxn>
              <a:cxn ang="0">
                <a:pos x="3408" y="0"/>
              </a:cxn>
              <a:cxn ang="0">
                <a:pos x="2941" y="457"/>
              </a:cxn>
              <a:cxn ang="0">
                <a:pos x="2829" y="561"/>
              </a:cxn>
              <a:cxn ang="0">
                <a:pos x="2769" y="573"/>
              </a:cxn>
              <a:cxn ang="0">
                <a:pos x="2669" y="549"/>
              </a:cxn>
              <a:cxn ang="0">
                <a:pos x="2578" y="493"/>
              </a:cxn>
              <a:cxn ang="0">
                <a:pos x="2518" y="485"/>
              </a:cxn>
              <a:cxn ang="0">
                <a:pos x="2454" y="521"/>
              </a:cxn>
              <a:cxn ang="0">
                <a:pos x="2346" y="634"/>
              </a:cxn>
              <a:cxn ang="0">
                <a:pos x="2206" y="786"/>
              </a:cxn>
              <a:cxn ang="0">
                <a:pos x="2087" y="907"/>
              </a:cxn>
              <a:cxn ang="0">
                <a:pos x="1951" y="1035"/>
              </a:cxn>
              <a:cxn ang="0">
                <a:pos x="1803" y="1156"/>
              </a:cxn>
              <a:cxn ang="0">
                <a:pos x="1744" y="1216"/>
              </a:cxn>
              <a:cxn ang="0">
                <a:pos x="1656" y="1268"/>
              </a:cxn>
              <a:cxn ang="0">
                <a:pos x="1536" y="1272"/>
              </a:cxn>
              <a:cxn ang="0">
                <a:pos x="1349" y="1272"/>
              </a:cxn>
              <a:cxn ang="0">
                <a:pos x="1165" y="1272"/>
              </a:cxn>
              <a:cxn ang="0">
                <a:pos x="890" y="1264"/>
              </a:cxn>
              <a:cxn ang="0">
                <a:pos x="359" y="1264"/>
              </a:cxn>
              <a:cxn ang="0">
                <a:pos x="0" y="1264"/>
              </a:cxn>
            </a:cxnLst>
            <a:rect l="0" t="0" r="r" b="b"/>
            <a:pathLst>
              <a:path w="3408" h="1277">
                <a:moveTo>
                  <a:pt x="523" y="842"/>
                </a:moveTo>
                <a:lnTo>
                  <a:pt x="1644" y="842"/>
                </a:lnTo>
                <a:lnTo>
                  <a:pt x="1708" y="842"/>
                </a:lnTo>
                <a:lnTo>
                  <a:pt x="1764" y="862"/>
                </a:lnTo>
                <a:lnTo>
                  <a:pt x="1819" y="919"/>
                </a:lnTo>
                <a:lnTo>
                  <a:pt x="1899" y="995"/>
                </a:lnTo>
                <a:lnTo>
                  <a:pt x="1951" y="1039"/>
                </a:lnTo>
                <a:lnTo>
                  <a:pt x="2318" y="678"/>
                </a:lnTo>
                <a:lnTo>
                  <a:pt x="2494" y="509"/>
                </a:lnTo>
                <a:lnTo>
                  <a:pt x="2586" y="497"/>
                </a:lnTo>
                <a:lnTo>
                  <a:pt x="2681" y="553"/>
                </a:lnTo>
                <a:lnTo>
                  <a:pt x="2781" y="581"/>
                </a:lnTo>
                <a:lnTo>
                  <a:pt x="2877" y="529"/>
                </a:lnTo>
                <a:lnTo>
                  <a:pt x="2973" y="429"/>
                </a:lnTo>
                <a:lnTo>
                  <a:pt x="3056" y="349"/>
                </a:lnTo>
                <a:lnTo>
                  <a:pt x="3156" y="248"/>
                </a:lnTo>
                <a:lnTo>
                  <a:pt x="3408" y="0"/>
                </a:lnTo>
                <a:lnTo>
                  <a:pt x="2941" y="457"/>
                </a:lnTo>
                <a:lnTo>
                  <a:pt x="2829" y="561"/>
                </a:lnTo>
                <a:lnTo>
                  <a:pt x="2769" y="573"/>
                </a:lnTo>
                <a:lnTo>
                  <a:pt x="2669" y="549"/>
                </a:lnTo>
                <a:lnTo>
                  <a:pt x="2578" y="493"/>
                </a:lnTo>
                <a:lnTo>
                  <a:pt x="2518" y="485"/>
                </a:lnTo>
                <a:lnTo>
                  <a:pt x="2454" y="521"/>
                </a:lnTo>
                <a:lnTo>
                  <a:pt x="2346" y="634"/>
                </a:lnTo>
                <a:lnTo>
                  <a:pt x="2206" y="786"/>
                </a:lnTo>
                <a:lnTo>
                  <a:pt x="2087" y="907"/>
                </a:lnTo>
                <a:lnTo>
                  <a:pt x="1951" y="1035"/>
                </a:lnTo>
                <a:lnTo>
                  <a:pt x="1803" y="1156"/>
                </a:lnTo>
                <a:lnTo>
                  <a:pt x="1744" y="1216"/>
                </a:lnTo>
                <a:cubicBezTo>
                  <a:pt x="1720" y="1235"/>
                  <a:pt x="1691" y="1259"/>
                  <a:pt x="1656" y="1268"/>
                </a:cubicBezTo>
                <a:cubicBezTo>
                  <a:pt x="1621" y="1277"/>
                  <a:pt x="1587" y="1271"/>
                  <a:pt x="1536" y="1272"/>
                </a:cubicBezTo>
                <a:lnTo>
                  <a:pt x="1349" y="1272"/>
                </a:lnTo>
                <a:lnTo>
                  <a:pt x="1165" y="1272"/>
                </a:lnTo>
                <a:lnTo>
                  <a:pt x="890" y="1264"/>
                </a:lnTo>
                <a:lnTo>
                  <a:pt x="359" y="1264"/>
                </a:lnTo>
                <a:lnTo>
                  <a:pt x="0" y="1264"/>
                </a:lnTo>
              </a:path>
            </a:pathLst>
          </a:custGeom>
          <a:noFill/>
          <a:ln w="38100" cap="flat" cmpd="sng">
            <a:solidFill>
              <a:srgbClr val="0099FF"/>
            </a:solidFill>
            <a:prstDash val="solid"/>
            <a:round/>
            <a:headEnd type="triangle" w="med" len="med"/>
            <a:tailEnd type="triangle" w="med" len="med"/>
          </a:ln>
          <a:effectLst/>
        </p:spPr>
        <p:txBody>
          <a:bodyPr/>
          <a:lstStyle/>
          <a:p>
            <a:endParaRPr lang="en-US"/>
          </a:p>
        </p:txBody>
      </p:sp>
      <p:sp>
        <p:nvSpPr>
          <p:cNvPr id="3077" name="Freeform 5"/>
          <p:cNvSpPr>
            <a:spLocks/>
          </p:cNvSpPr>
          <p:nvPr/>
        </p:nvSpPr>
        <p:spPr bwMode="auto">
          <a:xfrm>
            <a:off x="1247775" y="3861048"/>
            <a:ext cx="2143125" cy="639544"/>
          </a:xfrm>
          <a:custGeom>
            <a:avLst/>
            <a:gdLst/>
            <a:ahLst/>
            <a:cxnLst>
              <a:cxn ang="0">
                <a:pos x="1200" y="352"/>
              </a:cxn>
              <a:cxn ang="0">
                <a:pos x="1124" y="352"/>
              </a:cxn>
              <a:cxn ang="0">
                <a:pos x="896" y="136"/>
              </a:cxn>
              <a:cxn ang="0">
                <a:pos x="728" y="8"/>
              </a:cxn>
              <a:cxn ang="0">
                <a:pos x="240" y="4"/>
              </a:cxn>
              <a:cxn ang="0">
                <a:pos x="192" y="64"/>
              </a:cxn>
              <a:cxn ang="0">
                <a:pos x="196" y="176"/>
              </a:cxn>
              <a:cxn ang="0">
                <a:pos x="196" y="56"/>
              </a:cxn>
              <a:cxn ang="0">
                <a:pos x="240" y="0"/>
              </a:cxn>
              <a:cxn ang="0">
                <a:pos x="56" y="12"/>
              </a:cxn>
              <a:cxn ang="0">
                <a:pos x="4" y="60"/>
              </a:cxn>
              <a:cxn ang="0">
                <a:pos x="0" y="196"/>
              </a:cxn>
            </a:cxnLst>
            <a:rect l="0" t="0" r="r" b="b"/>
            <a:pathLst>
              <a:path w="1200" h="352">
                <a:moveTo>
                  <a:pt x="1200" y="352"/>
                </a:moveTo>
                <a:lnTo>
                  <a:pt x="1124" y="352"/>
                </a:lnTo>
                <a:cubicBezTo>
                  <a:pt x="1073" y="316"/>
                  <a:pt x="962" y="193"/>
                  <a:pt x="896" y="136"/>
                </a:cubicBezTo>
                <a:cubicBezTo>
                  <a:pt x="830" y="79"/>
                  <a:pt x="837" y="30"/>
                  <a:pt x="728" y="8"/>
                </a:cubicBezTo>
                <a:lnTo>
                  <a:pt x="240" y="4"/>
                </a:lnTo>
                <a:lnTo>
                  <a:pt x="192" y="64"/>
                </a:lnTo>
                <a:lnTo>
                  <a:pt x="196" y="176"/>
                </a:lnTo>
                <a:lnTo>
                  <a:pt x="196" y="56"/>
                </a:lnTo>
                <a:cubicBezTo>
                  <a:pt x="203" y="27"/>
                  <a:pt x="263" y="7"/>
                  <a:pt x="240" y="0"/>
                </a:cubicBezTo>
                <a:lnTo>
                  <a:pt x="56" y="12"/>
                </a:lnTo>
                <a:cubicBezTo>
                  <a:pt x="17" y="22"/>
                  <a:pt x="13" y="29"/>
                  <a:pt x="4" y="60"/>
                </a:cubicBezTo>
                <a:lnTo>
                  <a:pt x="0" y="196"/>
                </a:lnTo>
              </a:path>
            </a:pathLst>
          </a:custGeom>
          <a:noFill/>
          <a:ln w="38100" cap="flat" cmpd="sng">
            <a:solidFill>
              <a:srgbClr val="00FF00"/>
            </a:solidFill>
            <a:prstDash val="solid"/>
            <a:round/>
            <a:headEnd type="none" w="med" len="med"/>
            <a:tailEnd type="none" w="med" len="med"/>
          </a:ln>
          <a:effectLst/>
        </p:spPr>
        <p:txBody>
          <a:bodyPr/>
          <a:lstStyle/>
          <a:p>
            <a:endParaRPr lang="en-US"/>
          </a:p>
        </p:txBody>
      </p:sp>
      <p:sp>
        <p:nvSpPr>
          <p:cNvPr id="3078" name="Freeform 6"/>
          <p:cNvSpPr>
            <a:spLocks/>
          </p:cNvSpPr>
          <p:nvPr/>
        </p:nvSpPr>
        <p:spPr bwMode="auto">
          <a:xfrm>
            <a:off x="1247776" y="4957508"/>
            <a:ext cx="1209674" cy="300289"/>
          </a:xfrm>
          <a:custGeom>
            <a:avLst/>
            <a:gdLst/>
            <a:ahLst/>
            <a:cxnLst>
              <a:cxn ang="0">
                <a:pos x="676" y="152"/>
              </a:cxn>
              <a:cxn ang="0">
                <a:pos x="216" y="156"/>
              </a:cxn>
              <a:cxn ang="0">
                <a:pos x="184" y="112"/>
              </a:cxn>
              <a:cxn ang="0">
                <a:pos x="184" y="0"/>
              </a:cxn>
              <a:cxn ang="0">
                <a:pos x="188" y="92"/>
              </a:cxn>
              <a:cxn ang="0">
                <a:pos x="188" y="116"/>
              </a:cxn>
              <a:cxn ang="0">
                <a:pos x="212" y="148"/>
              </a:cxn>
              <a:cxn ang="0">
                <a:pos x="180" y="160"/>
              </a:cxn>
              <a:cxn ang="0">
                <a:pos x="60" y="160"/>
              </a:cxn>
              <a:cxn ang="0">
                <a:pos x="4" y="128"/>
              </a:cxn>
              <a:cxn ang="0">
                <a:pos x="0" y="8"/>
              </a:cxn>
            </a:cxnLst>
            <a:rect l="0" t="0" r="r" b="b"/>
            <a:pathLst>
              <a:path w="676" h="160">
                <a:moveTo>
                  <a:pt x="676" y="152"/>
                </a:moveTo>
                <a:lnTo>
                  <a:pt x="216" y="156"/>
                </a:lnTo>
                <a:lnTo>
                  <a:pt x="184" y="112"/>
                </a:lnTo>
                <a:lnTo>
                  <a:pt x="184" y="0"/>
                </a:lnTo>
                <a:lnTo>
                  <a:pt x="188" y="92"/>
                </a:lnTo>
                <a:lnTo>
                  <a:pt x="188" y="116"/>
                </a:lnTo>
                <a:cubicBezTo>
                  <a:pt x="192" y="125"/>
                  <a:pt x="213" y="141"/>
                  <a:pt x="212" y="148"/>
                </a:cubicBezTo>
                <a:lnTo>
                  <a:pt x="180" y="160"/>
                </a:lnTo>
                <a:lnTo>
                  <a:pt x="60" y="160"/>
                </a:lnTo>
                <a:cubicBezTo>
                  <a:pt x="31" y="155"/>
                  <a:pt x="14" y="153"/>
                  <a:pt x="4" y="128"/>
                </a:cubicBezTo>
                <a:lnTo>
                  <a:pt x="0" y="8"/>
                </a:lnTo>
              </a:path>
            </a:pathLst>
          </a:custGeom>
          <a:noFill/>
          <a:ln w="38100" cap="flat" cmpd="sng">
            <a:solidFill>
              <a:srgbClr val="00FF00"/>
            </a:solidFill>
            <a:prstDash val="solid"/>
            <a:round/>
            <a:headEnd type="none" w="med" len="med"/>
            <a:tailEnd type="none" w="med" len="med"/>
          </a:ln>
          <a:effectLst/>
        </p:spPr>
        <p:txBody>
          <a:bodyPr/>
          <a:lstStyle/>
          <a:p>
            <a:endParaRPr lang="en-US"/>
          </a:p>
        </p:txBody>
      </p:sp>
      <p:sp>
        <p:nvSpPr>
          <p:cNvPr id="3079" name="Freeform 7"/>
          <p:cNvSpPr>
            <a:spLocks/>
          </p:cNvSpPr>
          <p:nvPr/>
        </p:nvSpPr>
        <p:spPr bwMode="auto">
          <a:xfrm>
            <a:off x="863600" y="2883416"/>
            <a:ext cx="685800" cy="1815584"/>
          </a:xfrm>
          <a:custGeom>
            <a:avLst/>
            <a:gdLst/>
            <a:ahLst/>
            <a:cxnLst>
              <a:cxn ang="0">
                <a:pos x="176" y="1144"/>
              </a:cxn>
              <a:cxn ang="0">
                <a:pos x="240" y="1120"/>
              </a:cxn>
              <a:cxn ang="0">
                <a:pos x="292" y="1148"/>
              </a:cxn>
              <a:cxn ang="0">
                <a:pos x="244" y="1116"/>
              </a:cxn>
              <a:cxn ang="0">
                <a:pos x="240" y="228"/>
              </a:cxn>
              <a:cxn ang="0">
                <a:pos x="224" y="180"/>
              </a:cxn>
              <a:cxn ang="0">
                <a:pos x="172" y="152"/>
              </a:cxn>
              <a:cxn ang="0">
                <a:pos x="84" y="152"/>
              </a:cxn>
              <a:cxn ang="0">
                <a:pos x="0" y="152"/>
              </a:cxn>
              <a:cxn ang="0">
                <a:pos x="0" y="0"/>
              </a:cxn>
            </a:cxnLst>
            <a:rect l="0" t="0" r="r" b="b"/>
            <a:pathLst>
              <a:path w="292" h="1148">
                <a:moveTo>
                  <a:pt x="176" y="1144"/>
                </a:moveTo>
                <a:lnTo>
                  <a:pt x="240" y="1120"/>
                </a:lnTo>
                <a:lnTo>
                  <a:pt x="292" y="1148"/>
                </a:lnTo>
                <a:lnTo>
                  <a:pt x="244" y="1116"/>
                </a:lnTo>
                <a:lnTo>
                  <a:pt x="240" y="228"/>
                </a:lnTo>
                <a:lnTo>
                  <a:pt x="224" y="180"/>
                </a:lnTo>
                <a:cubicBezTo>
                  <a:pt x="213" y="167"/>
                  <a:pt x="195" y="157"/>
                  <a:pt x="172" y="152"/>
                </a:cubicBezTo>
                <a:lnTo>
                  <a:pt x="84" y="152"/>
                </a:lnTo>
                <a:lnTo>
                  <a:pt x="0" y="152"/>
                </a:lnTo>
                <a:lnTo>
                  <a:pt x="0" y="0"/>
                </a:lnTo>
              </a:path>
            </a:pathLst>
          </a:custGeom>
          <a:noFill/>
          <a:ln w="38100" cap="flat" cmpd="sng">
            <a:solidFill>
              <a:srgbClr val="00FF00"/>
            </a:solidFill>
            <a:prstDash val="solid"/>
            <a:round/>
            <a:headEnd type="none" w="med" len="med"/>
            <a:tailEnd type="triangle" w="med" len="med"/>
          </a:ln>
          <a:effectLst/>
        </p:spPr>
        <p:txBody>
          <a:bodyPr/>
          <a:lstStyle/>
          <a:p>
            <a:endParaRPr lang="en-US"/>
          </a:p>
        </p:txBody>
      </p:sp>
      <p:sp>
        <p:nvSpPr>
          <p:cNvPr id="3080" name="Freeform 8"/>
          <p:cNvSpPr>
            <a:spLocks/>
          </p:cNvSpPr>
          <p:nvPr/>
        </p:nvSpPr>
        <p:spPr bwMode="auto">
          <a:xfrm>
            <a:off x="589280" y="4109720"/>
            <a:ext cx="1854200" cy="1405467"/>
          </a:xfrm>
          <a:custGeom>
            <a:avLst/>
            <a:gdLst/>
            <a:ahLst/>
            <a:cxnLst>
              <a:cxn ang="0">
                <a:pos x="1016" y="600"/>
              </a:cxn>
              <a:cxn ang="0">
                <a:pos x="964" y="644"/>
              </a:cxn>
              <a:cxn ang="0">
                <a:pos x="916" y="692"/>
              </a:cxn>
              <a:cxn ang="0">
                <a:pos x="864" y="732"/>
              </a:cxn>
              <a:cxn ang="0">
                <a:pos x="796" y="744"/>
              </a:cxn>
              <a:cxn ang="0">
                <a:pos x="600" y="740"/>
              </a:cxn>
              <a:cxn ang="0">
                <a:pos x="76" y="740"/>
              </a:cxn>
              <a:cxn ang="0">
                <a:pos x="28" y="728"/>
              </a:cxn>
              <a:cxn ang="0">
                <a:pos x="8" y="696"/>
              </a:cxn>
              <a:cxn ang="0">
                <a:pos x="0" y="652"/>
              </a:cxn>
              <a:cxn ang="0">
                <a:pos x="0" y="0"/>
              </a:cxn>
            </a:cxnLst>
            <a:rect l="0" t="0" r="r" b="b"/>
            <a:pathLst>
              <a:path w="1016" h="744">
                <a:moveTo>
                  <a:pt x="1016" y="600"/>
                </a:moveTo>
                <a:lnTo>
                  <a:pt x="964" y="644"/>
                </a:lnTo>
                <a:lnTo>
                  <a:pt x="916" y="692"/>
                </a:lnTo>
                <a:lnTo>
                  <a:pt x="864" y="732"/>
                </a:lnTo>
                <a:lnTo>
                  <a:pt x="796" y="744"/>
                </a:lnTo>
                <a:lnTo>
                  <a:pt x="600" y="740"/>
                </a:lnTo>
                <a:lnTo>
                  <a:pt x="76" y="740"/>
                </a:lnTo>
                <a:lnTo>
                  <a:pt x="28" y="728"/>
                </a:lnTo>
                <a:lnTo>
                  <a:pt x="8" y="696"/>
                </a:lnTo>
                <a:lnTo>
                  <a:pt x="0" y="652"/>
                </a:lnTo>
                <a:lnTo>
                  <a:pt x="0" y="0"/>
                </a:lnTo>
              </a:path>
            </a:pathLst>
          </a:custGeom>
          <a:noFill/>
          <a:ln w="38100" cap="flat" cmpd="sng">
            <a:solidFill>
              <a:srgbClr val="0099FF"/>
            </a:solidFill>
            <a:prstDash val="solid"/>
            <a:round/>
            <a:headEnd type="none" w="med" len="med"/>
            <a:tailEnd type="none" w="med" len="med"/>
          </a:ln>
          <a:effectLst/>
        </p:spPr>
        <p:txBody>
          <a:bodyPr/>
          <a:lstStyle/>
          <a:p>
            <a:endParaRPr lang="en-US"/>
          </a:p>
        </p:txBody>
      </p:sp>
      <p:sp>
        <p:nvSpPr>
          <p:cNvPr id="3081" name="Freeform 9"/>
          <p:cNvSpPr>
            <a:spLocks/>
          </p:cNvSpPr>
          <p:nvPr/>
        </p:nvSpPr>
        <p:spPr bwMode="auto">
          <a:xfrm>
            <a:off x="589280" y="3362960"/>
            <a:ext cx="6040120" cy="807720"/>
          </a:xfrm>
          <a:custGeom>
            <a:avLst/>
            <a:gdLst/>
            <a:ahLst/>
            <a:cxnLst>
              <a:cxn ang="0">
                <a:pos x="0" y="448"/>
              </a:cxn>
              <a:cxn ang="0">
                <a:pos x="4" y="396"/>
              </a:cxn>
              <a:cxn ang="0">
                <a:pos x="36" y="360"/>
              </a:cxn>
              <a:cxn ang="0">
                <a:pos x="96" y="348"/>
              </a:cxn>
              <a:cxn ang="0">
                <a:pos x="208" y="352"/>
              </a:cxn>
              <a:cxn ang="0">
                <a:pos x="352" y="352"/>
              </a:cxn>
              <a:cxn ang="0">
                <a:pos x="404" y="356"/>
              </a:cxn>
              <a:cxn ang="0">
                <a:pos x="448" y="344"/>
              </a:cxn>
              <a:cxn ang="0">
                <a:pos x="472" y="312"/>
              </a:cxn>
              <a:cxn ang="0">
                <a:pos x="468" y="68"/>
              </a:cxn>
              <a:cxn ang="0">
                <a:pos x="484" y="16"/>
              </a:cxn>
              <a:cxn ang="0">
                <a:pos x="520" y="0"/>
              </a:cxn>
              <a:cxn ang="0">
                <a:pos x="860" y="4"/>
              </a:cxn>
              <a:cxn ang="0">
                <a:pos x="1228" y="4"/>
              </a:cxn>
              <a:cxn ang="0">
                <a:pos x="1304" y="36"/>
              </a:cxn>
              <a:cxn ang="0">
                <a:pos x="1348" y="92"/>
              </a:cxn>
              <a:cxn ang="0">
                <a:pos x="1400" y="160"/>
              </a:cxn>
              <a:cxn ang="0">
                <a:pos x="1488" y="212"/>
              </a:cxn>
              <a:cxn ang="0">
                <a:pos x="1680" y="212"/>
              </a:cxn>
              <a:cxn ang="0">
                <a:pos x="1984" y="208"/>
              </a:cxn>
              <a:cxn ang="0">
                <a:pos x="2256" y="212"/>
              </a:cxn>
              <a:cxn ang="0">
                <a:pos x="2616" y="212"/>
              </a:cxn>
              <a:cxn ang="0">
                <a:pos x="3292" y="208"/>
              </a:cxn>
              <a:cxn ang="0">
                <a:pos x="3348" y="188"/>
              </a:cxn>
              <a:cxn ang="0">
                <a:pos x="3360" y="144"/>
              </a:cxn>
              <a:cxn ang="0">
                <a:pos x="3356" y="108"/>
              </a:cxn>
              <a:cxn ang="0">
                <a:pos x="3356" y="80"/>
              </a:cxn>
            </a:cxnLst>
            <a:rect l="0" t="0" r="r" b="b"/>
            <a:pathLst>
              <a:path w="3360" h="448">
                <a:moveTo>
                  <a:pt x="0" y="448"/>
                </a:moveTo>
                <a:lnTo>
                  <a:pt x="4" y="396"/>
                </a:lnTo>
                <a:lnTo>
                  <a:pt x="36" y="360"/>
                </a:lnTo>
                <a:lnTo>
                  <a:pt x="96" y="348"/>
                </a:lnTo>
                <a:lnTo>
                  <a:pt x="208" y="352"/>
                </a:lnTo>
                <a:lnTo>
                  <a:pt x="352" y="352"/>
                </a:lnTo>
                <a:cubicBezTo>
                  <a:pt x="385" y="353"/>
                  <a:pt x="388" y="357"/>
                  <a:pt x="404" y="356"/>
                </a:cubicBezTo>
                <a:lnTo>
                  <a:pt x="448" y="344"/>
                </a:lnTo>
                <a:lnTo>
                  <a:pt x="472" y="312"/>
                </a:lnTo>
                <a:lnTo>
                  <a:pt x="468" y="68"/>
                </a:lnTo>
                <a:cubicBezTo>
                  <a:pt x="470" y="19"/>
                  <a:pt x="475" y="27"/>
                  <a:pt x="484" y="16"/>
                </a:cubicBezTo>
                <a:lnTo>
                  <a:pt x="520" y="0"/>
                </a:lnTo>
                <a:lnTo>
                  <a:pt x="860" y="4"/>
                </a:lnTo>
                <a:lnTo>
                  <a:pt x="1228" y="4"/>
                </a:lnTo>
                <a:cubicBezTo>
                  <a:pt x="1302" y="9"/>
                  <a:pt x="1284" y="21"/>
                  <a:pt x="1304" y="36"/>
                </a:cubicBezTo>
                <a:cubicBezTo>
                  <a:pt x="1324" y="51"/>
                  <a:pt x="1332" y="71"/>
                  <a:pt x="1348" y="92"/>
                </a:cubicBezTo>
                <a:cubicBezTo>
                  <a:pt x="1364" y="113"/>
                  <a:pt x="1377" y="140"/>
                  <a:pt x="1400" y="160"/>
                </a:cubicBezTo>
                <a:cubicBezTo>
                  <a:pt x="1423" y="180"/>
                  <a:pt x="1441" y="203"/>
                  <a:pt x="1488" y="212"/>
                </a:cubicBezTo>
                <a:cubicBezTo>
                  <a:pt x="1535" y="221"/>
                  <a:pt x="1597" y="213"/>
                  <a:pt x="1680" y="212"/>
                </a:cubicBezTo>
                <a:lnTo>
                  <a:pt x="1984" y="208"/>
                </a:lnTo>
                <a:lnTo>
                  <a:pt x="2256" y="212"/>
                </a:lnTo>
                <a:lnTo>
                  <a:pt x="2616" y="212"/>
                </a:lnTo>
                <a:lnTo>
                  <a:pt x="3292" y="208"/>
                </a:lnTo>
                <a:lnTo>
                  <a:pt x="3348" y="188"/>
                </a:lnTo>
                <a:lnTo>
                  <a:pt x="3360" y="144"/>
                </a:lnTo>
                <a:lnTo>
                  <a:pt x="3356" y="108"/>
                </a:lnTo>
                <a:cubicBezTo>
                  <a:pt x="3355" y="97"/>
                  <a:pt x="3356" y="86"/>
                  <a:pt x="3356" y="80"/>
                </a:cubicBezTo>
              </a:path>
            </a:pathLst>
          </a:custGeom>
          <a:noFill/>
          <a:ln w="38100" cap="flat" cmpd="sng">
            <a:solidFill>
              <a:srgbClr val="0099FF"/>
            </a:solidFill>
            <a:prstDash val="solid"/>
            <a:round/>
            <a:headEnd type="none" w="med" len="med"/>
            <a:tailEnd type="none" w="med" len="med"/>
          </a:ln>
          <a:effectLst/>
        </p:spPr>
        <p:txBody>
          <a:bodyPr/>
          <a:lstStyle/>
          <a:p>
            <a:endParaRPr lang="en-US"/>
          </a:p>
        </p:txBody>
      </p:sp>
      <p:sp>
        <p:nvSpPr>
          <p:cNvPr id="3082" name="Freeform 10"/>
          <p:cNvSpPr>
            <a:spLocks/>
          </p:cNvSpPr>
          <p:nvPr/>
        </p:nvSpPr>
        <p:spPr bwMode="auto">
          <a:xfrm>
            <a:off x="3307975" y="2477865"/>
            <a:ext cx="3572437" cy="2012855"/>
          </a:xfrm>
          <a:custGeom>
            <a:avLst/>
            <a:gdLst/>
            <a:ahLst/>
            <a:cxnLst>
              <a:cxn ang="0">
                <a:pos x="49" y="1132"/>
              </a:cxn>
              <a:cxn ang="0">
                <a:pos x="5" y="1080"/>
              </a:cxn>
              <a:cxn ang="0">
                <a:pos x="17" y="1032"/>
              </a:cxn>
              <a:cxn ang="0">
                <a:pos x="93" y="1004"/>
              </a:cxn>
              <a:cxn ang="0">
                <a:pos x="473" y="1008"/>
              </a:cxn>
              <a:cxn ang="0">
                <a:pos x="1005" y="1012"/>
              </a:cxn>
              <a:cxn ang="0">
                <a:pos x="1541" y="1008"/>
              </a:cxn>
              <a:cxn ang="0">
                <a:pos x="1681" y="1008"/>
              </a:cxn>
              <a:cxn ang="0">
                <a:pos x="1777" y="952"/>
              </a:cxn>
              <a:cxn ang="0">
                <a:pos x="1957" y="792"/>
              </a:cxn>
              <a:cxn ang="0">
                <a:pos x="1985" y="736"/>
              </a:cxn>
              <a:cxn ang="0">
                <a:pos x="1977" y="684"/>
              </a:cxn>
              <a:cxn ang="0">
                <a:pos x="1925" y="636"/>
              </a:cxn>
              <a:cxn ang="0">
                <a:pos x="1849" y="572"/>
              </a:cxn>
              <a:cxn ang="0">
                <a:pos x="1281" y="0"/>
              </a:cxn>
            </a:cxnLst>
            <a:rect l="0" t="0" r="r" b="b"/>
            <a:pathLst>
              <a:path w="1992" h="1132">
                <a:moveTo>
                  <a:pt x="49" y="1132"/>
                </a:moveTo>
                <a:cubicBezTo>
                  <a:pt x="42" y="1123"/>
                  <a:pt x="10" y="1097"/>
                  <a:pt x="5" y="1080"/>
                </a:cubicBezTo>
                <a:cubicBezTo>
                  <a:pt x="0" y="1063"/>
                  <a:pt x="2" y="1045"/>
                  <a:pt x="17" y="1032"/>
                </a:cubicBezTo>
                <a:cubicBezTo>
                  <a:pt x="32" y="1019"/>
                  <a:pt x="17" y="1008"/>
                  <a:pt x="93" y="1004"/>
                </a:cubicBezTo>
                <a:lnTo>
                  <a:pt x="473" y="1008"/>
                </a:lnTo>
                <a:lnTo>
                  <a:pt x="1005" y="1012"/>
                </a:lnTo>
                <a:lnTo>
                  <a:pt x="1541" y="1008"/>
                </a:lnTo>
                <a:lnTo>
                  <a:pt x="1681" y="1008"/>
                </a:lnTo>
                <a:cubicBezTo>
                  <a:pt x="1720" y="999"/>
                  <a:pt x="1731" y="988"/>
                  <a:pt x="1777" y="952"/>
                </a:cubicBezTo>
                <a:lnTo>
                  <a:pt x="1957" y="792"/>
                </a:lnTo>
                <a:cubicBezTo>
                  <a:pt x="1992" y="756"/>
                  <a:pt x="1982" y="754"/>
                  <a:pt x="1985" y="736"/>
                </a:cubicBezTo>
                <a:cubicBezTo>
                  <a:pt x="1988" y="718"/>
                  <a:pt x="1987" y="701"/>
                  <a:pt x="1977" y="684"/>
                </a:cubicBezTo>
                <a:lnTo>
                  <a:pt x="1925" y="636"/>
                </a:lnTo>
                <a:lnTo>
                  <a:pt x="1849" y="572"/>
                </a:lnTo>
                <a:lnTo>
                  <a:pt x="1281" y="0"/>
                </a:lnTo>
              </a:path>
            </a:pathLst>
          </a:custGeom>
          <a:noFill/>
          <a:ln w="38100" cap="flat" cmpd="sng">
            <a:solidFill>
              <a:srgbClr val="0099FF"/>
            </a:solidFill>
            <a:prstDash val="solid"/>
            <a:round/>
            <a:headEnd type="none" w="med" len="med"/>
            <a:tailEnd type="triangle" w="med" len="med"/>
          </a:ln>
          <a:effectLst/>
        </p:spPr>
        <p:txBody>
          <a:bodyPr/>
          <a:lstStyle/>
          <a:p>
            <a:endParaRPr lang="en-US"/>
          </a:p>
        </p:txBody>
      </p:sp>
      <p:sp>
        <p:nvSpPr>
          <p:cNvPr id="3083" name="Freeform 11"/>
          <p:cNvSpPr>
            <a:spLocks/>
          </p:cNvSpPr>
          <p:nvPr/>
        </p:nvSpPr>
        <p:spPr bwMode="auto">
          <a:xfrm>
            <a:off x="1814513" y="4491037"/>
            <a:ext cx="2495550" cy="1966913"/>
          </a:xfrm>
          <a:custGeom>
            <a:avLst/>
            <a:gdLst/>
            <a:ahLst/>
            <a:cxnLst>
              <a:cxn ang="0">
                <a:pos x="1372" y="0"/>
              </a:cxn>
              <a:cxn ang="0">
                <a:pos x="1352" y="44"/>
              </a:cxn>
              <a:cxn ang="0">
                <a:pos x="1324" y="72"/>
              </a:cxn>
              <a:cxn ang="0">
                <a:pos x="1288" y="108"/>
              </a:cxn>
              <a:cxn ang="0">
                <a:pos x="1256" y="132"/>
              </a:cxn>
              <a:cxn ang="0">
                <a:pos x="1212" y="144"/>
              </a:cxn>
              <a:cxn ang="0">
                <a:pos x="1068" y="140"/>
              </a:cxn>
              <a:cxn ang="0">
                <a:pos x="820" y="136"/>
              </a:cxn>
              <a:cxn ang="0">
                <a:pos x="780" y="148"/>
              </a:cxn>
              <a:cxn ang="0">
                <a:pos x="764" y="216"/>
              </a:cxn>
              <a:cxn ang="0">
                <a:pos x="768" y="272"/>
              </a:cxn>
              <a:cxn ang="0">
                <a:pos x="768" y="360"/>
              </a:cxn>
              <a:cxn ang="0">
                <a:pos x="768" y="320"/>
              </a:cxn>
              <a:cxn ang="0">
                <a:pos x="788" y="300"/>
              </a:cxn>
              <a:cxn ang="0">
                <a:pos x="852" y="280"/>
              </a:cxn>
              <a:cxn ang="0">
                <a:pos x="1240" y="284"/>
              </a:cxn>
              <a:cxn ang="0">
                <a:pos x="1272" y="304"/>
              </a:cxn>
              <a:cxn ang="0">
                <a:pos x="1304" y="324"/>
              </a:cxn>
              <a:cxn ang="0">
                <a:pos x="1340" y="360"/>
              </a:cxn>
              <a:cxn ang="0">
                <a:pos x="1368" y="396"/>
              </a:cxn>
              <a:cxn ang="0">
                <a:pos x="1352" y="372"/>
              </a:cxn>
              <a:cxn ang="0">
                <a:pos x="1328" y="344"/>
              </a:cxn>
              <a:cxn ang="0">
                <a:pos x="1292" y="320"/>
              </a:cxn>
              <a:cxn ang="0">
                <a:pos x="1260" y="296"/>
              </a:cxn>
              <a:cxn ang="0">
                <a:pos x="1232" y="280"/>
              </a:cxn>
              <a:cxn ang="0">
                <a:pos x="852" y="280"/>
              </a:cxn>
              <a:cxn ang="0">
                <a:pos x="808" y="288"/>
              </a:cxn>
              <a:cxn ang="0">
                <a:pos x="772" y="308"/>
              </a:cxn>
              <a:cxn ang="0">
                <a:pos x="768" y="336"/>
              </a:cxn>
              <a:cxn ang="0">
                <a:pos x="768" y="372"/>
              </a:cxn>
              <a:cxn ang="0">
                <a:pos x="760" y="1028"/>
              </a:cxn>
              <a:cxn ang="0">
                <a:pos x="748" y="1060"/>
              </a:cxn>
              <a:cxn ang="0">
                <a:pos x="724" y="1076"/>
              </a:cxn>
              <a:cxn ang="0">
                <a:pos x="696" y="1080"/>
              </a:cxn>
              <a:cxn ang="0">
                <a:pos x="668" y="1076"/>
              </a:cxn>
              <a:cxn ang="0">
                <a:pos x="632" y="1048"/>
              </a:cxn>
              <a:cxn ang="0">
                <a:pos x="616" y="1028"/>
              </a:cxn>
              <a:cxn ang="0">
                <a:pos x="620" y="932"/>
              </a:cxn>
              <a:cxn ang="0">
                <a:pos x="620" y="632"/>
              </a:cxn>
              <a:cxn ang="0">
                <a:pos x="620" y="608"/>
              </a:cxn>
              <a:cxn ang="0">
                <a:pos x="616" y="576"/>
              </a:cxn>
              <a:cxn ang="0">
                <a:pos x="592" y="552"/>
              </a:cxn>
              <a:cxn ang="0">
                <a:pos x="552" y="548"/>
              </a:cxn>
              <a:cxn ang="0">
                <a:pos x="240" y="548"/>
              </a:cxn>
              <a:cxn ang="0">
                <a:pos x="212" y="536"/>
              </a:cxn>
              <a:cxn ang="0">
                <a:pos x="192" y="476"/>
              </a:cxn>
              <a:cxn ang="0">
                <a:pos x="196" y="388"/>
              </a:cxn>
              <a:cxn ang="0">
                <a:pos x="196" y="340"/>
              </a:cxn>
              <a:cxn ang="0">
                <a:pos x="156" y="320"/>
              </a:cxn>
              <a:cxn ang="0">
                <a:pos x="96" y="320"/>
              </a:cxn>
              <a:cxn ang="0">
                <a:pos x="40" y="320"/>
              </a:cxn>
              <a:cxn ang="0">
                <a:pos x="0" y="320"/>
              </a:cxn>
            </a:cxnLst>
            <a:rect l="0" t="0" r="r" b="b"/>
            <a:pathLst>
              <a:path w="1372" h="1080">
                <a:moveTo>
                  <a:pt x="1372" y="0"/>
                </a:moveTo>
                <a:lnTo>
                  <a:pt x="1352" y="44"/>
                </a:lnTo>
                <a:lnTo>
                  <a:pt x="1324" y="72"/>
                </a:lnTo>
                <a:lnTo>
                  <a:pt x="1288" y="108"/>
                </a:lnTo>
                <a:lnTo>
                  <a:pt x="1256" y="132"/>
                </a:lnTo>
                <a:lnTo>
                  <a:pt x="1212" y="144"/>
                </a:lnTo>
                <a:lnTo>
                  <a:pt x="1068" y="140"/>
                </a:lnTo>
                <a:lnTo>
                  <a:pt x="820" y="136"/>
                </a:lnTo>
                <a:lnTo>
                  <a:pt x="780" y="148"/>
                </a:lnTo>
                <a:lnTo>
                  <a:pt x="764" y="216"/>
                </a:lnTo>
                <a:lnTo>
                  <a:pt x="768" y="272"/>
                </a:lnTo>
                <a:lnTo>
                  <a:pt x="768" y="360"/>
                </a:lnTo>
                <a:lnTo>
                  <a:pt x="768" y="320"/>
                </a:lnTo>
                <a:lnTo>
                  <a:pt x="788" y="300"/>
                </a:lnTo>
                <a:lnTo>
                  <a:pt x="852" y="280"/>
                </a:lnTo>
                <a:lnTo>
                  <a:pt x="1240" y="284"/>
                </a:lnTo>
                <a:lnTo>
                  <a:pt x="1272" y="304"/>
                </a:lnTo>
                <a:lnTo>
                  <a:pt x="1304" y="324"/>
                </a:lnTo>
                <a:lnTo>
                  <a:pt x="1340" y="360"/>
                </a:lnTo>
                <a:lnTo>
                  <a:pt x="1368" y="396"/>
                </a:lnTo>
                <a:lnTo>
                  <a:pt x="1352" y="372"/>
                </a:lnTo>
                <a:lnTo>
                  <a:pt x="1328" y="344"/>
                </a:lnTo>
                <a:lnTo>
                  <a:pt x="1292" y="320"/>
                </a:lnTo>
                <a:lnTo>
                  <a:pt x="1260" y="296"/>
                </a:lnTo>
                <a:lnTo>
                  <a:pt x="1232" y="280"/>
                </a:lnTo>
                <a:lnTo>
                  <a:pt x="852" y="280"/>
                </a:lnTo>
                <a:lnTo>
                  <a:pt x="808" y="288"/>
                </a:lnTo>
                <a:lnTo>
                  <a:pt x="772" y="308"/>
                </a:lnTo>
                <a:lnTo>
                  <a:pt x="768" y="336"/>
                </a:lnTo>
                <a:lnTo>
                  <a:pt x="768" y="372"/>
                </a:lnTo>
                <a:lnTo>
                  <a:pt x="760" y="1028"/>
                </a:lnTo>
                <a:lnTo>
                  <a:pt x="748" y="1060"/>
                </a:lnTo>
                <a:lnTo>
                  <a:pt x="724" y="1076"/>
                </a:lnTo>
                <a:lnTo>
                  <a:pt x="696" y="1080"/>
                </a:lnTo>
                <a:lnTo>
                  <a:pt x="668" y="1076"/>
                </a:lnTo>
                <a:lnTo>
                  <a:pt x="632" y="1048"/>
                </a:lnTo>
                <a:lnTo>
                  <a:pt x="616" y="1028"/>
                </a:lnTo>
                <a:lnTo>
                  <a:pt x="620" y="932"/>
                </a:lnTo>
                <a:lnTo>
                  <a:pt x="620" y="632"/>
                </a:lnTo>
                <a:lnTo>
                  <a:pt x="620" y="608"/>
                </a:lnTo>
                <a:lnTo>
                  <a:pt x="616" y="576"/>
                </a:lnTo>
                <a:lnTo>
                  <a:pt x="592" y="552"/>
                </a:lnTo>
                <a:lnTo>
                  <a:pt x="552" y="548"/>
                </a:lnTo>
                <a:lnTo>
                  <a:pt x="240" y="548"/>
                </a:lnTo>
                <a:lnTo>
                  <a:pt x="212" y="536"/>
                </a:lnTo>
                <a:lnTo>
                  <a:pt x="192" y="476"/>
                </a:lnTo>
                <a:lnTo>
                  <a:pt x="196" y="388"/>
                </a:lnTo>
                <a:lnTo>
                  <a:pt x="196" y="340"/>
                </a:lnTo>
                <a:lnTo>
                  <a:pt x="156" y="320"/>
                </a:lnTo>
                <a:lnTo>
                  <a:pt x="96" y="320"/>
                </a:lnTo>
                <a:lnTo>
                  <a:pt x="40" y="320"/>
                </a:lnTo>
                <a:lnTo>
                  <a:pt x="0" y="320"/>
                </a:lnTo>
              </a:path>
            </a:pathLst>
          </a:custGeom>
          <a:noFill/>
          <a:ln w="38100" cap="flat" cmpd="sng">
            <a:solidFill>
              <a:srgbClr val="FFFF00"/>
            </a:solidFill>
            <a:prstDash val="solid"/>
            <a:round/>
            <a:headEnd type="none" w="med" len="med"/>
            <a:tailEnd type="triangle" w="sm" len="med"/>
          </a:ln>
          <a:effectLst/>
        </p:spPr>
        <p:txBody>
          <a:bodyPr/>
          <a:lstStyle/>
          <a:p>
            <a:endParaRPr lang="en-US"/>
          </a:p>
        </p:txBody>
      </p:sp>
      <p:sp>
        <p:nvSpPr>
          <p:cNvPr id="3084" name="Freeform 12"/>
          <p:cNvSpPr>
            <a:spLocks/>
          </p:cNvSpPr>
          <p:nvPr/>
        </p:nvSpPr>
        <p:spPr bwMode="auto">
          <a:xfrm>
            <a:off x="1432560" y="3826510"/>
            <a:ext cx="374650" cy="1254688"/>
          </a:xfrm>
          <a:custGeom>
            <a:avLst/>
            <a:gdLst/>
            <a:ahLst/>
            <a:cxnLst>
              <a:cxn ang="0">
                <a:pos x="192" y="640"/>
              </a:cxn>
              <a:cxn ang="0">
                <a:pos x="140" y="640"/>
              </a:cxn>
              <a:cxn ang="0">
                <a:pos x="84" y="640"/>
              </a:cxn>
              <a:cxn ang="0">
                <a:pos x="28" y="636"/>
              </a:cxn>
              <a:cxn ang="0">
                <a:pos x="0" y="596"/>
              </a:cxn>
              <a:cxn ang="0">
                <a:pos x="0" y="516"/>
              </a:cxn>
              <a:cxn ang="0">
                <a:pos x="0" y="0"/>
              </a:cxn>
            </a:cxnLst>
            <a:rect l="0" t="0" r="r" b="b"/>
            <a:pathLst>
              <a:path w="192" h="643">
                <a:moveTo>
                  <a:pt x="192" y="640"/>
                </a:moveTo>
                <a:lnTo>
                  <a:pt x="140" y="640"/>
                </a:lnTo>
                <a:cubicBezTo>
                  <a:pt x="122" y="640"/>
                  <a:pt x="103" y="641"/>
                  <a:pt x="84" y="640"/>
                </a:cubicBezTo>
                <a:cubicBezTo>
                  <a:pt x="65" y="639"/>
                  <a:pt x="42" y="643"/>
                  <a:pt x="28" y="636"/>
                </a:cubicBezTo>
                <a:cubicBezTo>
                  <a:pt x="14" y="629"/>
                  <a:pt x="5" y="616"/>
                  <a:pt x="0" y="596"/>
                </a:cubicBezTo>
                <a:lnTo>
                  <a:pt x="0" y="516"/>
                </a:lnTo>
                <a:lnTo>
                  <a:pt x="0" y="0"/>
                </a:lnTo>
              </a:path>
            </a:pathLst>
          </a:custGeom>
          <a:noFill/>
          <a:ln w="38100" cap="flat" cmpd="sng">
            <a:solidFill>
              <a:srgbClr val="0099FF"/>
            </a:solidFill>
            <a:prstDash val="solid"/>
            <a:round/>
            <a:headEnd type="none" w="med" len="med"/>
            <a:tailEnd type="triangle" w="med" len="med"/>
          </a:ln>
          <a:effectLst/>
        </p:spPr>
        <p:txBody>
          <a:bodyPr/>
          <a:lstStyle/>
          <a:p>
            <a:endParaRPr lang="en-US"/>
          </a:p>
        </p:txBody>
      </p:sp>
      <p:sp>
        <p:nvSpPr>
          <p:cNvPr id="3085" name="Freeform 13"/>
          <p:cNvSpPr>
            <a:spLocks/>
          </p:cNvSpPr>
          <p:nvPr/>
        </p:nvSpPr>
        <p:spPr bwMode="auto">
          <a:xfrm>
            <a:off x="4424680" y="2489200"/>
            <a:ext cx="2413000" cy="2753360"/>
          </a:xfrm>
          <a:custGeom>
            <a:avLst/>
            <a:gdLst/>
            <a:ahLst/>
            <a:cxnLst>
              <a:cxn ang="0">
                <a:pos x="36" y="1116"/>
              </a:cxn>
              <a:cxn ang="0">
                <a:pos x="16" y="1140"/>
              </a:cxn>
              <a:cxn ang="0">
                <a:pos x="4" y="1176"/>
              </a:cxn>
              <a:cxn ang="0">
                <a:pos x="8" y="1204"/>
              </a:cxn>
              <a:cxn ang="0">
                <a:pos x="16" y="1236"/>
              </a:cxn>
              <a:cxn ang="0">
                <a:pos x="72" y="1260"/>
              </a:cxn>
              <a:cxn ang="0">
                <a:pos x="640" y="1256"/>
              </a:cxn>
              <a:cxn ang="0">
                <a:pos x="832" y="1252"/>
              </a:cxn>
              <a:cxn ang="0">
                <a:pos x="792" y="1296"/>
              </a:cxn>
              <a:cxn ang="0">
                <a:pos x="756" y="1336"/>
              </a:cxn>
              <a:cxn ang="0">
                <a:pos x="704" y="1380"/>
              </a:cxn>
              <a:cxn ang="0">
                <a:pos x="668" y="1396"/>
              </a:cxn>
              <a:cxn ang="0">
                <a:pos x="628" y="1408"/>
              </a:cxn>
              <a:cxn ang="0">
                <a:pos x="456" y="1408"/>
              </a:cxn>
              <a:cxn ang="0">
                <a:pos x="348" y="1408"/>
              </a:cxn>
              <a:cxn ang="0">
                <a:pos x="216" y="1408"/>
              </a:cxn>
              <a:cxn ang="0">
                <a:pos x="124" y="1408"/>
              </a:cxn>
              <a:cxn ang="0">
                <a:pos x="68" y="1408"/>
              </a:cxn>
              <a:cxn ang="0">
                <a:pos x="24" y="1420"/>
              </a:cxn>
              <a:cxn ang="0">
                <a:pos x="0" y="1460"/>
              </a:cxn>
              <a:cxn ang="0">
                <a:pos x="12" y="1496"/>
              </a:cxn>
              <a:cxn ang="0">
                <a:pos x="40" y="1524"/>
              </a:cxn>
              <a:cxn ang="0">
                <a:pos x="12" y="1488"/>
              </a:cxn>
              <a:cxn ang="0">
                <a:pos x="4" y="1464"/>
              </a:cxn>
              <a:cxn ang="0">
                <a:pos x="16" y="1428"/>
              </a:cxn>
              <a:cxn ang="0">
                <a:pos x="60" y="1400"/>
              </a:cxn>
              <a:cxn ang="0">
                <a:pos x="104" y="1412"/>
              </a:cxn>
              <a:cxn ang="0">
                <a:pos x="212" y="1400"/>
              </a:cxn>
              <a:cxn ang="0">
                <a:pos x="432" y="1408"/>
              </a:cxn>
              <a:cxn ang="0">
                <a:pos x="600" y="1408"/>
              </a:cxn>
              <a:cxn ang="0">
                <a:pos x="636" y="1408"/>
              </a:cxn>
              <a:cxn ang="0">
                <a:pos x="664" y="1400"/>
              </a:cxn>
              <a:cxn ang="0">
                <a:pos x="696" y="1384"/>
              </a:cxn>
              <a:cxn ang="0">
                <a:pos x="732" y="1356"/>
              </a:cxn>
              <a:cxn ang="0">
                <a:pos x="768" y="1328"/>
              </a:cxn>
              <a:cxn ang="0">
                <a:pos x="820" y="1264"/>
              </a:cxn>
              <a:cxn ang="0">
                <a:pos x="836" y="1244"/>
              </a:cxn>
              <a:cxn ang="0">
                <a:pos x="976" y="1108"/>
              </a:cxn>
              <a:cxn ang="0">
                <a:pos x="1088" y="996"/>
              </a:cxn>
              <a:cxn ang="0">
                <a:pos x="1172" y="912"/>
              </a:cxn>
              <a:cxn ang="0">
                <a:pos x="1292" y="788"/>
              </a:cxn>
              <a:cxn ang="0">
                <a:pos x="1328" y="756"/>
              </a:cxn>
              <a:cxn ang="0">
                <a:pos x="1348" y="704"/>
              </a:cxn>
              <a:cxn ang="0">
                <a:pos x="1328" y="656"/>
              </a:cxn>
              <a:cxn ang="0">
                <a:pos x="1296" y="624"/>
              </a:cxn>
              <a:cxn ang="0">
                <a:pos x="1252" y="576"/>
              </a:cxn>
              <a:cxn ang="0">
                <a:pos x="1160" y="484"/>
              </a:cxn>
              <a:cxn ang="0">
                <a:pos x="992" y="316"/>
              </a:cxn>
              <a:cxn ang="0">
                <a:pos x="840" y="164"/>
              </a:cxn>
              <a:cxn ang="0">
                <a:pos x="672" y="0"/>
              </a:cxn>
            </a:cxnLst>
            <a:rect l="0" t="0" r="r" b="b"/>
            <a:pathLst>
              <a:path w="1348" h="1524">
                <a:moveTo>
                  <a:pt x="36" y="1116"/>
                </a:moveTo>
                <a:lnTo>
                  <a:pt x="16" y="1140"/>
                </a:lnTo>
                <a:lnTo>
                  <a:pt x="4" y="1176"/>
                </a:lnTo>
                <a:lnTo>
                  <a:pt x="8" y="1204"/>
                </a:lnTo>
                <a:lnTo>
                  <a:pt x="16" y="1236"/>
                </a:lnTo>
                <a:lnTo>
                  <a:pt x="72" y="1260"/>
                </a:lnTo>
                <a:lnTo>
                  <a:pt x="640" y="1256"/>
                </a:lnTo>
                <a:lnTo>
                  <a:pt x="832" y="1252"/>
                </a:lnTo>
                <a:lnTo>
                  <a:pt x="792" y="1296"/>
                </a:lnTo>
                <a:lnTo>
                  <a:pt x="756" y="1336"/>
                </a:lnTo>
                <a:lnTo>
                  <a:pt x="704" y="1380"/>
                </a:lnTo>
                <a:lnTo>
                  <a:pt x="668" y="1396"/>
                </a:lnTo>
                <a:lnTo>
                  <a:pt x="628" y="1408"/>
                </a:lnTo>
                <a:lnTo>
                  <a:pt x="456" y="1408"/>
                </a:lnTo>
                <a:lnTo>
                  <a:pt x="348" y="1408"/>
                </a:lnTo>
                <a:lnTo>
                  <a:pt x="216" y="1408"/>
                </a:lnTo>
                <a:lnTo>
                  <a:pt x="124" y="1408"/>
                </a:lnTo>
                <a:lnTo>
                  <a:pt x="68" y="1408"/>
                </a:lnTo>
                <a:lnTo>
                  <a:pt x="24" y="1420"/>
                </a:lnTo>
                <a:lnTo>
                  <a:pt x="0" y="1460"/>
                </a:lnTo>
                <a:lnTo>
                  <a:pt x="12" y="1496"/>
                </a:lnTo>
                <a:lnTo>
                  <a:pt x="40" y="1524"/>
                </a:lnTo>
                <a:lnTo>
                  <a:pt x="12" y="1488"/>
                </a:lnTo>
                <a:lnTo>
                  <a:pt x="4" y="1464"/>
                </a:lnTo>
                <a:lnTo>
                  <a:pt x="16" y="1428"/>
                </a:lnTo>
                <a:lnTo>
                  <a:pt x="60" y="1400"/>
                </a:lnTo>
                <a:lnTo>
                  <a:pt x="104" y="1412"/>
                </a:lnTo>
                <a:lnTo>
                  <a:pt x="212" y="1400"/>
                </a:lnTo>
                <a:lnTo>
                  <a:pt x="432" y="1408"/>
                </a:lnTo>
                <a:lnTo>
                  <a:pt x="600" y="1408"/>
                </a:lnTo>
                <a:lnTo>
                  <a:pt x="636" y="1408"/>
                </a:lnTo>
                <a:lnTo>
                  <a:pt x="664" y="1400"/>
                </a:lnTo>
                <a:lnTo>
                  <a:pt x="696" y="1384"/>
                </a:lnTo>
                <a:lnTo>
                  <a:pt x="732" y="1356"/>
                </a:lnTo>
                <a:lnTo>
                  <a:pt x="768" y="1328"/>
                </a:lnTo>
                <a:lnTo>
                  <a:pt x="820" y="1264"/>
                </a:lnTo>
                <a:lnTo>
                  <a:pt x="836" y="1244"/>
                </a:lnTo>
                <a:lnTo>
                  <a:pt x="976" y="1108"/>
                </a:lnTo>
                <a:lnTo>
                  <a:pt x="1088" y="996"/>
                </a:lnTo>
                <a:lnTo>
                  <a:pt x="1172" y="912"/>
                </a:lnTo>
                <a:lnTo>
                  <a:pt x="1292" y="788"/>
                </a:lnTo>
                <a:lnTo>
                  <a:pt x="1328" y="756"/>
                </a:lnTo>
                <a:cubicBezTo>
                  <a:pt x="1337" y="742"/>
                  <a:pt x="1348" y="721"/>
                  <a:pt x="1348" y="704"/>
                </a:cubicBezTo>
                <a:cubicBezTo>
                  <a:pt x="1348" y="687"/>
                  <a:pt x="1337" y="669"/>
                  <a:pt x="1328" y="656"/>
                </a:cubicBezTo>
                <a:lnTo>
                  <a:pt x="1296" y="624"/>
                </a:lnTo>
                <a:lnTo>
                  <a:pt x="1252" y="576"/>
                </a:lnTo>
                <a:lnTo>
                  <a:pt x="1160" y="484"/>
                </a:lnTo>
                <a:lnTo>
                  <a:pt x="992" y="316"/>
                </a:lnTo>
                <a:lnTo>
                  <a:pt x="840" y="164"/>
                </a:lnTo>
                <a:lnTo>
                  <a:pt x="672" y="0"/>
                </a:lnTo>
              </a:path>
            </a:pathLst>
          </a:custGeom>
          <a:noFill/>
          <a:ln w="38100" cap="flat" cmpd="sng">
            <a:solidFill>
              <a:srgbClr val="FF00FF"/>
            </a:solidFill>
            <a:prstDash val="solid"/>
            <a:round/>
            <a:headEnd type="none" w="med" len="med"/>
            <a:tailEnd type="triangle" w="med" len="med"/>
          </a:ln>
          <a:effectLst/>
        </p:spPr>
        <p:txBody>
          <a:bodyPr/>
          <a:lstStyle/>
          <a:p>
            <a:endParaRPr lang="en-US"/>
          </a:p>
        </p:txBody>
      </p:sp>
      <p:sp>
        <p:nvSpPr>
          <p:cNvPr id="3086" name="Freeform 14"/>
          <p:cNvSpPr>
            <a:spLocks/>
          </p:cNvSpPr>
          <p:nvPr/>
        </p:nvSpPr>
        <p:spPr bwMode="auto">
          <a:xfrm>
            <a:off x="5852160" y="2727960"/>
            <a:ext cx="1595120" cy="2788920"/>
          </a:xfrm>
          <a:custGeom>
            <a:avLst/>
            <a:gdLst/>
            <a:ahLst/>
            <a:cxnLst>
              <a:cxn ang="0">
                <a:pos x="0" y="1388"/>
              </a:cxn>
              <a:cxn ang="0">
                <a:pos x="48" y="1436"/>
              </a:cxn>
              <a:cxn ang="0">
                <a:pos x="112" y="1504"/>
              </a:cxn>
              <a:cxn ang="0">
                <a:pos x="156" y="1540"/>
              </a:cxn>
              <a:cxn ang="0">
                <a:pos x="188" y="1552"/>
              </a:cxn>
              <a:cxn ang="0">
                <a:pos x="220" y="1536"/>
              </a:cxn>
              <a:cxn ang="0">
                <a:pos x="256" y="1500"/>
              </a:cxn>
              <a:cxn ang="0">
                <a:pos x="860" y="888"/>
              </a:cxn>
              <a:cxn ang="0">
                <a:pos x="876" y="864"/>
              </a:cxn>
              <a:cxn ang="0">
                <a:pos x="884" y="840"/>
              </a:cxn>
              <a:cxn ang="0">
                <a:pos x="876" y="800"/>
              </a:cxn>
              <a:cxn ang="0">
                <a:pos x="848" y="776"/>
              </a:cxn>
              <a:cxn ang="0">
                <a:pos x="808" y="736"/>
              </a:cxn>
              <a:cxn ang="0">
                <a:pos x="68" y="0"/>
              </a:cxn>
            </a:cxnLst>
            <a:rect l="0" t="0" r="r" b="b"/>
            <a:pathLst>
              <a:path w="884" h="1552">
                <a:moveTo>
                  <a:pt x="0" y="1388"/>
                </a:moveTo>
                <a:lnTo>
                  <a:pt x="48" y="1436"/>
                </a:lnTo>
                <a:lnTo>
                  <a:pt x="112" y="1504"/>
                </a:lnTo>
                <a:lnTo>
                  <a:pt x="156" y="1540"/>
                </a:lnTo>
                <a:lnTo>
                  <a:pt x="188" y="1552"/>
                </a:lnTo>
                <a:lnTo>
                  <a:pt x="220" y="1536"/>
                </a:lnTo>
                <a:lnTo>
                  <a:pt x="256" y="1500"/>
                </a:lnTo>
                <a:lnTo>
                  <a:pt x="860" y="888"/>
                </a:lnTo>
                <a:lnTo>
                  <a:pt x="876" y="864"/>
                </a:lnTo>
                <a:lnTo>
                  <a:pt x="884" y="840"/>
                </a:lnTo>
                <a:lnTo>
                  <a:pt x="876" y="800"/>
                </a:lnTo>
                <a:lnTo>
                  <a:pt x="848" y="776"/>
                </a:lnTo>
                <a:lnTo>
                  <a:pt x="808" y="736"/>
                </a:lnTo>
                <a:lnTo>
                  <a:pt x="68" y="0"/>
                </a:lnTo>
              </a:path>
            </a:pathLst>
          </a:custGeom>
          <a:noFill/>
          <a:ln w="38100" cap="flat" cmpd="sng">
            <a:solidFill>
              <a:srgbClr val="FF9900"/>
            </a:solidFill>
            <a:prstDash val="solid"/>
            <a:round/>
            <a:headEnd type="none" w="med" len="med"/>
            <a:tailEnd type="triangle" w="med" len="med"/>
          </a:ln>
          <a:effectLst/>
        </p:spPr>
        <p:txBody>
          <a:bodyPr/>
          <a:lstStyle/>
          <a:p>
            <a:endParaRPr lang="en-US"/>
          </a:p>
        </p:txBody>
      </p:sp>
      <p:sp>
        <p:nvSpPr>
          <p:cNvPr id="3087" name="Oval 15"/>
          <p:cNvSpPr>
            <a:spLocks noChangeArrowheads="1"/>
          </p:cNvSpPr>
          <p:nvPr/>
        </p:nvSpPr>
        <p:spPr bwMode="auto">
          <a:xfrm>
            <a:off x="4448810" y="4394835"/>
            <a:ext cx="323850" cy="215900"/>
          </a:xfrm>
          <a:prstGeom prst="ellipse">
            <a:avLst/>
          </a:prstGeom>
          <a:noFill/>
          <a:ln w="38100" algn="ctr">
            <a:solidFill>
              <a:schemeClr val="tx1"/>
            </a:solidFill>
            <a:round/>
            <a:headEnd/>
            <a:tailEnd/>
          </a:ln>
          <a:effectLst/>
        </p:spPr>
        <p:txBody>
          <a:bodyPr wrap="none" anchor="ctr"/>
          <a:lstStyle/>
          <a:p>
            <a:endParaRPr lang="en-US"/>
          </a:p>
        </p:txBody>
      </p:sp>
      <p:sp>
        <p:nvSpPr>
          <p:cNvPr id="3088" name="Oval 16"/>
          <p:cNvSpPr>
            <a:spLocks noChangeArrowheads="1"/>
          </p:cNvSpPr>
          <p:nvPr/>
        </p:nvSpPr>
        <p:spPr bwMode="auto">
          <a:xfrm>
            <a:off x="4448810" y="5155248"/>
            <a:ext cx="323850" cy="215900"/>
          </a:xfrm>
          <a:prstGeom prst="ellipse">
            <a:avLst/>
          </a:prstGeom>
          <a:noFill/>
          <a:ln w="38100" algn="ctr">
            <a:solidFill>
              <a:schemeClr val="tx1"/>
            </a:solidFill>
            <a:round/>
            <a:headEnd/>
            <a:tailEnd/>
          </a:ln>
          <a:effectLst/>
        </p:spPr>
        <p:txBody>
          <a:bodyPr wrap="none" anchor="ctr"/>
          <a:lstStyle/>
          <a:p>
            <a:endParaRPr lang="en-US"/>
          </a:p>
        </p:txBody>
      </p:sp>
      <p:sp>
        <p:nvSpPr>
          <p:cNvPr id="3089" name="Oval 17"/>
          <p:cNvSpPr>
            <a:spLocks noChangeArrowheads="1"/>
          </p:cNvSpPr>
          <p:nvPr/>
        </p:nvSpPr>
        <p:spPr bwMode="auto">
          <a:xfrm>
            <a:off x="3303588" y="4394835"/>
            <a:ext cx="323850" cy="215900"/>
          </a:xfrm>
          <a:prstGeom prst="ellipse">
            <a:avLst/>
          </a:prstGeom>
          <a:noFill/>
          <a:ln w="38100" algn="ctr">
            <a:solidFill>
              <a:schemeClr val="tx1"/>
            </a:solidFill>
            <a:round/>
            <a:headEnd/>
            <a:tailEnd/>
          </a:ln>
          <a:effectLst/>
        </p:spPr>
        <p:txBody>
          <a:bodyPr wrap="none" anchor="ctr"/>
          <a:lstStyle/>
          <a:p>
            <a:endParaRPr lang="en-US"/>
          </a:p>
        </p:txBody>
      </p:sp>
      <p:sp>
        <p:nvSpPr>
          <p:cNvPr id="3090" name="Oval 18"/>
          <p:cNvSpPr>
            <a:spLocks noChangeArrowheads="1"/>
          </p:cNvSpPr>
          <p:nvPr/>
        </p:nvSpPr>
        <p:spPr bwMode="auto">
          <a:xfrm>
            <a:off x="2368233" y="5155248"/>
            <a:ext cx="323850" cy="215900"/>
          </a:xfrm>
          <a:prstGeom prst="ellipse">
            <a:avLst/>
          </a:prstGeom>
          <a:noFill/>
          <a:ln w="38100" algn="ctr">
            <a:solidFill>
              <a:schemeClr val="tx1"/>
            </a:solidFill>
            <a:round/>
            <a:headEnd/>
            <a:tailEnd/>
          </a:ln>
          <a:effectLst/>
        </p:spPr>
        <p:txBody>
          <a:bodyPr wrap="none" anchor="ctr"/>
          <a:lstStyle/>
          <a:p>
            <a:endParaRPr lang="en-US"/>
          </a:p>
        </p:txBody>
      </p:sp>
      <p:sp>
        <p:nvSpPr>
          <p:cNvPr id="19" name="Rectangle 18"/>
          <p:cNvSpPr/>
          <p:nvPr/>
        </p:nvSpPr>
        <p:spPr bwMode="auto">
          <a:xfrm>
            <a:off x="3095836" y="332656"/>
            <a:ext cx="92948" cy="15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en-US" sz="1800" b="0" i="0" u="none" strike="noStrike" cap="none" normalizeH="0" baseline="0" dirty="0" smtClean="0">
              <a:ln>
                <a:noFill/>
              </a:ln>
              <a:solidFill>
                <a:schemeClr val="tx1"/>
              </a:solidFill>
              <a:effectLst/>
              <a:latin typeface="Arial" charset="0"/>
            </a:endParaRPr>
          </a:p>
        </p:txBody>
      </p:sp>
      <p:sp>
        <p:nvSpPr>
          <p:cNvPr id="20" name="Freeform 12"/>
          <p:cNvSpPr>
            <a:spLocks/>
          </p:cNvSpPr>
          <p:nvPr/>
        </p:nvSpPr>
        <p:spPr bwMode="auto">
          <a:xfrm>
            <a:off x="1408176" y="3849624"/>
            <a:ext cx="374650" cy="1254688"/>
          </a:xfrm>
          <a:custGeom>
            <a:avLst/>
            <a:gdLst/>
            <a:ahLst/>
            <a:cxnLst>
              <a:cxn ang="0">
                <a:pos x="192" y="640"/>
              </a:cxn>
              <a:cxn ang="0">
                <a:pos x="140" y="640"/>
              </a:cxn>
              <a:cxn ang="0">
                <a:pos x="84" y="640"/>
              </a:cxn>
              <a:cxn ang="0">
                <a:pos x="28" y="636"/>
              </a:cxn>
              <a:cxn ang="0">
                <a:pos x="0" y="596"/>
              </a:cxn>
              <a:cxn ang="0">
                <a:pos x="0" y="516"/>
              </a:cxn>
              <a:cxn ang="0">
                <a:pos x="0" y="0"/>
              </a:cxn>
            </a:cxnLst>
            <a:rect l="0" t="0" r="r" b="b"/>
            <a:pathLst>
              <a:path w="192" h="643">
                <a:moveTo>
                  <a:pt x="192" y="640"/>
                </a:moveTo>
                <a:lnTo>
                  <a:pt x="140" y="640"/>
                </a:lnTo>
                <a:cubicBezTo>
                  <a:pt x="122" y="640"/>
                  <a:pt x="103" y="641"/>
                  <a:pt x="84" y="640"/>
                </a:cubicBezTo>
                <a:cubicBezTo>
                  <a:pt x="65" y="639"/>
                  <a:pt x="42" y="643"/>
                  <a:pt x="28" y="636"/>
                </a:cubicBezTo>
                <a:cubicBezTo>
                  <a:pt x="14" y="629"/>
                  <a:pt x="5" y="616"/>
                  <a:pt x="0" y="596"/>
                </a:cubicBezTo>
                <a:lnTo>
                  <a:pt x="0" y="516"/>
                </a:lnTo>
                <a:lnTo>
                  <a:pt x="0" y="0"/>
                </a:lnTo>
              </a:path>
            </a:pathLst>
          </a:custGeom>
          <a:noFill/>
          <a:ln w="38100" cap="flat" cmpd="sng">
            <a:solidFill>
              <a:srgbClr val="66FF33"/>
            </a:solidFill>
            <a:prstDash val="solid"/>
            <a:round/>
            <a:headEnd type="none" w="med" len="med"/>
            <a:tailEnd type="triangle" w="med" len="med"/>
          </a:ln>
          <a:effectLst/>
        </p:spPr>
        <p:txBody>
          <a:bodyPr/>
          <a:lstStyle/>
          <a:p>
            <a:endParaRPr lang="en-US"/>
          </a:p>
        </p:txBody>
      </p:sp>
      <p:sp>
        <p:nvSpPr>
          <p:cNvPr id="21" name="Oval 16"/>
          <p:cNvSpPr>
            <a:spLocks noChangeArrowheads="1"/>
          </p:cNvSpPr>
          <p:nvPr/>
        </p:nvSpPr>
        <p:spPr bwMode="auto">
          <a:xfrm>
            <a:off x="4876800" y="6254321"/>
            <a:ext cx="197630" cy="215900"/>
          </a:xfrm>
          <a:prstGeom prst="ellipse">
            <a:avLst/>
          </a:prstGeom>
          <a:noFill/>
          <a:ln w="38100" algn="ctr">
            <a:solidFill>
              <a:schemeClr val="tx1"/>
            </a:solidFill>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1000"/>
                                  </p:stCondLst>
                                  <p:childTnLst>
                                    <p:set>
                                      <p:cBhvr>
                                        <p:cTn id="6" dur="1" fill="hold">
                                          <p:stCondLst>
                                            <p:cond delay="0"/>
                                          </p:stCondLst>
                                        </p:cTn>
                                        <p:tgtEl>
                                          <p:spTgt spid="3075"/>
                                        </p:tgtEl>
                                        <p:attrNameLst>
                                          <p:attrName>style.visibility</p:attrName>
                                        </p:attrNameLst>
                                      </p:cBhvr>
                                      <p:to>
                                        <p:strVal val="visible"/>
                                      </p:to>
                                    </p:set>
                                    <p:animEffect transition="in" filter="strips(downLeft)">
                                      <p:cBhvr>
                                        <p:cTn id="7" dur="500"/>
                                        <p:tgtEl>
                                          <p:spTgt spid="3075"/>
                                        </p:tgtEl>
                                      </p:cBhvr>
                                    </p:animEffect>
                                  </p:childTnLst>
                                </p:cTn>
                              </p:par>
                            </p:childTnLst>
                          </p:cTn>
                        </p:par>
                        <p:par>
                          <p:cTn id="8" fill="hold">
                            <p:stCondLst>
                              <p:cond delay="1500"/>
                            </p:stCondLst>
                            <p:childTnLst>
                              <p:par>
                                <p:cTn id="9" presetID="18" presetClass="entr" presetSubtype="12" fill="hold" grpId="0" nodeType="afterEffect">
                                  <p:stCondLst>
                                    <p:cond delay="1500"/>
                                  </p:stCondLst>
                                  <p:childTnLst>
                                    <p:set>
                                      <p:cBhvr>
                                        <p:cTn id="10" dur="1" fill="hold">
                                          <p:stCondLst>
                                            <p:cond delay="0"/>
                                          </p:stCondLst>
                                        </p:cTn>
                                        <p:tgtEl>
                                          <p:spTgt spid="3076"/>
                                        </p:tgtEl>
                                        <p:attrNameLst>
                                          <p:attrName>style.visibility</p:attrName>
                                        </p:attrNameLst>
                                      </p:cBhvr>
                                      <p:to>
                                        <p:strVal val="visible"/>
                                      </p:to>
                                    </p:set>
                                    <p:animEffect transition="in" filter="strips(downLeft)">
                                      <p:cBhvr>
                                        <p:cTn id="11" dur="500"/>
                                        <p:tgtEl>
                                          <p:spTgt spid="3076"/>
                                        </p:tgtEl>
                                      </p:cBhvr>
                                    </p:animEffect>
                                  </p:childTnLst>
                                </p:cTn>
                              </p:par>
                            </p:childTnLst>
                          </p:cTn>
                        </p:par>
                        <p:par>
                          <p:cTn id="12" fill="hold">
                            <p:stCondLst>
                              <p:cond delay="3500"/>
                            </p:stCondLst>
                            <p:childTnLst>
                              <p:par>
                                <p:cTn id="13" presetID="22" presetClass="entr" presetSubtype="2" fill="hold" grpId="0" nodeType="afterEffect">
                                  <p:stCondLst>
                                    <p:cond delay="500"/>
                                  </p:stCondLst>
                                  <p:childTnLst>
                                    <p:set>
                                      <p:cBhvr>
                                        <p:cTn id="14" dur="1" fill="hold">
                                          <p:stCondLst>
                                            <p:cond delay="0"/>
                                          </p:stCondLst>
                                        </p:cTn>
                                        <p:tgtEl>
                                          <p:spTgt spid="3077"/>
                                        </p:tgtEl>
                                        <p:attrNameLst>
                                          <p:attrName>style.visibility</p:attrName>
                                        </p:attrNameLst>
                                      </p:cBhvr>
                                      <p:to>
                                        <p:strVal val="visible"/>
                                      </p:to>
                                    </p:set>
                                    <p:animEffect transition="in" filter="wipe(right)">
                                      <p:cBhvr>
                                        <p:cTn id="15" dur="500"/>
                                        <p:tgtEl>
                                          <p:spTgt spid="3077"/>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3078"/>
                                        </p:tgtEl>
                                        <p:attrNameLst>
                                          <p:attrName>style.visibility</p:attrName>
                                        </p:attrNameLst>
                                      </p:cBhvr>
                                      <p:to>
                                        <p:strVal val="visible"/>
                                      </p:to>
                                    </p:set>
                                    <p:animEffect transition="in" filter="wipe(right)">
                                      <p:cBhvr>
                                        <p:cTn id="18" dur="500"/>
                                        <p:tgtEl>
                                          <p:spTgt spid="3078"/>
                                        </p:tgtEl>
                                      </p:cBhvr>
                                    </p:animEffect>
                                  </p:childTnLst>
                                </p:cTn>
                              </p:par>
                            </p:childTnLst>
                          </p:cTn>
                        </p:par>
                        <p:par>
                          <p:cTn id="19" fill="hold">
                            <p:stCondLst>
                              <p:cond delay="4500"/>
                            </p:stCondLst>
                            <p:childTnLst>
                              <p:par>
                                <p:cTn id="20" presetID="22" presetClass="entr" presetSubtype="4" fill="hold" grpId="0" nodeType="afterEffect">
                                  <p:stCondLst>
                                    <p:cond delay="0"/>
                                  </p:stCondLst>
                                  <p:childTnLst>
                                    <p:set>
                                      <p:cBhvr>
                                        <p:cTn id="21" dur="1" fill="hold">
                                          <p:stCondLst>
                                            <p:cond delay="0"/>
                                          </p:stCondLst>
                                        </p:cTn>
                                        <p:tgtEl>
                                          <p:spTgt spid="3079"/>
                                        </p:tgtEl>
                                        <p:attrNameLst>
                                          <p:attrName>style.visibility</p:attrName>
                                        </p:attrNameLst>
                                      </p:cBhvr>
                                      <p:to>
                                        <p:strVal val="visible"/>
                                      </p:to>
                                    </p:set>
                                    <p:animEffect transition="in" filter="wipe(down)">
                                      <p:cBhvr>
                                        <p:cTn id="22" dur="500"/>
                                        <p:tgtEl>
                                          <p:spTgt spid="3079"/>
                                        </p:tgtEl>
                                      </p:cBhvr>
                                    </p:animEffect>
                                  </p:childTnLst>
                                </p:cTn>
                              </p:par>
                            </p:childTnLst>
                          </p:cTn>
                        </p:par>
                        <p:par>
                          <p:cTn id="23" fill="hold">
                            <p:stCondLst>
                              <p:cond delay="5000"/>
                            </p:stCondLst>
                            <p:childTnLst>
                              <p:par>
                                <p:cTn id="24" presetID="18" presetClass="entr" presetSubtype="9" fill="hold" grpId="0" nodeType="afterEffect">
                                  <p:stCondLst>
                                    <p:cond delay="1000"/>
                                  </p:stCondLst>
                                  <p:childTnLst>
                                    <p:set>
                                      <p:cBhvr>
                                        <p:cTn id="25" dur="1" fill="hold">
                                          <p:stCondLst>
                                            <p:cond delay="0"/>
                                          </p:stCondLst>
                                        </p:cTn>
                                        <p:tgtEl>
                                          <p:spTgt spid="3080"/>
                                        </p:tgtEl>
                                        <p:attrNameLst>
                                          <p:attrName>style.visibility</p:attrName>
                                        </p:attrNameLst>
                                      </p:cBhvr>
                                      <p:to>
                                        <p:strVal val="visible"/>
                                      </p:to>
                                    </p:set>
                                    <p:animEffect transition="in" filter="strips(upLeft)">
                                      <p:cBhvr>
                                        <p:cTn id="26" dur="500"/>
                                        <p:tgtEl>
                                          <p:spTgt spid="3080"/>
                                        </p:tgtEl>
                                      </p:cBhvr>
                                    </p:animEffect>
                                  </p:childTnLst>
                                </p:cTn>
                              </p:par>
                            </p:childTnLst>
                          </p:cTn>
                        </p:par>
                        <p:par>
                          <p:cTn id="27" fill="hold">
                            <p:stCondLst>
                              <p:cond delay="6500"/>
                            </p:stCondLst>
                            <p:childTnLst>
                              <p:par>
                                <p:cTn id="28" presetID="22" presetClass="entr" presetSubtype="8" fill="hold" grpId="0" nodeType="afterEffect">
                                  <p:stCondLst>
                                    <p:cond delay="0"/>
                                  </p:stCondLst>
                                  <p:childTnLst>
                                    <p:set>
                                      <p:cBhvr>
                                        <p:cTn id="29" dur="1" fill="hold">
                                          <p:stCondLst>
                                            <p:cond delay="0"/>
                                          </p:stCondLst>
                                        </p:cTn>
                                        <p:tgtEl>
                                          <p:spTgt spid="3081"/>
                                        </p:tgtEl>
                                        <p:attrNameLst>
                                          <p:attrName>style.visibility</p:attrName>
                                        </p:attrNameLst>
                                      </p:cBhvr>
                                      <p:to>
                                        <p:strVal val="visible"/>
                                      </p:to>
                                    </p:set>
                                    <p:animEffect transition="in" filter="wipe(left)">
                                      <p:cBhvr>
                                        <p:cTn id="30" dur="500"/>
                                        <p:tgtEl>
                                          <p:spTgt spid="3081"/>
                                        </p:tgtEl>
                                      </p:cBhvr>
                                    </p:animEffect>
                                  </p:childTnLst>
                                </p:cTn>
                              </p:par>
                              <p:par>
                                <p:cTn id="31" presetID="18" presetClass="entr" presetSubtype="3" fill="hold" grpId="0" nodeType="withEffect">
                                  <p:stCondLst>
                                    <p:cond delay="300"/>
                                  </p:stCondLst>
                                  <p:childTnLst>
                                    <p:set>
                                      <p:cBhvr>
                                        <p:cTn id="32" dur="1" fill="hold">
                                          <p:stCondLst>
                                            <p:cond delay="0"/>
                                          </p:stCondLst>
                                        </p:cTn>
                                        <p:tgtEl>
                                          <p:spTgt spid="3082"/>
                                        </p:tgtEl>
                                        <p:attrNameLst>
                                          <p:attrName>style.visibility</p:attrName>
                                        </p:attrNameLst>
                                      </p:cBhvr>
                                      <p:to>
                                        <p:strVal val="visible"/>
                                      </p:to>
                                    </p:set>
                                    <p:animEffect transition="in" filter="strips(upRight)">
                                      <p:cBhvr>
                                        <p:cTn id="33" dur="500"/>
                                        <p:tgtEl>
                                          <p:spTgt spid="3082"/>
                                        </p:tgtEl>
                                      </p:cBhvr>
                                    </p:animEffect>
                                  </p:childTnLst>
                                </p:cTn>
                              </p:par>
                            </p:childTnLst>
                          </p:cTn>
                        </p:par>
                        <p:par>
                          <p:cTn id="34" fill="hold">
                            <p:stCondLst>
                              <p:cond delay="7300"/>
                            </p:stCondLst>
                            <p:childTnLst>
                              <p:par>
                                <p:cTn id="35" presetID="22" presetClass="entr" presetSubtype="2" fill="hold" grpId="0" nodeType="afterEffect">
                                  <p:stCondLst>
                                    <p:cond delay="1000"/>
                                  </p:stCondLst>
                                  <p:childTnLst>
                                    <p:set>
                                      <p:cBhvr>
                                        <p:cTn id="36" dur="1" fill="hold">
                                          <p:stCondLst>
                                            <p:cond delay="0"/>
                                          </p:stCondLst>
                                        </p:cTn>
                                        <p:tgtEl>
                                          <p:spTgt spid="3083"/>
                                        </p:tgtEl>
                                        <p:attrNameLst>
                                          <p:attrName>style.visibility</p:attrName>
                                        </p:attrNameLst>
                                      </p:cBhvr>
                                      <p:to>
                                        <p:strVal val="visible"/>
                                      </p:to>
                                    </p:set>
                                    <p:animEffect transition="in" filter="wipe(right)">
                                      <p:cBhvr>
                                        <p:cTn id="37" dur="500"/>
                                        <p:tgtEl>
                                          <p:spTgt spid="3083"/>
                                        </p:tgtEl>
                                      </p:cBhvr>
                                    </p:animEffect>
                                  </p:childTnLst>
                                </p:cTn>
                              </p:par>
                            </p:childTnLst>
                          </p:cTn>
                        </p:par>
                        <p:par>
                          <p:cTn id="38" fill="hold">
                            <p:stCondLst>
                              <p:cond delay="8800"/>
                            </p:stCondLst>
                            <p:childTnLst>
                              <p:par>
                                <p:cTn id="39" presetID="18" presetClass="entr" presetSubtype="9" fill="hold" grpId="0" nodeType="afterEffect">
                                  <p:stCondLst>
                                    <p:cond delay="0"/>
                                  </p:stCondLst>
                                  <p:childTnLst>
                                    <p:set>
                                      <p:cBhvr>
                                        <p:cTn id="40" dur="1" fill="hold">
                                          <p:stCondLst>
                                            <p:cond delay="0"/>
                                          </p:stCondLst>
                                        </p:cTn>
                                        <p:tgtEl>
                                          <p:spTgt spid="3084"/>
                                        </p:tgtEl>
                                        <p:attrNameLst>
                                          <p:attrName>style.visibility</p:attrName>
                                        </p:attrNameLst>
                                      </p:cBhvr>
                                      <p:to>
                                        <p:strVal val="visible"/>
                                      </p:to>
                                    </p:set>
                                    <p:animEffect transition="in" filter="strips(upLeft)">
                                      <p:cBhvr>
                                        <p:cTn id="41" dur="500"/>
                                        <p:tgtEl>
                                          <p:spTgt spid="3084"/>
                                        </p:tgtEl>
                                      </p:cBhvr>
                                    </p:animEffect>
                                  </p:childTnLst>
                                </p:cTn>
                              </p:par>
                            </p:childTnLst>
                          </p:cTn>
                        </p:par>
                        <p:par>
                          <p:cTn id="42" fill="hold">
                            <p:stCondLst>
                              <p:cond delay="9300"/>
                            </p:stCondLst>
                            <p:childTnLst>
                              <p:par>
                                <p:cTn id="43" presetID="18" presetClass="entr" presetSubtype="9"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strips(upLeft)">
                                      <p:cBhvr>
                                        <p:cTn id="45" dur="500"/>
                                        <p:tgtEl>
                                          <p:spTgt spid="20"/>
                                        </p:tgtEl>
                                      </p:cBhvr>
                                    </p:animEffect>
                                  </p:childTnLst>
                                </p:cTn>
                              </p:par>
                            </p:childTnLst>
                          </p:cTn>
                        </p:par>
                        <p:par>
                          <p:cTn id="46" fill="hold">
                            <p:stCondLst>
                              <p:cond delay="9800"/>
                            </p:stCondLst>
                            <p:childTnLst>
                              <p:par>
                                <p:cTn id="47" presetID="18" presetClass="entr" presetSubtype="3" fill="hold" grpId="0" nodeType="afterEffect">
                                  <p:stCondLst>
                                    <p:cond delay="1000"/>
                                  </p:stCondLst>
                                  <p:childTnLst>
                                    <p:set>
                                      <p:cBhvr>
                                        <p:cTn id="48" dur="1" fill="hold">
                                          <p:stCondLst>
                                            <p:cond delay="0"/>
                                          </p:stCondLst>
                                        </p:cTn>
                                        <p:tgtEl>
                                          <p:spTgt spid="3085"/>
                                        </p:tgtEl>
                                        <p:attrNameLst>
                                          <p:attrName>style.visibility</p:attrName>
                                        </p:attrNameLst>
                                      </p:cBhvr>
                                      <p:to>
                                        <p:strVal val="visible"/>
                                      </p:to>
                                    </p:set>
                                    <p:animEffect transition="in" filter="strips(upRight)">
                                      <p:cBhvr>
                                        <p:cTn id="49" dur="500"/>
                                        <p:tgtEl>
                                          <p:spTgt spid="3085"/>
                                        </p:tgtEl>
                                      </p:cBhvr>
                                    </p:animEffect>
                                  </p:childTnLst>
                                </p:cTn>
                              </p:par>
                            </p:childTnLst>
                          </p:cTn>
                        </p:par>
                        <p:par>
                          <p:cTn id="50" fill="hold">
                            <p:stCondLst>
                              <p:cond delay="11300"/>
                            </p:stCondLst>
                            <p:childTnLst>
                              <p:par>
                                <p:cTn id="51" presetID="18" presetClass="entr" presetSubtype="3" fill="hold" grpId="0" nodeType="afterEffect">
                                  <p:stCondLst>
                                    <p:cond delay="1000"/>
                                  </p:stCondLst>
                                  <p:childTnLst>
                                    <p:set>
                                      <p:cBhvr>
                                        <p:cTn id="52" dur="1" fill="hold">
                                          <p:stCondLst>
                                            <p:cond delay="0"/>
                                          </p:stCondLst>
                                        </p:cTn>
                                        <p:tgtEl>
                                          <p:spTgt spid="3086"/>
                                        </p:tgtEl>
                                        <p:attrNameLst>
                                          <p:attrName>style.visibility</p:attrName>
                                        </p:attrNameLst>
                                      </p:cBhvr>
                                      <p:to>
                                        <p:strVal val="visible"/>
                                      </p:to>
                                    </p:set>
                                    <p:animEffect transition="in" filter="strips(upRight)">
                                      <p:cBhvr>
                                        <p:cTn id="53" dur="500"/>
                                        <p:tgtEl>
                                          <p:spTgt spid="3086"/>
                                        </p:tgtEl>
                                      </p:cBhvr>
                                    </p:animEffect>
                                  </p:childTnLst>
                                </p:cTn>
                              </p:par>
                            </p:childTnLst>
                          </p:cTn>
                        </p:par>
                        <p:par>
                          <p:cTn id="54" fill="hold">
                            <p:stCondLst>
                              <p:cond delay="12800"/>
                            </p:stCondLst>
                            <p:childTnLst>
                              <p:par>
                                <p:cTn id="55" presetID="1" presetClass="entr" presetSubtype="0" fill="hold" grpId="0" nodeType="afterEffect">
                                  <p:stCondLst>
                                    <p:cond delay="1000"/>
                                  </p:stCondLst>
                                  <p:childTnLst>
                                    <p:set>
                                      <p:cBhvr>
                                        <p:cTn id="56" dur="1" fill="hold">
                                          <p:stCondLst>
                                            <p:cond delay="0"/>
                                          </p:stCondLst>
                                        </p:cTn>
                                        <p:tgtEl>
                                          <p:spTgt spid="3087"/>
                                        </p:tgtEl>
                                        <p:attrNameLst>
                                          <p:attrName>style.visibility</p:attrName>
                                        </p:attrNameLst>
                                      </p:cBhvr>
                                      <p:to>
                                        <p:strVal val="visible"/>
                                      </p:to>
                                    </p:set>
                                  </p:childTnLst>
                                </p:cTn>
                              </p:par>
                            </p:childTnLst>
                          </p:cTn>
                        </p:par>
                        <p:par>
                          <p:cTn id="57" fill="hold">
                            <p:stCondLst>
                              <p:cond delay="13800"/>
                            </p:stCondLst>
                            <p:childTnLst>
                              <p:par>
                                <p:cTn id="58" presetID="1" presetClass="entr" presetSubtype="0" fill="hold" grpId="0" nodeType="afterEffect">
                                  <p:stCondLst>
                                    <p:cond delay="0"/>
                                  </p:stCondLst>
                                  <p:childTnLst>
                                    <p:set>
                                      <p:cBhvr>
                                        <p:cTn id="59" dur="1" fill="hold">
                                          <p:stCondLst>
                                            <p:cond delay="0"/>
                                          </p:stCondLst>
                                        </p:cTn>
                                        <p:tgtEl>
                                          <p:spTgt spid="3088"/>
                                        </p:tgtEl>
                                        <p:attrNameLst>
                                          <p:attrName>style.visibility</p:attrName>
                                        </p:attrNameLst>
                                      </p:cBhvr>
                                      <p:to>
                                        <p:strVal val="visible"/>
                                      </p:to>
                                    </p:set>
                                  </p:childTnLst>
                                </p:cTn>
                              </p:par>
                            </p:childTnLst>
                          </p:cTn>
                        </p:par>
                        <p:par>
                          <p:cTn id="60" fill="hold">
                            <p:stCondLst>
                              <p:cond delay="13800"/>
                            </p:stCondLst>
                            <p:childTnLst>
                              <p:par>
                                <p:cTn id="61" presetID="1" presetClass="entr" presetSubtype="0" fill="hold" grpId="0" nodeType="afterEffect">
                                  <p:stCondLst>
                                    <p:cond delay="0"/>
                                  </p:stCondLst>
                                  <p:childTnLst>
                                    <p:set>
                                      <p:cBhvr>
                                        <p:cTn id="62" dur="1" fill="hold">
                                          <p:stCondLst>
                                            <p:cond delay="0"/>
                                          </p:stCondLst>
                                        </p:cTn>
                                        <p:tgtEl>
                                          <p:spTgt spid="3089"/>
                                        </p:tgtEl>
                                        <p:attrNameLst>
                                          <p:attrName>style.visibility</p:attrName>
                                        </p:attrNameLst>
                                      </p:cBhvr>
                                      <p:to>
                                        <p:strVal val="visible"/>
                                      </p:to>
                                    </p:set>
                                  </p:childTnLst>
                                </p:cTn>
                              </p:par>
                            </p:childTnLst>
                          </p:cTn>
                        </p:par>
                        <p:par>
                          <p:cTn id="63" fill="hold">
                            <p:stCondLst>
                              <p:cond delay="13800"/>
                            </p:stCondLst>
                            <p:childTnLst>
                              <p:par>
                                <p:cTn id="64" presetID="1" presetClass="entr" presetSubtype="0" fill="hold" grpId="0" nodeType="afterEffect">
                                  <p:stCondLst>
                                    <p:cond delay="0"/>
                                  </p:stCondLst>
                                  <p:childTnLst>
                                    <p:set>
                                      <p:cBhvr>
                                        <p:cTn id="65" dur="1" fill="hold">
                                          <p:stCondLst>
                                            <p:cond delay="0"/>
                                          </p:stCondLst>
                                        </p:cTn>
                                        <p:tgtEl>
                                          <p:spTgt spid="3090"/>
                                        </p:tgtEl>
                                        <p:attrNameLst>
                                          <p:attrName>style.visibility</p:attrName>
                                        </p:attrNameLst>
                                      </p:cBhvr>
                                      <p:to>
                                        <p:strVal val="visible"/>
                                      </p:to>
                                    </p:set>
                                  </p:childTnLst>
                                </p:cTn>
                              </p:par>
                            </p:childTnLst>
                          </p:cTn>
                        </p:par>
                        <p:par>
                          <p:cTn id="66" fill="hold">
                            <p:stCondLst>
                              <p:cond delay="13800"/>
                            </p:stCondLst>
                            <p:childTnLst>
                              <p:par>
                                <p:cTn id="67" presetID="1"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animBg="1"/>
      <p:bldP spid="3077" grpId="0" animBg="1"/>
      <p:bldP spid="3078" grpId="0" animBg="1"/>
      <p:bldP spid="3079" grpId="0" animBg="1"/>
      <p:bldP spid="3080" grpId="0" animBg="1"/>
      <p:bldP spid="3081" grpId="0" animBg="1"/>
      <p:bldP spid="3082" grpId="0" animBg="1"/>
      <p:bldP spid="3083" grpId="0" animBg="1"/>
      <p:bldP spid="3084" grpId="0" animBg="1"/>
      <p:bldP spid="3085" grpId="0" animBg="1"/>
      <p:bldP spid="3086" grpId="0" animBg="1"/>
      <p:bldP spid="3087" grpId="0" animBg="1"/>
      <p:bldP spid="3088" grpId="0" animBg="1"/>
      <p:bldP spid="3089" grpId="0" animBg="1"/>
      <p:bldP spid="3090"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Mark, Release, </a:t>
            </a:r>
            <a:br>
              <a:rPr lang="en-US" sz="9600" b="1" dirty="0" smtClean="0"/>
            </a:br>
            <a:r>
              <a:rPr lang="en-US" sz="9600" b="1" dirty="0" smtClean="0"/>
              <a:t>&amp; Recovery</a:t>
            </a:r>
            <a:br>
              <a:rPr lang="en-US" sz="9600" b="1" dirty="0" smtClean="0"/>
            </a:br>
            <a:r>
              <a:rPr lang="en-US" sz="9600" b="1" dirty="0" smtClean="0"/>
              <a:t>Locations</a:t>
            </a:r>
            <a:endParaRPr lang="en-US" sz="96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err="1" smtClean="0"/>
              <a:t>Instream</a:t>
            </a:r>
            <a:r>
              <a:rPr lang="en-US" sz="9600" b="1" dirty="0" smtClean="0"/>
              <a:t/>
            </a:r>
            <a:br>
              <a:rPr lang="en-US" sz="9600" b="1" dirty="0" smtClean="0"/>
            </a:br>
            <a:r>
              <a:rPr lang="en-US" sz="9600" b="1" dirty="0" smtClean="0"/>
              <a:t>Detection</a:t>
            </a:r>
            <a:endParaRPr lang="en-US" sz="9600" b="1" dirty="0"/>
          </a:p>
        </p:txBody>
      </p:sp>
    </p:spTree>
    <p:extLst>
      <p:ext uri="{BB962C8B-B14F-4D97-AF65-F5344CB8AC3E}">
        <p14:creationId xmlns:p14="http://schemas.microsoft.com/office/powerpoint/2010/main" xmlns="" val="119544468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CB Original" descr="KCB (Original Foot Bridge) fixed.jpg"/>
          <p:cNvPicPr>
            <a:picLocks noGrp="1" noChangeAspect="1"/>
          </p:cNvPicPr>
          <p:nvPr>
            <p:ph idx="1"/>
          </p:nvPr>
        </p:nvPicPr>
        <p:blipFill>
          <a:blip r:embed="rId3" cstate="screen">
            <a:extLst>
              <a:ext uri="{28A0092B-C50C-407E-A947-70E740481C1C}">
                <a14:useLocalDpi xmlns:a14="http://schemas.microsoft.com/office/drawing/2010/main" xmlns="" val="0"/>
              </a:ext>
            </a:extLst>
          </a:blip>
          <a:stretch>
            <a:fillRect/>
          </a:stretch>
        </p:blipFill>
        <p:spPr>
          <a:xfrm>
            <a:off x="1" y="0"/>
            <a:ext cx="9144000" cy="6858000"/>
          </a:xfrm>
        </p:spPr>
      </p:pic>
      <p:pic>
        <p:nvPicPr>
          <p:cNvPr id="5" name="KCB washout" descr="Kiwanis Camp Bridge array 11-06.jpg"/>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02899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Hybrid</a:t>
            </a:r>
            <a:br>
              <a:rPr lang="en-US" sz="9600" b="1" dirty="0" smtClean="0"/>
            </a:br>
            <a:r>
              <a:rPr lang="en-US" sz="9600" b="1" dirty="0" err="1" smtClean="0"/>
              <a:t>Instream</a:t>
            </a:r>
            <a:r>
              <a:rPr lang="en-US" sz="9600" b="1" dirty="0" smtClean="0"/>
              <a:t/>
            </a:r>
            <a:br>
              <a:rPr lang="en-US" sz="9600" b="1" dirty="0" smtClean="0"/>
            </a:br>
            <a:r>
              <a:rPr lang="en-US" sz="9600" b="1" dirty="0" smtClean="0"/>
              <a:t>Detection</a:t>
            </a:r>
            <a:endParaRPr lang="en-US" sz="9600" b="1" dirty="0"/>
          </a:p>
        </p:txBody>
      </p:sp>
    </p:spTree>
    <p:extLst>
      <p:ext uri="{BB962C8B-B14F-4D97-AF65-F5344CB8AC3E}">
        <p14:creationId xmlns:p14="http://schemas.microsoft.com/office/powerpoint/2010/main" xmlns="" val="14712859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RB high water" descr="High flows mid November 2006e.JPG"/>
          <p:cNvPicPr>
            <a:picLocks noChangeAspect="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534783" y="0"/>
            <a:ext cx="4609217" cy="6858000"/>
          </a:xfrm>
          <a:prstGeom prst="rect">
            <a:avLst/>
          </a:prstGeom>
          <a:noFill/>
          <a:ln w="9525">
            <a:noFill/>
            <a:miter lim="800000"/>
            <a:headEnd/>
            <a:tailEnd/>
          </a:ln>
        </p:spPr>
      </p:pic>
      <p:pic>
        <p:nvPicPr>
          <p:cNvPr id="3075" name="ORB low water" descr="orb_array_august06.jpg"/>
          <p:cNvPicPr>
            <a:picLocks noGrp="1" noChangeAspect="1"/>
          </p:cNvPicPr>
          <p:nvPr>
            <p:ph idx="4294967295"/>
          </p:nvPr>
        </p:nvPicPr>
        <p:blipFill>
          <a:blip r:embed="rId4" cstate="screen">
            <a:extLst>
              <a:ext uri="{28A0092B-C50C-407E-A947-70E740481C1C}">
                <a14:useLocalDpi xmlns:a14="http://schemas.microsoft.com/office/drawing/2010/main" xmlns="" val="0"/>
              </a:ext>
            </a:extLst>
          </a:blip>
          <a:srcRect/>
          <a:stretch>
            <a:fillRect/>
          </a:stretch>
        </p:blipFill>
        <p:spPr>
          <a:xfrm>
            <a:off x="0" y="0"/>
            <a:ext cx="4572000" cy="6858000"/>
          </a:xfrm>
        </p:spPr>
      </p:pic>
      <p:sp>
        <p:nvSpPr>
          <p:cNvPr id="3077" name="Text Box 5"/>
          <p:cNvSpPr txBox="1">
            <a:spLocks noChangeArrowheads="1"/>
          </p:cNvSpPr>
          <p:nvPr/>
        </p:nvSpPr>
        <p:spPr bwMode="auto">
          <a:xfrm>
            <a:off x="4529162" y="6172200"/>
            <a:ext cx="4081438" cy="369332"/>
          </a:xfrm>
          <a:prstGeom prst="rect">
            <a:avLst/>
          </a:prstGeom>
          <a:noFill/>
          <a:ln w="9525">
            <a:noFill/>
            <a:miter lim="800000"/>
            <a:headEnd/>
            <a:tailEnd/>
          </a:ln>
          <a:effectLst/>
        </p:spPr>
        <p:txBody>
          <a:bodyPr wrap="none">
            <a:spAutoFit/>
          </a:bodyPr>
          <a:lstStyle/>
          <a:p>
            <a:r>
              <a:rPr lang="en-US" dirty="0">
                <a:solidFill>
                  <a:srgbClr val="002060"/>
                </a:solidFill>
                <a:latin typeface="Tahoma" pitchFamily="34" charset="0"/>
              </a:rPr>
              <a:t>Photos courtesy of Ryan Koch, USFWS</a:t>
            </a:r>
          </a:p>
        </p:txBody>
      </p:sp>
    </p:spTree>
    <p:extLst>
      <p:ext uri="{BB962C8B-B14F-4D97-AF65-F5344CB8AC3E}">
        <p14:creationId xmlns:p14="http://schemas.microsoft.com/office/powerpoint/2010/main" xmlns="" val="73418730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wer Methow hybrid" descr="DPM-Lower Methow_3648.JPG"/>
          <p:cNvPicPr>
            <a:picLocks noChangeAspect="1"/>
          </p:cNvPicPr>
          <p:nvPr/>
        </p:nvPicPr>
        <p:blipFill>
          <a:blip r:embed="rId3" cstate="screen">
            <a:extLst>
              <a:ext uri="{28A0092B-C50C-407E-A947-70E740481C1C}">
                <a14:useLocalDpi xmlns:a14="http://schemas.microsoft.com/office/drawing/2010/main" xmlns="" val="0"/>
              </a:ext>
            </a:extLst>
          </a:blip>
          <a:srcRect/>
          <a:stretch>
            <a:fillRect/>
          </a:stretch>
        </p:blipFill>
        <p:spPr>
          <a:xfrm>
            <a:off x="1940" y="1"/>
            <a:ext cx="9187649" cy="6858000"/>
          </a:xfrm>
          <a:prstGeom prst="rect">
            <a:avLst/>
          </a:prstGeom>
        </p:spPr>
      </p:pic>
    </p:spTree>
    <p:extLst>
      <p:ext uri="{BB962C8B-B14F-4D97-AF65-F5344CB8AC3E}">
        <p14:creationId xmlns:p14="http://schemas.microsoft.com/office/powerpoint/2010/main" xmlns="" val="200496023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Pass-over</a:t>
            </a:r>
            <a:br>
              <a:rPr lang="en-US" sz="9600" b="1" dirty="0" smtClean="0"/>
            </a:br>
            <a:r>
              <a:rPr lang="en-US" sz="9600" b="1" dirty="0" err="1" smtClean="0"/>
              <a:t>Instream</a:t>
            </a:r>
            <a:r>
              <a:rPr lang="en-US" sz="9600" b="1" dirty="0" smtClean="0"/>
              <a:t/>
            </a:r>
            <a:br>
              <a:rPr lang="en-US" sz="9600" b="1" dirty="0" smtClean="0"/>
            </a:br>
            <a:r>
              <a:rPr lang="en-US" sz="9600" b="1" dirty="0" smtClean="0"/>
              <a:t>Detection</a:t>
            </a:r>
            <a:endParaRPr lang="en-US" sz="9600" b="1" dirty="0"/>
          </a:p>
        </p:txBody>
      </p:sp>
    </p:spTree>
    <p:extLst>
      <p:ext uri="{BB962C8B-B14F-4D97-AF65-F5344CB8AC3E}">
        <p14:creationId xmlns:p14="http://schemas.microsoft.com/office/powerpoint/2010/main" xmlns="" val="261374486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thow River @ Twisp_3657-f.JPG"/>
          <p:cNvPicPr>
            <a:picLocks noGrp="1" noChangeAspect="1"/>
          </p:cNvPicPr>
          <p:nvPr>
            <p:ph idx="1"/>
          </p:nvPr>
        </p:nvPicPr>
        <p:blipFill>
          <a:blip r:embed="rId3" cstate="screen">
            <a:extLst>
              <a:ext uri="{28A0092B-C50C-407E-A947-70E740481C1C}">
                <a14:useLocalDpi xmlns:a14="http://schemas.microsoft.com/office/drawing/2010/main" xmlns="" val="0"/>
              </a:ext>
            </a:extLst>
          </a:blip>
          <a:stretch>
            <a:fillRect/>
          </a:stretch>
        </p:blipFill>
        <p:spPr>
          <a:xfrm>
            <a:off x="1" y="-4533"/>
            <a:ext cx="9144000" cy="6862533"/>
          </a:xfrm>
        </p:spPr>
      </p:pic>
    </p:spTree>
    <p:extLst>
      <p:ext uri="{BB962C8B-B14F-4D97-AF65-F5344CB8AC3E}">
        <p14:creationId xmlns:p14="http://schemas.microsoft.com/office/powerpoint/2010/main" xmlns="" val="406647805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at Plates Dry" descr="LTR Flat Plate Antennas.jpg"/>
          <p:cNvPicPr>
            <a:picLocks noGrp="1" noChangeAspect="1"/>
          </p:cNvPicPr>
          <p:nvPr>
            <p:ph idx="1"/>
          </p:nvPr>
        </p:nvPicPr>
        <p:blipFill>
          <a:blip r:embed="rId3" cstate="screen">
            <a:extLst>
              <a:ext uri="{28A0092B-C50C-407E-A947-70E740481C1C}">
                <a14:useLocalDpi xmlns:a14="http://schemas.microsoft.com/office/drawing/2010/main" xmlns="" val="0"/>
              </a:ext>
            </a:extLst>
          </a:blip>
          <a:stretch>
            <a:fillRect/>
          </a:stretch>
        </p:blipFill>
        <p:spPr>
          <a:xfrm>
            <a:off x="0" y="0"/>
            <a:ext cx="9144000" cy="6858000"/>
          </a:xfrm>
        </p:spPr>
      </p:pic>
      <p:sp>
        <p:nvSpPr>
          <p:cNvPr id="7" name="TextBox 6"/>
          <p:cNvSpPr txBox="1"/>
          <p:nvPr/>
        </p:nvSpPr>
        <p:spPr>
          <a:xfrm>
            <a:off x="6183381" y="6504801"/>
            <a:ext cx="2960619" cy="276999"/>
          </a:xfrm>
          <a:prstGeom prst="rect">
            <a:avLst/>
          </a:prstGeom>
          <a:noFill/>
        </p:spPr>
        <p:txBody>
          <a:bodyPr wrap="none" rtlCol="0">
            <a:spAutoFit/>
          </a:bodyPr>
          <a:lstStyle/>
          <a:p>
            <a:r>
              <a:rPr lang="en-US" sz="1200" dirty="0" smtClean="0">
                <a:solidFill>
                  <a:schemeClr val="bg1">
                    <a:lumMod val="95000"/>
                  </a:schemeClr>
                </a:solidFill>
                <a:latin typeface="Tahoma" pitchFamily="34" charset="0"/>
                <a:ea typeface="Tahoma" pitchFamily="34" charset="0"/>
                <a:cs typeface="Tahoma" pitchFamily="34" charset="0"/>
              </a:rPr>
              <a:t>Photo courtesy of Steve </a:t>
            </a:r>
            <a:r>
              <a:rPr lang="en-US" sz="1200" dirty="0" err="1" smtClean="0">
                <a:solidFill>
                  <a:schemeClr val="bg1">
                    <a:lumMod val="95000"/>
                  </a:schemeClr>
                </a:solidFill>
                <a:latin typeface="Tahoma" pitchFamily="34" charset="0"/>
                <a:ea typeface="Tahoma" pitchFamily="34" charset="0"/>
                <a:cs typeface="Tahoma" pitchFamily="34" charset="0"/>
              </a:rPr>
              <a:t>Anglea</a:t>
            </a:r>
            <a:r>
              <a:rPr lang="en-US" sz="1200" dirty="0" smtClean="0">
                <a:solidFill>
                  <a:schemeClr val="bg1">
                    <a:lumMod val="95000"/>
                  </a:schemeClr>
                </a:solidFill>
                <a:latin typeface="Tahoma" pitchFamily="34" charset="0"/>
                <a:ea typeface="Tahoma" pitchFamily="34" charset="0"/>
                <a:cs typeface="Tahoma" pitchFamily="34" charset="0"/>
              </a:rPr>
              <a:t>, </a:t>
            </a:r>
            <a:r>
              <a:rPr lang="en-US" sz="1200" dirty="0" err="1" smtClean="0">
                <a:solidFill>
                  <a:schemeClr val="bg1">
                    <a:lumMod val="95000"/>
                  </a:schemeClr>
                </a:solidFill>
                <a:latin typeface="Tahoma" pitchFamily="34" charset="0"/>
                <a:ea typeface="Tahoma" pitchFamily="34" charset="0"/>
                <a:cs typeface="Tahoma" pitchFamily="34" charset="0"/>
              </a:rPr>
              <a:t>Biomark</a:t>
            </a:r>
            <a:endParaRPr lang="en-US" sz="1200" dirty="0">
              <a:solidFill>
                <a:schemeClr val="bg1">
                  <a:lumMod val="9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418921792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Zena.jpg"/>
          <p:cNvPicPr>
            <a:picLocks noGrp="1" noChangeAspect="1"/>
          </p:cNvPicPr>
          <p:nvPr>
            <p:ph idx="1"/>
          </p:nvPr>
        </p:nvPicPr>
        <p:blipFill>
          <a:blip r:embed="rId3" cstate="screen">
            <a:extLst>
              <a:ext uri="{28A0092B-C50C-407E-A947-70E740481C1C}">
                <a14:useLocalDpi xmlns:a14="http://schemas.microsoft.com/office/drawing/2010/main" xmlns="" val="0"/>
              </a:ext>
            </a:extLst>
          </a:blip>
          <a:stretch>
            <a:fillRect/>
          </a:stretch>
        </p:blipFill>
        <p:spPr>
          <a:xfrm>
            <a:off x="-12191" y="1"/>
            <a:ext cx="9156191" cy="6858000"/>
          </a:xfrm>
        </p:spPr>
      </p:pic>
    </p:spTree>
    <p:extLst>
      <p:ext uri="{BB962C8B-B14F-4D97-AF65-F5344CB8AC3E}">
        <p14:creationId xmlns:p14="http://schemas.microsoft.com/office/powerpoint/2010/main" xmlns="" val="375513793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PIT tag</a:t>
            </a:r>
            <a:br>
              <a:rPr lang="en-US" sz="9600" b="1" dirty="0" smtClean="0"/>
            </a:br>
            <a:r>
              <a:rPr lang="en-US" sz="9600" b="1" dirty="0" smtClean="0"/>
              <a:t>monitoring effort</a:t>
            </a:r>
            <a:br>
              <a:rPr lang="en-US" sz="9600" b="1" dirty="0" smtClean="0"/>
            </a:br>
            <a:r>
              <a:rPr lang="en-US" sz="9600" b="1" dirty="0" smtClean="0"/>
              <a:t>and participation</a:t>
            </a:r>
            <a:endParaRPr lang="en-US" sz="9600" b="1" dirty="0"/>
          </a:p>
        </p:txBody>
      </p:sp>
    </p:spTree>
    <p:extLst>
      <p:ext uri="{BB962C8B-B14F-4D97-AF65-F5344CB8AC3E}">
        <p14:creationId xmlns:p14="http://schemas.microsoft.com/office/powerpoint/2010/main" xmlns="" val="291844112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1026" name="Picture 2" descr="C:\Users\Dave\Downloads\Stuff for PIT tag comments\Basin Tagging.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16" y="152400"/>
            <a:ext cx="9098840" cy="65865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08344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bwMode="auto">
          <a:xfrm>
            <a:off x="468313" y="378872"/>
            <a:ext cx="8229600" cy="525463"/>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400" b="1" dirty="0" smtClean="0">
                <a:latin typeface="Tahoma" pitchFamily="34" charset="0"/>
                <a:cs typeface="Tahoma" pitchFamily="34" charset="0"/>
              </a:rPr>
              <a:t>PTAGIS Data Contributors</a:t>
            </a:r>
          </a:p>
        </p:txBody>
      </p:sp>
      <p:sp>
        <p:nvSpPr>
          <p:cNvPr id="103426" name="TextBox 5"/>
          <p:cNvSpPr txBox="1">
            <a:spLocks noChangeArrowheads="1"/>
          </p:cNvSpPr>
          <p:nvPr/>
        </p:nvSpPr>
        <p:spPr bwMode="auto">
          <a:xfrm>
            <a:off x="107950" y="1000628"/>
            <a:ext cx="4626588" cy="8375626"/>
          </a:xfrm>
          <a:prstGeom prst="rect">
            <a:avLst/>
          </a:prstGeom>
          <a:noFill/>
          <a:ln w="9525">
            <a:noFill/>
            <a:miter lim="800000"/>
            <a:headEnd/>
            <a:tailEnd/>
          </a:ln>
        </p:spPr>
        <p:txBody>
          <a:bodyPr wrap="none">
            <a:spAutoFit/>
          </a:bodyPr>
          <a:lstStyle/>
          <a:p>
            <a:pPr eaLnBrk="0" hangingPunct="0">
              <a:lnSpc>
                <a:spcPts val="1800"/>
              </a:lnSpc>
              <a:spcBef>
                <a:spcPts val="100"/>
              </a:spcBef>
            </a:pPr>
            <a:r>
              <a:rPr lang="en-US" b="1" dirty="0">
                <a:latin typeface="Tahoma" pitchFamily="34" charset="0"/>
                <a:cs typeface="Tahoma" pitchFamily="34" charset="0"/>
              </a:rPr>
              <a:t>Federal Management Agencies</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NOAA National Marine Fisheries Service</a:t>
            </a:r>
          </a:p>
          <a:p>
            <a:pPr eaLnBrk="0" hangingPunct="0">
              <a:lnSpc>
                <a:spcPts val="1800"/>
              </a:lnSpc>
              <a:spcBef>
                <a:spcPts val="100"/>
              </a:spcBef>
              <a:buFontTx/>
              <a:buChar char="•"/>
            </a:pPr>
            <a:r>
              <a:rPr lang="en-US" dirty="0">
                <a:latin typeface="Tahoma" pitchFamily="34" charset="0"/>
                <a:cs typeface="Tahoma" pitchFamily="34" charset="0"/>
              </a:rPr>
              <a:t> U.S. Army Corps of Engineers</a:t>
            </a:r>
          </a:p>
          <a:p>
            <a:pPr eaLnBrk="0" hangingPunct="0">
              <a:lnSpc>
                <a:spcPts val="1800"/>
              </a:lnSpc>
              <a:spcBef>
                <a:spcPts val="100"/>
              </a:spcBef>
              <a:buFontTx/>
              <a:buChar char="•"/>
            </a:pPr>
            <a:r>
              <a:rPr lang="en-US" dirty="0">
                <a:latin typeface="Tahoma" pitchFamily="34" charset="0"/>
                <a:cs typeface="Tahoma" pitchFamily="34" charset="0"/>
              </a:rPr>
              <a:t> U.S. Bureau of Reclamation </a:t>
            </a:r>
          </a:p>
          <a:p>
            <a:pPr eaLnBrk="0" hangingPunct="0">
              <a:lnSpc>
                <a:spcPts val="1800"/>
              </a:lnSpc>
              <a:spcBef>
                <a:spcPts val="100"/>
              </a:spcBef>
              <a:buFontTx/>
              <a:buChar char="•"/>
            </a:pPr>
            <a:r>
              <a:rPr lang="en-US" dirty="0">
                <a:latin typeface="Tahoma" pitchFamily="34" charset="0"/>
                <a:cs typeface="Tahoma" pitchFamily="34" charset="0"/>
              </a:rPr>
              <a:t> U.S. Department of Agriculture</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U.S. Fish and Wildlife </a:t>
            </a:r>
            <a:r>
              <a:rPr lang="en-US" i="1" dirty="0" smtClean="0">
                <a:latin typeface="Tahoma" pitchFamily="34" charset="0"/>
                <a:cs typeface="Tahoma" pitchFamily="34" charset="0"/>
              </a:rPr>
              <a:t>Service</a:t>
            </a:r>
            <a:endParaRPr lang="en-US" sz="800" i="1" dirty="0" smtClean="0">
              <a:latin typeface="Tahoma" pitchFamily="34" charset="0"/>
              <a:cs typeface="Tahoma" pitchFamily="34" charset="0"/>
            </a:endParaRPr>
          </a:p>
          <a:p>
            <a:pPr eaLnBrk="0" hangingPunct="0">
              <a:lnSpc>
                <a:spcPts val="600"/>
              </a:lnSpc>
              <a:spcBef>
                <a:spcPts val="100"/>
              </a:spcBef>
            </a:pPr>
            <a:endParaRPr lang="en-US" sz="800" b="1" dirty="0" smtClean="0">
              <a:latin typeface="Tahoma" pitchFamily="34" charset="0"/>
              <a:cs typeface="Tahoma" pitchFamily="34" charset="0"/>
            </a:endParaRPr>
          </a:p>
          <a:p>
            <a:pPr eaLnBrk="0" hangingPunct="0">
              <a:lnSpc>
                <a:spcPts val="1800"/>
              </a:lnSpc>
              <a:spcBef>
                <a:spcPts val="100"/>
              </a:spcBef>
            </a:pPr>
            <a:r>
              <a:rPr lang="en-US" b="1" dirty="0" smtClean="0">
                <a:latin typeface="Tahoma" pitchFamily="34" charset="0"/>
                <a:cs typeface="Tahoma" pitchFamily="34" charset="0"/>
              </a:rPr>
              <a:t>State </a:t>
            </a:r>
            <a:r>
              <a:rPr lang="en-US" b="1" dirty="0">
                <a:latin typeface="Tahoma" pitchFamily="34" charset="0"/>
                <a:cs typeface="Tahoma" pitchFamily="34" charset="0"/>
              </a:rPr>
              <a:t>Resource Management Agencies</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Idaho Department of Fish and Game</a:t>
            </a:r>
          </a:p>
          <a:p>
            <a:pPr eaLnBrk="0" hangingPunct="0">
              <a:lnSpc>
                <a:spcPts val="1800"/>
              </a:lnSpc>
              <a:spcBef>
                <a:spcPts val="100"/>
              </a:spcBef>
              <a:buFontTx/>
              <a:buChar char="•"/>
            </a:pPr>
            <a:r>
              <a:rPr lang="en-US" i="1" dirty="0">
                <a:latin typeface="Tahoma" pitchFamily="34" charset="0"/>
                <a:cs typeface="Tahoma" pitchFamily="34" charset="0"/>
              </a:rPr>
              <a:t> Oregon Department of Fish and Wildlife</a:t>
            </a:r>
          </a:p>
          <a:p>
            <a:pPr eaLnBrk="0" hangingPunct="0">
              <a:lnSpc>
                <a:spcPts val="1800"/>
              </a:lnSpc>
              <a:spcBef>
                <a:spcPts val="100"/>
              </a:spcBef>
              <a:buFontTx/>
              <a:buChar char="•"/>
            </a:pPr>
            <a:r>
              <a:rPr lang="en-US" i="1" dirty="0">
                <a:latin typeface="Tahoma" pitchFamily="34" charset="0"/>
                <a:cs typeface="Tahoma" pitchFamily="34" charset="0"/>
              </a:rPr>
              <a:t> Washington Dept. of Fish and </a:t>
            </a:r>
            <a:r>
              <a:rPr lang="en-US" i="1" dirty="0" smtClean="0">
                <a:latin typeface="Tahoma" pitchFamily="34" charset="0"/>
                <a:cs typeface="Tahoma" pitchFamily="34" charset="0"/>
              </a:rPr>
              <a:t>Wildlife</a:t>
            </a:r>
          </a:p>
          <a:p>
            <a:pPr eaLnBrk="0" hangingPunct="0">
              <a:lnSpc>
                <a:spcPts val="600"/>
              </a:lnSpc>
              <a:spcBef>
                <a:spcPts val="100"/>
              </a:spcBef>
            </a:pPr>
            <a:endParaRPr lang="en-US" dirty="0">
              <a:latin typeface="Tahoma" pitchFamily="34" charset="0"/>
              <a:cs typeface="Tahoma" pitchFamily="34" charset="0"/>
            </a:endParaRPr>
          </a:p>
          <a:p>
            <a:pPr eaLnBrk="0" hangingPunct="0">
              <a:lnSpc>
                <a:spcPts val="1800"/>
              </a:lnSpc>
              <a:spcBef>
                <a:spcPts val="100"/>
              </a:spcBef>
            </a:pPr>
            <a:r>
              <a:rPr lang="en-US" b="1" dirty="0">
                <a:latin typeface="Tahoma" pitchFamily="34" charset="0"/>
                <a:cs typeface="Tahoma" pitchFamily="34" charset="0"/>
              </a:rPr>
              <a:t>University Research Cooperatives</a:t>
            </a:r>
          </a:p>
          <a:p>
            <a:pPr eaLnBrk="0" hangingPunct="0">
              <a:lnSpc>
                <a:spcPts val="1800"/>
              </a:lnSpc>
              <a:spcBef>
                <a:spcPts val="100"/>
              </a:spcBef>
              <a:buFontTx/>
              <a:buChar char="•"/>
            </a:pPr>
            <a:r>
              <a:rPr lang="en-US" dirty="0">
                <a:latin typeface="Tahoma" pitchFamily="34" charset="0"/>
                <a:cs typeface="Tahoma" pitchFamily="34" charset="0"/>
              </a:rPr>
              <a:t> Idaho Coop. Fish &amp; Wildlife Research Unit</a:t>
            </a:r>
          </a:p>
          <a:p>
            <a:pPr eaLnBrk="0" hangingPunct="0">
              <a:lnSpc>
                <a:spcPts val="1800"/>
              </a:lnSpc>
              <a:spcBef>
                <a:spcPts val="100"/>
              </a:spcBef>
              <a:buFontTx/>
              <a:buChar char="•"/>
            </a:pPr>
            <a:r>
              <a:rPr lang="en-US" dirty="0">
                <a:latin typeface="Tahoma" pitchFamily="34" charset="0"/>
                <a:cs typeface="Tahoma" pitchFamily="34" charset="0"/>
              </a:rPr>
              <a:t> Utah Coop. Fish &amp; Wildlife Research </a:t>
            </a:r>
            <a:r>
              <a:rPr lang="en-US" dirty="0" smtClean="0">
                <a:latin typeface="Tahoma" pitchFamily="34" charset="0"/>
                <a:cs typeface="Tahoma" pitchFamily="34" charset="0"/>
              </a:rPr>
              <a:t>Unit</a:t>
            </a:r>
          </a:p>
          <a:p>
            <a:pPr eaLnBrk="0" hangingPunct="0">
              <a:lnSpc>
                <a:spcPts val="600"/>
              </a:lnSpc>
              <a:spcBef>
                <a:spcPts val="100"/>
              </a:spcBef>
            </a:pPr>
            <a:endParaRPr lang="en-US" dirty="0">
              <a:latin typeface="Tahoma" pitchFamily="34" charset="0"/>
              <a:cs typeface="Tahoma" pitchFamily="34" charset="0"/>
            </a:endParaRPr>
          </a:p>
          <a:p>
            <a:pPr eaLnBrk="0" hangingPunct="0">
              <a:lnSpc>
                <a:spcPts val="1800"/>
              </a:lnSpc>
              <a:spcBef>
                <a:spcPts val="100"/>
              </a:spcBef>
            </a:pPr>
            <a:r>
              <a:rPr lang="en-US" b="1" dirty="0">
                <a:latin typeface="Tahoma" pitchFamily="34" charset="0"/>
                <a:cs typeface="Tahoma" pitchFamily="34" charset="0"/>
              </a:rPr>
              <a:t>Tribal Management Agencies</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Columbia River Inter-Tribal Fish Comm.</a:t>
            </a:r>
          </a:p>
          <a:p>
            <a:pPr eaLnBrk="0" hangingPunct="0">
              <a:lnSpc>
                <a:spcPts val="1800"/>
              </a:lnSpc>
              <a:spcBef>
                <a:spcPts val="100"/>
              </a:spcBef>
              <a:buFontTx/>
              <a:buChar char="•"/>
            </a:pPr>
            <a:r>
              <a:rPr lang="en-US" dirty="0">
                <a:latin typeface="Tahoma" pitchFamily="34" charset="0"/>
                <a:cs typeface="Tahoma" pitchFamily="34" charset="0"/>
              </a:rPr>
              <a:t> Colville Confederated Tribes </a:t>
            </a:r>
          </a:p>
          <a:p>
            <a:pPr eaLnBrk="0" hangingPunct="0">
              <a:lnSpc>
                <a:spcPts val="1800"/>
              </a:lnSpc>
              <a:spcBef>
                <a:spcPts val="100"/>
              </a:spcBef>
              <a:buFontTx/>
              <a:buChar char="•"/>
            </a:pPr>
            <a:r>
              <a:rPr lang="en-US" dirty="0">
                <a:latin typeface="Tahoma" pitchFamily="34" charset="0"/>
                <a:cs typeface="Tahoma" pitchFamily="34" charset="0"/>
              </a:rPr>
              <a:t> Conf. Tribes of the Umatilla Indian </a:t>
            </a:r>
            <a:r>
              <a:rPr lang="en-US" dirty="0" err="1">
                <a:latin typeface="Tahoma" pitchFamily="34" charset="0"/>
                <a:cs typeface="Tahoma" pitchFamily="34" charset="0"/>
              </a:rPr>
              <a:t>Rsvn</a:t>
            </a:r>
            <a:r>
              <a:rPr lang="en-US" dirty="0">
                <a:latin typeface="Tahoma" pitchFamily="34" charset="0"/>
                <a:cs typeface="Tahoma" pitchFamily="34" charset="0"/>
              </a:rPr>
              <a:t>. </a:t>
            </a:r>
          </a:p>
          <a:p>
            <a:pPr eaLnBrk="0" hangingPunct="0">
              <a:lnSpc>
                <a:spcPts val="1800"/>
              </a:lnSpc>
              <a:spcBef>
                <a:spcPts val="100"/>
              </a:spcBef>
              <a:buFontTx/>
              <a:buChar char="•"/>
            </a:pPr>
            <a:r>
              <a:rPr lang="en-US" dirty="0">
                <a:latin typeface="Tahoma" pitchFamily="34" charset="0"/>
                <a:cs typeface="Tahoma" pitchFamily="34" charset="0"/>
              </a:rPr>
              <a:t> Conf. Tribes of the Warm Springs </a:t>
            </a:r>
            <a:r>
              <a:rPr lang="en-US" dirty="0" err="1">
                <a:latin typeface="Tahoma" pitchFamily="34" charset="0"/>
                <a:cs typeface="Tahoma" pitchFamily="34" charset="0"/>
              </a:rPr>
              <a:t>Rsvn</a:t>
            </a:r>
            <a:r>
              <a:rPr lang="en-US" dirty="0">
                <a:latin typeface="Tahoma" pitchFamily="34" charset="0"/>
                <a:cs typeface="Tahoma" pitchFamily="34" charset="0"/>
              </a:rPr>
              <a:t>.</a:t>
            </a:r>
          </a:p>
          <a:p>
            <a:pPr eaLnBrk="0" hangingPunct="0">
              <a:lnSpc>
                <a:spcPts val="1800"/>
              </a:lnSpc>
              <a:spcBef>
                <a:spcPts val="100"/>
              </a:spcBef>
              <a:buFontTx/>
              <a:buChar char="•"/>
            </a:pPr>
            <a:r>
              <a:rPr lang="en-US" dirty="0">
                <a:latin typeface="Tahoma" pitchFamily="34" charset="0"/>
                <a:cs typeface="Tahoma" pitchFamily="34" charset="0"/>
              </a:rPr>
              <a:t> Nez Perce Tribe</a:t>
            </a:r>
          </a:p>
          <a:p>
            <a:pPr eaLnBrk="0" hangingPunct="0">
              <a:lnSpc>
                <a:spcPts val="1800"/>
              </a:lnSpc>
              <a:spcBef>
                <a:spcPts val="100"/>
              </a:spcBef>
              <a:buFontTx/>
              <a:buChar char="•"/>
            </a:pPr>
            <a:r>
              <a:rPr lang="en-US" dirty="0">
                <a:latin typeface="Tahoma" pitchFamily="34" charset="0"/>
                <a:cs typeface="Tahoma" pitchFamily="34" charset="0"/>
              </a:rPr>
              <a:t> Okanagan Nation Alliance</a:t>
            </a:r>
          </a:p>
          <a:p>
            <a:pPr eaLnBrk="0" hangingPunct="0">
              <a:lnSpc>
                <a:spcPts val="1800"/>
              </a:lnSpc>
              <a:spcBef>
                <a:spcPts val="100"/>
              </a:spcBef>
              <a:buFontTx/>
              <a:buChar char="•"/>
            </a:pPr>
            <a:r>
              <a:rPr lang="en-US" dirty="0">
                <a:latin typeface="Tahoma" pitchFamily="34" charset="0"/>
                <a:cs typeface="Tahoma" pitchFamily="34" charset="0"/>
              </a:rPr>
              <a:t> Shoshone-Bannock Tribes</a:t>
            </a:r>
          </a:p>
          <a:p>
            <a:pPr eaLnBrk="0" hangingPunct="0">
              <a:lnSpc>
                <a:spcPts val="1800"/>
              </a:lnSpc>
              <a:spcBef>
                <a:spcPts val="100"/>
              </a:spcBef>
              <a:buFontTx/>
              <a:buChar char="•"/>
            </a:pPr>
            <a:r>
              <a:rPr lang="en-US" dirty="0">
                <a:latin typeface="Tahoma" pitchFamily="34" charset="0"/>
                <a:cs typeface="Tahoma" pitchFamily="34" charset="0"/>
              </a:rPr>
              <a:t> Yakama Nation</a:t>
            </a:r>
          </a:p>
          <a:p>
            <a:pPr eaLnBrk="0" hangingPunct="0">
              <a:lnSpc>
                <a:spcPts val="1800"/>
              </a:lnSpc>
              <a:spcBef>
                <a:spcPts val="100"/>
              </a:spcBef>
            </a:pPr>
            <a:endParaRPr lang="en-US" dirty="0">
              <a:latin typeface="Tahoma" pitchFamily="34" charset="0"/>
              <a:cs typeface="Tahoma" pitchFamily="34" charset="0"/>
            </a:endParaRPr>
          </a:p>
          <a:p>
            <a:pPr eaLnBrk="0" hangingPunct="0">
              <a:lnSpc>
                <a:spcPts val="1800"/>
              </a:lnSpc>
              <a:spcBef>
                <a:spcPts val="100"/>
              </a:spcBef>
            </a:pPr>
            <a:endParaRPr lang="en-US" dirty="0">
              <a:latin typeface="Tahoma" pitchFamily="34" charset="0"/>
              <a:cs typeface="Tahoma" pitchFamily="34" charset="0"/>
            </a:endParaRPr>
          </a:p>
          <a:p>
            <a:pPr eaLnBrk="0" hangingPunct="0">
              <a:lnSpc>
                <a:spcPts val="1800"/>
              </a:lnSpc>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ct val="20000"/>
              </a:spcBef>
            </a:pPr>
            <a:endParaRPr lang="en-US" dirty="0"/>
          </a:p>
        </p:txBody>
      </p:sp>
      <p:sp>
        <p:nvSpPr>
          <p:cNvPr id="103427" name="TextBox 6"/>
          <p:cNvSpPr txBox="1">
            <a:spLocks noChangeArrowheads="1"/>
          </p:cNvSpPr>
          <p:nvPr/>
        </p:nvSpPr>
        <p:spPr bwMode="auto">
          <a:xfrm>
            <a:off x="4937125" y="994815"/>
            <a:ext cx="4206536" cy="8044766"/>
          </a:xfrm>
          <a:prstGeom prst="rect">
            <a:avLst/>
          </a:prstGeom>
          <a:noFill/>
          <a:ln w="9525">
            <a:noFill/>
            <a:miter lim="800000"/>
            <a:headEnd/>
            <a:tailEnd/>
          </a:ln>
        </p:spPr>
        <p:txBody>
          <a:bodyPr wrap="none">
            <a:spAutoFit/>
          </a:bodyPr>
          <a:lstStyle/>
          <a:p>
            <a:pPr eaLnBrk="0" hangingPunct="0">
              <a:lnSpc>
                <a:spcPts val="1800"/>
              </a:lnSpc>
              <a:spcBef>
                <a:spcPts val="100"/>
              </a:spcBef>
            </a:pPr>
            <a:r>
              <a:rPr lang="en-US" b="1" dirty="0">
                <a:latin typeface="Tahoma" pitchFamily="34" charset="0"/>
                <a:cs typeface="Tahoma" pitchFamily="34" charset="0"/>
              </a:rPr>
              <a:t>Other Government Entities</a:t>
            </a:r>
          </a:p>
          <a:p>
            <a:pPr eaLnBrk="0" hangingPunct="0">
              <a:lnSpc>
                <a:spcPts val="1800"/>
              </a:lnSpc>
              <a:spcBef>
                <a:spcPts val="100"/>
              </a:spcBef>
              <a:buFontTx/>
              <a:buChar char="•"/>
            </a:pPr>
            <a:r>
              <a:rPr lang="en-US" dirty="0">
                <a:latin typeface="Tahoma" pitchFamily="34" charset="0"/>
                <a:cs typeface="Tahoma" pitchFamily="34" charset="0"/>
              </a:rPr>
              <a:t> Columbia River Estuary Task Force</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Fish Passage Center</a:t>
            </a:r>
          </a:p>
          <a:p>
            <a:pPr eaLnBrk="0" hangingPunct="0">
              <a:lnSpc>
                <a:spcPts val="1800"/>
              </a:lnSpc>
              <a:spcBef>
                <a:spcPts val="100"/>
              </a:spcBef>
              <a:buFontTx/>
              <a:buChar char="•"/>
            </a:pPr>
            <a:r>
              <a:rPr lang="en-US" dirty="0">
                <a:latin typeface="Tahoma" pitchFamily="34" charset="0"/>
                <a:cs typeface="Tahoma" pitchFamily="34" charset="0"/>
              </a:rPr>
              <a:t> </a:t>
            </a:r>
            <a:r>
              <a:rPr lang="en-US" i="1" dirty="0">
                <a:latin typeface="Tahoma" pitchFamily="34" charset="0"/>
                <a:cs typeface="Tahoma" pitchFamily="34" charset="0"/>
              </a:rPr>
              <a:t>Pacific States Marine Fisheries Comm.</a:t>
            </a:r>
          </a:p>
          <a:p>
            <a:pPr eaLnBrk="0" hangingPunct="0">
              <a:lnSpc>
                <a:spcPts val="1800"/>
              </a:lnSpc>
              <a:spcBef>
                <a:spcPts val="100"/>
              </a:spcBef>
              <a:buFontTx/>
              <a:buChar char="•"/>
            </a:pPr>
            <a:r>
              <a:rPr lang="en-US" dirty="0">
                <a:latin typeface="Tahoma" pitchFamily="34" charset="0"/>
                <a:cs typeface="Tahoma" pitchFamily="34" charset="0"/>
              </a:rPr>
              <a:t> Snake River Salmon Recovery Board</a:t>
            </a:r>
          </a:p>
          <a:p>
            <a:pPr eaLnBrk="0" hangingPunct="0">
              <a:lnSpc>
                <a:spcPts val="1800"/>
              </a:lnSpc>
              <a:spcBef>
                <a:spcPts val="100"/>
              </a:spcBef>
              <a:buFontTx/>
              <a:buChar char="•"/>
            </a:pPr>
            <a:r>
              <a:rPr lang="en-US" dirty="0">
                <a:latin typeface="Tahoma" pitchFamily="34" charset="0"/>
                <a:cs typeface="Tahoma" pitchFamily="34" charset="0"/>
              </a:rPr>
              <a:t> U.S. Geological </a:t>
            </a:r>
            <a:r>
              <a:rPr lang="en-US" dirty="0" smtClean="0">
                <a:latin typeface="Tahoma" pitchFamily="34" charset="0"/>
                <a:cs typeface="Tahoma" pitchFamily="34" charset="0"/>
              </a:rPr>
              <a:t>Survey</a:t>
            </a:r>
          </a:p>
          <a:p>
            <a:pPr eaLnBrk="0" hangingPunct="0">
              <a:lnSpc>
                <a:spcPts val="1800"/>
              </a:lnSpc>
              <a:spcBef>
                <a:spcPts val="100"/>
              </a:spcBef>
            </a:pPr>
            <a:endParaRPr lang="en-US" dirty="0">
              <a:latin typeface="Tahoma" pitchFamily="34" charset="0"/>
              <a:cs typeface="Tahoma" pitchFamily="34" charset="0"/>
            </a:endParaRPr>
          </a:p>
          <a:p>
            <a:pPr eaLnBrk="0" hangingPunct="0">
              <a:lnSpc>
                <a:spcPts val="1800"/>
              </a:lnSpc>
              <a:spcBef>
                <a:spcPts val="100"/>
              </a:spcBef>
            </a:pPr>
            <a:r>
              <a:rPr lang="en-US" b="1" dirty="0" smtClean="0">
                <a:latin typeface="Tahoma" pitchFamily="34" charset="0"/>
                <a:cs typeface="Tahoma" pitchFamily="34" charset="0"/>
              </a:rPr>
              <a:t>Electric </a:t>
            </a:r>
            <a:r>
              <a:rPr lang="en-US" b="1" dirty="0">
                <a:latin typeface="Tahoma" pitchFamily="34" charset="0"/>
                <a:cs typeface="Tahoma" pitchFamily="34" charset="0"/>
              </a:rPr>
              <a:t>Utilities</a:t>
            </a:r>
          </a:p>
          <a:p>
            <a:pPr eaLnBrk="0" hangingPunct="0">
              <a:lnSpc>
                <a:spcPts val="1800"/>
              </a:lnSpc>
              <a:spcBef>
                <a:spcPts val="100"/>
              </a:spcBef>
              <a:buFontTx/>
              <a:buChar char="•"/>
            </a:pPr>
            <a:r>
              <a:rPr lang="en-US" dirty="0">
                <a:latin typeface="Tahoma" pitchFamily="34" charset="0"/>
                <a:cs typeface="Tahoma" pitchFamily="34" charset="0"/>
              </a:rPr>
              <a:t> Chelan County PUD</a:t>
            </a:r>
          </a:p>
          <a:p>
            <a:pPr eaLnBrk="0" hangingPunct="0">
              <a:lnSpc>
                <a:spcPts val="1800"/>
              </a:lnSpc>
              <a:spcBef>
                <a:spcPts val="100"/>
              </a:spcBef>
              <a:buFontTx/>
              <a:buChar char="•"/>
            </a:pPr>
            <a:r>
              <a:rPr lang="en-US" dirty="0">
                <a:latin typeface="Tahoma" pitchFamily="34" charset="0"/>
                <a:cs typeface="Tahoma" pitchFamily="34" charset="0"/>
              </a:rPr>
              <a:t> Douglas County PUD</a:t>
            </a:r>
          </a:p>
          <a:p>
            <a:pPr eaLnBrk="0" hangingPunct="0">
              <a:lnSpc>
                <a:spcPts val="1800"/>
              </a:lnSpc>
              <a:spcBef>
                <a:spcPts val="100"/>
              </a:spcBef>
              <a:buFontTx/>
              <a:buChar char="•"/>
            </a:pPr>
            <a:r>
              <a:rPr lang="en-US" dirty="0">
                <a:latin typeface="Tahoma" pitchFamily="34" charset="0"/>
                <a:cs typeface="Tahoma" pitchFamily="34" charset="0"/>
              </a:rPr>
              <a:t> Grant County PUD</a:t>
            </a:r>
          </a:p>
          <a:p>
            <a:pPr eaLnBrk="0" hangingPunct="0">
              <a:lnSpc>
                <a:spcPts val="1800"/>
              </a:lnSpc>
              <a:spcBef>
                <a:spcPts val="100"/>
              </a:spcBef>
              <a:buFontTx/>
              <a:buChar char="•"/>
            </a:pPr>
            <a:r>
              <a:rPr lang="en-US" dirty="0">
                <a:latin typeface="Tahoma" pitchFamily="34" charset="0"/>
                <a:cs typeface="Tahoma" pitchFamily="34" charset="0"/>
              </a:rPr>
              <a:t> Idaho Power Company</a:t>
            </a:r>
          </a:p>
          <a:p>
            <a:pPr eaLnBrk="0" hangingPunct="0">
              <a:lnSpc>
                <a:spcPts val="1800"/>
              </a:lnSpc>
              <a:spcBef>
                <a:spcPts val="100"/>
              </a:spcBef>
              <a:buFontTx/>
              <a:buChar char="•"/>
            </a:pPr>
            <a:r>
              <a:rPr lang="en-US" dirty="0">
                <a:latin typeface="Tahoma" pitchFamily="34" charset="0"/>
                <a:cs typeface="Tahoma" pitchFamily="34" charset="0"/>
              </a:rPr>
              <a:t> Portland General </a:t>
            </a:r>
            <a:r>
              <a:rPr lang="en-US" dirty="0" smtClean="0">
                <a:latin typeface="Tahoma" pitchFamily="34" charset="0"/>
                <a:cs typeface="Tahoma" pitchFamily="34" charset="0"/>
              </a:rPr>
              <a:t>Electric</a:t>
            </a:r>
          </a:p>
          <a:p>
            <a:pPr eaLnBrk="0" hangingPunct="0">
              <a:lnSpc>
                <a:spcPts val="1800"/>
              </a:lnSpc>
              <a:spcBef>
                <a:spcPts val="100"/>
              </a:spcBef>
            </a:pPr>
            <a:endParaRPr lang="en-US" dirty="0">
              <a:latin typeface="Tahoma" pitchFamily="34" charset="0"/>
              <a:cs typeface="Tahoma" pitchFamily="34" charset="0"/>
            </a:endParaRPr>
          </a:p>
          <a:p>
            <a:pPr eaLnBrk="0" hangingPunct="0">
              <a:lnSpc>
                <a:spcPts val="1800"/>
              </a:lnSpc>
              <a:spcBef>
                <a:spcPts val="100"/>
              </a:spcBef>
            </a:pPr>
            <a:r>
              <a:rPr lang="en-US" b="1" dirty="0">
                <a:latin typeface="Tahoma" pitchFamily="34" charset="0"/>
                <a:cs typeface="Tahoma" pitchFamily="34" charset="0"/>
              </a:rPr>
              <a:t>Other Entities</a:t>
            </a:r>
            <a:r>
              <a:rPr lang="en-US" dirty="0">
                <a:latin typeface="Tahoma" pitchFamily="34" charset="0"/>
                <a:cs typeface="Tahoma" pitchFamily="34" charset="0"/>
              </a:rPr>
              <a:t> </a:t>
            </a:r>
          </a:p>
          <a:p>
            <a:pPr eaLnBrk="0" hangingPunct="0">
              <a:lnSpc>
                <a:spcPts val="1800"/>
              </a:lnSpc>
              <a:spcBef>
                <a:spcPts val="100"/>
              </a:spcBef>
              <a:buFontTx/>
              <a:buChar char="•"/>
            </a:pPr>
            <a:r>
              <a:rPr lang="en-US" dirty="0">
                <a:latin typeface="Tahoma" pitchFamily="34" charset="0"/>
                <a:cs typeface="Tahoma" pitchFamily="34" charset="0"/>
              </a:rPr>
              <a:t> </a:t>
            </a:r>
            <a:r>
              <a:rPr lang="en-US" dirty="0" err="1">
                <a:latin typeface="Tahoma" pitchFamily="34" charset="0"/>
                <a:cs typeface="Tahoma" pitchFamily="34" charset="0"/>
              </a:rPr>
              <a:t>Biomark</a:t>
            </a:r>
            <a:r>
              <a:rPr lang="en-US" dirty="0">
                <a:latin typeface="Tahoma" pitchFamily="34" charset="0"/>
                <a:cs typeface="Tahoma" pitchFamily="34" charset="0"/>
              </a:rPr>
              <a:t>, Inc.</a:t>
            </a:r>
          </a:p>
          <a:p>
            <a:pPr eaLnBrk="0" hangingPunct="0">
              <a:lnSpc>
                <a:spcPts val="1800"/>
              </a:lnSpc>
              <a:spcBef>
                <a:spcPts val="100"/>
              </a:spcBef>
              <a:buFontTx/>
              <a:buChar char="•"/>
            </a:pPr>
            <a:r>
              <a:rPr lang="en-US" dirty="0">
                <a:latin typeface="Tahoma" pitchFamily="34" charset="0"/>
                <a:cs typeface="Tahoma" pitchFamily="34" charset="0"/>
              </a:rPr>
              <a:t> Ducks Unlimited</a:t>
            </a:r>
          </a:p>
          <a:p>
            <a:pPr eaLnBrk="0" hangingPunct="0">
              <a:lnSpc>
                <a:spcPts val="1800"/>
              </a:lnSpc>
              <a:spcBef>
                <a:spcPts val="100"/>
              </a:spcBef>
              <a:buFontTx/>
              <a:buChar char="•"/>
            </a:pPr>
            <a:r>
              <a:rPr lang="en-US" dirty="0">
                <a:latin typeface="Tahoma" pitchFamily="34" charset="0"/>
                <a:cs typeface="Tahoma" pitchFamily="34" charset="0"/>
              </a:rPr>
              <a:t> </a:t>
            </a:r>
            <a:r>
              <a:rPr lang="en-US" dirty="0" err="1">
                <a:latin typeface="Tahoma" pitchFamily="34" charset="0"/>
                <a:cs typeface="Tahoma" pitchFamily="34" charset="0"/>
              </a:rPr>
              <a:t>Kintama</a:t>
            </a:r>
            <a:r>
              <a:rPr lang="en-US" dirty="0">
                <a:latin typeface="Tahoma" pitchFamily="34" charset="0"/>
                <a:cs typeface="Tahoma" pitchFamily="34" charset="0"/>
              </a:rPr>
              <a:t> Research Corp.</a:t>
            </a:r>
          </a:p>
          <a:p>
            <a:pPr eaLnBrk="0" hangingPunct="0">
              <a:lnSpc>
                <a:spcPts val="1800"/>
              </a:lnSpc>
              <a:spcBef>
                <a:spcPts val="100"/>
              </a:spcBef>
              <a:buFontTx/>
              <a:buChar char="•"/>
            </a:pPr>
            <a:r>
              <a:rPr lang="en-US" dirty="0">
                <a:latin typeface="Tahoma" pitchFamily="34" charset="0"/>
                <a:cs typeface="Tahoma" pitchFamily="34" charset="0"/>
              </a:rPr>
              <a:t> Pacific Northwest National Laboratory</a:t>
            </a:r>
          </a:p>
          <a:p>
            <a:pPr eaLnBrk="0" hangingPunct="0">
              <a:lnSpc>
                <a:spcPts val="1800"/>
              </a:lnSpc>
              <a:spcBef>
                <a:spcPts val="100"/>
              </a:spcBef>
              <a:buFontTx/>
              <a:buChar char="•"/>
            </a:pPr>
            <a:r>
              <a:rPr lang="en-US" dirty="0">
                <a:latin typeface="Tahoma" pitchFamily="34" charset="0"/>
                <a:cs typeface="Tahoma" pitchFamily="34" charset="0"/>
              </a:rPr>
              <a:t> Quantitative Consultants, Inc.</a:t>
            </a:r>
          </a:p>
          <a:p>
            <a:pPr eaLnBrk="0" hangingPunct="0">
              <a:lnSpc>
                <a:spcPts val="1800"/>
              </a:lnSpc>
              <a:spcBef>
                <a:spcPts val="100"/>
              </a:spcBef>
              <a:buFontTx/>
              <a:buChar char="•"/>
            </a:pPr>
            <a:r>
              <a:rPr lang="en-US" dirty="0">
                <a:latin typeface="Tahoma" pitchFamily="34" charset="0"/>
                <a:cs typeface="Tahoma" pitchFamily="34" charset="0"/>
              </a:rPr>
              <a:t> Real Time Research, Inc.</a:t>
            </a:r>
          </a:p>
          <a:p>
            <a:pPr eaLnBrk="0" hangingPunct="0">
              <a:lnSpc>
                <a:spcPts val="1800"/>
              </a:lnSpc>
              <a:spcBef>
                <a:spcPts val="100"/>
              </a:spcBef>
              <a:buFontTx/>
              <a:buChar char="•"/>
            </a:pPr>
            <a:r>
              <a:rPr lang="en-US" dirty="0">
                <a:latin typeface="Tahoma" pitchFamily="34" charset="0"/>
                <a:cs typeface="Tahoma" pitchFamily="34" charset="0"/>
              </a:rPr>
              <a:t> Wild Fish Conservancy</a:t>
            </a:r>
          </a:p>
          <a:p>
            <a:pPr eaLnBrk="0" hangingPunct="0">
              <a:lnSpc>
                <a:spcPts val="1800"/>
              </a:lnSpc>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buFontTx/>
              <a:buChar char="•"/>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ts val="100"/>
              </a:spcBef>
            </a:pPr>
            <a:endParaRPr lang="en-US" dirty="0">
              <a:latin typeface="Tahoma" pitchFamily="34" charset="0"/>
              <a:cs typeface="Tahoma" pitchFamily="34" charset="0"/>
            </a:endParaRPr>
          </a:p>
          <a:p>
            <a:pPr eaLnBrk="0" hangingPunct="0">
              <a:spcBef>
                <a:spcPct val="20000"/>
              </a:spcBef>
            </a:pPr>
            <a:endParaRPr lang="en-US" dirty="0"/>
          </a:p>
        </p:txBody>
      </p:sp>
    </p:spTree>
    <p:extLst>
      <p:ext uri="{BB962C8B-B14F-4D97-AF65-F5344CB8AC3E}">
        <p14:creationId xmlns:p14="http://schemas.microsoft.com/office/powerpoint/2010/main" xmlns="" val="849045342"/>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7" name="Chart 1"/>
          <p:cNvGraphicFramePr>
            <a:graphicFrameLocks/>
          </p:cNvGraphicFramePr>
          <p:nvPr>
            <p:extLst>
              <p:ext uri="{D42A27DB-BD31-4B8C-83A1-F6EECF244321}">
                <p14:modId xmlns:p14="http://schemas.microsoft.com/office/powerpoint/2010/main" xmlns="" val="3084747304"/>
              </p:ext>
            </p:extLst>
          </p:nvPr>
        </p:nvGraphicFramePr>
        <p:xfrm>
          <a:off x="715963" y="1454150"/>
          <a:ext cx="7899400" cy="4594225"/>
        </p:xfrm>
        <a:graphic>
          <a:graphicData uri="http://schemas.openxmlformats.org/presentationml/2006/ole">
            <p:oleObj spid="_x0000_s1059" name="Chart" r:id="rId4" imgW="8031376" imgH="4663440" progId="Excel.Sheet.8">
              <p:embed/>
            </p:oleObj>
          </a:graphicData>
        </a:graphic>
      </p:graphicFrame>
      <p:sp>
        <p:nvSpPr>
          <p:cNvPr id="101378" name="TextBox 2"/>
          <p:cNvSpPr txBox="1">
            <a:spLocks noChangeArrowheads="1"/>
          </p:cNvSpPr>
          <p:nvPr/>
        </p:nvSpPr>
        <p:spPr bwMode="auto">
          <a:xfrm>
            <a:off x="1639888" y="685800"/>
            <a:ext cx="5983287" cy="769937"/>
          </a:xfrm>
          <a:prstGeom prst="rect">
            <a:avLst/>
          </a:prstGeom>
          <a:noFill/>
          <a:ln w="9525">
            <a:noFill/>
            <a:miter lim="800000"/>
            <a:headEnd/>
            <a:tailEnd/>
          </a:ln>
        </p:spPr>
        <p:txBody>
          <a:bodyPr wrap="none">
            <a:spAutoFit/>
          </a:bodyPr>
          <a:lstStyle/>
          <a:p>
            <a:pPr algn="ctr" eaLnBrk="0" hangingPunct="0">
              <a:spcBef>
                <a:spcPct val="20000"/>
              </a:spcBef>
            </a:pPr>
            <a:r>
              <a:rPr lang="en-US" sz="2000" b="1" dirty="0">
                <a:latin typeface="Tahoma" pitchFamily="34" charset="0"/>
                <a:cs typeface="Tahoma" pitchFamily="34" charset="0"/>
              </a:rPr>
              <a:t>PIT Tag Marking Effort in the Columbia Basin</a:t>
            </a:r>
          </a:p>
          <a:p>
            <a:pPr algn="ctr" eaLnBrk="0" hangingPunct="0">
              <a:spcBef>
                <a:spcPct val="20000"/>
              </a:spcBef>
            </a:pPr>
            <a:r>
              <a:rPr lang="en-US" sz="2000" b="1" dirty="0">
                <a:latin typeface="Tahoma" pitchFamily="34" charset="0"/>
                <a:cs typeface="Tahoma" pitchFamily="34" charset="0"/>
              </a:rPr>
              <a:t>by Entities and Project Coordinators</a:t>
            </a:r>
          </a:p>
        </p:txBody>
      </p:sp>
    </p:spTree>
    <p:extLst>
      <p:ext uri="{BB962C8B-B14F-4D97-AF65-F5344CB8AC3E}">
        <p14:creationId xmlns:p14="http://schemas.microsoft.com/office/powerpoint/2010/main" xmlns="" val="10324008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bwMode="auto">
          <a:xfrm>
            <a:off x="0" y="685800"/>
            <a:ext cx="9144000" cy="755650"/>
          </a:xfrm>
          <a:noFill/>
          <a:ln>
            <a:miter lim="800000"/>
            <a:headEnd/>
            <a:tailEnd/>
          </a:ln>
        </p:spPr>
        <p:txBody>
          <a:bodyPr vert="horz" wrap="square" lIns="91440" tIns="45720" rIns="91440" bIns="45720" numCol="1" anchor="t" anchorCtr="0" compatLnSpc="1">
            <a:prstTxWarp prst="textNoShape">
              <a:avLst/>
            </a:prstTxWarp>
            <a:noAutofit/>
          </a:bodyPr>
          <a:lstStyle/>
          <a:p>
            <a:pPr algn="ctr"/>
            <a:r>
              <a:rPr lang="en-US" sz="2400" b="1" dirty="0" smtClean="0">
                <a:solidFill>
                  <a:schemeClr val="tx1"/>
                </a:solidFill>
                <a:latin typeface="Tahoma" pitchFamily="34" charset="0"/>
                <a:cs typeface="Tahoma" pitchFamily="34" charset="0"/>
              </a:rPr>
              <a:t>Gravel to Gravel:</a:t>
            </a:r>
            <a:br>
              <a:rPr lang="en-US" sz="2400" b="1" dirty="0" smtClean="0">
                <a:solidFill>
                  <a:schemeClr val="tx1"/>
                </a:solidFill>
                <a:latin typeface="Tahoma" pitchFamily="34" charset="0"/>
                <a:cs typeface="Tahoma" pitchFamily="34" charset="0"/>
              </a:rPr>
            </a:br>
            <a:r>
              <a:rPr lang="en-US" sz="2400" b="1" dirty="0" smtClean="0">
                <a:solidFill>
                  <a:schemeClr val="tx1"/>
                </a:solidFill>
                <a:latin typeface="Tahoma" pitchFamily="34" charset="0"/>
                <a:cs typeface="Tahoma" pitchFamily="34" charset="0"/>
              </a:rPr>
              <a:t>Monitoring PIT-tagged fish in the Columbia Basin</a:t>
            </a:r>
          </a:p>
        </p:txBody>
      </p:sp>
      <p:sp>
        <p:nvSpPr>
          <p:cNvPr id="591875" name="Rectangle 3"/>
          <p:cNvSpPr>
            <a:spLocks noGrp="1" noChangeArrowheads="1"/>
          </p:cNvSpPr>
          <p:nvPr>
            <p:ph type="body" idx="1"/>
          </p:nvPr>
        </p:nvSpPr>
        <p:spPr bwMode="auto">
          <a:xfrm>
            <a:off x="762000" y="1676400"/>
            <a:ext cx="7620000" cy="4572000"/>
          </a:xfrm>
          <a:noFill/>
          <a:ln>
            <a:miter lim="800000"/>
            <a:headEnd/>
            <a:tailEnd/>
          </a:ln>
        </p:spPr>
        <p:txBody>
          <a:bodyPr vert="horz" wrap="square" lIns="91440" tIns="45720" rIns="91440" bIns="45720" numCol="1" anchor="t" anchorCtr="0" compatLnSpc="1">
            <a:prstTxWarp prst="textNoShape">
              <a:avLst/>
            </a:prstTxWarp>
            <a:noAutofit/>
          </a:bodyPr>
          <a:lstStyle/>
          <a:p>
            <a:pPr marL="228600" indent="-228600">
              <a:buClr>
                <a:schemeClr val="tx1"/>
              </a:buClr>
              <a:defRPr/>
            </a:pPr>
            <a:r>
              <a:rPr lang="en-US" sz="2000" dirty="0" smtClean="0">
                <a:latin typeface="Tahoma" pitchFamily="34" charset="0"/>
                <a:ea typeface="Tahoma" pitchFamily="34" charset="0"/>
                <a:cs typeface="Tahoma" pitchFamily="34" charset="0"/>
              </a:rPr>
              <a:t>PIT tags provide comprehensive (but not complete!) monitoring of marked salmon and steelhead during their down- and up-stream migrations within the rivers and streams of the Columbia Basin.</a:t>
            </a:r>
          </a:p>
          <a:p>
            <a:pPr marL="228600" indent="-228600">
              <a:buClr>
                <a:schemeClr val="tx1"/>
              </a:buClr>
              <a:buNone/>
              <a:defRPr/>
            </a:pPr>
            <a:endParaRPr lang="en-US" sz="800" dirty="0" smtClean="0">
              <a:latin typeface="Tahoma" pitchFamily="34" charset="0"/>
              <a:ea typeface="Tahoma" pitchFamily="34" charset="0"/>
              <a:cs typeface="Tahoma" pitchFamily="34" charset="0"/>
            </a:endParaRPr>
          </a:p>
          <a:p>
            <a:pPr marL="228600" lvl="1" indent="-228600">
              <a:buClr>
                <a:schemeClr val="tx1"/>
              </a:buClr>
              <a:buFont typeface="Arial" pitchFamily="34" charset="0"/>
              <a:buChar char="•"/>
              <a:defRPr/>
            </a:pPr>
            <a:r>
              <a:rPr lang="en-US" sz="2000" dirty="0" smtClean="0">
                <a:latin typeface="Tahoma" pitchFamily="34" charset="0"/>
                <a:ea typeface="Tahoma" pitchFamily="34" charset="0"/>
                <a:cs typeface="Tahoma" pitchFamily="34" charset="0"/>
              </a:rPr>
              <a:t>PIT tags are used to facilitate and complement other marking (telemetry) programs, and to extend or expand the scope of those programs.</a:t>
            </a:r>
          </a:p>
          <a:p>
            <a:pPr marL="228600" indent="-228600">
              <a:buClr>
                <a:schemeClr val="tx1"/>
              </a:buClr>
              <a:buNone/>
              <a:defRPr/>
            </a:pPr>
            <a:endParaRPr lang="en-US" sz="800" dirty="0" smtClean="0">
              <a:latin typeface="Tahoma" pitchFamily="34" charset="0"/>
              <a:ea typeface="Tahoma" pitchFamily="34" charset="0"/>
              <a:cs typeface="Tahoma" pitchFamily="34" charset="0"/>
            </a:endParaRPr>
          </a:p>
          <a:p>
            <a:pPr marL="228600" indent="-228600">
              <a:buClr>
                <a:schemeClr val="tx1"/>
              </a:buClr>
              <a:defRPr/>
            </a:pPr>
            <a:r>
              <a:rPr lang="en-US" sz="2000" dirty="0" smtClean="0">
                <a:latin typeface="Tahoma" pitchFamily="34" charset="0"/>
                <a:ea typeface="Tahoma" pitchFamily="34" charset="0"/>
                <a:cs typeface="Tahoma" pitchFamily="34" charset="0"/>
              </a:rPr>
              <a:t>PIT tag mark/recovery capabilities spur the development and refinement of research and monitoring programs in the Columbia Basin for </a:t>
            </a:r>
            <a:r>
              <a:rPr lang="en-US" sz="2000" dirty="0" err="1" smtClean="0">
                <a:latin typeface="Tahoma" pitchFamily="34" charset="0"/>
                <a:ea typeface="Tahoma" pitchFamily="34" charset="0"/>
                <a:cs typeface="Tahoma" pitchFamily="34" charset="0"/>
              </a:rPr>
              <a:t>salmonids</a:t>
            </a:r>
            <a:r>
              <a:rPr lang="en-US" sz="2000" dirty="0" smtClean="0">
                <a:latin typeface="Tahoma" pitchFamily="34" charset="0"/>
                <a:ea typeface="Tahoma" pitchFamily="34" charset="0"/>
                <a:cs typeface="Tahoma" pitchFamily="34" charset="0"/>
              </a:rPr>
              <a:t> and other species.</a:t>
            </a:r>
          </a:p>
          <a:p>
            <a:pPr marL="228600" indent="-228600">
              <a:buClr>
                <a:schemeClr val="tx1"/>
              </a:buClr>
              <a:buNone/>
              <a:defRPr/>
            </a:pPr>
            <a:r>
              <a:rPr lang="en-US" sz="800" dirty="0" smtClean="0">
                <a:latin typeface="Tahoma" pitchFamily="34" charset="0"/>
                <a:ea typeface="Tahoma" pitchFamily="34" charset="0"/>
                <a:cs typeface="Tahoma" pitchFamily="34" charset="0"/>
              </a:rPr>
              <a:t> </a:t>
            </a:r>
          </a:p>
          <a:p>
            <a:pPr marL="228600" indent="-228600">
              <a:buClr>
                <a:schemeClr val="tx1"/>
              </a:buClr>
              <a:defRPr/>
            </a:pPr>
            <a:r>
              <a:rPr lang="en-US" sz="2000" dirty="0" smtClean="0">
                <a:latin typeface="Tahoma" pitchFamily="34" charset="0"/>
                <a:ea typeface="Tahoma" pitchFamily="34" charset="0"/>
                <a:cs typeface="Tahoma" pitchFamily="34" charset="0"/>
              </a:rPr>
              <a:t>Innovative PIT tag techniques and technologies continue to provide new or improved capabilities to inform fisheries management and mitigation decisions.</a:t>
            </a:r>
          </a:p>
          <a:p>
            <a:pPr marL="285750" indent="-228600">
              <a:lnSpc>
                <a:spcPts val="1800"/>
              </a:lnSpc>
              <a:buClr>
                <a:schemeClr val="tx1"/>
              </a:buClr>
              <a:buNone/>
              <a:defRPr/>
            </a:pPr>
            <a:r>
              <a:rPr lang="en-US" sz="800"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buClr>
                <a:schemeClr val="tx1"/>
              </a:buClr>
              <a:defRPr/>
            </a:pPr>
            <a:endParaRPr lang="en-US" dirty="0" smtClean="0">
              <a:solidFill>
                <a:srgbClr val="FFFF66"/>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312329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9187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499"/>
                                          </p:stCondLst>
                                        </p:cTn>
                                        <p:tgtEl>
                                          <p:spTgt spid="591875">
                                            <p:txEl>
                                              <p:pRg st="2" end="2"/>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499"/>
                                          </p:stCondLst>
                                        </p:cTn>
                                        <p:tgtEl>
                                          <p:spTgt spid="591875">
                                            <p:txEl>
                                              <p:pRg st="4" end="4"/>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1000"/>
                                  </p:stCondLst>
                                  <p:childTnLst>
                                    <p:set>
                                      <p:cBhvr>
                                        <p:cTn id="15" dur="1" fill="hold">
                                          <p:stCondLst>
                                            <p:cond delay="499"/>
                                          </p:stCondLst>
                                        </p:cTn>
                                        <p:tgtEl>
                                          <p:spTgt spid="5918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Base map" descr="1 - Empty map.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0" y="-1"/>
            <a:ext cx="9162288" cy="6876288"/>
          </a:xfrm>
          <a:prstGeom prst="rect">
            <a:avLst/>
          </a:prstGeom>
        </p:spPr>
      </p:pic>
      <p:pic>
        <p:nvPicPr>
          <p:cNvPr id="3" name="2 - Rivers" descr="2 - Rivers.png"/>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4" name="3 - Dams" descr="3 - Dams.png"/>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5" name="4 - Traps and Weirs" descr="4 - Traps and Weirs.png"/>
          <p:cNvPicPr>
            <a:picLocks noChangeAspect="1"/>
          </p:cNvPicPr>
          <p:nvPr/>
        </p:nvPicPr>
        <p:blipFill>
          <a:blip r:embed="rId6"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6" name="5 - Hatcheries" descr="5 - Hatcheries.png"/>
          <p:cNvPicPr>
            <a:picLocks noChangeAspect="1"/>
          </p:cNvPicPr>
          <p:nvPr/>
        </p:nvPicPr>
        <p:blipFill>
          <a:blip r:embed="rId7"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7" name="6 - Acc Ponds" descr="6 - Acc Ponds.png"/>
          <p:cNvPicPr>
            <a:picLocks noChangeAspect="1"/>
          </p:cNvPicPr>
          <p:nvPr/>
        </p:nvPicPr>
        <p:blipFill>
          <a:blip r:embed="rId8"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8" name="7 - Avian Pred Colonies" descr="7 - Avian Pred.png"/>
          <p:cNvPicPr>
            <a:picLocks noChangeAspect="1"/>
          </p:cNvPicPr>
          <p:nvPr/>
        </p:nvPicPr>
        <p:blipFill>
          <a:blip r:embed="rId9"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pic>
        <p:nvPicPr>
          <p:cNvPr id="9" name="8 - Others" descr="8 - Others.png"/>
          <p:cNvPicPr>
            <a:picLocks noChangeAspect="1"/>
          </p:cNvPicPr>
          <p:nvPr/>
        </p:nvPicPr>
        <p:blipFill>
          <a:blip r:embed="rId10" cstate="screen">
            <a:extLst>
              <a:ext uri="{28A0092B-C50C-407E-A947-70E740481C1C}">
                <a14:useLocalDpi xmlns:a14="http://schemas.microsoft.com/office/drawing/2010/main" xmlns="" val="0"/>
              </a:ext>
            </a:extLst>
          </a:blip>
          <a:stretch>
            <a:fillRect/>
          </a:stretch>
        </p:blipFill>
        <p:spPr>
          <a:xfrm>
            <a:off x="0" y="0"/>
            <a:ext cx="9162306" cy="6876302"/>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752600"/>
          </a:xfrm>
        </p:spPr>
        <p:txBody>
          <a:bodyPr>
            <a:normAutofit fontScale="90000"/>
          </a:bodyPr>
          <a:lstStyle/>
          <a:p>
            <a:r>
              <a:rPr lang="en-US" sz="9600" b="1" dirty="0" smtClean="0"/>
              <a:t>Mark &amp;</a:t>
            </a:r>
            <a:br>
              <a:rPr lang="en-US" sz="9600" b="1" dirty="0" smtClean="0"/>
            </a:br>
            <a:r>
              <a:rPr lang="en-US" sz="9600" b="1" dirty="0" smtClean="0"/>
              <a:t>Release</a:t>
            </a:r>
            <a:endParaRPr lang="en-US" sz="96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152400" y="381000"/>
          <a:ext cx="8763000" cy="6248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7338" y="2163763"/>
          <a:ext cx="3420380" cy="4181856"/>
        </p:xfrm>
        <a:graphic>
          <a:graphicData uri="http://schemas.openxmlformats.org/drawingml/2006/table">
            <a:tbl>
              <a:tblPr/>
              <a:tblGrid>
                <a:gridCol w="1849539"/>
                <a:gridCol w="1570841"/>
              </a:tblGrid>
              <a:tr h="289278">
                <a:tc>
                  <a:txBody>
                    <a:bodyPr/>
                    <a:lstStyle/>
                    <a:p>
                      <a:pPr algn="l" fontAlgn="b"/>
                      <a:r>
                        <a:rPr lang="en-US" sz="1900" b="1" i="0" u="none" strike="noStrike" dirty="0" smtClean="0">
                          <a:solidFill>
                            <a:srgbClr val="000000"/>
                          </a:solidFill>
                          <a:latin typeface="Tahoma"/>
                        </a:rPr>
                        <a:t> Chinook</a:t>
                      </a:r>
                      <a:endParaRPr lang="en-US" sz="1900" b="1"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r" fontAlgn="b"/>
                      <a:r>
                        <a:rPr lang="en-US" sz="1900" b="1" i="0" u="none" strike="noStrike" dirty="0" smtClean="0">
                          <a:solidFill>
                            <a:srgbClr val="000000"/>
                          </a:solidFill>
                          <a:latin typeface="Tahoma"/>
                        </a:rPr>
                        <a:t>19,504,371 </a:t>
                      </a:r>
                      <a:endParaRPr lang="en-US" sz="1900" b="1" i="0" u="none" strike="noStrike" dirty="0">
                        <a:solidFill>
                          <a:srgbClr val="000000"/>
                        </a:solidFill>
                        <a:latin typeface="Tahoma"/>
                      </a:endParaRPr>
                    </a:p>
                  </a:txBody>
                  <a:tcPr marL="9144" marR="45720" marT="91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85000"/>
                      </a:schemeClr>
                    </a:solidFill>
                  </a:tcPr>
                </a:tc>
              </a:tr>
              <a:tr h="289278">
                <a:tc>
                  <a:txBody>
                    <a:bodyPr/>
                    <a:lstStyle/>
                    <a:p>
                      <a:pPr algn="l" fontAlgn="b"/>
                      <a:r>
                        <a:rPr lang="en-US" sz="1900" b="1" i="0" u="none" strike="noStrike" dirty="0" smtClean="0">
                          <a:solidFill>
                            <a:srgbClr val="000000"/>
                          </a:solidFill>
                          <a:latin typeface="Tahoma"/>
                        </a:rPr>
                        <a:t> </a:t>
                      </a:r>
                      <a:r>
                        <a:rPr lang="en-US" sz="1900" b="1" i="1" u="none" strike="noStrike" dirty="0" smtClean="0">
                          <a:solidFill>
                            <a:srgbClr val="000000"/>
                          </a:solidFill>
                          <a:latin typeface="Tahoma"/>
                        </a:rPr>
                        <a:t>O</a:t>
                      </a:r>
                      <a:r>
                        <a:rPr lang="en-US" sz="1900" b="1" i="1" u="none" strike="noStrike" dirty="0">
                          <a:solidFill>
                            <a:srgbClr val="000000"/>
                          </a:solidFill>
                          <a:latin typeface="Tahoma"/>
                        </a:rPr>
                        <a:t>. </a:t>
                      </a:r>
                      <a:r>
                        <a:rPr lang="en-US" sz="1900" b="1" i="1" u="none" strike="noStrike" dirty="0" err="1">
                          <a:solidFill>
                            <a:srgbClr val="000000"/>
                          </a:solidFill>
                          <a:latin typeface="Tahoma"/>
                        </a:rPr>
                        <a:t>mykiss</a:t>
                      </a:r>
                      <a:endParaRPr lang="en-US" sz="1900" b="1" i="1"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r" fontAlgn="b"/>
                      <a:r>
                        <a:rPr lang="en-US" sz="1900" b="1" i="0" u="none" strike="noStrike" dirty="0">
                          <a:solidFill>
                            <a:srgbClr val="000000"/>
                          </a:solidFill>
                          <a:latin typeface="Tahoma"/>
                        </a:rPr>
                        <a:t>5,866,144</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289278">
                <a:tc>
                  <a:txBody>
                    <a:bodyPr/>
                    <a:lstStyle/>
                    <a:p>
                      <a:pPr algn="l" fontAlgn="b"/>
                      <a:r>
                        <a:rPr lang="en-US" sz="1900" b="1" i="0" u="none" strike="noStrike" dirty="0" smtClean="0">
                          <a:solidFill>
                            <a:srgbClr val="000000"/>
                          </a:solidFill>
                          <a:latin typeface="Tahoma"/>
                        </a:rPr>
                        <a:t> Coho</a:t>
                      </a:r>
                      <a:endParaRPr lang="en-US" sz="1900" b="1"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r" fontAlgn="b"/>
                      <a:r>
                        <a:rPr lang="en-US" sz="1900" b="1" i="0" u="none" strike="noStrike" dirty="0">
                          <a:solidFill>
                            <a:srgbClr val="000000"/>
                          </a:solidFill>
                          <a:latin typeface="Tahoma"/>
                        </a:rPr>
                        <a:t>1,105,175</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289278">
                <a:tc>
                  <a:txBody>
                    <a:bodyPr/>
                    <a:lstStyle/>
                    <a:p>
                      <a:pPr algn="l" fontAlgn="b"/>
                      <a:r>
                        <a:rPr lang="en-US" sz="1900" b="1" i="0" u="none" strike="noStrike" dirty="0" smtClean="0">
                          <a:solidFill>
                            <a:srgbClr val="000000"/>
                          </a:solidFill>
                          <a:latin typeface="Tahoma"/>
                        </a:rPr>
                        <a:t> Sockeye</a:t>
                      </a:r>
                      <a:endParaRPr lang="en-US" sz="1900" b="1"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r" fontAlgn="b"/>
                      <a:r>
                        <a:rPr lang="en-US" sz="1900" b="1" i="0" u="none" strike="noStrike" dirty="0">
                          <a:solidFill>
                            <a:srgbClr val="000000"/>
                          </a:solidFill>
                          <a:latin typeface="Tahoma"/>
                        </a:rPr>
                        <a:t>445,499</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289278">
                <a:tc>
                  <a:txBody>
                    <a:bodyPr/>
                    <a:lstStyle/>
                    <a:p>
                      <a:pPr algn="l" fontAlgn="b"/>
                      <a:r>
                        <a:rPr lang="en-US" sz="1900" b="0" i="0" u="none" strike="noStrike" dirty="0" smtClean="0">
                          <a:solidFill>
                            <a:srgbClr val="000000"/>
                          </a:solidFill>
                          <a:latin typeface="Tahoma"/>
                        </a:rPr>
                        <a:t> Bull </a:t>
                      </a:r>
                      <a:r>
                        <a:rPr lang="en-US" sz="1900" b="0" i="0" u="none" strike="noStrike" dirty="0">
                          <a:solidFill>
                            <a:srgbClr val="000000"/>
                          </a:solidFill>
                          <a:latin typeface="Tahoma"/>
                        </a:rPr>
                        <a:t>Trout</a:t>
                      </a: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17,517</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Cutthroat</a:t>
                      </a:r>
                      <a:endParaRPr lang="en-US" sz="1900" b="0"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smtClean="0">
                          <a:solidFill>
                            <a:srgbClr val="000000"/>
                          </a:solidFill>
                          <a:latin typeface="Tahoma"/>
                        </a:rPr>
                        <a:t>12,780 </a:t>
                      </a:r>
                      <a:endParaRPr lang="en-US" sz="1900" b="0" i="0" u="none" strike="noStrike" dirty="0">
                        <a:solidFill>
                          <a:srgbClr val="000000"/>
                        </a:solidFill>
                        <a:latin typeface="Tahoma"/>
                      </a:endParaRP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No. </a:t>
                      </a:r>
                      <a:r>
                        <a:rPr lang="en-US" sz="1900" b="0" i="0" u="none" strike="noStrike" dirty="0" err="1" smtClean="0">
                          <a:solidFill>
                            <a:srgbClr val="000000"/>
                          </a:solidFill>
                          <a:latin typeface="Tahoma"/>
                        </a:rPr>
                        <a:t>Pikeminnow</a:t>
                      </a:r>
                      <a:endParaRPr lang="en-US" sz="1900" b="0"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8,380</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Other</a:t>
                      </a:r>
                      <a:endParaRPr lang="en-US" sz="1900" b="0"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3,441</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Shad</a:t>
                      </a:r>
                      <a:endParaRPr lang="en-US" sz="1900" b="0"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2,939</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Pacific </a:t>
                      </a:r>
                      <a:r>
                        <a:rPr lang="en-US" sz="1900" b="0" i="0" u="none" strike="noStrike" dirty="0">
                          <a:solidFill>
                            <a:srgbClr val="000000"/>
                          </a:solidFill>
                          <a:latin typeface="Tahoma"/>
                        </a:rPr>
                        <a:t>Lamprey</a:t>
                      </a: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1,966</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Brook </a:t>
                      </a:r>
                      <a:r>
                        <a:rPr lang="en-US" sz="1900" b="0" i="0" u="none" strike="noStrike" dirty="0">
                          <a:solidFill>
                            <a:srgbClr val="000000"/>
                          </a:solidFill>
                          <a:latin typeface="Tahoma"/>
                        </a:rPr>
                        <a:t>Trout</a:t>
                      </a: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1,071</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89278">
                <a:tc>
                  <a:txBody>
                    <a:bodyPr/>
                    <a:lstStyle/>
                    <a:p>
                      <a:pPr algn="l" fontAlgn="b"/>
                      <a:r>
                        <a:rPr lang="en-US" sz="1900" b="0" i="0" u="none" strike="noStrike" dirty="0" smtClean="0">
                          <a:solidFill>
                            <a:srgbClr val="000000"/>
                          </a:solidFill>
                          <a:latin typeface="Tahoma"/>
                        </a:rPr>
                        <a:t> White </a:t>
                      </a:r>
                      <a:r>
                        <a:rPr lang="en-US" sz="1900" b="0" i="0" u="none" strike="noStrike" dirty="0">
                          <a:solidFill>
                            <a:srgbClr val="000000"/>
                          </a:solidFill>
                          <a:latin typeface="Tahoma"/>
                        </a:rPr>
                        <a:t>Sturgeon</a:t>
                      </a:r>
                    </a:p>
                  </a:txBody>
                  <a:tcPr marL="9144" marR="45720" marT="9144" marB="0" anchor="b">
                    <a:lnL w="6350" cap="flat" cmpd="sng" algn="ctr">
                      <a:solidFill>
                        <a:srgbClr val="000000"/>
                      </a:solidFill>
                      <a:prstDash val="solid"/>
                      <a:round/>
                      <a:headEnd type="none" w="med" len="med"/>
                      <a:tailEnd type="none" w="med" len="med"/>
                    </a:lnL>
                    <a:lnR>
                      <a:noFill/>
                    </a:lnR>
                    <a:lnT>
                      <a:noFill/>
                    </a:lnT>
                    <a:lnB>
                      <a:noFill/>
                    </a:lnB>
                    <a:solidFill>
                      <a:schemeClr val="bg1">
                        <a:lumMod val="95000"/>
                      </a:schemeClr>
                    </a:solidFill>
                  </a:tcPr>
                </a:tc>
                <a:tc>
                  <a:txBody>
                    <a:bodyPr/>
                    <a:lstStyle/>
                    <a:p>
                      <a:pPr algn="r" fontAlgn="b"/>
                      <a:r>
                        <a:rPr lang="en-US" sz="1900" b="0" i="0" u="none" strike="noStrike" dirty="0">
                          <a:solidFill>
                            <a:srgbClr val="000000"/>
                          </a:solidFill>
                          <a:latin typeface="Tahoma"/>
                        </a:rPr>
                        <a:t>966</a:t>
                      </a:r>
                    </a:p>
                  </a:txBody>
                  <a:tcPr marL="9144" marR="45720" marT="9144" marB="0" anchor="b">
                    <a:lnL>
                      <a:noFill/>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r>
              <a:tr h="296333">
                <a:tc>
                  <a:txBody>
                    <a:bodyPr/>
                    <a:lstStyle/>
                    <a:p>
                      <a:pPr algn="l" fontAlgn="b"/>
                      <a:r>
                        <a:rPr lang="en-US" sz="1900" b="0" i="0" u="none" strike="noStrike" dirty="0" smtClean="0">
                          <a:solidFill>
                            <a:srgbClr val="000000"/>
                          </a:solidFill>
                          <a:latin typeface="Tahoma"/>
                        </a:rPr>
                        <a:t> Whitefish</a:t>
                      </a:r>
                      <a:endParaRPr lang="en-US" sz="1900" b="0"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1900" b="0" i="0" u="none" strike="noStrike" dirty="0">
                          <a:solidFill>
                            <a:srgbClr val="000000"/>
                          </a:solidFill>
                          <a:latin typeface="Tahoma"/>
                        </a:rPr>
                        <a:t>504</a:t>
                      </a:r>
                    </a:p>
                  </a:txBody>
                  <a:tcPr marL="9144" marR="45720" marT="9144"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chemeClr val="bg1">
                        <a:lumMod val="95000"/>
                      </a:schemeClr>
                    </a:solidFill>
                  </a:tcPr>
                </a:tc>
              </a:tr>
              <a:tr h="296333">
                <a:tc>
                  <a:txBody>
                    <a:bodyPr/>
                    <a:lstStyle/>
                    <a:p>
                      <a:pPr algn="l" fontAlgn="b"/>
                      <a:r>
                        <a:rPr lang="en-US" sz="1900" b="1" i="0" u="none" strike="noStrike" baseline="0" dirty="0" smtClean="0">
                          <a:solidFill>
                            <a:srgbClr val="000000"/>
                          </a:solidFill>
                          <a:latin typeface="Tahoma"/>
                        </a:rPr>
                        <a:t> </a:t>
                      </a:r>
                      <a:r>
                        <a:rPr lang="en-US" sz="1900" b="1" i="0" u="none" strike="noStrike" dirty="0" smtClean="0">
                          <a:solidFill>
                            <a:srgbClr val="000000"/>
                          </a:solidFill>
                          <a:latin typeface="Tahoma"/>
                        </a:rPr>
                        <a:t>Total</a:t>
                      </a:r>
                      <a:endParaRPr lang="en-US" sz="1900" b="1" i="0" u="none" strike="noStrike" dirty="0">
                        <a:solidFill>
                          <a:srgbClr val="000000"/>
                        </a:solidFill>
                        <a:latin typeface="Tahoma"/>
                      </a:endParaRPr>
                    </a:p>
                  </a:txBody>
                  <a:tcPr marL="9144" marR="45720" marT="9144"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r" fontAlgn="b"/>
                      <a:r>
                        <a:rPr lang="en-US" sz="1900" b="1" i="0" u="none" strike="noStrike" dirty="0">
                          <a:solidFill>
                            <a:srgbClr val="000000"/>
                          </a:solidFill>
                          <a:latin typeface="Tahoma"/>
                        </a:rPr>
                        <a:t>26,970,753</a:t>
                      </a:r>
                    </a:p>
                  </a:txBody>
                  <a:tcPr marL="9144" marR="45720" marT="9144"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46116" name="TextBox 5"/>
          <p:cNvSpPr txBox="1">
            <a:spLocks noChangeArrowheads="1"/>
          </p:cNvSpPr>
          <p:nvPr/>
        </p:nvSpPr>
        <p:spPr bwMode="auto">
          <a:xfrm>
            <a:off x="1408228" y="457200"/>
            <a:ext cx="6345006" cy="1225977"/>
          </a:xfrm>
          <a:prstGeom prst="rect">
            <a:avLst/>
          </a:prstGeom>
          <a:noFill/>
          <a:ln w="9525">
            <a:noFill/>
            <a:miter lim="800000"/>
            <a:headEnd/>
            <a:tailEnd/>
          </a:ln>
        </p:spPr>
        <p:txBody>
          <a:bodyPr wrap="none">
            <a:spAutoFit/>
          </a:bodyPr>
          <a:lstStyle/>
          <a:p>
            <a:pPr algn="ctr" eaLnBrk="0" hangingPunct="0">
              <a:spcBef>
                <a:spcPts val="100"/>
              </a:spcBef>
            </a:pPr>
            <a:r>
              <a:rPr lang="en-US" sz="2400" b="1" dirty="0" smtClean="0">
                <a:latin typeface="Tahoma" pitchFamily="34" charset="0"/>
                <a:cs typeface="Tahoma" pitchFamily="34" charset="0"/>
              </a:rPr>
              <a:t>Numbers of </a:t>
            </a:r>
            <a:r>
              <a:rPr lang="en-US" sz="2400" b="1" dirty="0">
                <a:latin typeface="Tahoma" pitchFamily="34" charset="0"/>
                <a:cs typeface="Tahoma" pitchFamily="34" charset="0"/>
              </a:rPr>
              <a:t>Fish </a:t>
            </a:r>
            <a:r>
              <a:rPr lang="en-US" sz="2400" b="1" dirty="0" smtClean="0">
                <a:latin typeface="Tahoma" pitchFamily="34" charset="0"/>
                <a:cs typeface="Tahoma" pitchFamily="34" charset="0"/>
              </a:rPr>
              <a:t>in the Columbia Basin*</a:t>
            </a:r>
          </a:p>
          <a:p>
            <a:pPr algn="ctr" eaLnBrk="0" hangingPunct="0">
              <a:spcBef>
                <a:spcPts val="100"/>
              </a:spcBef>
            </a:pPr>
            <a:r>
              <a:rPr lang="en-US" sz="2400" b="1" dirty="0" smtClean="0">
                <a:latin typeface="Tahoma" pitchFamily="34" charset="0"/>
                <a:cs typeface="Tahoma" pitchFamily="34" charset="0"/>
              </a:rPr>
              <a:t> Marked with PIT Tags</a:t>
            </a:r>
            <a:endParaRPr lang="en-US" sz="2400" b="1" dirty="0">
              <a:latin typeface="Tahoma" pitchFamily="34" charset="0"/>
              <a:cs typeface="Tahoma" pitchFamily="34" charset="0"/>
            </a:endParaRPr>
          </a:p>
          <a:p>
            <a:pPr algn="ctr" eaLnBrk="0" hangingPunct="0">
              <a:spcBef>
                <a:spcPts val="100"/>
              </a:spcBef>
            </a:pPr>
            <a:r>
              <a:rPr lang="en-US" sz="2400" b="1" dirty="0" smtClean="0">
                <a:latin typeface="Tahoma" pitchFamily="34" charset="0"/>
                <a:cs typeface="Tahoma" pitchFamily="34" charset="0"/>
              </a:rPr>
              <a:t>1987 - 2010</a:t>
            </a:r>
            <a:endParaRPr lang="en-US" sz="2400" b="1" dirty="0">
              <a:latin typeface="Tahoma" pitchFamily="34" charset="0"/>
              <a:cs typeface="Tahoma" pitchFamily="34" charset="0"/>
            </a:endParaRPr>
          </a:p>
        </p:txBody>
      </p:sp>
      <p:sp>
        <p:nvSpPr>
          <p:cNvPr id="5" name="TextBox 4"/>
          <p:cNvSpPr txBox="1"/>
          <p:nvPr/>
        </p:nvSpPr>
        <p:spPr>
          <a:xfrm>
            <a:off x="5334000" y="6172200"/>
            <a:ext cx="3751153" cy="523220"/>
          </a:xfrm>
          <a:prstGeom prst="rect">
            <a:avLst/>
          </a:prstGeom>
          <a:noFill/>
        </p:spPr>
        <p:txBody>
          <a:bodyPr wrap="square" rtlCol="0">
            <a:spAutoFit/>
          </a:bodyPr>
          <a:lstStyle/>
          <a:p>
            <a:r>
              <a:rPr lang="en-US" sz="1400" dirty="0" smtClean="0">
                <a:latin typeface="Tahoma" pitchFamily="34" charset="0"/>
                <a:ea typeface="Tahoma" pitchFamily="34" charset="0"/>
                <a:cs typeface="Tahoma" pitchFamily="34" charset="0"/>
              </a:rPr>
              <a:t>*Includes all PIT-tagged fish reported to the</a:t>
            </a:r>
          </a:p>
          <a:p>
            <a:r>
              <a:rPr lang="en-US" sz="1400" dirty="0" smtClean="0">
                <a:latin typeface="Tahoma" pitchFamily="34" charset="0"/>
                <a:ea typeface="Tahoma" pitchFamily="34" charset="0"/>
                <a:cs typeface="Tahoma" pitchFamily="34" charset="0"/>
              </a:rPr>
              <a:t>Columbia Basin PIT Tag Information System</a:t>
            </a:r>
            <a:endParaRPr lang="en-US" sz="1400" dirty="0">
              <a:latin typeface="Tahoma" pitchFamily="34" charset="0"/>
              <a:ea typeface="Tahoma" pitchFamily="34" charset="0"/>
              <a:cs typeface="Tahoma" pitchFamily="34" charset="0"/>
            </a:endParaRPr>
          </a:p>
        </p:txBody>
      </p:sp>
      <p:pic>
        <p:nvPicPr>
          <p:cNvPr id="6" name="Picture 5" descr="Tagging by Species Graph.png"/>
          <p:cNvPicPr>
            <a:picLocks noChangeAspect="1"/>
          </p:cNvPicPr>
          <p:nvPr/>
        </p:nvPicPr>
        <p:blipFill>
          <a:blip r:embed="rId3" cstate="print">
            <a:extLst>
              <a:ext uri="{28A0092B-C50C-407E-A947-70E740481C1C}">
                <a14:useLocalDpi xmlns:a14="http://schemas.microsoft.com/office/drawing/2010/main" xmlns="" val="0"/>
              </a:ext>
            </a:extLst>
          </a:blip>
          <a:srcRect b="4793"/>
          <a:stretch>
            <a:fillRect/>
          </a:stretch>
        </p:blipFill>
        <p:spPr>
          <a:xfrm>
            <a:off x="3886200" y="2167128"/>
            <a:ext cx="5119588" cy="3952383"/>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7.8|5.5|14"/>
</p:tagLst>
</file>

<file path=ppt/tags/tag2.xml><?xml version="1.0" encoding="utf-8"?>
<p:tagLst xmlns:a="http://schemas.openxmlformats.org/drawingml/2006/main" xmlns:r="http://schemas.openxmlformats.org/officeDocument/2006/relationships" xmlns:p="http://schemas.openxmlformats.org/presentationml/2006/main">
  <p:tag name="TIMING" val="|12.5|7.8|5.5|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3">
      <a:dk1>
        <a:srgbClr val="003E7E"/>
      </a:dk1>
      <a:lt1>
        <a:srgbClr val="FFFFFF"/>
      </a:lt1>
      <a:dk2>
        <a:srgbClr val="003E7E"/>
      </a:dk2>
      <a:lt2>
        <a:srgbClr val="C0C0C0"/>
      </a:lt2>
      <a:accent1>
        <a:srgbClr val="D5EAFF"/>
      </a:accent1>
      <a:accent2>
        <a:srgbClr val="E31934"/>
      </a:accent2>
      <a:accent3>
        <a:srgbClr val="FFFFFF"/>
      </a:accent3>
      <a:accent4>
        <a:srgbClr val="00346B"/>
      </a:accent4>
      <a:accent5>
        <a:srgbClr val="E7F3FF"/>
      </a:accent5>
      <a:accent6>
        <a:srgbClr val="CE162E"/>
      </a:accent6>
      <a:hlink>
        <a:srgbClr val="0066FF"/>
      </a:hlink>
      <a:folHlink>
        <a:srgbClr val="6600CC"/>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3E7E"/>
        </a:dk1>
        <a:lt1>
          <a:srgbClr val="FFFFFF"/>
        </a:lt1>
        <a:dk2>
          <a:srgbClr val="003E7E"/>
        </a:dk2>
        <a:lt2>
          <a:srgbClr val="C0C0C0"/>
        </a:lt2>
        <a:accent1>
          <a:srgbClr val="D5EAFF"/>
        </a:accent1>
        <a:accent2>
          <a:srgbClr val="E31934"/>
        </a:accent2>
        <a:accent3>
          <a:srgbClr val="FFFFFF"/>
        </a:accent3>
        <a:accent4>
          <a:srgbClr val="00346B"/>
        </a:accent4>
        <a:accent5>
          <a:srgbClr val="E7F3FF"/>
        </a:accent5>
        <a:accent6>
          <a:srgbClr val="CE162E"/>
        </a:accent6>
        <a:hlink>
          <a:srgbClr val="0066FF"/>
        </a:hlink>
        <a:folHlink>
          <a:srgbClr val="6600CC"/>
        </a:folHlink>
      </a:clrScheme>
      <a:clrMap bg1="lt1" tx1="dk1" bg2="lt2" tx2="dk2" accent1="accent1" accent2="accent2" accent3="accent3" accent4="accent4" accent5="accent5" accent6="accent6" hlink="hlink" folHlink="folHlink"/>
    </a:extraClrScheme>
    <a:extraClrScheme>
      <a:clrScheme name="Custom Design 14">
        <a:dk1>
          <a:srgbClr val="002850"/>
        </a:dk1>
        <a:lt1>
          <a:srgbClr val="FFFFFF"/>
        </a:lt1>
        <a:dk2>
          <a:srgbClr val="003E7E"/>
        </a:dk2>
        <a:lt2>
          <a:srgbClr val="FFFFFF"/>
        </a:lt2>
        <a:accent1>
          <a:srgbClr val="D5EAFF"/>
        </a:accent1>
        <a:accent2>
          <a:srgbClr val="E31934"/>
        </a:accent2>
        <a:accent3>
          <a:srgbClr val="AAAFC0"/>
        </a:accent3>
        <a:accent4>
          <a:srgbClr val="DADADA"/>
        </a:accent4>
        <a:accent5>
          <a:srgbClr val="E7F3FF"/>
        </a:accent5>
        <a:accent6>
          <a:srgbClr val="CE162E"/>
        </a:accent6>
        <a:hlink>
          <a:srgbClr val="0066FF"/>
        </a:hlink>
        <a:folHlink>
          <a:srgbClr val="6600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Custom Design 13">
      <a:dk1>
        <a:srgbClr val="003E7E"/>
      </a:dk1>
      <a:lt1>
        <a:srgbClr val="FFFFFF"/>
      </a:lt1>
      <a:dk2>
        <a:srgbClr val="003E7E"/>
      </a:dk2>
      <a:lt2>
        <a:srgbClr val="C0C0C0"/>
      </a:lt2>
      <a:accent1>
        <a:srgbClr val="D5EAFF"/>
      </a:accent1>
      <a:accent2>
        <a:srgbClr val="E31934"/>
      </a:accent2>
      <a:accent3>
        <a:srgbClr val="FFFFFF"/>
      </a:accent3>
      <a:accent4>
        <a:srgbClr val="00346B"/>
      </a:accent4>
      <a:accent5>
        <a:srgbClr val="E7F3FF"/>
      </a:accent5>
      <a:accent6>
        <a:srgbClr val="CE162E"/>
      </a:accent6>
      <a:hlink>
        <a:srgbClr val="0066FF"/>
      </a:hlink>
      <a:folHlink>
        <a:srgbClr val="6600CC"/>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0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3E7E"/>
        </a:dk1>
        <a:lt1>
          <a:srgbClr val="FFFFFF"/>
        </a:lt1>
        <a:dk2>
          <a:srgbClr val="003E7E"/>
        </a:dk2>
        <a:lt2>
          <a:srgbClr val="C0C0C0"/>
        </a:lt2>
        <a:accent1>
          <a:srgbClr val="D5EAFF"/>
        </a:accent1>
        <a:accent2>
          <a:srgbClr val="E31934"/>
        </a:accent2>
        <a:accent3>
          <a:srgbClr val="FFFFFF"/>
        </a:accent3>
        <a:accent4>
          <a:srgbClr val="00346B"/>
        </a:accent4>
        <a:accent5>
          <a:srgbClr val="E7F3FF"/>
        </a:accent5>
        <a:accent6>
          <a:srgbClr val="CE162E"/>
        </a:accent6>
        <a:hlink>
          <a:srgbClr val="0066FF"/>
        </a:hlink>
        <a:folHlink>
          <a:srgbClr val="6600CC"/>
        </a:folHlink>
      </a:clrScheme>
      <a:clrMap bg1="lt1" tx1="dk1" bg2="lt2" tx2="dk2" accent1="accent1" accent2="accent2" accent3="accent3" accent4="accent4" accent5="accent5" accent6="accent6" hlink="hlink" folHlink="folHlink"/>
    </a:extraClrScheme>
    <a:extraClrScheme>
      <a:clrScheme name="Custom Design 14">
        <a:dk1>
          <a:srgbClr val="002850"/>
        </a:dk1>
        <a:lt1>
          <a:srgbClr val="FFFFFF"/>
        </a:lt1>
        <a:dk2>
          <a:srgbClr val="003E7E"/>
        </a:dk2>
        <a:lt2>
          <a:srgbClr val="FFFFFF"/>
        </a:lt2>
        <a:accent1>
          <a:srgbClr val="D5EAFF"/>
        </a:accent1>
        <a:accent2>
          <a:srgbClr val="E31934"/>
        </a:accent2>
        <a:accent3>
          <a:srgbClr val="AAAFC0"/>
        </a:accent3>
        <a:accent4>
          <a:srgbClr val="DADADA"/>
        </a:accent4>
        <a:accent5>
          <a:srgbClr val="E7F3FF"/>
        </a:accent5>
        <a:accent6>
          <a:srgbClr val="CE162E"/>
        </a:accent6>
        <a:hlink>
          <a:srgbClr val="0066FF"/>
        </a:hlink>
        <a:folHlink>
          <a:srgbClr val="6600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Presentation">
  <a:themeElements>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19819</TotalTime>
  <Words>3514</Words>
  <Application>Microsoft Office PowerPoint</Application>
  <PresentationFormat>On-screen Show (4:3)</PresentationFormat>
  <Paragraphs>460</Paragraphs>
  <Slides>52</Slides>
  <Notes>51</Notes>
  <HiddenSlides>9</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52</vt:i4>
      </vt:variant>
    </vt:vector>
  </HeadingPairs>
  <TitlesOfParts>
    <vt:vector size="60" baseType="lpstr">
      <vt:lpstr>Office Theme</vt:lpstr>
      <vt:lpstr>1_Office Theme</vt:lpstr>
      <vt:lpstr>1_Blank Presentation</vt:lpstr>
      <vt:lpstr>Custom Design</vt:lpstr>
      <vt:lpstr>1_Custom Design</vt:lpstr>
      <vt:lpstr>3_Office Theme</vt:lpstr>
      <vt:lpstr>3_Blank Presentation</vt:lpstr>
      <vt:lpstr>Chart</vt:lpstr>
      <vt:lpstr>Slide 1</vt:lpstr>
      <vt:lpstr>An Overview of PIT Tag Use  in the Columbia Basin</vt:lpstr>
      <vt:lpstr>Typical Uses of PIT Tags in the Columbia Basin</vt:lpstr>
      <vt:lpstr>Mark, Release,  &amp; Recovery Locations</vt:lpstr>
      <vt:lpstr>Slide 5</vt:lpstr>
      <vt:lpstr>Slide 6</vt:lpstr>
      <vt:lpstr>Mark &amp; Release</vt:lpstr>
      <vt:lpstr>Slide 8</vt:lpstr>
      <vt:lpstr>Slide 9</vt:lpstr>
      <vt:lpstr>Slide 10</vt:lpstr>
      <vt:lpstr>Slide 11</vt:lpstr>
      <vt:lpstr>Slide 12</vt:lpstr>
      <vt:lpstr>Slide 13</vt:lpstr>
      <vt:lpstr>Slide 14</vt:lpstr>
      <vt:lpstr>Slide 15</vt:lpstr>
      <vt:lpstr>Recaptures &amp; Mortalities</vt:lpstr>
      <vt:lpstr>Slide 17</vt:lpstr>
      <vt:lpstr>Slide 18</vt:lpstr>
      <vt:lpstr>Slide 19</vt:lpstr>
      <vt:lpstr>PIT Tag Detection</vt:lpstr>
      <vt:lpstr>Slide 21</vt:lpstr>
      <vt:lpstr>Slide 22</vt:lpstr>
      <vt:lpstr>Slide 23</vt:lpstr>
      <vt:lpstr>Slide 24</vt:lpstr>
      <vt:lpstr>Slide 25</vt:lpstr>
      <vt:lpstr>Slide 26</vt:lpstr>
      <vt:lpstr>Slide 27</vt:lpstr>
      <vt:lpstr>Juvenile Bypass Systems and Adult Fishways</vt:lpstr>
      <vt:lpstr>Slide 29</vt:lpstr>
      <vt:lpstr>Slide 30</vt:lpstr>
      <vt:lpstr>Slide 31</vt:lpstr>
      <vt:lpstr>Slide 32</vt:lpstr>
      <vt:lpstr>Slide 33</vt:lpstr>
      <vt:lpstr>Slide 34</vt:lpstr>
      <vt:lpstr>Slide 35</vt:lpstr>
      <vt:lpstr>Slide 36</vt:lpstr>
      <vt:lpstr>SxC</vt:lpstr>
      <vt:lpstr>Slide 38</vt:lpstr>
      <vt:lpstr>Slide 39</vt:lpstr>
      <vt:lpstr>Instream Detection</vt:lpstr>
      <vt:lpstr>Slide 41</vt:lpstr>
      <vt:lpstr>Hybrid Instream Detection</vt:lpstr>
      <vt:lpstr>Slide 43</vt:lpstr>
      <vt:lpstr>Slide 44</vt:lpstr>
      <vt:lpstr>Pass-over Instream Detection</vt:lpstr>
      <vt:lpstr>Slide 46</vt:lpstr>
      <vt:lpstr>Slide 47</vt:lpstr>
      <vt:lpstr>Slide 48</vt:lpstr>
      <vt:lpstr>PIT tag monitoring effort and participation</vt:lpstr>
      <vt:lpstr>PTAGIS Data Contributors</vt:lpstr>
      <vt:lpstr>Slide 51</vt:lpstr>
      <vt:lpstr>Gravel to Gravel: Monitoring PIT-tagged fish in the Columbia Basin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Gravel to Gravel</dc:title>
  <dc:creator>Dave Marvin</dc:creator>
  <dc:description>Follow-up to NPCC FTF meeting, Mar. 22, 2012.</dc:description>
  <cp:lastModifiedBy>Nancy Leonard</cp:lastModifiedBy>
  <cp:revision>1214</cp:revision>
  <dcterms:created xsi:type="dcterms:W3CDTF">2011-07-05T04:28:28Z</dcterms:created>
  <dcterms:modified xsi:type="dcterms:W3CDTF">2012-04-11T17:51:53Z</dcterms:modified>
</cp:coreProperties>
</file>