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3662" r:id="rId12"/>
    <p:sldMasterId id="2147483663" r:id="rId13"/>
    <p:sldMasterId id="2147483664" r:id="rId14"/>
    <p:sldMasterId id="2147483665" r:id="rId15"/>
    <p:sldMasterId id="2147483666" r:id="rId16"/>
    <p:sldMasterId id="2147483667" r:id="rId17"/>
    <p:sldMasterId id="2147483668" r:id="rId18"/>
    <p:sldMasterId id="2147483669" r:id="rId19"/>
    <p:sldMasterId id="2147483670" r:id="rId20"/>
    <p:sldMasterId id="2147483896" r:id="rId21"/>
  </p:sldMasterIdLst>
  <p:notesMasterIdLst>
    <p:notesMasterId r:id="rId48"/>
  </p:notesMasterIdLst>
  <p:sldIdLst>
    <p:sldId id="494" r:id="rId22"/>
    <p:sldId id="545" r:id="rId23"/>
    <p:sldId id="471" r:id="rId24"/>
    <p:sldId id="531" r:id="rId25"/>
    <p:sldId id="532" r:id="rId26"/>
    <p:sldId id="534" r:id="rId27"/>
    <p:sldId id="549" r:id="rId28"/>
    <p:sldId id="544" r:id="rId29"/>
    <p:sldId id="536" r:id="rId30"/>
    <p:sldId id="550" r:id="rId31"/>
    <p:sldId id="547" r:id="rId32"/>
    <p:sldId id="538" r:id="rId33"/>
    <p:sldId id="539" r:id="rId34"/>
    <p:sldId id="541" r:id="rId35"/>
    <p:sldId id="548" r:id="rId36"/>
    <p:sldId id="551" r:id="rId37"/>
    <p:sldId id="546" r:id="rId38"/>
    <p:sldId id="542" r:id="rId39"/>
    <p:sldId id="557" r:id="rId40"/>
    <p:sldId id="556" r:id="rId41"/>
    <p:sldId id="552" r:id="rId42"/>
    <p:sldId id="543" r:id="rId43"/>
    <p:sldId id="540" r:id="rId44"/>
    <p:sldId id="553" r:id="rId45"/>
    <p:sldId id="554" r:id="rId46"/>
    <p:sldId id="530" r:id="rId4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CC00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6" autoAdjust="0"/>
    <p:restoredTop sz="94627" autoAdjust="0"/>
  </p:normalViewPr>
  <p:slideViewPr>
    <p:cSldViewPr>
      <p:cViewPr>
        <p:scale>
          <a:sx n="75" d="100"/>
          <a:sy n="75" d="100"/>
        </p:scale>
        <p:origin x="-143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s02\Cascade\Individual\Marcus%20Wilcox\Presentations\2011%20PNDRP%20(Portland)\Presentation\Copy%20of%20RDC-NE%20Demand%20Response%20data%209-23-10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Refrigerated Warehouse DR Event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2012344448505119"/>
          <c:y val="0.10126923424923001"/>
          <c:w val="0.79689912178699185"/>
          <c:h val="0.77849426268809785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Sheet1!$B$4:$B$99</c:f>
              <c:numCache>
                <c:formatCode>m/d/yyyy\ h:mm</c:formatCode>
                <c:ptCount val="96"/>
                <c:pt idx="0">
                  <c:v>40444.989583333336</c:v>
                </c:pt>
                <c:pt idx="1">
                  <c:v>40444.979166666664</c:v>
                </c:pt>
                <c:pt idx="2">
                  <c:v>40444.96875</c:v>
                </c:pt>
                <c:pt idx="3">
                  <c:v>40444.958333333336</c:v>
                </c:pt>
                <c:pt idx="4">
                  <c:v>40444.947916666664</c:v>
                </c:pt>
                <c:pt idx="5">
                  <c:v>40444.9375</c:v>
                </c:pt>
                <c:pt idx="6">
                  <c:v>40444.927083333336</c:v>
                </c:pt>
                <c:pt idx="7">
                  <c:v>40444.916666666664</c:v>
                </c:pt>
                <c:pt idx="8">
                  <c:v>40444.90625</c:v>
                </c:pt>
                <c:pt idx="9">
                  <c:v>40444.895833333336</c:v>
                </c:pt>
                <c:pt idx="10">
                  <c:v>40444.885416666664</c:v>
                </c:pt>
                <c:pt idx="11">
                  <c:v>40444.875</c:v>
                </c:pt>
                <c:pt idx="12">
                  <c:v>40444.864583333336</c:v>
                </c:pt>
                <c:pt idx="13">
                  <c:v>40444.854166666664</c:v>
                </c:pt>
                <c:pt idx="14">
                  <c:v>40444.84375</c:v>
                </c:pt>
                <c:pt idx="15">
                  <c:v>40444.833333333336</c:v>
                </c:pt>
                <c:pt idx="16">
                  <c:v>40444.822916666664</c:v>
                </c:pt>
                <c:pt idx="17">
                  <c:v>40444.8125</c:v>
                </c:pt>
                <c:pt idx="18">
                  <c:v>40444.802083333336</c:v>
                </c:pt>
                <c:pt idx="19">
                  <c:v>40444.791666666664</c:v>
                </c:pt>
                <c:pt idx="20">
                  <c:v>40444.78125</c:v>
                </c:pt>
                <c:pt idx="21">
                  <c:v>40444.770833333336</c:v>
                </c:pt>
                <c:pt idx="22">
                  <c:v>40444.760416666664</c:v>
                </c:pt>
                <c:pt idx="23">
                  <c:v>40444.75</c:v>
                </c:pt>
                <c:pt idx="24">
                  <c:v>40444.739583333336</c:v>
                </c:pt>
                <c:pt idx="25">
                  <c:v>40444.729166666664</c:v>
                </c:pt>
                <c:pt idx="26">
                  <c:v>40444.71875</c:v>
                </c:pt>
                <c:pt idx="27">
                  <c:v>40444.708333333336</c:v>
                </c:pt>
                <c:pt idx="28">
                  <c:v>40444.697916666664</c:v>
                </c:pt>
                <c:pt idx="29">
                  <c:v>40444.6875</c:v>
                </c:pt>
                <c:pt idx="30">
                  <c:v>40444.677083333336</c:v>
                </c:pt>
                <c:pt idx="31">
                  <c:v>40444.666666666664</c:v>
                </c:pt>
                <c:pt idx="32">
                  <c:v>40444.65625</c:v>
                </c:pt>
                <c:pt idx="33">
                  <c:v>40444.645833333336</c:v>
                </c:pt>
                <c:pt idx="34">
                  <c:v>40444.635416666664</c:v>
                </c:pt>
                <c:pt idx="35">
                  <c:v>40444.625</c:v>
                </c:pt>
                <c:pt idx="36">
                  <c:v>40444.614583333336</c:v>
                </c:pt>
                <c:pt idx="37">
                  <c:v>40444.604166666664</c:v>
                </c:pt>
                <c:pt idx="38">
                  <c:v>40444.59375</c:v>
                </c:pt>
                <c:pt idx="39">
                  <c:v>40444.583333333336</c:v>
                </c:pt>
                <c:pt idx="40">
                  <c:v>40444.572916666664</c:v>
                </c:pt>
                <c:pt idx="41">
                  <c:v>40444.5625</c:v>
                </c:pt>
                <c:pt idx="42">
                  <c:v>40444.552083333336</c:v>
                </c:pt>
                <c:pt idx="43">
                  <c:v>40444.541666666664</c:v>
                </c:pt>
                <c:pt idx="44">
                  <c:v>40444.53125</c:v>
                </c:pt>
                <c:pt idx="45">
                  <c:v>40444.520833333336</c:v>
                </c:pt>
                <c:pt idx="46">
                  <c:v>40444.510416666664</c:v>
                </c:pt>
                <c:pt idx="47">
                  <c:v>40444.5</c:v>
                </c:pt>
                <c:pt idx="48">
                  <c:v>40444.489583333336</c:v>
                </c:pt>
                <c:pt idx="49">
                  <c:v>40444.479166666664</c:v>
                </c:pt>
                <c:pt idx="50">
                  <c:v>40444.46875</c:v>
                </c:pt>
                <c:pt idx="51">
                  <c:v>40444.458333333336</c:v>
                </c:pt>
                <c:pt idx="52">
                  <c:v>40444.447916666664</c:v>
                </c:pt>
                <c:pt idx="53">
                  <c:v>40444.4375</c:v>
                </c:pt>
                <c:pt idx="54">
                  <c:v>40444.427083333336</c:v>
                </c:pt>
                <c:pt idx="55">
                  <c:v>40444.416666666664</c:v>
                </c:pt>
                <c:pt idx="56">
                  <c:v>40444.40625</c:v>
                </c:pt>
                <c:pt idx="57">
                  <c:v>40444.395833333336</c:v>
                </c:pt>
                <c:pt idx="58">
                  <c:v>40444.385416666664</c:v>
                </c:pt>
                <c:pt idx="59">
                  <c:v>40444.375</c:v>
                </c:pt>
                <c:pt idx="60">
                  <c:v>40444.364583333336</c:v>
                </c:pt>
                <c:pt idx="61">
                  <c:v>40444.354166666664</c:v>
                </c:pt>
                <c:pt idx="62">
                  <c:v>40444.34375</c:v>
                </c:pt>
                <c:pt idx="63">
                  <c:v>40444.333333333336</c:v>
                </c:pt>
                <c:pt idx="64">
                  <c:v>40444.322916666664</c:v>
                </c:pt>
                <c:pt idx="65">
                  <c:v>40444.3125</c:v>
                </c:pt>
                <c:pt idx="66">
                  <c:v>40444.302083333336</c:v>
                </c:pt>
                <c:pt idx="67">
                  <c:v>40444.291666666664</c:v>
                </c:pt>
                <c:pt idx="68">
                  <c:v>40444.28125</c:v>
                </c:pt>
                <c:pt idx="69">
                  <c:v>40444.270833333336</c:v>
                </c:pt>
                <c:pt idx="70">
                  <c:v>40444.260416666664</c:v>
                </c:pt>
                <c:pt idx="71">
                  <c:v>40444.25</c:v>
                </c:pt>
                <c:pt idx="72">
                  <c:v>40444.239583333336</c:v>
                </c:pt>
                <c:pt idx="73">
                  <c:v>40444.229166666664</c:v>
                </c:pt>
                <c:pt idx="74">
                  <c:v>40444.21875</c:v>
                </c:pt>
                <c:pt idx="75">
                  <c:v>40444.208333333336</c:v>
                </c:pt>
                <c:pt idx="76">
                  <c:v>40444.197916666664</c:v>
                </c:pt>
                <c:pt idx="77">
                  <c:v>40444.1875</c:v>
                </c:pt>
                <c:pt idx="78">
                  <c:v>40444.177083333336</c:v>
                </c:pt>
                <c:pt idx="79">
                  <c:v>40444.166666666664</c:v>
                </c:pt>
                <c:pt idx="80">
                  <c:v>40444.15625</c:v>
                </c:pt>
                <c:pt idx="81">
                  <c:v>40444.145833333336</c:v>
                </c:pt>
                <c:pt idx="82">
                  <c:v>40444.135416666664</c:v>
                </c:pt>
                <c:pt idx="83">
                  <c:v>40444.125</c:v>
                </c:pt>
                <c:pt idx="84">
                  <c:v>40444.114583333336</c:v>
                </c:pt>
                <c:pt idx="85">
                  <c:v>40444.104166666664</c:v>
                </c:pt>
                <c:pt idx="86">
                  <c:v>40444.09375</c:v>
                </c:pt>
                <c:pt idx="87">
                  <c:v>40444.083333333336</c:v>
                </c:pt>
                <c:pt idx="88">
                  <c:v>40444.072916666664</c:v>
                </c:pt>
                <c:pt idx="89">
                  <c:v>40444.0625</c:v>
                </c:pt>
                <c:pt idx="90">
                  <c:v>40444.052083333336</c:v>
                </c:pt>
                <c:pt idx="91">
                  <c:v>40444.041666666664</c:v>
                </c:pt>
                <c:pt idx="92">
                  <c:v>40444.03125</c:v>
                </c:pt>
                <c:pt idx="93">
                  <c:v>40444.020833333336</c:v>
                </c:pt>
                <c:pt idx="94">
                  <c:v>40444.010416666664</c:v>
                </c:pt>
                <c:pt idx="95">
                  <c:v>40444</c:v>
                </c:pt>
              </c:numCache>
            </c:numRef>
          </c:xVal>
          <c:yVal>
            <c:numRef>
              <c:f>Sheet1!$F$4:$F$99</c:f>
              <c:numCache>
                <c:formatCode>General</c:formatCode>
                <c:ptCount val="96"/>
                <c:pt idx="0">
                  <c:v>2642.442</c:v>
                </c:pt>
                <c:pt idx="1">
                  <c:v>2704.9853000000003</c:v>
                </c:pt>
                <c:pt idx="2">
                  <c:v>2745.4656</c:v>
                </c:pt>
                <c:pt idx="3">
                  <c:v>2729.7359999999999</c:v>
                </c:pt>
                <c:pt idx="4">
                  <c:v>2454.4180999999999</c:v>
                </c:pt>
                <c:pt idx="5">
                  <c:v>2492.2236000000003</c:v>
                </c:pt>
                <c:pt idx="6">
                  <c:v>2482.0976000000001</c:v>
                </c:pt>
                <c:pt idx="7">
                  <c:v>2460.2822999999999</c:v>
                </c:pt>
                <c:pt idx="8">
                  <c:v>2407.8818999999999</c:v>
                </c:pt>
                <c:pt idx="9">
                  <c:v>2421.8107</c:v>
                </c:pt>
                <c:pt idx="10">
                  <c:v>2383.8450000000003</c:v>
                </c:pt>
                <c:pt idx="11">
                  <c:v>2420.3634000000002</c:v>
                </c:pt>
                <c:pt idx="12">
                  <c:v>2362.3481999999999</c:v>
                </c:pt>
                <c:pt idx="13">
                  <c:v>2289.2258000000002</c:v>
                </c:pt>
                <c:pt idx="14">
                  <c:v>2218.5093999999999</c:v>
                </c:pt>
                <c:pt idx="15">
                  <c:v>2097.0747000000001</c:v>
                </c:pt>
                <c:pt idx="16">
                  <c:v>2269.7281000000003</c:v>
                </c:pt>
                <c:pt idx="17">
                  <c:v>2251.2008000000001</c:v>
                </c:pt>
                <c:pt idx="18">
                  <c:v>2259.1221</c:v>
                </c:pt>
                <c:pt idx="19">
                  <c:v>465.36860000000001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694.40779999999995</c:v>
                </c:pt>
                <c:pt idx="45">
                  <c:v>2457.4643000000001</c:v>
                </c:pt>
                <c:pt idx="46">
                  <c:v>2639.6899999999996</c:v>
                </c:pt>
                <c:pt idx="47">
                  <c:v>2603.4157</c:v>
                </c:pt>
                <c:pt idx="48">
                  <c:v>2564.7482</c:v>
                </c:pt>
                <c:pt idx="49">
                  <c:v>2570.8476999999998</c:v>
                </c:pt>
                <c:pt idx="50">
                  <c:v>2547.4126999999999</c:v>
                </c:pt>
                <c:pt idx="51">
                  <c:v>2507.4294</c:v>
                </c:pt>
                <c:pt idx="52">
                  <c:v>2492.7966000000001</c:v>
                </c:pt>
                <c:pt idx="53">
                  <c:v>2414.56</c:v>
                </c:pt>
                <c:pt idx="54">
                  <c:v>2607.4844000000003</c:v>
                </c:pt>
                <c:pt idx="55">
                  <c:v>2521.2458999999999</c:v>
                </c:pt>
                <c:pt idx="56">
                  <c:v>2561.7583</c:v>
                </c:pt>
                <c:pt idx="57">
                  <c:v>2495.9337</c:v>
                </c:pt>
                <c:pt idx="58">
                  <c:v>2435.2285999999999</c:v>
                </c:pt>
                <c:pt idx="59">
                  <c:v>2430.5167999999999</c:v>
                </c:pt>
                <c:pt idx="60">
                  <c:v>2441.6981999999998</c:v>
                </c:pt>
                <c:pt idx="61">
                  <c:v>2313.8143</c:v>
                </c:pt>
                <c:pt idx="62">
                  <c:v>2374.7690000000002</c:v>
                </c:pt>
                <c:pt idx="63">
                  <c:v>2333.0410999999999</c:v>
                </c:pt>
                <c:pt idx="64">
                  <c:v>2332.5666000000001</c:v>
                </c:pt>
                <c:pt idx="65">
                  <c:v>2321.2213000000002</c:v>
                </c:pt>
                <c:pt idx="66">
                  <c:v>2214.8665999999998</c:v>
                </c:pt>
                <c:pt idx="67">
                  <c:v>2180.0632000000001</c:v>
                </c:pt>
                <c:pt idx="68">
                  <c:v>2336.6285000000003</c:v>
                </c:pt>
                <c:pt idx="69">
                  <c:v>2271.1868999999997</c:v>
                </c:pt>
                <c:pt idx="70">
                  <c:v>2352.4153000000001</c:v>
                </c:pt>
                <c:pt idx="71">
                  <c:v>2300.8045000000002</c:v>
                </c:pt>
                <c:pt idx="72">
                  <c:v>2278.413</c:v>
                </c:pt>
                <c:pt idx="73">
                  <c:v>2162.1014999999998</c:v>
                </c:pt>
                <c:pt idx="74">
                  <c:v>2221.8476000000001</c:v>
                </c:pt>
                <c:pt idx="75">
                  <c:v>2205.2106000000003</c:v>
                </c:pt>
                <c:pt idx="76">
                  <c:v>2217.7235000000001</c:v>
                </c:pt>
                <c:pt idx="77">
                  <c:v>2355.2732999999998</c:v>
                </c:pt>
                <c:pt idx="78">
                  <c:v>2218.0927000000001</c:v>
                </c:pt>
                <c:pt idx="79">
                  <c:v>2285.5793000000003</c:v>
                </c:pt>
                <c:pt idx="80">
                  <c:v>2204.0919999999996</c:v>
                </c:pt>
                <c:pt idx="81">
                  <c:v>2382.4461000000001</c:v>
                </c:pt>
                <c:pt idx="82">
                  <c:v>2344.1147000000001</c:v>
                </c:pt>
                <c:pt idx="83">
                  <c:v>2428.7566000000002</c:v>
                </c:pt>
                <c:pt idx="84">
                  <c:v>2319.8308999999999</c:v>
                </c:pt>
                <c:pt idx="85">
                  <c:v>2470.1583999999998</c:v>
                </c:pt>
                <c:pt idx="86">
                  <c:v>2378.3728000000001</c:v>
                </c:pt>
                <c:pt idx="87">
                  <c:v>2397.9422999999997</c:v>
                </c:pt>
                <c:pt idx="88">
                  <c:v>2403.9632000000001</c:v>
                </c:pt>
                <c:pt idx="89">
                  <c:v>2498.7755999999999</c:v>
                </c:pt>
                <c:pt idx="90">
                  <c:v>2380.5878000000002</c:v>
                </c:pt>
                <c:pt idx="91">
                  <c:v>2425.5012999999999</c:v>
                </c:pt>
                <c:pt idx="92">
                  <c:v>2242.8505</c:v>
                </c:pt>
                <c:pt idx="93">
                  <c:v>2382.5567999999998</c:v>
                </c:pt>
                <c:pt idx="94">
                  <c:v>2334.8508999999999</c:v>
                </c:pt>
                <c:pt idx="95">
                  <c:v>2446.9067999999997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539008"/>
        <c:axId val="123143296"/>
      </c:scatterChart>
      <c:valAx>
        <c:axId val="122539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of Day</a:t>
                </a:r>
              </a:p>
            </c:rich>
          </c:tx>
          <c:overlay val="0"/>
        </c:title>
        <c:numFmt formatCode="h:mm;@" sourceLinked="0"/>
        <c:majorTickMark val="out"/>
        <c:minorTickMark val="none"/>
        <c:tickLblPos val="nextTo"/>
        <c:crossAx val="123143296"/>
        <c:crosses val="autoZero"/>
        <c:crossBetween val="midCat"/>
      </c:valAx>
      <c:valAx>
        <c:axId val="123143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253900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3A45E1-971D-4DA8-85DC-2DDF7FB89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4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04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37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F8864-0872-41C9-9E8B-918E31FF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88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4CCF-C3EA-4B95-8B9F-3873D395C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20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7DC6-2BD1-47D8-BCA5-D07468135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345F-B91F-490E-A406-3AD50F981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8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34AA-1177-4475-9F4B-9B2511FB3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332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92174-7452-4F33-86B2-7B549BAA0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9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EE73-288F-4887-B1DB-6C33A35FA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8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4D8FD-9F1D-4748-A488-B130BDC64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386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39F9-6A59-4692-A8C9-1AB4A23A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45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D3418-2172-403E-BBEF-5876CDE7E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1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979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EE503-07A4-40BD-A1F1-8F8E84977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05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5AFB-CA8D-4F84-85A9-41067D842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24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9AFB-F4EA-4A4A-A590-6AD435474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5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65B9D-D9A3-4F35-9E21-3818C370E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284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6E525-A7D1-494D-A5B9-8667A5951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5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E0A38-8D6C-40C1-B79D-EBB9D2C47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32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44CD-E590-4C26-86EB-0048B3355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9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5E9B-40ED-4F8A-8708-39591C968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67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C06E1-31F6-4D1A-A45C-3C1C30DEA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519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268D6-66C5-4807-8F1D-B2D004BE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5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4E8F-2448-4A95-9D41-AD679890A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42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AE677-7E38-4505-BB7B-0BFCDB4BD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838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D12A0-091F-4BBC-9643-DADA37F73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400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DF51-9872-444A-9EE1-77900F667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259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7CD8-B01A-4A99-A968-171BDB181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089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F2C4-DB9B-4978-BADC-457671013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99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2E39-420A-47AF-A654-5205863AC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69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0DF7-F99B-4F7F-BC4E-34E49A6B6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63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87D5-E652-433F-BD35-5F2382EDA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35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AFA4E-6399-4A96-A244-F9E6CA49D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50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804B-89FC-4A2E-B138-A6978E496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9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6812-CD9F-45B7-A7F1-D1C5E7FEC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70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16F8-8322-4E48-9B77-04B41D569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688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F81B-E0A4-4637-B678-FB184890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66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BDDD-B5A6-4E0C-8ED7-E90D16552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20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479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496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2771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936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49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3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8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8BEA-BEAF-41FC-989A-194C3C4F5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894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4306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6715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021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770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2BA61-CC0A-4106-BDFA-932193276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453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C11B6-3805-44D9-A836-0A985B4A2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0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9F090-86EA-49D9-93A2-A6E012ED2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065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9350F-81D0-4296-BAE8-60DA06F3D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450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C606-1D75-4A81-AB50-1F4AD3F05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5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D8039-F969-43E4-AAFF-4A37DCF71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7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98AF5-A501-4CAB-A039-33E557673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35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B3AF2-F8F4-4553-86EE-E8446421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03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23DAE-52A4-4141-BCD8-D21763202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355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C534-84E3-417A-9B7A-73A55B524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75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8229-D103-4CB1-A728-086E3D313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066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17985-270D-4307-9537-83CE4BF8D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15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371600"/>
            <a:ext cx="82296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C3B5C-F74C-4A0B-B0CB-F89E63FC3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876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433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FC03B-C906-47CC-8ACE-ED8968484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228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36A0-3049-4BEE-96A0-213A27C48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68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BD64-DD85-4797-9F65-52B28D5AD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96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A103-40AE-4C42-B943-F8329321E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8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C5FD-F852-4F8D-9A23-DC8AA0019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087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EF9A4-83B4-4D73-B1E5-BD5A3D4F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872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EE764-A4A0-4380-B046-297DD9E31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83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0FF70-F93A-4D18-A075-832EA1A9B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35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482EB-C876-4B94-8F05-CD84F018D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31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6DE0-EB1B-42BE-BBA8-22CA875FE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41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CBF5-ABE3-49EB-BAA3-EFA43F26D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6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0912-454E-49EE-B60B-8E9D91386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331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600200"/>
            <a:ext cx="21717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3627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D560-37DE-4510-98B0-77951CEB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78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1C6F5-093E-42CB-821E-9D81EBE75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769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ECFB-E7A2-4C21-83A8-2473627A2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2EFD3-DE04-483C-9CBD-73EBF0E73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395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F432E-373C-4F18-9DD5-0C039D879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634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6C72-3F14-47E0-AD45-D5E59885E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73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C3CEB-667F-4D60-8285-5EC1223A9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51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70588-176B-4317-B413-FFACEF412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128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51602-E1A6-4089-A20A-6E7440F52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436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E7209-B735-41A7-820D-8C37AB984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55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1E26D-3207-4FF7-BCB6-1F7C79304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9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541E0-D33D-4284-B068-B57DB04EA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835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48189-A4BA-47D3-8411-FB4D7CEA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820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D8FC7-D66D-49FF-BC8A-84AECBEF3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3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2F817-E343-4991-9184-84C1BF837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274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A43CD-AEE3-42A3-9638-70F0BE539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10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634B4-8629-4DB8-84E8-146252D4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25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B06B-251F-4AC3-B71A-93FB0B846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215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A072F-F08F-45A4-B6F8-01CD55A4E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47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19252-99E7-4D2A-976C-3420C8941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32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B3E00-CC97-405E-B9F7-70476E745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41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1B09A-728A-4E17-8092-E0019B97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59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C8703-3E2C-49B3-911E-609B7A9B8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7524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42BD-EACD-47BA-A36E-1B77484AB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053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38554-A378-418D-BFE7-8CAD5B555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55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22F1-FEDC-41D6-A98C-9579CC960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07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C39C7-F97E-4A4D-87BC-1166D4A93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820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9F54E-B43D-431F-8384-E2B6B53C9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05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45E6C-6D61-43CD-B99A-34F0632F0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85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74E3-90C7-41B4-BABF-85FD1C5CE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23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F673-0444-4A11-B3A8-E25442A61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717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2B105-7AE2-466A-B5EA-9EDB58275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07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B34CA-0763-40C5-8184-7BAD05543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418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3E944-A096-4EE4-B737-19776D1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99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08CB1-9EA3-4A5F-B4D6-3E91CFF37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67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5A042-E265-4E9E-8D28-58E2539EB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42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95DA2-35A1-481F-9DC8-5A95E4052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092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DFF9C-3783-4EC6-8288-E7368FEC0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792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B5EC-5A25-46F6-A3AC-CF8AE1A14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97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0B43-B19F-4E72-A64D-7DA11C463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226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05B0-18A8-4BC8-9470-BE65CF064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748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328CE-6B2B-49D6-991D-B13BF52DC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619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83D4-AF34-4298-BE9F-EB40416CC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33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5DAC9-5E14-4BC6-B797-BA37ED32D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13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7CC4-96AE-4620-9947-E0D2EBEFD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695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B25-FC8E-48D5-A583-F2BC4CBB8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98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F84F-DCCB-43E7-9875-6B65764BF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03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F105-5D9E-4D6F-A15E-341D28012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777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07BFF-33F6-4AD3-AD70-3A23025F7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82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2E8FF-97F6-4DAC-BAD7-AD2EC83D2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70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988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7239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51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214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74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39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509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162D7-7708-4082-8FBB-42933637A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907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4457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678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40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EF93-41EF-4168-8FF7-EBC46402A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65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08D4-81C7-4CA6-8943-768F568E3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30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10635-E661-4FB4-915D-8BF94778C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71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6FE8-453B-4CA9-98DD-F1D99DFB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946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A67F-A758-4AE6-96CD-1CEEE1D64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304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F9DB-6C0A-49C6-B148-4922AF6E6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434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72C4-6382-4836-B414-E336AB734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06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6163-C4B9-4D62-BAF0-F8898FDE2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3036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1277-3A47-417C-AB3A-4A6BA4176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932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C942C-017E-46C8-8685-73677DCEB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52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BF0A2-F930-44CF-943A-5746D448F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119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A441E-D463-4F8E-8E55-A4659E2AE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827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371600"/>
            <a:ext cx="82296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9EAD1-503B-40EE-9BFB-0E04B1057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8479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433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6BB14-A058-4066-8BCC-367B97F68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40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52C27-8692-43CC-9409-3273A23BA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1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676B-3907-43A2-A8A9-BC3281B9A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62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1032F-D1E0-4E44-8984-4B69EF093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83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69745-E0B3-4E0D-B3E3-240146912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5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E1AE2-A7B2-49B7-B953-9F0EBB140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0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EE2C8-E317-45CA-B4E7-C48AF0BC5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3390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DB22-8D4A-4E09-86AD-D0BA3F96C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22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E9680-2D76-4E19-8D96-A6C46DE79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1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1E09-3B31-4A8C-A897-70BCE7DD5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0EA90-3D7F-4275-B8AE-44FD7A7E1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847F8-4810-4B1E-9A4C-444AEDF65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65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2698B-8D77-4009-AFF4-942B322A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4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CF4E6-DCB3-4935-99A0-4957489F2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2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8A330-EA82-419B-AA51-51336D149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15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B5BCC-E45E-4E93-9BA3-0AAD07187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42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6E75F-6671-4D64-A7C7-0306298AF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4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C1B04-7D52-4F76-A948-BC64A86CF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96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3D63-05EE-401C-B48A-D9B6DDD14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10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B9B6F-B610-484D-807E-D92A000A7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57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8A01C-62E0-468F-B641-5AD6FD419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7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DA43-118F-413A-8B15-543663552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17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9C4B7-B3C8-41AC-9334-6143497E3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19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FC4CC-F50B-496D-838D-143538848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24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CB1BC-40EC-4136-A07B-99D10B0B2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2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41AC-247F-4F4E-80A0-2B5D31B2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80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1556-6647-4F20-81D7-42162ACF7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9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5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2623-0509-4D30-BC21-74E57292F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B51B2-EB29-4FA1-9D46-F60EDB929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44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9EA2B-F367-45A0-AE48-9F720A969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48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0D953-1096-4F3E-9854-8FAFF6CDF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4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3C55C-697D-4D02-93BB-3F011AC16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37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E8F6-371F-4FD1-9B7A-08B509AAC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9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711A-D2EF-4FEB-8A44-BE87604F6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5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B70E-DB4C-4B36-8924-16679F3E1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03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4ADC-A129-4D29-90E3-88A572B27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3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2C480-AC37-4C51-8D94-57DD3446B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7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51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8B6E-94BB-4157-B5A5-C55F04CDD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41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3602C-CB61-4987-8AB4-1D9D0DAF9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51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D660E-DF8E-406D-9318-41DDEA9F6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085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6572-239B-4A0D-8308-E10CF639F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76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41AF4-D1AA-4705-8F37-B6C2F1DA6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5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32F92-87BE-4646-A494-9F5DA13CB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52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25C11-1DA2-43AC-B38B-DC06EA9C6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19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C847-BCFE-4DB0-BE8D-A5D0C21E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31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9194-6D53-4FB2-AD54-6B1813EB8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58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DEF3-307F-4925-908F-2E294E7D2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024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57D6-B965-4F24-B162-EEECF9D24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9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1E2CD-7B70-4E7E-85F2-416FF019F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57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6AA32-ECB7-4D12-BC9B-A2C20BEA8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67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04ABB-B294-4AF9-BF54-514E9E0A1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56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5EDA-B65F-4E90-8EEF-270C7AD82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71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8F2E-3FDD-4FFD-9B3C-7B0A4224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71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1814A-FDA3-4C3A-B8F6-4A8613EDA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85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788D-4518-4875-A770-8278980C2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25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42A7-86C2-4AE5-BECA-C6D2BE0C2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229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B91B-093F-4047-8EDE-689F6E6E4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34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192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6CF4-60D1-485D-AD7D-F7B5BD45E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5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AE02B-972E-4DEF-9AAE-889BAD832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1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68EEA-A386-40A1-B267-F789C8237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35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665F4-D7BA-4345-BF3A-E8929C0E5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0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3AC51-1C24-4681-88E2-513FE3E07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4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AC32-2E17-4642-96B4-1C6D3AD72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2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E0BA7-2CE7-48A5-A7F2-1FED6F232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10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3014-0C4A-427F-8FBD-353A9D5A1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84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491C0-C603-4AEF-87AB-7BDCA2F8C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43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509E-A639-4E5D-8009-D785C707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9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5579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BD4DC-0ADA-4BE6-B382-9C4C006F2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9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D4267-2731-4FAD-B234-D1A72AE4B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5EDDD-21F7-439D-B3AD-42D26C030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86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D6E8-AA22-4F53-970A-EF8D663EA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3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5E48-A27F-4068-8A50-68D403C39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930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1707-E7F5-40E8-A3A2-B3A0E00F3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43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66DB-B889-45E9-A1B4-46C2D91E3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882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DDD39-96D3-494A-84DC-7B412B28A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62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ABDA-858D-4116-B29C-560FBFAB5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7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F0AB-4094-411C-8066-0B22C42D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4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1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image" Target="../media/image6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header2.jpg                                                    0023066EMiyuki's                       C368BAF0: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6338FB-8112-4D9F-B7A3-DCEDF4BC1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C43209-3DFE-4638-ACC7-63D73FB5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12C0BF-DD6F-4C6B-B492-033EB71D7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ogo_vertic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895600"/>
            <a:ext cx="222885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ascade Energy Logo - Horizonta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81750"/>
            <a:ext cx="1676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lid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E085CA37-EF77-4F8C-B99F-63570F5C6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4" name="Picture 8" descr="logo_horizont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24600"/>
            <a:ext cx="1743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c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819400"/>
            <a:ext cx="708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5364" name="Picture 4" descr="logo_vertic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603875"/>
            <a:ext cx="18288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2FF060A3-36D7-41AD-882C-F2A275C18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lide_no_head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BD8FED5D-446E-4CD1-BCA2-D078462AE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392" name="Picture 8" descr="logo_horizont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24600"/>
            <a:ext cx="1743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lide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898182D-71B1-4F25-A36A-8B6B7C2F7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415" name="Picture 7" descr="logo_horizontal_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35713"/>
            <a:ext cx="17430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werpoint_dar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E271E0-3D0B-4E2D-A70C-A36FB23CF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8440" name="Picture 8" descr="logo_horizontal_wh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35713"/>
            <a:ext cx="17430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ide_inve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678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fld id="{2E19CCD1-A2CC-4C93-A38F-9E8CF59CB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464" name="Picture 8" descr="logo_horizonta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24600"/>
            <a:ext cx="1743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ascade Energy Logo - Horizonta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81750"/>
            <a:ext cx="1676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5843A4B-C24C-4115-BAF2-BFF5AE816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v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logo_vertica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895600"/>
            <a:ext cx="222885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lid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553200"/>
            <a:ext cx="1752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556375"/>
            <a:ext cx="685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rgbClr val="333333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7A1C56-8C52-47AD-A633-2FBB8CF7E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1512" name="Picture 8" descr="logo_horizont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324600"/>
            <a:ext cx="1743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DABC38-1699-4E2C-A8D1-F73760D56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71CF318-8D2F-4A2D-BAB0-ADD36EFC1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0BDDBC6-EF6E-4EE0-A83E-7785EAEB3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669FCDB-ABF5-47D1-81AE-12419F0D9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8A00789-F2F1-4EA2-96EB-68EEC4BE8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1F1BC4C-EC6F-435A-8BD6-08FEF4ECE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ach3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ELLARtagR-1Crgb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46" y="6172200"/>
            <a:ext cx="1364954" cy="609600"/>
          </a:xfrm>
          <a:prstGeom prst="rect">
            <a:avLst/>
          </a:prstGeom>
        </p:spPr>
      </p:pic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B6136B0-FFED-472E-81C2-F58657B49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 txBox="1">
            <a:spLocks noChangeArrowheads="1"/>
          </p:cNvSpPr>
          <p:nvPr/>
        </p:nvSpPr>
        <p:spPr bwMode="auto">
          <a:xfrm>
            <a:off x="4191000" y="2743200"/>
            <a:ext cx="4953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bg2"/>
                </a:solidFill>
              </a:rPr>
              <a:t>Considerations for Demand Response in the PNW Industrial Sector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Pumping Systems</a:t>
            </a:r>
          </a:p>
        </p:txBody>
      </p:sp>
      <p:pic>
        <p:nvPicPr>
          <p:cNvPr id="3174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19200"/>
            <a:ext cx="7234238" cy="4800600"/>
          </a:xfrm>
        </p:spPr>
      </p:pic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1B72A1-BA19-4DD9-B225-557BDB994838}" type="slidenum">
              <a:rPr lang="en-US" smtClean="0">
                <a:solidFill>
                  <a:srgbClr val="333333"/>
                </a:solidFill>
              </a:rPr>
              <a:pPr eaLnBrk="1" hangingPunct="1"/>
              <a:t>10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219200"/>
            <a:ext cx="4978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 Compressors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752F426-29F5-4E3C-94A3-7EAC162F27D6}" type="slidenum">
              <a:rPr lang="en-US" smtClean="0">
                <a:solidFill>
                  <a:srgbClr val="333333"/>
                </a:solidFill>
              </a:rPr>
              <a:pPr eaLnBrk="1" hangingPunct="1"/>
              <a:t>11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32773" name="Picture 2" descr="P:\Individual\Marcus Wilcox\Presentations\2011 PNDRP (Portland)\Photos\Agrium 8000HP\Agrium 2010-02-03 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 Treatment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26E672B-C2AC-4379-B6B1-CC3F53ACDC5C}" type="slidenum">
              <a:rPr lang="en-US" smtClean="0">
                <a:solidFill>
                  <a:srgbClr val="333333"/>
                </a:solidFill>
              </a:rPr>
              <a:pPr eaLnBrk="1" hangingPunct="1"/>
              <a:t>12</a:t>
            </a:fld>
            <a:endParaRPr lang="en-US" smtClean="0">
              <a:solidFill>
                <a:srgbClr val="333333"/>
              </a:solidFill>
            </a:endParaRPr>
          </a:p>
        </p:txBody>
      </p:sp>
      <p:graphicFrame>
        <p:nvGraphicFramePr>
          <p:cNvPr id="33796" name="Object 1"/>
          <p:cNvGraphicFramePr>
            <a:graphicFrameLocks noChangeAspect="1"/>
          </p:cNvGraphicFramePr>
          <p:nvPr/>
        </p:nvGraphicFramePr>
        <p:xfrm>
          <a:off x="1371600" y="1295400"/>
          <a:ext cx="647700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Photo Editor Photo" r:id="rId3" imgW="15238095" imgH="11428571" progId="MSPhotoEd.3">
                  <p:embed/>
                </p:oleObj>
              </mc:Choice>
              <mc:Fallback>
                <p:oleObj name="Photo Editor Photo" r:id="rId3" imgW="15238095" imgH="11428571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95400"/>
                        <a:ext cx="6477000" cy="48577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Compressed Air</a:t>
            </a:r>
          </a:p>
        </p:txBody>
      </p:sp>
      <p:pic>
        <p:nvPicPr>
          <p:cNvPr id="34819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7086600" cy="4724400"/>
          </a:xfrm>
        </p:spPr>
      </p:pic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7964BF-EFCB-4FA4-8B25-9CEFD1715CC6}" type="slidenum">
              <a:rPr lang="en-US" smtClean="0">
                <a:solidFill>
                  <a:srgbClr val="333333"/>
                </a:solidFill>
              </a:rPr>
              <a:pPr eaLnBrk="1" hangingPunct="1"/>
              <a:t>13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Hydraulics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D0BD73-E7EC-4E35-8492-7894D1D520D1}" type="slidenum">
              <a:rPr lang="en-US" smtClean="0">
                <a:solidFill>
                  <a:srgbClr val="333333"/>
                </a:solidFill>
              </a:rPr>
              <a:pPr eaLnBrk="1" hangingPunct="1"/>
              <a:t>14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Electric Resistance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5CFBC16-0021-4C34-849F-1C28F0182098}" type="slidenum">
              <a:rPr lang="en-US" smtClean="0">
                <a:solidFill>
                  <a:srgbClr val="333333"/>
                </a:solidFill>
              </a:rPr>
              <a:pPr eaLnBrk="1" hangingPunct="1"/>
              <a:t>15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36868" name="Picture 2" descr="P:\Individual\Marcus Wilcox\Presentations\2011 PNDRP (Portland)\Photos\Ammonia Miscellaneous\550kW ammonia hea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267200" cy="323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2" descr="P:\Individual\Marcus Wilcox\Presentations\2011 PNDRP (Portland)\Photos\Ammonia Miscellaneous\550kW ammonia heat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4549775" cy="3683000"/>
          </a:xfr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Motors are not the focus</a:t>
            </a:r>
          </a:p>
          <a:p>
            <a:r>
              <a:rPr lang="en-US" smtClean="0"/>
              <a:t>What matters is:</a:t>
            </a:r>
          </a:p>
          <a:p>
            <a:pPr lvl="1"/>
            <a:r>
              <a:rPr lang="en-US" smtClean="0"/>
              <a:t>What is driven by the motor?</a:t>
            </a:r>
          </a:p>
          <a:p>
            <a:pPr lvl="1"/>
            <a:r>
              <a:rPr lang="en-US" smtClean="0"/>
              <a:t>What parameters impact the driven load?</a:t>
            </a:r>
          </a:p>
          <a:p>
            <a:pPr lvl="1"/>
            <a:r>
              <a:rPr lang="en-US" smtClean="0"/>
              <a:t>How is capacity of driven load varied?</a:t>
            </a:r>
          </a:p>
          <a:p>
            <a:pPr lvl="1"/>
            <a:r>
              <a:rPr lang="en-US" smtClean="0"/>
              <a:t>How long is the load driven?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70C358F-BDC0-48C8-A3DF-FD3CE707005B}" type="slidenum">
              <a:rPr lang="en-US" smtClean="0">
                <a:solidFill>
                  <a:srgbClr val="333333"/>
                </a:solidFill>
              </a:rPr>
              <a:pPr eaLnBrk="1" hangingPunct="1"/>
              <a:t>16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Industrial Projects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VFDs</a:t>
            </a:r>
          </a:p>
          <a:p>
            <a:r>
              <a:rPr lang="en-US" smtClean="0"/>
              <a:t>Control Upgrades</a:t>
            </a:r>
          </a:p>
          <a:p>
            <a:r>
              <a:rPr lang="en-US" smtClean="0"/>
              <a:t>More Efficient Equipment</a:t>
            </a:r>
          </a:p>
          <a:p>
            <a:r>
              <a:rPr lang="en-US" smtClean="0"/>
              <a:t>System Configuration Upgrades</a:t>
            </a:r>
          </a:p>
          <a:p>
            <a:r>
              <a:rPr lang="en-US" smtClean="0"/>
              <a:t>Fundamental Process Improvement</a:t>
            </a:r>
          </a:p>
          <a:p>
            <a:r>
              <a:rPr lang="en-US" smtClean="0"/>
              <a:t>Energy Management</a:t>
            </a:r>
          </a:p>
          <a:p>
            <a:pPr lvl="1"/>
            <a:r>
              <a:rPr lang="en-US" smtClean="0"/>
              <a:t>EPM/RCM</a:t>
            </a:r>
          </a:p>
          <a:p>
            <a:pPr lvl="1"/>
            <a:r>
              <a:rPr lang="en-US" smtClean="0"/>
              <a:t>O&amp;M</a:t>
            </a:r>
          </a:p>
          <a:p>
            <a:pPr lvl="1"/>
            <a:r>
              <a:rPr lang="en-US" smtClean="0"/>
              <a:t>Coaching/Behavior/CEI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A40E59-1364-4DC6-BA01-B2176031782C}" type="slidenum">
              <a:rPr lang="en-US" smtClean="0">
                <a:solidFill>
                  <a:srgbClr val="333333"/>
                </a:solidFill>
              </a:rPr>
              <a:pPr eaLnBrk="1" hangingPunct="1"/>
              <a:t>17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Regional Industrial DSM Programs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191000"/>
          </a:xfrm>
        </p:spPr>
        <p:txBody>
          <a:bodyPr/>
          <a:lstStyle/>
          <a:p>
            <a:r>
              <a:rPr lang="en-US" sz="2800" smtClean="0"/>
              <a:t>Avista:			Site-Specific Incentives</a:t>
            </a:r>
          </a:p>
          <a:p>
            <a:r>
              <a:rPr lang="en-US" sz="2800" smtClean="0"/>
              <a:t>BPA:			Energy Smart Industrial</a:t>
            </a:r>
          </a:p>
          <a:p>
            <a:r>
              <a:rPr lang="en-US" sz="2800" smtClean="0"/>
              <a:t>ETO:			Production Efficiency</a:t>
            </a:r>
          </a:p>
          <a:p>
            <a:r>
              <a:rPr lang="en-US" sz="2800" smtClean="0"/>
              <a:t>Idaho Power:		Custom Efficiency</a:t>
            </a:r>
          </a:p>
          <a:p>
            <a:r>
              <a:rPr lang="en-US" sz="2800" smtClean="0"/>
              <a:t>PacifiCorp:		FinAnswer</a:t>
            </a:r>
          </a:p>
          <a:p>
            <a:r>
              <a:rPr lang="en-US" sz="2800" smtClean="0"/>
              <a:t>PSE:			Business Energy Mgmt.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6840F9-B58F-4D64-AB8E-AAC7FB7FCD81}" type="slidenum">
              <a:rPr lang="en-US" smtClean="0">
                <a:solidFill>
                  <a:srgbClr val="333333"/>
                </a:solidFill>
              </a:rPr>
              <a:pPr eaLnBrk="1" hangingPunct="1"/>
              <a:t>18</a:t>
            </a:fld>
            <a:endParaRPr lang="en-US" smtClean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4724400"/>
            <a:ext cx="6775450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u="sng" dirty="0"/>
              <a:t>Common Themes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dirty="0"/>
              <a:t>Goals are energy savings (kWh or </a:t>
            </a:r>
            <a:r>
              <a:rPr lang="en-US" dirty="0" err="1"/>
              <a:t>MWa</a:t>
            </a:r>
            <a:r>
              <a:rPr lang="en-US" dirty="0"/>
              <a:t>)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dirty="0"/>
              <a:t>Incentives of 8 to 30¢/kWh, up to 50% to 70%+ of project cost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dirty="0"/>
              <a:t>Retrofit &amp; new construction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dirty="0"/>
              <a:t>Various levels of deemed or prescriptive technologies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en-US" dirty="0"/>
              <a:t>Subject to cost-effectiveness criteria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DSM Program Characteristics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Highly technical</a:t>
            </a:r>
          </a:p>
          <a:p>
            <a:r>
              <a:rPr lang="en-US" smtClean="0"/>
              <a:t>Relationship-driven</a:t>
            </a:r>
          </a:p>
          <a:p>
            <a:r>
              <a:rPr lang="en-US" smtClean="0"/>
              <a:t>Mostly custom assessment</a:t>
            </a:r>
          </a:p>
          <a:p>
            <a:r>
              <a:rPr lang="en-US" smtClean="0"/>
              <a:t>Substantial on-site activity</a:t>
            </a:r>
          </a:p>
          <a:p>
            <a:pPr lvl="1"/>
            <a:r>
              <a:rPr lang="en-US" smtClean="0"/>
              <a:t>“Boots on the ground”</a:t>
            </a:r>
          </a:p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DB3834-CA53-4BA1-AA5A-1BB5E1A84BC2}" type="slidenum">
              <a:rPr lang="en-US" smtClean="0">
                <a:solidFill>
                  <a:srgbClr val="333333"/>
                </a:solidFill>
              </a:rPr>
              <a:pPr eaLnBrk="1" hangingPunct="1"/>
              <a:t>19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Review of Industrial Sector</a:t>
            </a:r>
          </a:p>
          <a:p>
            <a:pPr lvl="1"/>
            <a:r>
              <a:rPr lang="en-US" smtClean="0"/>
              <a:t>Industries</a:t>
            </a:r>
          </a:p>
          <a:p>
            <a:pPr lvl="1"/>
            <a:r>
              <a:rPr lang="en-US" smtClean="0"/>
              <a:t>Sub-Systems / Technologies</a:t>
            </a:r>
          </a:p>
          <a:p>
            <a:r>
              <a:rPr lang="en-US" smtClean="0"/>
              <a:t>Review of Regional Industrial DSM Programs</a:t>
            </a:r>
          </a:p>
          <a:p>
            <a:r>
              <a:rPr lang="en-US" smtClean="0"/>
              <a:t>Samples of Real DR Event</a:t>
            </a:r>
          </a:p>
          <a:p>
            <a:r>
              <a:rPr lang="en-US" smtClean="0"/>
              <a:t>Hurdles to Address</a:t>
            </a:r>
          </a:p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53101F1-6CEB-4569-86BB-1086F92FFEED}" type="slidenum">
              <a:rPr lang="en-US" smtClean="0">
                <a:solidFill>
                  <a:srgbClr val="333333"/>
                </a:solidFill>
              </a:rPr>
              <a:pPr eaLnBrk="1" hangingPunct="1"/>
              <a:t>2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 vs. Demand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Region is currently focused on energy</a:t>
            </a:r>
          </a:p>
          <a:p>
            <a:r>
              <a:rPr lang="en-US" smtClean="0"/>
              <a:t>Competitive incentives may be required for DR to compete or collaborate</a:t>
            </a:r>
          </a:p>
          <a:p>
            <a:pPr lvl="1"/>
            <a:r>
              <a:rPr lang="en-US" smtClean="0"/>
              <a:t>What is best for end user?</a:t>
            </a:r>
          </a:p>
          <a:p>
            <a:pPr lvl="1"/>
            <a:r>
              <a:rPr lang="en-US" smtClean="0"/>
              <a:t>What is best for utility?</a:t>
            </a:r>
          </a:p>
          <a:p>
            <a:pPr lvl="1"/>
            <a:r>
              <a:rPr lang="en-US" smtClean="0"/>
              <a:t>What is best for region?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1FAF4D-527A-4540-93FA-74023AB07E6D}" type="slidenum">
              <a:rPr lang="en-US" smtClean="0">
                <a:solidFill>
                  <a:srgbClr val="333333"/>
                </a:solidFill>
              </a:rPr>
              <a:pPr eaLnBrk="1" hangingPunct="1"/>
              <a:t>20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Council’s 6PP Definition of DR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“</a:t>
            </a:r>
            <a:r>
              <a:rPr lang="en-US" i="1" smtClean="0"/>
              <a:t>A voluntary and temporary change in consumers’ use of electricity when the power system is stressed.  The change in use is usually a reduction, although there are situations in which an increase in use would relieve stress on the power system and would qualify as DR.</a:t>
            </a:r>
            <a:r>
              <a:rPr lang="en-US" smtClean="0"/>
              <a:t>”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62A6C1-3EA6-4E56-BD86-8B83901CD8AF}" type="slidenum">
              <a:rPr lang="en-US" smtClean="0">
                <a:solidFill>
                  <a:srgbClr val="333333"/>
                </a:solidFill>
              </a:rPr>
              <a:pPr eaLnBrk="1" hangingPunct="1"/>
              <a:t>21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Industrial DR Simplified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Rescheduling</a:t>
            </a:r>
          </a:p>
          <a:p>
            <a:r>
              <a:rPr lang="en-US" smtClean="0"/>
              <a:t>Not Doing</a:t>
            </a:r>
          </a:p>
          <a:p>
            <a:r>
              <a:rPr lang="en-US" smtClean="0"/>
              <a:t>Store, Slow or Accelerate</a:t>
            </a:r>
          </a:p>
          <a:p>
            <a:pPr lvl="1"/>
            <a:r>
              <a:rPr lang="en-US" smtClean="0"/>
              <a:t>Batch Processing</a:t>
            </a:r>
          </a:p>
          <a:p>
            <a:r>
              <a:rPr lang="en-US" smtClean="0"/>
              <a:t>Firing Up Resources (e.g., generators)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99CD30-F06A-4255-8E9E-E0BF6D317F99}" type="slidenum">
              <a:rPr lang="en-US" smtClean="0">
                <a:solidFill>
                  <a:srgbClr val="333333"/>
                </a:solidFill>
              </a:rPr>
              <a:pPr eaLnBrk="1" hangingPunct="1"/>
              <a:t>22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Cascade’s Exposure to DR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91000"/>
          </a:xfrm>
        </p:spPr>
        <p:txBody>
          <a:bodyPr/>
          <a:lstStyle/>
          <a:p>
            <a:r>
              <a:rPr lang="en-US" smtClean="0"/>
              <a:t>We are the corporate energy management firm for:</a:t>
            </a:r>
          </a:p>
          <a:p>
            <a:pPr lvl="1"/>
            <a:r>
              <a:rPr lang="en-US" smtClean="0"/>
              <a:t>Sysco</a:t>
            </a:r>
          </a:p>
          <a:p>
            <a:pPr lvl="1"/>
            <a:r>
              <a:rPr lang="en-US" smtClean="0"/>
              <a:t>SuperValu</a:t>
            </a:r>
          </a:p>
          <a:p>
            <a:pPr lvl="1"/>
            <a:r>
              <a:rPr lang="en-US" smtClean="0"/>
              <a:t>Ben E. Keith</a:t>
            </a:r>
          </a:p>
          <a:p>
            <a:r>
              <a:rPr lang="en-US" smtClean="0"/>
              <a:t>Total of approximately 150 refrigerated warehouses</a:t>
            </a:r>
          </a:p>
          <a:p>
            <a:r>
              <a:rPr lang="en-US" smtClean="0"/>
              <a:t>Refrigerated warehouses are the #1 target for DR</a:t>
            </a:r>
          </a:p>
          <a:p>
            <a:pPr lvl="1"/>
            <a:r>
              <a:rPr lang="en-US" smtClean="0"/>
              <a:t>Payments for signing up</a:t>
            </a:r>
          </a:p>
          <a:p>
            <a:pPr lvl="1"/>
            <a:r>
              <a:rPr lang="en-US" smtClean="0"/>
              <a:t>Payments for answering the call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445C51-404D-4B43-8A61-B0FE63A50E40}" type="slidenum">
              <a:rPr lang="en-US" smtClean="0">
                <a:solidFill>
                  <a:srgbClr val="333333"/>
                </a:solidFill>
              </a:rPr>
              <a:pPr eaLnBrk="1" hangingPunct="1"/>
              <a:t>23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of DR Episode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B1E7F9B-7B5F-4D38-8667-09418B16EBB2}" type="slidenum">
              <a:rPr lang="en-US" smtClean="0">
                <a:solidFill>
                  <a:srgbClr val="333333"/>
                </a:solidFill>
              </a:rPr>
              <a:pPr eaLnBrk="1" hangingPunct="1"/>
              <a:t>24</a:t>
            </a:fld>
            <a:endParaRPr lang="en-US" smtClean="0">
              <a:solidFill>
                <a:srgbClr val="333333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219200" y="1371600"/>
          <a:ext cx="6772275" cy="465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Hurdles for 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4191000"/>
          </a:xfrm>
        </p:spPr>
        <p:txBody>
          <a:bodyPr/>
          <a:lstStyle/>
          <a:p>
            <a:r>
              <a:rPr lang="en-US" sz="2400" smtClean="0"/>
              <a:t>May increase energy use</a:t>
            </a:r>
          </a:p>
          <a:p>
            <a:pPr lvl="1"/>
            <a:r>
              <a:rPr lang="en-US" sz="2000" smtClean="0"/>
              <a:t>Non-linear systems such as VFDs</a:t>
            </a:r>
          </a:p>
          <a:p>
            <a:r>
              <a:rPr lang="en-US" sz="2400" smtClean="0"/>
              <a:t>Some equipment cannot be easily started or stopped</a:t>
            </a:r>
          </a:p>
          <a:p>
            <a:pPr lvl="1"/>
            <a:r>
              <a:rPr lang="en-US" sz="2000" smtClean="0"/>
              <a:t>Compressor anti-recycle</a:t>
            </a:r>
          </a:p>
          <a:p>
            <a:pPr lvl="1"/>
            <a:r>
              <a:rPr lang="en-US" sz="2000" smtClean="0"/>
              <a:t>Manual intervention required</a:t>
            </a:r>
          </a:p>
          <a:p>
            <a:r>
              <a:rPr lang="en-US" sz="2400" smtClean="0"/>
              <a:t>Refrigerated warehouse product liability insurance revisions</a:t>
            </a:r>
          </a:p>
          <a:p>
            <a:r>
              <a:rPr lang="en-US" sz="2400" smtClean="0"/>
              <a:t>May push energy use into peak TOU periods</a:t>
            </a:r>
          </a:p>
          <a:p>
            <a:r>
              <a:rPr lang="en-US" sz="2400" smtClean="0"/>
              <a:t>May increase utility-recognized peak demand</a:t>
            </a:r>
          </a:p>
          <a:p>
            <a:r>
              <a:rPr lang="en-US" sz="2400" smtClean="0"/>
              <a:t>Interactive equipment, systems or processes</a:t>
            </a:r>
          </a:p>
          <a:p>
            <a:r>
              <a:rPr lang="en-US" sz="2400" smtClean="0"/>
              <a:t>Potential market actor confusion, lack of alignment</a:t>
            </a:r>
          </a:p>
          <a:p>
            <a:r>
              <a:rPr lang="en-US" sz="2400" smtClean="0"/>
              <a:t>Knowing when to pursue kWh vs. kW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0E1FC0D-19B4-44D9-BE31-C828F380C33B}" type="slidenum">
              <a:rPr lang="en-US" smtClean="0">
                <a:solidFill>
                  <a:srgbClr val="333333"/>
                </a:solidFill>
              </a:rPr>
              <a:pPr eaLnBrk="1" hangingPunct="1"/>
              <a:t>25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326564-B273-44E2-936C-B886213D41A1}" type="slidenum">
              <a:rPr lang="en-US" smtClean="0">
                <a:solidFill>
                  <a:srgbClr val="333333"/>
                </a:solidFill>
              </a:rPr>
              <a:pPr eaLnBrk="1" hangingPunct="1"/>
              <a:t>26</a:t>
            </a:fld>
            <a:endParaRPr lang="en-US" smtClean="0">
              <a:solidFill>
                <a:srgbClr val="333333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 or Discussion?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958975" y="2514600"/>
            <a:ext cx="5337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Marcus H. Wilcox, President, P.E.</a:t>
            </a:r>
          </a:p>
          <a:p>
            <a:pPr eaLnBrk="1" hangingPunct="1"/>
            <a:r>
              <a:rPr lang="en-US" sz="2400">
                <a:solidFill>
                  <a:srgbClr val="000000"/>
                </a:solidFill>
              </a:rPr>
              <a:t>Cascade Energy, Inc.</a:t>
            </a:r>
          </a:p>
          <a:p>
            <a:pPr eaLnBrk="1" hangingPunct="1"/>
            <a:r>
              <a:rPr lang="en-US" sz="2400">
                <a:solidFill>
                  <a:srgbClr val="000000"/>
                </a:solidFill>
              </a:rPr>
              <a:t>Marcus.Wilcox@CascadeEnergy.com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47EF983-2EE0-4A8A-A5A8-1633B2BC6218}" type="slidenum">
              <a:rPr lang="en-US" smtClean="0">
                <a:solidFill>
                  <a:srgbClr val="333333"/>
                </a:solidFill>
              </a:rPr>
              <a:pPr eaLnBrk="1" hangingPunct="1"/>
              <a:t>3</a:t>
            </a:fld>
            <a:endParaRPr lang="en-US" smtClean="0">
              <a:solidFill>
                <a:srgbClr val="333333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5344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Offices in Oregon, Utah, and Washington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Staff of ≈70 (incl. ≈45 Engineers)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Industrial energy efficiency consulting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Food processing, pulp &amp; paper, petrochemical, manufacturing,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Refrigeration, compressed air, pumping, fans, controls, lighting, process upgrades – we hunt brake horsepower!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Our business: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Design and management of utility energy efficiency programs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BPA Energy Smart Industrial Program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ETO Production Efficiency Program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Traditional retrofit or new construction technical support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Energy management services &amp; tools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Corporate energy management: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e.g. Sysco (110 distribution centers)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e.g. SuperValu (28 distribution centers)</a:t>
            </a:r>
          </a:p>
        </p:txBody>
      </p:sp>
      <p:sp>
        <p:nvSpPr>
          <p:cNvPr id="24580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Introduction to Cascade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Pacific Northwest Industries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Pulp &amp; Paper</a:t>
            </a:r>
          </a:p>
          <a:p>
            <a:r>
              <a:rPr lang="en-US" smtClean="0"/>
              <a:t>Food Processing</a:t>
            </a:r>
          </a:p>
          <a:p>
            <a:r>
              <a:rPr lang="en-US" smtClean="0"/>
              <a:t>Refrigerated Warehouses / Fruit Storage</a:t>
            </a:r>
          </a:p>
          <a:p>
            <a:r>
              <a:rPr lang="en-US" smtClean="0"/>
              <a:t>High-Tech</a:t>
            </a:r>
          </a:p>
          <a:p>
            <a:r>
              <a:rPr lang="en-US" smtClean="0"/>
              <a:t>General Manufacturing</a:t>
            </a:r>
          </a:p>
          <a:p>
            <a:r>
              <a:rPr lang="en-US" smtClean="0"/>
              <a:t>Chemical</a:t>
            </a:r>
          </a:p>
          <a:p>
            <a:r>
              <a:rPr lang="en-US" smtClean="0"/>
              <a:t>Primary Metals &amp; Value-Added</a:t>
            </a:r>
          </a:p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5D15E0-E788-4E2D-A4FB-3766114A03FF}" type="slidenum">
              <a:rPr lang="en-US" smtClean="0">
                <a:solidFill>
                  <a:srgbClr val="333333"/>
                </a:solidFill>
              </a:rPr>
              <a:pPr eaLnBrk="1" hangingPunct="1"/>
              <a:t>4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Base Load &amp; Potential from 6</a:t>
            </a:r>
            <a:r>
              <a:rPr lang="en-US" baseline="30000" smtClean="0"/>
              <a:t>th</a:t>
            </a:r>
            <a:r>
              <a:rPr lang="en-US" smtClean="0"/>
              <a:t> PP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DAFFFD9-1BE9-436A-9F4B-07C21DAF7993}" type="slidenum">
              <a:rPr lang="en-US" smtClean="0">
                <a:solidFill>
                  <a:srgbClr val="333333"/>
                </a:solidFill>
              </a:rPr>
              <a:pPr eaLnBrk="1" hangingPunct="1"/>
              <a:t>5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56388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Systems &amp; Equipment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191000"/>
          </a:xfrm>
        </p:spPr>
        <p:txBody>
          <a:bodyPr/>
          <a:lstStyle/>
          <a:p>
            <a:r>
              <a:rPr lang="en-US" sz="2800" smtClean="0"/>
              <a:t>Compressed Air</a:t>
            </a:r>
          </a:p>
          <a:p>
            <a:r>
              <a:rPr lang="en-US" sz="2800" smtClean="0"/>
              <a:t>Refrigeration</a:t>
            </a:r>
          </a:p>
          <a:p>
            <a:r>
              <a:rPr lang="en-US" sz="2800" smtClean="0"/>
              <a:t>Pumping</a:t>
            </a:r>
          </a:p>
          <a:p>
            <a:r>
              <a:rPr lang="en-US" sz="2800" smtClean="0"/>
              <a:t>Fans / Blowers / Aerators / Vacuum</a:t>
            </a:r>
          </a:p>
          <a:p>
            <a:r>
              <a:rPr lang="en-US" sz="2800" smtClean="0"/>
              <a:t>Hydraulics</a:t>
            </a:r>
          </a:p>
          <a:p>
            <a:r>
              <a:rPr lang="en-US" sz="2800" smtClean="0"/>
              <a:t>Material Handling / Conveying</a:t>
            </a:r>
          </a:p>
          <a:p>
            <a:r>
              <a:rPr lang="en-US" sz="2800" smtClean="0"/>
              <a:t>Refiners</a:t>
            </a:r>
          </a:p>
          <a:p>
            <a:r>
              <a:rPr lang="en-US" sz="2800" smtClean="0"/>
              <a:t>Electric Resistance Heating</a:t>
            </a:r>
          </a:p>
          <a:p>
            <a:r>
              <a:rPr lang="en-US" sz="2800" smtClean="0"/>
              <a:t>Miscellaneous</a:t>
            </a:r>
          </a:p>
          <a:p>
            <a:pPr lvl="1"/>
            <a:r>
              <a:rPr lang="en-US" sz="2400" smtClean="0"/>
              <a:t>Sawmill de-barker &amp; head rig, battery chargers, cranes, etc.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D12C08-4989-4432-B9E4-3DD3BF964FF6}" type="slidenum">
              <a:rPr lang="en-US" smtClean="0">
                <a:solidFill>
                  <a:srgbClr val="333333"/>
                </a:solidFill>
              </a:rPr>
              <a:pPr eaLnBrk="1" hangingPunct="1"/>
              <a:t>6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Characteristics of Industrial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VERY large equipment or systems</a:t>
            </a:r>
          </a:p>
          <a:p>
            <a:r>
              <a:rPr lang="en-US" smtClean="0"/>
              <a:t>Long operating hours</a:t>
            </a:r>
          </a:p>
          <a:p>
            <a:r>
              <a:rPr lang="en-US" smtClean="0"/>
              <a:t>Highly interactive systems</a:t>
            </a:r>
          </a:p>
          <a:p>
            <a:r>
              <a:rPr lang="en-US" smtClean="0"/>
              <a:t>Many systems are custom or one-off</a:t>
            </a:r>
          </a:p>
          <a:p>
            <a:r>
              <a:rPr lang="en-US" smtClean="0"/>
              <a:t>Operating strategies and staff may be specialized</a:t>
            </a:r>
          </a:p>
          <a:p>
            <a:r>
              <a:rPr lang="en-US" smtClean="0"/>
              <a:t>Institutional or “tribal” knowledge is commonly involved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8069C2-6DE1-4C3A-B746-E72A9DAA3B9A}" type="slidenum">
              <a:rPr lang="en-US" smtClean="0">
                <a:solidFill>
                  <a:srgbClr val="333333"/>
                </a:solidFill>
              </a:rPr>
              <a:pPr eaLnBrk="1" hangingPunct="1"/>
              <a:t>7</a:t>
            </a:fld>
            <a:endParaRPr lang="en-US" smtClean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Refiners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94D5094-DCEB-4CD5-8EC7-E6121A191A40}" type="slidenum">
              <a:rPr lang="en-US" smtClean="0">
                <a:solidFill>
                  <a:srgbClr val="333333"/>
                </a:solidFill>
              </a:rPr>
              <a:pPr eaLnBrk="1" hangingPunct="1"/>
              <a:t>8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297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79725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41425"/>
            <a:ext cx="47228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5638800" y="4724400"/>
            <a:ext cx="207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A 25,000 hp Motor</a:t>
            </a:r>
          </a:p>
          <a:p>
            <a:pPr algn="l" eaLnBrk="1" hangingPunct="1"/>
            <a:r>
              <a:rPr lang="en-US"/>
              <a:t>Draws 15-20 MW!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Refrigeration Systems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351F48-2E64-4E81-8303-D516280477CA}" type="slidenum">
              <a:rPr lang="en-US" smtClean="0">
                <a:solidFill>
                  <a:srgbClr val="333333"/>
                </a:solidFill>
              </a:rPr>
              <a:pPr eaLnBrk="1" hangingPunct="1"/>
              <a:t>9</a:t>
            </a:fld>
            <a:endParaRPr lang="en-US" smtClean="0">
              <a:solidFill>
                <a:srgbClr val="333333"/>
              </a:solidFill>
            </a:endParaRPr>
          </a:p>
        </p:txBody>
      </p:sp>
      <p:pic>
        <p:nvPicPr>
          <p:cNvPr id="30724" name="Picture 8" descr="Nestle - Solon Engine Roo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44613"/>
            <a:ext cx="7162800" cy="47513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1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fault Design 2">
  <a:themeElements>
    <a:clrScheme name="Default Design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Default Design 2">
  <a:themeElements>
    <a:clrScheme name="1_Default Design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2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2_Default Desig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DIST 09 template</Template>
  <TotalTime>2472</TotalTime>
  <Words>683</Words>
  <Application>Microsoft Office PowerPoint</Application>
  <PresentationFormat>On-screen Show (4:3)</PresentationFormat>
  <Paragraphs>164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1_Office Theme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Custom Design</vt:lpstr>
      <vt:lpstr>2_Default Design</vt:lpstr>
      <vt:lpstr>2_Custom Design</vt:lpstr>
      <vt:lpstr>Default Design 2</vt:lpstr>
      <vt:lpstr>1_Custom Design</vt:lpstr>
      <vt:lpstr>1_Default Design 2</vt:lpstr>
      <vt:lpstr>1_Default Design</vt:lpstr>
      <vt:lpstr>3_Custom Design</vt:lpstr>
      <vt:lpstr>3_Default Design</vt:lpstr>
      <vt:lpstr>Photo Editor Photo</vt:lpstr>
      <vt:lpstr>PowerPoint Presentation</vt:lpstr>
      <vt:lpstr>Outline</vt:lpstr>
      <vt:lpstr>Introduction to Cascade Energy</vt:lpstr>
      <vt:lpstr>Pacific Northwest Industries</vt:lpstr>
      <vt:lpstr>Base Load &amp; Potential from 6th PP</vt:lpstr>
      <vt:lpstr>Common Systems &amp; Equipment</vt:lpstr>
      <vt:lpstr>Characteristics of Industrial</vt:lpstr>
      <vt:lpstr>Refiners</vt:lpstr>
      <vt:lpstr>Refrigeration Systems</vt:lpstr>
      <vt:lpstr>Pumping Systems</vt:lpstr>
      <vt:lpstr>Process Compressors</vt:lpstr>
      <vt:lpstr>Water Treatment</vt:lpstr>
      <vt:lpstr>Compressed Air</vt:lpstr>
      <vt:lpstr>Hydraulics</vt:lpstr>
      <vt:lpstr>Electric Resistance</vt:lpstr>
      <vt:lpstr>Things to Remember….</vt:lpstr>
      <vt:lpstr>Common Industrial Projects</vt:lpstr>
      <vt:lpstr>Regional Industrial DSM Programs</vt:lpstr>
      <vt:lpstr>DSM Program Characteristics</vt:lpstr>
      <vt:lpstr>Energy vs. Demand</vt:lpstr>
      <vt:lpstr>Council’s 6PP Definition of DR</vt:lpstr>
      <vt:lpstr>Industrial DR Simplified</vt:lpstr>
      <vt:lpstr>Cascade’s Exposure to DR</vt:lpstr>
      <vt:lpstr>Example of DR Episode</vt:lpstr>
      <vt:lpstr>Hurdles for DR</vt:lpstr>
      <vt:lpstr>Questions or Discussion?</vt:lpstr>
    </vt:vector>
  </TitlesOfParts>
  <Company>Cascade Energy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Industrial Refrigeration Efficiency with a Kaizen Blitz</dc:title>
  <dc:creator>Marcus Wilcox</dc:creator>
  <cp:lastModifiedBy>Marcus Wilcox</cp:lastModifiedBy>
  <cp:revision>170</cp:revision>
  <dcterms:created xsi:type="dcterms:W3CDTF">2007-03-15T01:35:13Z</dcterms:created>
  <dcterms:modified xsi:type="dcterms:W3CDTF">2011-04-28T05:56:02Z</dcterms:modified>
</cp:coreProperties>
</file>