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41"/>
  </p:notesMasterIdLst>
  <p:handoutMasterIdLst>
    <p:handoutMasterId r:id="rId42"/>
  </p:handoutMasterIdLst>
  <p:sldIdLst>
    <p:sldId id="360" r:id="rId2"/>
    <p:sldId id="396" r:id="rId3"/>
    <p:sldId id="464" r:id="rId4"/>
    <p:sldId id="458" r:id="rId5"/>
    <p:sldId id="420" r:id="rId6"/>
    <p:sldId id="351" r:id="rId7"/>
    <p:sldId id="446" r:id="rId8"/>
    <p:sldId id="465" r:id="rId9"/>
    <p:sldId id="410" r:id="rId10"/>
    <p:sldId id="412" r:id="rId11"/>
    <p:sldId id="413" r:id="rId12"/>
    <p:sldId id="416" r:id="rId13"/>
    <p:sldId id="442" r:id="rId14"/>
    <p:sldId id="407" r:id="rId15"/>
    <p:sldId id="426" r:id="rId16"/>
    <p:sldId id="430" r:id="rId17"/>
    <p:sldId id="427" r:id="rId18"/>
    <p:sldId id="459" r:id="rId19"/>
    <p:sldId id="436" r:id="rId20"/>
    <p:sldId id="463" r:id="rId21"/>
    <p:sldId id="466" r:id="rId22"/>
    <p:sldId id="467" r:id="rId23"/>
    <p:sldId id="468" r:id="rId24"/>
    <p:sldId id="449" r:id="rId25"/>
    <p:sldId id="408" r:id="rId26"/>
    <p:sldId id="409" r:id="rId27"/>
    <p:sldId id="443" r:id="rId28"/>
    <p:sldId id="444" r:id="rId29"/>
    <p:sldId id="472" r:id="rId30"/>
    <p:sldId id="401" r:id="rId31"/>
    <p:sldId id="364" r:id="rId32"/>
    <p:sldId id="382" r:id="rId33"/>
    <p:sldId id="411" r:id="rId34"/>
    <p:sldId id="414" r:id="rId35"/>
    <p:sldId id="417" r:id="rId36"/>
    <p:sldId id="432" r:id="rId37"/>
    <p:sldId id="469" r:id="rId38"/>
    <p:sldId id="470" r:id="rId39"/>
    <p:sldId id="471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" initials="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0000CC"/>
    <a:srgbClr val="CCECFF"/>
    <a:srgbClr val="CCFF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1817" autoAdjust="0"/>
  </p:normalViewPr>
  <p:slideViewPr>
    <p:cSldViewPr snapToGrid="0">
      <p:cViewPr varScale="1">
        <p:scale>
          <a:sx n="56" d="100"/>
          <a:sy n="56" d="100"/>
        </p:scale>
        <p:origin x="-516" y="-72"/>
      </p:cViewPr>
      <p:guideLst>
        <p:guide orient="horz" pos="1344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24"/>
    </p:cViewPr>
  </p:sorterViewPr>
  <p:notesViewPr>
    <p:cSldViewPr snapToGrid="0">
      <p:cViewPr varScale="1">
        <p:scale>
          <a:sx n="80" d="100"/>
          <a:sy n="80" d="100"/>
        </p:scale>
        <p:origin x="-197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Dropbox\LBNL\ACEEE%20Paper\Linked%20Files\AmysKitchen_E4492_DBP_Test_3dec0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aniel\Documents\Dropbox\LBNL\ACEEE%20Paper\Linked%20Files\Fruit_16jul09-1-%20modif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aniel\Documents\Dropbox\LBNL\ACEEE%20Paper\Linked%20Files\Stockton_18aug09-1-modif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92792247123008E-2"/>
          <c:y val="9.4308247526751446E-2"/>
          <c:w val="0.84456019920586756"/>
          <c:h val="0.83880779325661203"/>
        </c:manualLayout>
      </c:layout>
      <c:scatterChart>
        <c:scatterStyle val="lineMarker"/>
        <c:varyColors val="0"/>
        <c:ser>
          <c:idx val="1"/>
          <c:order val="0"/>
          <c:tx>
            <c:strRef>
              <c:f>sum!$A$12</c:f>
              <c:strCache>
                <c:ptCount val="1"/>
                <c:pt idx="0">
                  <c:v>DBP Baseline</c:v>
                </c:pt>
              </c:strCache>
            </c:strRef>
          </c:tx>
          <c:spPr>
            <a:ln w="12700">
              <a:solidFill>
                <a:srgbClr val="4C83FE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4C83FE"/>
              </a:solidFill>
              <a:ln>
                <a:solidFill>
                  <a:srgbClr val="4C83FE"/>
                </a:solidFill>
                <a:prstDash val="solid"/>
              </a:ln>
            </c:spPr>
          </c:marker>
          <c:xVal>
            <c:numRef>
              <c:f>sum!$B$10:$CR$10</c:f>
              <c:numCache>
                <c:formatCode>h:mm\ AM/PM</c:formatCode>
                <c:ptCount val="95"/>
                <c:pt idx="0">
                  <c:v>1.0416666666666671E-2</c:v>
                </c:pt>
                <c:pt idx="1">
                  <c:v>2.0833333333333783E-2</c:v>
                </c:pt>
                <c:pt idx="2">
                  <c:v>3.1250000000000291E-2</c:v>
                </c:pt>
                <c:pt idx="3">
                  <c:v>4.1666666666666692E-2</c:v>
                </c:pt>
                <c:pt idx="4">
                  <c:v>5.2083333333334578E-2</c:v>
                </c:pt>
                <c:pt idx="5">
                  <c:v>6.2500000000000139E-2</c:v>
                </c:pt>
                <c:pt idx="6">
                  <c:v>7.2916666666667504E-2</c:v>
                </c:pt>
                <c:pt idx="7">
                  <c:v>8.3333333333333565E-2</c:v>
                </c:pt>
                <c:pt idx="8">
                  <c:v>9.3750000000002137E-2</c:v>
                </c:pt>
                <c:pt idx="9">
                  <c:v>0.10416666666666784</c:v>
                </c:pt>
                <c:pt idx="10">
                  <c:v>0.11458333333333352</c:v>
                </c:pt>
                <c:pt idx="11">
                  <c:v>0.125</c:v>
                </c:pt>
                <c:pt idx="12">
                  <c:v>0.13541666666666671</c:v>
                </c:pt>
                <c:pt idx="13">
                  <c:v>0.14583333333333562</c:v>
                </c:pt>
                <c:pt idx="14">
                  <c:v>0.15625000000000044</c:v>
                </c:pt>
                <c:pt idx="15">
                  <c:v>0.16666666666666671</c:v>
                </c:pt>
                <c:pt idx="16">
                  <c:v>0.17708333333333562</c:v>
                </c:pt>
                <c:pt idx="17">
                  <c:v>0.18750000000000044</c:v>
                </c:pt>
                <c:pt idx="18">
                  <c:v>0.19791666666666949</c:v>
                </c:pt>
                <c:pt idx="19">
                  <c:v>0.20833333333333562</c:v>
                </c:pt>
                <c:pt idx="20">
                  <c:v>0.21875000000000044</c:v>
                </c:pt>
                <c:pt idx="21">
                  <c:v>0.22916666666666671</c:v>
                </c:pt>
                <c:pt idx="22">
                  <c:v>0.23958333333333562</c:v>
                </c:pt>
                <c:pt idx="23">
                  <c:v>0.25</c:v>
                </c:pt>
                <c:pt idx="24">
                  <c:v>0.26041666666667157</c:v>
                </c:pt>
                <c:pt idx="25">
                  <c:v>0.27083333333333326</c:v>
                </c:pt>
                <c:pt idx="26">
                  <c:v>0.28125</c:v>
                </c:pt>
                <c:pt idx="27">
                  <c:v>0.29166666666667157</c:v>
                </c:pt>
                <c:pt idx="28">
                  <c:v>0.30208333333333331</c:v>
                </c:pt>
                <c:pt idx="29">
                  <c:v>0.31250000000000383</c:v>
                </c:pt>
                <c:pt idx="30">
                  <c:v>0.32291666666667529</c:v>
                </c:pt>
                <c:pt idx="31">
                  <c:v>0.33333333333333331</c:v>
                </c:pt>
                <c:pt idx="32">
                  <c:v>0.34375000000000344</c:v>
                </c:pt>
                <c:pt idx="33">
                  <c:v>0.35416666666667157</c:v>
                </c:pt>
                <c:pt idx="34">
                  <c:v>0.36458333333333331</c:v>
                </c:pt>
                <c:pt idx="35">
                  <c:v>0.37500000000000383</c:v>
                </c:pt>
                <c:pt idx="36">
                  <c:v>0.38541666666667529</c:v>
                </c:pt>
                <c:pt idx="37">
                  <c:v>0.39583333333333331</c:v>
                </c:pt>
                <c:pt idx="38">
                  <c:v>0.40625</c:v>
                </c:pt>
                <c:pt idx="39">
                  <c:v>0.41666666666667157</c:v>
                </c:pt>
                <c:pt idx="40">
                  <c:v>0.42708333333333331</c:v>
                </c:pt>
                <c:pt idx="41">
                  <c:v>0.43750000000000383</c:v>
                </c:pt>
                <c:pt idx="42">
                  <c:v>0.44791666666667501</c:v>
                </c:pt>
                <c:pt idx="43">
                  <c:v>0.45833333333333326</c:v>
                </c:pt>
                <c:pt idx="44">
                  <c:v>0.46875</c:v>
                </c:pt>
                <c:pt idx="45">
                  <c:v>0.47916666666667157</c:v>
                </c:pt>
                <c:pt idx="46">
                  <c:v>0.48958333333333331</c:v>
                </c:pt>
                <c:pt idx="47">
                  <c:v>0.5</c:v>
                </c:pt>
                <c:pt idx="48">
                  <c:v>0.51041666666665741</c:v>
                </c:pt>
                <c:pt idx="49">
                  <c:v>0.5208333333333337</c:v>
                </c:pt>
                <c:pt idx="50">
                  <c:v>0.53125</c:v>
                </c:pt>
                <c:pt idx="51">
                  <c:v>0.54166666666666652</c:v>
                </c:pt>
                <c:pt idx="52">
                  <c:v>0.5520833333333337</c:v>
                </c:pt>
                <c:pt idx="53">
                  <c:v>0.5625</c:v>
                </c:pt>
                <c:pt idx="54">
                  <c:v>0.57291666666666652</c:v>
                </c:pt>
                <c:pt idx="55">
                  <c:v>0.5833333333333337</c:v>
                </c:pt>
                <c:pt idx="56">
                  <c:v>0.59375000000000699</c:v>
                </c:pt>
                <c:pt idx="57">
                  <c:v>0.60416666666666652</c:v>
                </c:pt>
                <c:pt idx="58">
                  <c:v>0.6145833333333337</c:v>
                </c:pt>
                <c:pt idx="59">
                  <c:v>0.62500000000000777</c:v>
                </c:pt>
                <c:pt idx="60">
                  <c:v>0.63541666666666652</c:v>
                </c:pt>
                <c:pt idx="61">
                  <c:v>0.64583333333334325</c:v>
                </c:pt>
                <c:pt idx="62">
                  <c:v>0.65625000000000777</c:v>
                </c:pt>
                <c:pt idx="63">
                  <c:v>0.66666666666666663</c:v>
                </c:pt>
                <c:pt idx="64">
                  <c:v>0.67708333333334325</c:v>
                </c:pt>
                <c:pt idx="65">
                  <c:v>0.68750000000000699</c:v>
                </c:pt>
                <c:pt idx="66">
                  <c:v>0.69791666666666663</c:v>
                </c:pt>
                <c:pt idx="67">
                  <c:v>0.7083333333333337</c:v>
                </c:pt>
                <c:pt idx="68">
                  <c:v>0.71875000000000777</c:v>
                </c:pt>
                <c:pt idx="69">
                  <c:v>0.72916666666666652</c:v>
                </c:pt>
                <c:pt idx="70">
                  <c:v>0.7395833333333337</c:v>
                </c:pt>
                <c:pt idx="71">
                  <c:v>0.75000000000000777</c:v>
                </c:pt>
                <c:pt idx="72">
                  <c:v>0.76041666666666652</c:v>
                </c:pt>
                <c:pt idx="73">
                  <c:v>0.77083333333333481</c:v>
                </c:pt>
                <c:pt idx="74">
                  <c:v>0.78125</c:v>
                </c:pt>
                <c:pt idx="75">
                  <c:v>0.79166666666666652</c:v>
                </c:pt>
                <c:pt idx="76">
                  <c:v>0.8020833333333337</c:v>
                </c:pt>
                <c:pt idx="77">
                  <c:v>0.8125</c:v>
                </c:pt>
                <c:pt idx="78">
                  <c:v>0.82291666666666652</c:v>
                </c:pt>
                <c:pt idx="79">
                  <c:v>0.8333333333333337</c:v>
                </c:pt>
                <c:pt idx="80">
                  <c:v>0.84375000000000777</c:v>
                </c:pt>
                <c:pt idx="81">
                  <c:v>0.85416666666666652</c:v>
                </c:pt>
                <c:pt idx="82">
                  <c:v>0.8645833333333337</c:v>
                </c:pt>
                <c:pt idx="83">
                  <c:v>0.87500000000000777</c:v>
                </c:pt>
                <c:pt idx="84">
                  <c:v>0.88541666666666541</c:v>
                </c:pt>
                <c:pt idx="85">
                  <c:v>0.89583333333334225</c:v>
                </c:pt>
                <c:pt idx="86">
                  <c:v>0.90625</c:v>
                </c:pt>
                <c:pt idx="87">
                  <c:v>0.91666666666666652</c:v>
                </c:pt>
                <c:pt idx="88">
                  <c:v>0.9270833333333337</c:v>
                </c:pt>
                <c:pt idx="89">
                  <c:v>0.9375</c:v>
                </c:pt>
                <c:pt idx="90">
                  <c:v>0.94791666666666652</c:v>
                </c:pt>
                <c:pt idx="91">
                  <c:v>0.9583333333333337</c:v>
                </c:pt>
                <c:pt idx="92">
                  <c:v>0.96875000000000777</c:v>
                </c:pt>
                <c:pt idx="93">
                  <c:v>0.9791666666666583</c:v>
                </c:pt>
                <c:pt idx="94">
                  <c:v>0.98958333333333337</c:v>
                </c:pt>
              </c:numCache>
            </c:numRef>
          </c:xVal>
          <c:yVal>
            <c:numRef>
              <c:f>sum!$B$12:$CR$12</c:f>
              <c:numCache>
                <c:formatCode>General</c:formatCode>
                <c:ptCount val="95"/>
                <c:pt idx="0">
                  <c:v>968.85999999999797</c:v>
                </c:pt>
                <c:pt idx="1">
                  <c:v>968.52</c:v>
                </c:pt>
                <c:pt idx="2">
                  <c:v>944.85999999999797</c:v>
                </c:pt>
                <c:pt idx="3">
                  <c:v>928.93000000000006</c:v>
                </c:pt>
                <c:pt idx="4">
                  <c:v>912.1400000000001</c:v>
                </c:pt>
                <c:pt idx="5">
                  <c:v>760.06</c:v>
                </c:pt>
                <c:pt idx="6">
                  <c:v>739.81999999999948</c:v>
                </c:pt>
                <c:pt idx="7">
                  <c:v>736.09999999999991</c:v>
                </c:pt>
                <c:pt idx="8">
                  <c:v>693.93000000000006</c:v>
                </c:pt>
                <c:pt idx="9">
                  <c:v>693.04</c:v>
                </c:pt>
                <c:pt idx="10">
                  <c:v>706.73</c:v>
                </c:pt>
                <c:pt idx="11">
                  <c:v>699.04</c:v>
                </c:pt>
                <c:pt idx="12">
                  <c:v>699.51</c:v>
                </c:pt>
                <c:pt idx="13">
                  <c:v>772.98</c:v>
                </c:pt>
                <c:pt idx="14">
                  <c:v>883.09</c:v>
                </c:pt>
                <c:pt idx="15">
                  <c:v>874.45999999999947</c:v>
                </c:pt>
                <c:pt idx="16">
                  <c:v>852.04</c:v>
                </c:pt>
                <c:pt idx="17">
                  <c:v>873.6</c:v>
                </c:pt>
                <c:pt idx="18">
                  <c:v>908.49</c:v>
                </c:pt>
                <c:pt idx="19">
                  <c:v>1057.57</c:v>
                </c:pt>
                <c:pt idx="20">
                  <c:v>1097.24</c:v>
                </c:pt>
                <c:pt idx="21">
                  <c:v>1177.44</c:v>
                </c:pt>
                <c:pt idx="22">
                  <c:v>1295.71</c:v>
                </c:pt>
                <c:pt idx="23">
                  <c:v>1398.86</c:v>
                </c:pt>
                <c:pt idx="24">
                  <c:v>1411.1399999999999</c:v>
                </c:pt>
                <c:pt idx="25">
                  <c:v>1398.52</c:v>
                </c:pt>
                <c:pt idx="26">
                  <c:v>1451.03</c:v>
                </c:pt>
                <c:pt idx="27">
                  <c:v>1464.12</c:v>
                </c:pt>
                <c:pt idx="28">
                  <c:v>1476.1499999999999</c:v>
                </c:pt>
                <c:pt idx="29">
                  <c:v>1486.8899999999999</c:v>
                </c:pt>
                <c:pt idx="30">
                  <c:v>1499.71</c:v>
                </c:pt>
                <c:pt idx="31">
                  <c:v>1484.86</c:v>
                </c:pt>
                <c:pt idx="32">
                  <c:v>1468.91</c:v>
                </c:pt>
                <c:pt idx="33">
                  <c:v>1484.1499999999999</c:v>
                </c:pt>
                <c:pt idx="34">
                  <c:v>1439.56</c:v>
                </c:pt>
                <c:pt idx="35">
                  <c:v>1462.49</c:v>
                </c:pt>
                <c:pt idx="36">
                  <c:v>1465.29</c:v>
                </c:pt>
                <c:pt idx="37">
                  <c:v>1460.74</c:v>
                </c:pt>
                <c:pt idx="38">
                  <c:v>1464.78</c:v>
                </c:pt>
                <c:pt idx="39">
                  <c:v>1471.4</c:v>
                </c:pt>
                <c:pt idx="40">
                  <c:v>1475.7</c:v>
                </c:pt>
                <c:pt idx="41">
                  <c:v>1476.05</c:v>
                </c:pt>
                <c:pt idx="42">
                  <c:v>1514.95</c:v>
                </c:pt>
                <c:pt idx="43">
                  <c:v>1524.6799999999998</c:v>
                </c:pt>
                <c:pt idx="44">
                  <c:v>1509.71</c:v>
                </c:pt>
                <c:pt idx="45">
                  <c:v>1540.74</c:v>
                </c:pt>
                <c:pt idx="46">
                  <c:v>1564.78</c:v>
                </c:pt>
                <c:pt idx="47">
                  <c:v>1521.86</c:v>
                </c:pt>
                <c:pt idx="48">
                  <c:v>1534.45</c:v>
                </c:pt>
                <c:pt idx="49">
                  <c:v>1546.35</c:v>
                </c:pt>
                <c:pt idx="50">
                  <c:v>1506.1699999999998</c:v>
                </c:pt>
                <c:pt idx="51">
                  <c:v>1483.71</c:v>
                </c:pt>
                <c:pt idx="52">
                  <c:v>1486.3000000000002</c:v>
                </c:pt>
                <c:pt idx="53">
                  <c:v>1498.46</c:v>
                </c:pt>
                <c:pt idx="54">
                  <c:v>1503.35</c:v>
                </c:pt>
                <c:pt idx="55">
                  <c:v>1499.1</c:v>
                </c:pt>
                <c:pt idx="56">
                  <c:v>1452.11</c:v>
                </c:pt>
                <c:pt idx="57">
                  <c:v>1464.7</c:v>
                </c:pt>
                <c:pt idx="58">
                  <c:v>1473.35</c:v>
                </c:pt>
                <c:pt idx="59">
                  <c:v>1401.81</c:v>
                </c:pt>
                <c:pt idx="60">
                  <c:v>1303.49</c:v>
                </c:pt>
                <c:pt idx="61">
                  <c:v>1220.8599999999999</c:v>
                </c:pt>
                <c:pt idx="62">
                  <c:v>1216.8799999999999</c:v>
                </c:pt>
                <c:pt idx="63">
                  <c:v>1260.25</c:v>
                </c:pt>
                <c:pt idx="64">
                  <c:v>1250.03</c:v>
                </c:pt>
                <c:pt idx="65">
                  <c:v>1325.24</c:v>
                </c:pt>
                <c:pt idx="66">
                  <c:v>1364.53</c:v>
                </c:pt>
                <c:pt idx="67">
                  <c:v>1394.41</c:v>
                </c:pt>
                <c:pt idx="68">
                  <c:v>1398.93</c:v>
                </c:pt>
                <c:pt idx="69">
                  <c:v>1448.4</c:v>
                </c:pt>
                <c:pt idx="70">
                  <c:v>1446.76</c:v>
                </c:pt>
                <c:pt idx="71">
                  <c:v>1419.44</c:v>
                </c:pt>
                <c:pt idx="72">
                  <c:v>1403.49</c:v>
                </c:pt>
                <c:pt idx="73">
                  <c:v>1429.6899999999998</c:v>
                </c:pt>
                <c:pt idx="74">
                  <c:v>1431.04</c:v>
                </c:pt>
                <c:pt idx="75">
                  <c:v>1413.12</c:v>
                </c:pt>
                <c:pt idx="76">
                  <c:v>1410.75</c:v>
                </c:pt>
                <c:pt idx="77">
                  <c:v>1404.98</c:v>
                </c:pt>
                <c:pt idx="78">
                  <c:v>1423.93</c:v>
                </c:pt>
                <c:pt idx="79">
                  <c:v>1382.47</c:v>
                </c:pt>
                <c:pt idx="80">
                  <c:v>1317.61</c:v>
                </c:pt>
                <c:pt idx="81">
                  <c:v>1364.85</c:v>
                </c:pt>
                <c:pt idx="82">
                  <c:v>1370.95</c:v>
                </c:pt>
                <c:pt idx="83">
                  <c:v>1368.11</c:v>
                </c:pt>
                <c:pt idx="84">
                  <c:v>1387.26</c:v>
                </c:pt>
                <c:pt idx="85">
                  <c:v>1394.46</c:v>
                </c:pt>
                <c:pt idx="86">
                  <c:v>1396.86</c:v>
                </c:pt>
                <c:pt idx="87">
                  <c:v>1385.27</c:v>
                </c:pt>
                <c:pt idx="88">
                  <c:v>1318.11</c:v>
                </c:pt>
                <c:pt idx="89">
                  <c:v>1307.6699999999998</c:v>
                </c:pt>
                <c:pt idx="90">
                  <c:v>1318.86</c:v>
                </c:pt>
                <c:pt idx="91">
                  <c:v>1335.6</c:v>
                </c:pt>
                <c:pt idx="92">
                  <c:v>1355.74</c:v>
                </c:pt>
                <c:pt idx="93">
                  <c:v>1385.3200000000002</c:v>
                </c:pt>
                <c:pt idx="94">
                  <c:v>1388.84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'E4492-1'!$B$1</c:f>
              <c:strCache>
                <c:ptCount val="1"/>
                <c:pt idx="0">
                  <c:v>Load on Event Day</c:v>
                </c:pt>
              </c:strCache>
            </c:strRef>
          </c:tx>
          <c:spPr>
            <a:ln w="12700">
              <a:solidFill>
                <a:srgbClr val="EB3F00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EB3F00"/>
              </a:solidFill>
              <a:ln>
                <a:solidFill>
                  <a:srgbClr val="EB3F00"/>
                </a:solidFill>
                <a:prstDash val="solid"/>
              </a:ln>
            </c:spPr>
          </c:marker>
          <c:xVal>
            <c:numRef>
              <c:f>sum!$B$10:$CR$10</c:f>
              <c:numCache>
                <c:formatCode>h:mm\ AM/PM</c:formatCode>
                <c:ptCount val="95"/>
                <c:pt idx="0">
                  <c:v>1.0416666666666671E-2</c:v>
                </c:pt>
                <c:pt idx="1">
                  <c:v>2.0833333333333783E-2</c:v>
                </c:pt>
                <c:pt idx="2">
                  <c:v>3.1250000000000291E-2</c:v>
                </c:pt>
                <c:pt idx="3">
                  <c:v>4.1666666666666692E-2</c:v>
                </c:pt>
                <c:pt idx="4">
                  <c:v>5.2083333333334578E-2</c:v>
                </c:pt>
                <c:pt idx="5">
                  <c:v>6.2500000000000139E-2</c:v>
                </c:pt>
                <c:pt idx="6">
                  <c:v>7.2916666666667504E-2</c:v>
                </c:pt>
                <c:pt idx="7">
                  <c:v>8.3333333333333565E-2</c:v>
                </c:pt>
                <c:pt idx="8">
                  <c:v>9.3750000000002137E-2</c:v>
                </c:pt>
                <c:pt idx="9">
                  <c:v>0.10416666666666784</c:v>
                </c:pt>
                <c:pt idx="10">
                  <c:v>0.11458333333333352</c:v>
                </c:pt>
                <c:pt idx="11">
                  <c:v>0.125</c:v>
                </c:pt>
                <c:pt idx="12">
                  <c:v>0.13541666666666671</c:v>
                </c:pt>
                <c:pt idx="13">
                  <c:v>0.14583333333333562</c:v>
                </c:pt>
                <c:pt idx="14">
                  <c:v>0.15625000000000044</c:v>
                </c:pt>
                <c:pt idx="15">
                  <c:v>0.16666666666666671</c:v>
                </c:pt>
                <c:pt idx="16">
                  <c:v>0.17708333333333562</c:v>
                </c:pt>
                <c:pt idx="17">
                  <c:v>0.18750000000000044</c:v>
                </c:pt>
                <c:pt idx="18">
                  <c:v>0.19791666666666949</c:v>
                </c:pt>
                <c:pt idx="19">
                  <c:v>0.20833333333333562</c:v>
                </c:pt>
                <c:pt idx="20">
                  <c:v>0.21875000000000044</c:v>
                </c:pt>
                <c:pt idx="21">
                  <c:v>0.22916666666666671</c:v>
                </c:pt>
                <c:pt idx="22">
                  <c:v>0.23958333333333562</c:v>
                </c:pt>
                <c:pt idx="23">
                  <c:v>0.25</c:v>
                </c:pt>
                <c:pt idx="24">
                  <c:v>0.26041666666667157</c:v>
                </c:pt>
                <c:pt idx="25">
                  <c:v>0.27083333333333326</c:v>
                </c:pt>
                <c:pt idx="26">
                  <c:v>0.28125</c:v>
                </c:pt>
                <c:pt idx="27">
                  <c:v>0.29166666666667157</c:v>
                </c:pt>
                <c:pt idx="28">
                  <c:v>0.30208333333333331</c:v>
                </c:pt>
                <c:pt idx="29">
                  <c:v>0.31250000000000383</c:v>
                </c:pt>
                <c:pt idx="30">
                  <c:v>0.32291666666667529</c:v>
                </c:pt>
                <c:pt idx="31">
                  <c:v>0.33333333333333331</c:v>
                </c:pt>
                <c:pt idx="32">
                  <c:v>0.34375000000000344</c:v>
                </c:pt>
                <c:pt idx="33">
                  <c:v>0.35416666666667157</c:v>
                </c:pt>
                <c:pt idx="34">
                  <c:v>0.36458333333333331</c:v>
                </c:pt>
                <c:pt idx="35">
                  <c:v>0.37500000000000383</c:v>
                </c:pt>
                <c:pt idx="36">
                  <c:v>0.38541666666667529</c:v>
                </c:pt>
                <c:pt idx="37">
                  <c:v>0.39583333333333331</c:v>
                </c:pt>
                <c:pt idx="38">
                  <c:v>0.40625</c:v>
                </c:pt>
                <c:pt idx="39">
                  <c:v>0.41666666666667157</c:v>
                </c:pt>
                <c:pt idx="40">
                  <c:v>0.42708333333333331</c:v>
                </c:pt>
                <c:pt idx="41">
                  <c:v>0.43750000000000383</c:v>
                </c:pt>
                <c:pt idx="42">
                  <c:v>0.44791666666667501</c:v>
                </c:pt>
                <c:pt idx="43">
                  <c:v>0.45833333333333326</c:v>
                </c:pt>
                <c:pt idx="44">
                  <c:v>0.46875</c:v>
                </c:pt>
                <c:pt idx="45">
                  <c:v>0.47916666666667157</c:v>
                </c:pt>
                <c:pt idx="46">
                  <c:v>0.48958333333333331</c:v>
                </c:pt>
                <c:pt idx="47">
                  <c:v>0.5</c:v>
                </c:pt>
                <c:pt idx="48">
                  <c:v>0.51041666666665741</c:v>
                </c:pt>
                <c:pt idx="49">
                  <c:v>0.5208333333333337</c:v>
                </c:pt>
                <c:pt idx="50">
                  <c:v>0.53125</c:v>
                </c:pt>
                <c:pt idx="51">
                  <c:v>0.54166666666666652</c:v>
                </c:pt>
                <c:pt idx="52">
                  <c:v>0.5520833333333337</c:v>
                </c:pt>
                <c:pt idx="53">
                  <c:v>0.5625</c:v>
                </c:pt>
                <c:pt idx="54">
                  <c:v>0.57291666666666652</c:v>
                </c:pt>
                <c:pt idx="55">
                  <c:v>0.5833333333333337</c:v>
                </c:pt>
                <c:pt idx="56">
                  <c:v>0.59375000000000699</c:v>
                </c:pt>
                <c:pt idx="57">
                  <c:v>0.60416666666666652</c:v>
                </c:pt>
                <c:pt idx="58">
                  <c:v>0.6145833333333337</c:v>
                </c:pt>
                <c:pt idx="59">
                  <c:v>0.62500000000000777</c:v>
                </c:pt>
                <c:pt idx="60">
                  <c:v>0.63541666666666652</c:v>
                </c:pt>
                <c:pt idx="61">
                  <c:v>0.64583333333334325</c:v>
                </c:pt>
                <c:pt idx="62">
                  <c:v>0.65625000000000777</c:v>
                </c:pt>
                <c:pt idx="63">
                  <c:v>0.66666666666666663</c:v>
                </c:pt>
                <c:pt idx="64">
                  <c:v>0.67708333333334325</c:v>
                </c:pt>
                <c:pt idx="65">
                  <c:v>0.68750000000000699</c:v>
                </c:pt>
                <c:pt idx="66">
                  <c:v>0.69791666666666663</c:v>
                </c:pt>
                <c:pt idx="67">
                  <c:v>0.7083333333333337</c:v>
                </c:pt>
                <c:pt idx="68">
                  <c:v>0.71875000000000777</c:v>
                </c:pt>
                <c:pt idx="69">
                  <c:v>0.72916666666666652</c:v>
                </c:pt>
                <c:pt idx="70">
                  <c:v>0.7395833333333337</c:v>
                </c:pt>
                <c:pt idx="71">
                  <c:v>0.75000000000000777</c:v>
                </c:pt>
                <c:pt idx="72">
                  <c:v>0.76041666666666652</c:v>
                </c:pt>
                <c:pt idx="73">
                  <c:v>0.77083333333333481</c:v>
                </c:pt>
                <c:pt idx="74">
                  <c:v>0.78125</c:v>
                </c:pt>
                <c:pt idx="75">
                  <c:v>0.79166666666666652</c:v>
                </c:pt>
                <c:pt idx="76">
                  <c:v>0.8020833333333337</c:v>
                </c:pt>
                <c:pt idx="77">
                  <c:v>0.8125</c:v>
                </c:pt>
                <c:pt idx="78">
                  <c:v>0.82291666666666652</c:v>
                </c:pt>
                <c:pt idx="79">
                  <c:v>0.8333333333333337</c:v>
                </c:pt>
                <c:pt idx="80">
                  <c:v>0.84375000000000777</c:v>
                </c:pt>
                <c:pt idx="81">
                  <c:v>0.85416666666666652</c:v>
                </c:pt>
                <c:pt idx="82">
                  <c:v>0.8645833333333337</c:v>
                </c:pt>
                <c:pt idx="83">
                  <c:v>0.87500000000000777</c:v>
                </c:pt>
                <c:pt idx="84">
                  <c:v>0.88541666666666541</c:v>
                </c:pt>
                <c:pt idx="85">
                  <c:v>0.89583333333334225</c:v>
                </c:pt>
                <c:pt idx="86">
                  <c:v>0.90625</c:v>
                </c:pt>
                <c:pt idx="87">
                  <c:v>0.91666666666666652</c:v>
                </c:pt>
                <c:pt idx="88">
                  <c:v>0.9270833333333337</c:v>
                </c:pt>
                <c:pt idx="89">
                  <c:v>0.9375</c:v>
                </c:pt>
                <c:pt idx="90">
                  <c:v>0.94791666666666652</c:v>
                </c:pt>
                <c:pt idx="91">
                  <c:v>0.9583333333333337</c:v>
                </c:pt>
                <c:pt idx="92">
                  <c:v>0.96875000000000777</c:v>
                </c:pt>
                <c:pt idx="93">
                  <c:v>0.9791666666666583</c:v>
                </c:pt>
                <c:pt idx="94">
                  <c:v>0.98958333333333337</c:v>
                </c:pt>
              </c:numCache>
            </c:numRef>
          </c:xVal>
          <c:yVal>
            <c:numRef>
              <c:f>sum!$B$11:$CR$11</c:f>
              <c:numCache>
                <c:formatCode>General</c:formatCode>
                <c:ptCount val="95"/>
                <c:pt idx="0">
                  <c:v>1280.6599999999999</c:v>
                </c:pt>
                <c:pt idx="1">
                  <c:v>1333.34</c:v>
                </c:pt>
                <c:pt idx="2">
                  <c:v>1302.0899999999999</c:v>
                </c:pt>
                <c:pt idx="3">
                  <c:v>1185.6399999999999</c:v>
                </c:pt>
                <c:pt idx="4">
                  <c:v>1030.94</c:v>
                </c:pt>
                <c:pt idx="5">
                  <c:v>849.81000000000006</c:v>
                </c:pt>
                <c:pt idx="6">
                  <c:v>830.58999999999992</c:v>
                </c:pt>
                <c:pt idx="7">
                  <c:v>768.16</c:v>
                </c:pt>
                <c:pt idx="8">
                  <c:v>747.43999999999949</c:v>
                </c:pt>
                <c:pt idx="9">
                  <c:v>802.56</c:v>
                </c:pt>
                <c:pt idx="10">
                  <c:v>740.90000000000009</c:v>
                </c:pt>
                <c:pt idx="11">
                  <c:v>745.57999999999993</c:v>
                </c:pt>
                <c:pt idx="12">
                  <c:v>740.07999999999993</c:v>
                </c:pt>
                <c:pt idx="13">
                  <c:v>786.37</c:v>
                </c:pt>
                <c:pt idx="14">
                  <c:v>860.87</c:v>
                </c:pt>
                <c:pt idx="15">
                  <c:v>868.9</c:v>
                </c:pt>
                <c:pt idx="16">
                  <c:v>881.52</c:v>
                </c:pt>
                <c:pt idx="17">
                  <c:v>847.72</c:v>
                </c:pt>
                <c:pt idx="18">
                  <c:v>849.94999999999948</c:v>
                </c:pt>
                <c:pt idx="19">
                  <c:v>858.14</c:v>
                </c:pt>
                <c:pt idx="20">
                  <c:v>1029.95</c:v>
                </c:pt>
                <c:pt idx="21">
                  <c:v>1169.3899999999999</c:v>
                </c:pt>
                <c:pt idx="22">
                  <c:v>1278.04</c:v>
                </c:pt>
                <c:pt idx="23">
                  <c:v>1318.45</c:v>
                </c:pt>
                <c:pt idx="24">
                  <c:v>1335.71</c:v>
                </c:pt>
                <c:pt idx="25">
                  <c:v>1322.82</c:v>
                </c:pt>
                <c:pt idx="26">
                  <c:v>1366.33</c:v>
                </c:pt>
                <c:pt idx="27">
                  <c:v>1379.48</c:v>
                </c:pt>
                <c:pt idx="28">
                  <c:v>1412</c:v>
                </c:pt>
                <c:pt idx="29">
                  <c:v>1461.1399999999999</c:v>
                </c:pt>
                <c:pt idx="30">
                  <c:v>1446.02</c:v>
                </c:pt>
                <c:pt idx="31">
                  <c:v>1472.08</c:v>
                </c:pt>
                <c:pt idx="32">
                  <c:v>1490.29</c:v>
                </c:pt>
                <c:pt idx="33">
                  <c:v>1500.77</c:v>
                </c:pt>
                <c:pt idx="34">
                  <c:v>1392.71</c:v>
                </c:pt>
                <c:pt idx="35">
                  <c:v>1383.96</c:v>
                </c:pt>
                <c:pt idx="36">
                  <c:v>1381.33</c:v>
                </c:pt>
                <c:pt idx="37">
                  <c:v>1423.61</c:v>
                </c:pt>
                <c:pt idx="38">
                  <c:v>1428.3799999999999</c:v>
                </c:pt>
                <c:pt idx="39">
                  <c:v>1400.36</c:v>
                </c:pt>
                <c:pt idx="40">
                  <c:v>1415.08</c:v>
                </c:pt>
                <c:pt idx="41">
                  <c:v>1484.41</c:v>
                </c:pt>
                <c:pt idx="42">
                  <c:v>1451.93</c:v>
                </c:pt>
                <c:pt idx="43">
                  <c:v>1417.09</c:v>
                </c:pt>
                <c:pt idx="44">
                  <c:v>1384.1499999999999</c:v>
                </c:pt>
                <c:pt idx="45">
                  <c:v>1379.21</c:v>
                </c:pt>
                <c:pt idx="46">
                  <c:v>1471.77</c:v>
                </c:pt>
                <c:pt idx="47">
                  <c:v>1471.8899999999999</c:v>
                </c:pt>
                <c:pt idx="48">
                  <c:v>1414.75</c:v>
                </c:pt>
                <c:pt idx="49">
                  <c:v>1400.33</c:v>
                </c:pt>
                <c:pt idx="50">
                  <c:v>1409.1399999999999</c:v>
                </c:pt>
                <c:pt idx="51">
                  <c:v>1455.29</c:v>
                </c:pt>
                <c:pt idx="52">
                  <c:v>1441.74</c:v>
                </c:pt>
                <c:pt idx="53">
                  <c:v>1411.01</c:v>
                </c:pt>
                <c:pt idx="54">
                  <c:v>1369.06</c:v>
                </c:pt>
                <c:pt idx="55">
                  <c:v>1379.03</c:v>
                </c:pt>
                <c:pt idx="56">
                  <c:v>1426.37</c:v>
                </c:pt>
                <c:pt idx="57">
                  <c:v>1462.83</c:v>
                </c:pt>
                <c:pt idx="58">
                  <c:v>1461.02</c:v>
                </c:pt>
                <c:pt idx="59">
                  <c:v>1400.81</c:v>
                </c:pt>
                <c:pt idx="60">
                  <c:v>1334.5</c:v>
                </c:pt>
                <c:pt idx="61">
                  <c:v>1206.8399999999999</c:v>
                </c:pt>
                <c:pt idx="62">
                  <c:v>694.76</c:v>
                </c:pt>
                <c:pt idx="63">
                  <c:v>579.88</c:v>
                </c:pt>
                <c:pt idx="64">
                  <c:v>588.84999999999798</c:v>
                </c:pt>
                <c:pt idx="65">
                  <c:v>569.98</c:v>
                </c:pt>
                <c:pt idx="66">
                  <c:v>604.35999999999797</c:v>
                </c:pt>
                <c:pt idx="67">
                  <c:v>634.53</c:v>
                </c:pt>
                <c:pt idx="68">
                  <c:v>647.98</c:v>
                </c:pt>
                <c:pt idx="69">
                  <c:v>655.44999999999948</c:v>
                </c:pt>
                <c:pt idx="70">
                  <c:v>1209.05</c:v>
                </c:pt>
                <c:pt idx="71">
                  <c:v>1246.94</c:v>
                </c:pt>
                <c:pt idx="72">
                  <c:v>1234.8499999999999</c:v>
                </c:pt>
                <c:pt idx="73">
                  <c:v>1095.48</c:v>
                </c:pt>
                <c:pt idx="74">
                  <c:v>1102.8499999999999</c:v>
                </c:pt>
                <c:pt idx="75">
                  <c:v>1098.25</c:v>
                </c:pt>
                <c:pt idx="76">
                  <c:v>1067.22</c:v>
                </c:pt>
                <c:pt idx="77">
                  <c:v>1055.29</c:v>
                </c:pt>
                <c:pt idx="78">
                  <c:v>1043.74</c:v>
                </c:pt>
                <c:pt idx="79">
                  <c:v>1029.08</c:v>
                </c:pt>
                <c:pt idx="80">
                  <c:v>947.12</c:v>
                </c:pt>
                <c:pt idx="81">
                  <c:v>1025.31</c:v>
                </c:pt>
                <c:pt idx="82">
                  <c:v>1031.0700000000002</c:v>
                </c:pt>
                <c:pt idx="83">
                  <c:v>1034.56</c:v>
                </c:pt>
                <c:pt idx="84">
                  <c:v>1045.6399999999999</c:v>
                </c:pt>
                <c:pt idx="85">
                  <c:v>1042.42</c:v>
                </c:pt>
                <c:pt idx="86">
                  <c:v>1001.1600000000001</c:v>
                </c:pt>
                <c:pt idx="87">
                  <c:v>1029.31</c:v>
                </c:pt>
                <c:pt idx="88">
                  <c:v>1038.0899999999999</c:v>
                </c:pt>
                <c:pt idx="89">
                  <c:v>983.8900000000001</c:v>
                </c:pt>
                <c:pt idx="90">
                  <c:v>952.31000000000006</c:v>
                </c:pt>
                <c:pt idx="91">
                  <c:v>950.32999999999947</c:v>
                </c:pt>
                <c:pt idx="92">
                  <c:v>1000.8199999999994</c:v>
                </c:pt>
                <c:pt idx="93">
                  <c:v>1020.7</c:v>
                </c:pt>
                <c:pt idx="94">
                  <c:v>1009.1099999999999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131008"/>
        <c:axId val="105142144"/>
      </c:scatterChart>
      <c:valAx>
        <c:axId val="105131008"/>
        <c:scaling>
          <c:orientation val="minMax"/>
          <c:max val="1"/>
          <c:min val="0"/>
        </c:scaling>
        <c:delete val="0"/>
        <c:axPos val="b"/>
        <c:numFmt formatCode="h:mm\ AM/PM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142144"/>
        <c:crosses val="autoZero"/>
        <c:crossBetween val="midCat"/>
        <c:majorUnit val="0.16666600000000212"/>
      </c:valAx>
      <c:valAx>
        <c:axId val="1051421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kW</a:t>
                </a:r>
              </a:p>
            </c:rich>
          </c:tx>
          <c:layout>
            <c:manualLayout>
              <c:xMode val="edge"/>
              <c:yMode val="edge"/>
              <c:x val="7.9350898445387993E-3"/>
              <c:y val="0.48210251362810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3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en-US"/>
          </a:p>
        </c:txPr>
        <c:crossAx val="10513100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32887727976311387"/>
          <c:y val="2.567761962447096E-2"/>
          <c:w val="0.40529039639275882"/>
          <c:h val="3.915171288743966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213305067635781E-2"/>
          <c:y val="0.13212916001158218"/>
          <c:w val="0.85516925768895291"/>
          <c:h val="0.77749619375869861"/>
        </c:manualLayout>
      </c:layout>
      <c:scatterChart>
        <c:scatterStyle val="lineMarker"/>
        <c:varyColors val="0"/>
        <c:ser>
          <c:idx val="1"/>
          <c:order val="0"/>
          <c:tx>
            <c:v>CPP Baseline</c:v>
          </c:tx>
          <c:spPr>
            <a:ln w="15875">
              <a:solidFill>
                <a:srgbClr val="4C83FE"/>
              </a:solidFill>
            </a:ln>
          </c:spPr>
          <c:marker>
            <c:symbol val="square"/>
            <c:size val="3"/>
            <c:spPr>
              <a:solidFill>
                <a:srgbClr val="4C83FE"/>
              </a:solidFill>
              <a:ln>
                <a:solidFill>
                  <a:srgbClr val="4C83FE"/>
                </a:solidFill>
              </a:ln>
            </c:spPr>
          </c:marker>
          <c:xVal>
            <c:numRef>
              <c:f>Fruit_16jul09!$B$9:$CR$9</c:f>
              <c:numCache>
                <c:formatCode>h:mm\ AM/PM</c:formatCode>
                <c:ptCount val="95"/>
                <c:pt idx="0">
                  <c:v>1.0416666666666666E-2</c:v>
                </c:pt>
                <c:pt idx="1">
                  <c:v>2.0833333333333412E-2</c:v>
                </c:pt>
                <c:pt idx="2">
                  <c:v>3.125E-2</c:v>
                </c:pt>
                <c:pt idx="3">
                  <c:v>4.1666666666666664E-2</c:v>
                </c:pt>
                <c:pt idx="4">
                  <c:v>5.2083333333334134E-2</c:v>
                </c:pt>
                <c:pt idx="5">
                  <c:v>6.25E-2</c:v>
                </c:pt>
                <c:pt idx="6">
                  <c:v>7.2916666666666824E-2</c:v>
                </c:pt>
                <c:pt idx="7">
                  <c:v>8.3333333333333343E-2</c:v>
                </c:pt>
                <c:pt idx="8">
                  <c:v>9.3750000000001568E-2</c:v>
                </c:pt>
                <c:pt idx="9">
                  <c:v>0.10416666666666782</c:v>
                </c:pt>
                <c:pt idx="10">
                  <c:v>0.11458333333333333</c:v>
                </c:pt>
                <c:pt idx="11">
                  <c:v>0.125</c:v>
                </c:pt>
                <c:pt idx="12">
                  <c:v>0.13541666666666671</c:v>
                </c:pt>
                <c:pt idx="13">
                  <c:v>0.14583333333333559</c:v>
                </c:pt>
                <c:pt idx="14">
                  <c:v>0.15625000000000044</c:v>
                </c:pt>
                <c:pt idx="15">
                  <c:v>0.16666666666666666</c:v>
                </c:pt>
                <c:pt idx="16">
                  <c:v>0.17708333333333559</c:v>
                </c:pt>
                <c:pt idx="17">
                  <c:v>0.18750000000000044</c:v>
                </c:pt>
                <c:pt idx="18">
                  <c:v>0.19791666666666671</c:v>
                </c:pt>
                <c:pt idx="19">
                  <c:v>0.20833333333333559</c:v>
                </c:pt>
                <c:pt idx="20">
                  <c:v>0.21875000000000044</c:v>
                </c:pt>
                <c:pt idx="21">
                  <c:v>0.22916666666666666</c:v>
                </c:pt>
                <c:pt idx="22">
                  <c:v>0.23958333333333559</c:v>
                </c:pt>
                <c:pt idx="23">
                  <c:v>0.25</c:v>
                </c:pt>
                <c:pt idx="24">
                  <c:v>0.26041666666667151</c:v>
                </c:pt>
                <c:pt idx="25">
                  <c:v>0.27083333333333326</c:v>
                </c:pt>
                <c:pt idx="26">
                  <c:v>0.28125</c:v>
                </c:pt>
                <c:pt idx="27">
                  <c:v>0.29166666666667151</c:v>
                </c:pt>
                <c:pt idx="28">
                  <c:v>0.30208333333333331</c:v>
                </c:pt>
                <c:pt idx="29">
                  <c:v>0.31250000000000377</c:v>
                </c:pt>
                <c:pt idx="30">
                  <c:v>0.32291666666667518</c:v>
                </c:pt>
                <c:pt idx="31">
                  <c:v>0.33333333333333331</c:v>
                </c:pt>
                <c:pt idx="32">
                  <c:v>0.34375</c:v>
                </c:pt>
                <c:pt idx="33">
                  <c:v>0.35416666666667151</c:v>
                </c:pt>
                <c:pt idx="34">
                  <c:v>0.36458333333333331</c:v>
                </c:pt>
                <c:pt idx="35">
                  <c:v>0.37500000000000377</c:v>
                </c:pt>
                <c:pt idx="36">
                  <c:v>0.38541666666667518</c:v>
                </c:pt>
                <c:pt idx="37">
                  <c:v>0.39583333333333331</c:v>
                </c:pt>
                <c:pt idx="38">
                  <c:v>0.40625</c:v>
                </c:pt>
                <c:pt idx="39">
                  <c:v>0.41666666666667151</c:v>
                </c:pt>
                <c:pt idx="40">
                  <c:v>0.42708333333333331</c:v>
                </c:pt>
                <c:pt idx="41">
                  <c:v>0.43750000000000377</c:v>
                </c:pt>
                <c:pt idx="42">
                  <c:v>0.44791666666667151</c:v>
                </c:pt>
                <c:pt idx="43">
                  <c:v>0.45833333333333326</c:v>
                </c:pt>
                <c:pt idx="44">
                  <c:v>0.46875</c:v>
                </c:pt>
                <c:pt idx="45">
                  <c:v>0.47916666666667151</c:v>
                </c:pt>
                <c:pt idx="46">
                  <c:v>0.48958333333333331</c:v>
                </c:pt>
                <c:pt idx="47">
                  <c:v>0.5</c:v>
                </c:pt>
                <c:pt idx="48">
                  <c:v>0.51041666666665753</c:v>
                </c:pt>
                <c:pt idx="49">
                  <c:v>0.5208333333333337</c:v>
                </c:pt>
                <c:pt idx="50">
                  <c:v>0.53125</c:v>
                </c:pt>
                <c:pt idx="51">
                  <c:v>0.54166666666666652</c:v>
                </c:pt>
                <c:pt idx="52">
                  <c:v>0.5520833333333337</c:v>
                </c:pt>
                <c:pt idx="53">
                  <c:v>0.5625</c:v>
                </c:pt>
                <c:pt idx="54">
                  <c:v>0.57291666666666652</c:v>
                </c:pt>
                <c:pt idx="55">
                  <c:v>0.58333333333333337</c:v>
                </c:pt>
                <c:pt idx="56">
                  <c:v>0.59375</c:v>
                </c:pt>
                <c:pt idx="57">
                  <c:v>0.60416666666666652</c:v>
                </c:pt>
                <c:pt idx="58">
                  <c:v>0.6145833333333337</c:v>
                </c:pt>
                <c:pt idx="59">
                  <c:v>0.62500000000000766</c:v>
                </c:pt>
                <c:pt idx="60">
                  <c:v>0.63541666666666652</c:v>
                </c:pt>
                <c:pt idx="61">
                  <c:v>0.64583333333334314</c:v>
                </c:pt>
                <c:pt idx="62">
                  <c:v>0.65625000000000766</c:v>
                </c:pt>
                <c:pt idx="63">
                  <c:v>0.66666666666666663</c:v>
                </c:pt>
                <c:pt idx="64">
                  <c:v>0.67708333333334314</c:v>
                </c:pt>
                <c:pt idx="65">
                  <c:v>0.6875</c:v>
                </c:pt>
                <c:pt idx="66">
                  <c:v>0.69791666666666652</c:v>
                </c:pt>
                <c:pt idx="67">
                  <c:v>0.7083333333333337</c:v>
                </c:pt>
                <c:pt idx="68">
                  <c:v>0.71875000000000766</c:v>
                </c:pt>
                <c:pt idx="69">
                  <c:v>0.72916666666666652</c:v>
                </c:pt>
                <c:pt idx="70">
                  <c:v>0.7395833333333337</c:v>
                </c:pt>
                <c:pt idx="71">
                  <c:v>0.75000000000000766</c:v>
                </c:pt>
                <c:pt idx="72">
                  <c:v>0.76041666666666652</c:v>
                </c:pt>
                <c:pt idx="73">
                  <c:v>0.77083333333334314</c:v>
                </c:pt>
                <c:pt idx="74">
                  <c:v>0.78125</c:v>
                </c:pt>
                <c:pt idx="75">
                  <c:v>0.79166666666666652</c:v>
                </c:pt>
                <c:pt idx="76">
                  <c:v>0.8020833333333337</c:v>
                </c:pt>
                <c:pt idx="77">
                  <c:v>0.8125</c:v>
                </c:pt>
                <c:pt idx="78">
                  <c:v>0.82291666666666652</c:v>
                </c:pt>
                <c:pt idx="79">
                  <c:v>0.8333333333333337</c:v>
                </c:pt>
                <c:pt idx="80">
                  <c:v>0.84375000000000766</c:v>
                </c:pt>
                <c:pt idx="81">
                  <c:v>0.85416666666666652</c:v>
                </c:pt>
                <c:pt idx="82">
                  <c:v>0.8645833333333337</c:v>
                </c:pt>
                <c:pt idx="83">
                  <c:v>0.87500000000000766</c:v>
                </c:pt>
                <c:pt idx="84">
                  <c:v>0.88541666666665753</c:v>
                </c:pt>
                <c:pt idx="85">
                  <c:v>0.8958333333333337</c:v>
                </c:pt>
                <c:pt idx="86">
                  <c:v>0.90625</c:v>
                </c:pt>
                <c:pt idx="87">
                  <c:v>0.91666666666666652</c:v>
                </c:pt>
                <c:pt idx="88">
                  <c:v>0.9270833333333337</c:v>
                </c:pt>
                <c:pt idx="89">
                  <c:v>0.9375</c:v>
                </c:pt>
                <c:pt idx="90">
                  <c:v>0.94791666666666652</c:v>
                </c:pt>
                <c:pt idx="91">
                  <c:v>0.9583333333333337</c:v>
                </c:pt>
                <c:pt idx="92">
                  <c:v>0.96875000000000766</c:v>
                </c:pt>
                <c:pt idx="93">
                  <c:v>0.97916666666666652</c:v>
                </c:pt>
                <c:pt idx="94">
                  <c:v>0.98958333333333337</c:v>
                </c:pt>
              </c:numCache>
            </c:numRef>
          </c:xVal>
          <c:yVal>
            <c:numRef>
              <c:f>(Fruit_16jul09!$B$11:$CR$11,Fruit_16jul09!$CT$11)</c:f>
              <c:numCache>
                <c:formatCode>General</c:formatCode>
                <c:ptCount val="96"/>
                <c:pt idx="0">
                  <c:v>514</c:v>
                </c:pt>
                <c:pt idx="1">
                  <c:v>528</c:v>
                </c:pt>
                <c:pt idx="2">
                  <c:v>509</c:v>
                </c:pt>
                <c:pt idx="3">
                  <c:v>497</c:v>
                </c:pt>
                <c:pt idx="4">
                  <c:v>497</c:v>
                </c:pt>
                <c:pt idx="5">
                  <c:v>508</c:v>
                </c:pt>
                <c:pt idx="6">
                  <c:v>503</c:v>
                </c:pt>
                <c:pt idx="7">
                  <c:v>482</c:v>
                </c:pt>
                <c:pt idx="8">
                  <c:v>441</c:v>
                </c:pt>
                <c:pt idx="9">
                  <c:v>438</c:v>
                </c:pt>
                <c:pt idx="10">
                  <c:v>426</c:v>
                </c:pt>
                <c:pt idx="11">
                  <c:v>425</c:v>
                </c:pt>
                <c:pt idx="12">
                  <c:v>428</c:v>
                </c:pt>
                <c:pt idx="13">
                  <c:v>424</c:v>
                </c:pt>
                <c:pt idx="14">
                  <c:v>416</c:v>
                </c:pt>
                <c:pt idx="15">
                  <c:v>418</c:v>
                </c:pt>
                <c:pt idx="16">
                  <c:v>414</c:v>
                </c:pt>
                <c:pt idx="17">
                  <c:v>378</c:v>
                </c:pt>
                <c:pt idx="18">
                  <c:v>354</c:v>
                </c:pt>
                <c:pt idx="19">
                  <c:v>349</c:v>
                </c:pt>
                <c:pt idx="20">
                  <c:v>341</c:v>
                </c:pt>
                <c:pt idx="21">
                  <c:v>308</c:v>
                </c:pt>
                <c:pt idx="22">
                  <c:v>302</c:v>
                </c:pt>
                <c:pt idx="23">
                  <c:v>312</c:v>
                </c:pt>
                <c:pt idx="24">
                  <c:v>324</c:v>
                </c:pt>
                <c:pt idx="25">
                  <c:v>328</c:v>
                </c:pt>
                <c:pt idx="26">
                  <c:v>331</c:v>
                </c:pt>
                <c:pt idx="27">
                  <c:v>333</c:v>
                </c:pt>
                <c:pt idx="28">
                  <c:v>342</c:v>
                </c:pt>
                <c:pt idx="29">
                  <c:v>350</c:v>
                </c:pt>
                <c:pt idx="30">
                  <c:v>388</c:v>
                </c:pt>
                <c:pt idx="31">
                  <c:v>421</c:v>
                </c:pt>
                <c:pt idx="32">
                  <c:v>442</c:v>
                </c:pt>
                <c:pt idx="33">
                  <c:v>550</c:v>
                </c:pt>
                <c:pt idx="34">
                  <c:v>599</c:v>
                </c:pt>
                <c:pt idx="35">
                  <c:v>622</c:v>
                </c:pt>
                <c:pt idx="36">
                  <c:v>612</c:v>
                </c:pt>
                <c:pt idx="37">
                  <c:v>645</c:v>
                </c:pt>
                <c:pt idx="38">
                  <c:v>712</c:v>
                </c:pt>
                <c:pt idx="39">
                  <c:v>696</c:v>
                </c:pt>
                <c:pt idx="40">
                  <c:v>697</c:v>
                </c:pt>
                <c:pt idx="41">
                  <c:v>631</c:v>
                </c:pt>
                <c:pt idx="42">
                  <c:v>631</c:v>
                </c:pt>
                <c:pt idx="43">
                  <c:v>647</c:v>
                </c:pt>
                <c:pt idx="44">
                  <c:v>658</c:v>
                </c:pt>
                <c:pt idx="45">
                  <c:v>665</c:v>
                </c:pt>
                <c:pt idx="46">
                  <c:v>646</c:v>
                </c:pt>
                <c:pt idx="47">
                  <c:v>702</c:v>
                </c:pt>
                <c:pt idx="48">
                  <c:v>803</c:v>
                </c:pt>
                <c:pt idx="49">
                  <c:v>803</c:v>
                </c:pt>
                <c:pt idx="50">
                  <c:v>808</c:v>
                </c:pt>
                <c:pt idx="51">
                  <c:v>836</c:v>
                </c:pt>
                <c:pt idx="52">
                  <c:v>808</c:v>
                </c:pt>
                <c:pt idx="53">
                  <c:v>791</c:v>
                </c:pt>
                <c:pt idx="54">
                  <c:v>762</c:v>
                </c:pt>
                <c:pt idx="55">
                  <c:v>744</c:v>
                </c:pt>
                <c:pt idx="56">
                  <c:v>742</c:v>
                </c:pt>
                <c:pt idx="57">
                  <c:v>760</c:v>
                </c:pt>
                <c:pt idx="58">
                  <c:v>808</c:v>
                </c:pt>
                <c:pt idx="59">
                  <c:v>843</c:v>
                </c:pt>
                <c:pt idx="60">
                  <c:v>832</c:v>
                </c:pt>
                <c:pt idx="61">
                  <c:v>843</c:v>
                </c:pt>
                <c:pt idx="62">
                  <c:v>892</c:v>
                </c:pt>
                <c:pt idx="63" formatCode="#,##0">
                  <c:v>1005</c:v>
                </c:pt>
                <c:pt idx="64">
                  <c:v>987</c:v>
                </c:pt>
                <c:pt idx="65">
                  <c:v>996</c:v>
                </c:pt>
                <c:pt idx="66">
                  <c:v>967</c:v>
                </c:pt>
                <c:pt idx="67">
                  <c:v>968</c:v>
                </c:pt>
                <c:pt idx="68">
                  <c:v>979</c:v>
                </c:pt>
                <c:pt idx="69">
                  <c:v>984</c:v>
                </c:pt>
                <c:pt idx="70">
                  <c:v>964</c:v>
                </c:pt>
                <c:pt idx="71">
                  <c:v>976</c:v>
                </c:pt>
                <c:pt idx="72">
                  <c:v>996</c:v>
                </c:pt>
                <c:pt idx="73">
                  <c:v>982</c:v>
                </c:pt>
                <c:pt idx="74">
                  <c:v>967</c:v>
                </c:pt>
                <c:pt idx="75">
                  <c:v>963</c:v>
                </c:pt>
                <c:pt idx="76">
                  <c:v>993</c:v>
                </c:pt>
                <c:pt idx="77">
                  <c:v>967</c:v>
                </c:pt>
                <c:pt idx="78">
                  <c:v>942</c:v>
                </c:pt>
                <c:pt idx="79">
                  <c:v>926</c:v>
                </c:pt>
                <c:pt idx="80">
                  <c:v>920</c:v>
                </c:pt>
                <c:pt idx="81">
                  <c:v>893</c:v>
                </c:pt>
                <c:pt idx="82">
                  <c:v>864</c:v>
                </c:pt>
                <c:pt idx="83">
                  <c:v>926</c:v>
                </c:pt>
                <c:pt idx="84">
                  <c:v>874</c:v>
                </c:pt>
                <c:pt idx="85">
                  <c:v>859</c:v>
                </c:pt>
                <c:pt idx="86">
                  <c:v>871</c:v>
                </c:pt>
                <c:pt idx="87">
                  <c:v>882</c:v>
                </c:pt>
                <c:pt idx="88">
                  <c:v>844</c:v>
                </c:pt>
                <c:pt idx="89">
                  <c:v>820</c:v>
                </c:pt>
                <c:pt idx="90">
                  <c:v>768</c:v>
                </c:pt>
                <c:pt idx="91">
                  <c:v>740</c:v>
                </c:pt>
                <c:pt idx="92">
                  <c:v>723</c:v>
                </c:pt>
                <c:pt idx="93">
                  <c:v>750</c:v>
                </c:pt>
                <c:pt idx="94">
                  <c:v>731</c:v>
                </c:pt>
                <c:pt idx="95">
                  <c:v>677.12895838437498</c:v>
                </c:pt>
              </c:numCache>
            </c:numRef>
          </c:yVal>
          <c:smooth val="0"/>
        </c:ser>
        <c:ser>
          <c:idx val="0"/>
          <c:order val="1"/>
          <c:tx>
            <c:v>Load on Event Day</c:v>
          </c:tx>
          <c:spPr>
            <a:ln w="12700">
              <a:solidFill>
                <a:srgbClr val="EB3F00"/>
              </a:solidFill>
            </a:ln>
          </c:spPr>
          <c:marker>
            <c:symbol val="triangle"/>
            <c:size val="3"/>
            <c:spPr>
              <a:solidFill>
                <a:srgbClr val="EB3F00"/>
              </a:solidFill>
              <a:ln>
                <a:solidFill>
                  <a:srgbClr val="EB3F00"/>
                </a:solidFill>
              </a:ln>
            </c:spPr>
          </c:marker>
          <c:xVal>
            <c:numRef>
              <c:f>Fruit_16jul09!$B$9:$CR$9</c:f>
              <c:numCache>
                <c:formatCode>h:mm\ AM/PM</c:formatCode>
                <c:ptCount val="95"/>
                <c:pt idx="0">
                  <c:v>1.0416666666666666E-2</c:v>
                </c:pt>
                <c:pt idx="1">
                  <c:v>2.0833333333333412E-2</c:v>
                </c:pt>
                <c:pt idx="2">
                  <c:v>3.125E-2</c:v>
                </c:pt>
                <c:pt idx="3">
                  <c:v>4.1666666666666664E-2</c:v>
                </c:pt>
                <c:pt idx="4">
                  <c:v>5.2083333333334134E-2</c:v>
                </c:pt>
                <c:pt idx="5">
                  <c:v>6.25E-2</c:v>
                </c:pt>
                <c:pt idx="6">
                  <c:v>7.2916666666666824E-2</c:v>
                </c:pt>
                <c:pt idx="7">
                  <c:v>8.3333333333333343E-2</c:v>
                </c:pt>
                <c:pt idx="8">
                  <c:v>9.3750000000001568E-2</c:v>
                </c:pt>
                <c:pt idx="9">
                  <c:v>0.10416666666666782</c:v>
                </c:pt>
                <c:pt idx="10">
                  <c:v>0.11458333333333333</c:v>
                </c:pt>
                <c:pt idx="11">
                  <c:v>0.125</c:v>
                </c:pt>
                <c:pt idx="12">
                  <c:v>0.13541666666666671</c:v>
                </c:pt>
                <c:pt idx="13">
                  <c:v>0.14583333333333559</c:v>
                </c:pt>
                <c:pt idx="14">
                  <c:v>0.15625000000000044</c:v>
                </c:pt>
                <c:pt idx="15">
                  <c:v>0.16666666666666666</c:v>
                </c:pt>
                <c:pt idx="16">
                  <c:v>0.17708333333333559</c:v>
                </c:pt>
                <c:pt idx="17">
                  <c:v>0.18750000000000044</c:v>
                </c:pt>
                <c:pt idx="18">
                  <c:v>0.19791666666666671</c:v>
                </c:pt>
                <c:pt idx="19">
                  <c:v>0.20833333333333559</c:v>
                </c:pt>
                <c:pt idx="20">
                  <c:v>0.21875000000000044</c:v>
                </c:pt>
                <c:pt idx="21">
                  <c:v>0.22916666666666666</c:v>
                </c:pt>
                <c:pt idx="22">
                  <c:v>0.23958333333333559</c:v>
                </c:pt>
                <c:pt idx="23">
                  <c:v>0.25</c:v>
                </c:pt>
                <c:pt idx="24">
                  <c:v>0.26041666666667151</c:v>
                </c:pt>
                <c:pt idx="25">
                  <c:v>0.27083333333333326</c:v>
                </c:pt>
                <c:pt idx="26">
                  <c:v>0.28125</c:v>
                </c:pt>
                <c:pt idx="27">
                  <c:v>0.29166666666667151</c:v>
                </c:pt>
                <c:pt idx="28">
                  <c:v>0.30208333333333331</c:v>
                </c:pt>
                <c:pt idx="29">
                  <c:v>0.31250000000000377</c:v>
                </c:pt>
                <c:pt idx="30">
                  <c:v>0.32291666666667518</c:v>
                </c:pt>
                <c:pt idx="31">
                  <c:v>0.33333333333333331</c:v>
                </c:pt>
                <c:pt idx="32">
                  <c:v>0.34375</c:v>
                </c:pt>
                <c:pt idx="33">
                  <c:v>0.35416666666667151</c:v>
                </c:pt>
                <c:pt idx="34">
                  <c:v>0.36458333333333331</c:v>
                </c:pt>
                <c:pt idx="35">
                  <c:v>0.37500000000000377</c:v>
                </c:pt>
                <c:pt idx="36">
                  <c:v>0.38541666666667518</c:v>
                </c:pt>
                <c:pt idx="37">
                  <c:v>0.39583333333333331</c:v>
                </c:pt>
                <c:pt idx="38">
                  <c:v>0.40625</c:v>
                </c:pt>
                <c:pt idx="39">
                  <c:v>0.41666666666667151</c:v>
                </c:pt>
                <c:pt idx="40">
                  <c:v>0.42708333333333331</c:v>
                </c:pt>
                <c:pt idx="41">
                  <c:v>0.43750000000000377</c:v>
                </c:pt>
                <c:pt idx="42">
                  <c:v>0.44791666666667151</c:v>
                </c:pt>
                <c:pt idx="43">
                  <c:v>0.45833333333333326</c:v>
                </c:pt>
                <c:pt idx="44">
                  <c:v>0.46875</c:v>
                </c:pt>
                <c:pt idx="45">
                  <c:v>0.47916666666667151</c:v>
                </c:pt>
                <c:pt idx="46">
                  <c:v>0.48958333333333331</c:v>
                </c:pt>
                <c:pt idx="47">
                  <c:v>0.5</c:v>
                </c:pt>
                <c:pt idx="48">
                  <c:v>0.51041666666665753</c:v>
                </c:pt>
                <c:pt idx="49">
                  <c:v>0.5208333333333337</c:v>
                </c:pt>
                <c:pt idx="50">
                  <c:v>0.53125</c:v>
                </c:pt>
                <c:pt idx="51">
                  <c:v>0.54166666666666652</c:v>
                </c:pt>
                <c:pt idx="52">
                  <c:v>0.5520833333333337</c:v>
                </c:pt>
                <c:pt idx="53">
                  <c:v>0.5625</c:v>
                </c:pt>
                <c:pt idx="54">
                  <c:v>0.57291666666666652</c:v>
                </c:pt>
                <c:pt idx="55">
                  <c:v>0.58333333333333337</c:v>
                </c:pt>
                <c:pt idx="56">
                  <c:v>0.59375</c:v>
                </c:pt>
                <c:pt idx="57">
                  <c:v>0.60416666666666652</c:v>
                </c:pt>
                <c:pt idx="58">
                  <c:v>0.6145833333333337</c:v>
                </c:pt>
                <c:pt idx="59">
                  <c:v>0.62500000000000766</c:v>
                </c:pt>
                <c:pt idx="60">
                  <c:v>0.63541666666666652</c:v>
                </c:pt>
                <c:pt idx="61">
                  <c:v>0.64583333333334314</c:v>
                </c:pt>
                <c:pt idx="62">
                  <c:v>0.65625000000000766</c:v>
                </c:pt>
                <c:pt idx="63">
                  <c:v>0.66666666666666663</c:v>
                </c:pt>
                <c:pt idx="64">
                  <c:v>0.67708333333334314</c:v>
                </c:pt>
                <c:pt idx="65">
                  <c:v>0.6875</c:v>
                </c:pt>
                <c:pt idx="66">
                  <c:v>0.69791666666666652</c:v>
                </c:pt>
                <c:pt idx="67">
                  <c:v>0.7083333333333337</c:v>
                </c:pt>
                <c:pt idx="68">
                  <c:v>0.71875000000000766</c:v>
                </c:pt>
                <c:pt idx="69">
                  <c:v>0.72916666666666652</c:v>
                </c:pt>
                <c:pt idx="70">
                  <c:v>0.7395833333333337</c:v>
                </c:pt>
                <c:pt idx="71">
                  <c:v>0.75000000000000766</c:v>
                </c:pt>
                <c:pt idx="72">
                  <c:v>0.76041666666666652</c:v>
                </c:pt>
                <c:pt idx="73">
                  <c:v>0.77083333333334314</c:v>
                </c:pt>
                <c:pt idx="74">
                  <c:v>0.78125</c:v>
                </c:pt>
                <c:pt idx="75">
                  <c:v>0.79166666666666652</c:v>
                </c:pt>
                <c:pt idx="76">
                  <c:v>0.8020833333333337</c:v>
                </c:pt>
                <c:pt idx="77">
                  <c:v>0.8125</c:v>
                </c:pt>
                <c:pt idx="78">
                  <c:v>0.82291666666666652</c:v>
                </c:pt>
                <c:pt idx="79">
                  <c:v>0.8333333333333337</c:v>
                </c:pt>
                <c:pt idx="80">
                  <c:v>0.84375000000000766</c:v>
                </c:pt>
                <c:pt idx="81">
                  <c:v>0.85416666666666652</c:v>
                </c:pt>
                <c:pt idx="82">
                  <c:v>0.8645833333333337</c:v>
                </c:pt>
                <c:pt idx="83">
                  <c:v>0.87500000000000766</c:v>
                </c:pt>
                <c:pt idx="84">
                  <c:v>0.88541666666665753</c:v>
                </c:pt>
                <c:pt idx="85">
                  <c:v>0.8958333333333337</c:v>
                </c:pt>
                <c:pt idx="86">
                  <c:v>0.90625</c:v>
                </c:pt>
                <c:pt idx="87">
                  <c:v>0.91666666666666652</c:v>
                </c:pt>
                <c:pt idx="88">
                  <c:v>0.9270833333333337</c:v>
                </c:pt>
                <c:pt idx="89">
                  <c:v>0.9375</c:v>
                </c:pt>
                <c:pt idx="90">
                  <c:v>0.94791666666666652</c:v>
                </c:pt>
                <c:pt idx="91">
                  <c:v>0.9583333333333337</c:v>
                </c:pt>
                <c:pt idx="92">
                  <c:v>0.96875000000000766</c:v>
                </c:pt>
                <c:pt idx="93">
                  <c:v>0.97916666666666652</c:v>
                </c:pt>
                <c:pt idx="94">
                  <c:v>0.98958333333333337</c:v>
                </c:pt>
              </c:numCache>
            </c:numRef>
          </c:xVal>
          <c:yVal>
            <c:numRef>
              <c:f>Fruit_16jul09!$B$10:$CR$10</c:f>
              <c:numCache>
                <c:formatCode>General</c:formatCode>
                <c:ptCount val="95"/>
                <c:pt idx="0">
                  <c:v>579</c:v>
                </c:pt>
                <c:pt idx="1">
                  <c:v>604</c:v>
                </c:pt>
                <c:pt idx="2">
                  <c:v>715</c:v>
                </c:pt>
                <c:pt idx="3">
                  <c:v>736</c:v>
                </c:pt>
                <c:pt idx="4">
                  <c:v>748</c:v>
                </c:pt>
                <c:pt idx="5">
                  <c:v>750</c:v>
                </c:pt>
                <c:pt idx="6">
                  <c:v>767</c:v>
                </c:pt>
                <c:pt idx="7">
                  <c:v>760</c:v>
                </c:pt>
                <c:pt idx="8">
                  <c:v>737</c:v>
                </c:pt>
                <c:pt idx="9">
                  <c:v>729</c:v>
                </c:pt>
                <c:pt idx="10">
                  <c:v>717</c:v>
                </c:pt>
                <c:pt idx="11">
                  <c:v>700</c:v>
                </c:pt>
                <c:pt idx="12">
                  <c:v>712</c:v>
                </c:pt>
                <c:pt idx="13">
                  <c:v>708</c:v>
                </c:pt>
                <c:pt idx="14">
                  <c:v>709</c:v>
                </c:pt>
                <c:pt idx="15">
                  <c:v>716</c:v>
                </c:pt>
                <c:pt idx="16">
                  <c:v>682</c:v>
                </c:pt>
                <c:pt idx="17">
                  <c:v>665</c:v>
                </c:pt>
                <c:pt idx="18">
                  <c:v>611</c:v>
                </c:pt>
                <c:pt idx="19">
                  <c:v>581</c:v>
                </c:pt>
                <c:pt idx="20">
                  <c:v>564</c:v>
                </c:pt>
                <c:pt idx="21">
                  <c:v>534</c:v>
                </c:pt>
                <c:pt idx="22">
                  <c:v>527</c:v>
                </c:pt>
                <c:pt idx="23">
                  <c:v>524</c:v>
                </c:pt>
                <c:pt idx="24">
                  <c:v>538</c:v>
                </c:pt>
                <c:pt idx="25">
                  <c:v>528</c:v>
                </c:pt>
                <c:pt idx="26">
                  <c:v>560</c:v>
                </c:pt>
                <c:pt idx="27">
                  <c:v>540</c:v>
                </c:pt>
                <c:pt idx="28">
                  <c:v>532</c:v>
                </c:pt>
                <c:pt idx="29">
                  <c:v>554</c:v>
                </c:pt>
                <c:pt idx="30">
                  <c:v>580</c:v>
                </c:pt>
                <c:pt idx="31">
                  <c:v>588</c:v>
                </c:pt>
                <c:pt idx="32">
                  <c:v>578</c:v>
                </c:pt>
                <c:pt idx="33">
                  <c:v>579</c:v>
                </c:pt>
                <c:pt idx="34">
                  <c:v>570</c:v>
                </c:pt>
                <c:pt idx="35">
                  <c:v>585</c:v>
                </c:pt>
                <c:pt idx="36">
                  <c:v>559</c:v>
                </c:pt>
                <c:pt idx="37">
                  <c:v>534</c:v>
                </c:pt>
                <c:pt idx="38">
                  <c:v>537</c:v>
                </c:pt>
                <c:pt idx="39">
                  <c:v>527</c:v>
                </c:pt>
                <c:pt idx="40">
                  <c:v>534</c:v>
                </c:pt>
                <c:pt idx="41">
                  <c:v>395</c:v>
                </c:pt>
                <c:pt idx="42">
                  <c:v>385</c:v>
                </c:pt>
                <c:pt idx="43">
                  <c:v>387</c:v>
                </c:pt>
                <c:pt idx="44">
                  <c:v>380</c:v>
                </c:pt>
                <c:pt idx="45">
                  <c:v>407</c:v>
                </c:pt>
                <c:pt idx="46">
                  <c:v>459</c:v>
                </c:pt>
                <c:pt idx="47">
                  <c:v>476</c:v>
                </c:pt>
                <c:pt idx="48">
                  <c:v>559</c:v>
                </c:pt>
                <c:pt idx="49">
                  <c:v>565</c:v>
                </c:pt>
                <c:pt idx="50">
                  <c:v>588</c:v>
                </c:pt>
                <c:pt idx="51">
                  <c:v>626</c:v>
                </c:pt>
                <c:pt idx="52">
                  <c:v>635</c:v>
                </c:pt>
                <c:pt idx="53">
                  <c:v>638</c:v>
                </c:pt>
                <c:pt idx="54">
                  <c:v>645</c:v>
                </c:pt>
                <c:pt idx="55">
                  <c:v>632</c:v>
                </c:pt>
                <c:pt idx="56">
                  <c:v>641</c:v>
                </c:pt>
                <c:pt idx="57">
                  <c:v>629</c:v>
                </c:pt>
                <c:pt idx="58">
                  <c:v>639</c:v>
                </c:pt>
                <c:pt idx="59">
                  <c:v>627</c:v>
                </c:pt>
                <c:pt idx="60">
                  <c:v>629</c:v>
                </c:pt>
                <c:pt idx="61">
                  <c:v>630</c:v>
                </c:pt>
                <c:pt idx="62">
                  <c:v>619</c:v>
                </c:pt>
                <c:pt idx="63">
                  <c:v>655</c:v>
                </c:pt>
                <c:pt idx="64">
                  <c:v>663</c:v>
                </c:pt>
                <c:pt idx="65">
                  <c:v>662</c:v>
                </c:pt>
                <c:pt idx="66">
                  <c:v>666</c:v>
                </c:pt>
                <c:pt idx="67">
                  <c:v>666</c:v>
                </c:pt>
                <c:pt idx="68">
                  <c:v>671</c:v>
                </c:pt>
                <c:pt idx="69">
                  <c:v>703</c:v>
                </c:pt>
                <c:pt idx="70">
                  <c:v>716</c:v>
                </c:pt>
                <c:pt idx="71">
                  <c:v>749</c:v>
                </c:pt>
                <c:pt idx="72">
                  <c:v>782</c:v>
                </c:pt>
                <c:pt idx="73">
                  <c:v>770</c:v>
                </c:pt>
                <c:pt idx="74">
                  <c:v>799</c:v>
                </c:pt>
                <c:pt idx="75">
                  <c:v>787</c:v>
                </c:pt>
                <c:pt idx="76">
                  <c:v>793</c:v>
                </c:pt>
                <c:pt idx="77">
                  <c:v>804</c:v>
                </c:pt>
                <c:pt idx="78">
                  <c:v>772</c:v>
                </c:pt>
                <c:pt idx="79">
                  <c:v>752</c:v>
                </c:pt>
                <c:pt idx="80">
                  <c:v>747</c:v>
                </c:pt>
                <c:pt idx="81">
                  <c:v>737</c:v>
                </c:pt>
                <c:pt idx="82">
                  <c:v>778</c:v>
                </c:pt>
                <c:pt idx="83">
                  <c:v>759</c:v>
                </c:pt>
                <c:pt idx="84">
                  <c:v>685</c:v>
                </c:pt>
                <c:pt idx="85">
                  <c:v>651</c:v>
                </c:pt>
                <c:pt idx="86">
                  <c:v>606</c:v>
                </c:pt>
                <c:pt idx="87">
                  <c:v>631</c:v>
                </c:pt>
                <c:pt idx="88">
                  <c:v>735</c:v>
                </c:pt>
                <c:pt idx="89">
                  <c:v>749</c:v>
                </c:pt>
                <c:pt idx="90">
                  <c:v>751</c:v>
                </c:pt>
                <c:pt idx="91">
                  <c:v>768</c:v>
                </c:pt>
                <c:pt idx="92">
                  <c:v>770</c:v>
                </c:pt>
                <c:pt idx="93">
                  <c:v>793</c:v>
                </c:pt>
                <c:pt idx="94">
                  <c:v>781</c:v>
                </c:pt>
              </c:numCache>
            </c:numRef>
          </c:yVal>
          <c:smooth val="0"/>
        </c:ser>
        <c:ser>
          <c:idx val="3"/>
          <c:order val="2"/>
          <c:marker>
            <c:symbol val="none"/>
          </c:marker>
          <c:errBars>
            <c:errDir val="x"/>
            <c:errBarType val="both"/>
            <c:errValType val="percentage"/>
            <c:noEndCap val="1"/>
            <c:val val="100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Lit>
              <c:formatCode>General</c:formatCode>
              <c:ptCount val="1"/>
              <c:pt idx="0">
                <c:v>0.5</c:v>
              </c:pt>
            </c:numLit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91424"/>
        <c:axId val="105321600"/>
      </c:scatterChart>
      <c:valAx>
        <c:axId val="104791424"/>
        <c:scaling>
          <c:orientation val="minMax"/>
          <c:max val="1"/>
          <c:min val="0"/>
        </c:scaling>
        <c:delete val="0"/>
        <c:axPos val="b"/>
        <c:numFmt formatCode="h:mm\ AM/PM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5321600"/>
        <c:crossesAt val="-400"/>
        <c:crossBetween val="midCat"/>
        <c:majorUnit val="0.16666666659999999"/>
      </c:valAx>
      <c:valAx>
        <c:axId val="105321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479142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egendEntry>
        <c:idx val="2"/>
        <c:delete val="1"/>
      </c:legendEntry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988323574937744E-2"/>
          <c:y val="0.13209731136549446"/>
          <c:w val="0.85703731745071132"/>
          <c:h val="0.77277663821435216"/>
        </c:manualLayout>
      </c:layout>
      <c:scatterChart>
        <c:scatterStyle val="lineMarker"/>
        <c:varyColors val="0"/>
        <c:ser>
          <c:idx val="1"/>
          <c:order val="0"/>
          <c:tx>
            <c:v>CPP Baseline</c:v>
          </c:tx>
          <c:spPr>
            <a:ln w="12700">
              <a:solidFill>
                <a:srgbClr val="4C83FE"/>
              </a:solidFill>
            </a:ln>
          </c:spPr>
          <c:marker>
            <c:symbol val="x"/>
            <c:size val="3"/>
            <c:spPr>
              <a:solidFill>
                <a:srgbClr val="4C83FE"/>
              </a:solidFill>
              <a:ln>
                <a:solidFill>
                  <a:srgbClr val="4C83FE"/>
                </a:solidFill>
              </a:ln>
            </c:spPr>
          </c:marker>
          <c:xVal>
            <c:numRef>
              <c:f>Stockton_18aug09!$B$9:$CR$9</c:f>
              <c:numCache>
                <c:formatCode>h:mm\ AM/PM</c:formatCode>
                <c:ptCount val="95"/>
                <c:pt idx="0">
                  <c:v>1.0416666666666666E-2</c:v>
                </c:pt>
                <c:pt idx="1">
                  <c:v>2.0833333333333412E-2</c:v>
                </c:pt>
                <c:pt idx="2">
                  <c:v>3.125E-2</c:v>
                </c:pt>
                <c:pt idx="3">
                  <c:v>4.1666666666666664E-2</c:v>
                </c:pt>
                <c:pt idx="4">
                  <c:v>5.2083333333334134E-2</c:v>
                </c:pt>
                <c:pt idx="5">
                  <c:v>6.25E-2</c:v>
                </c:pt>
                <c:pt idx="6">
                  <c:v>7.2916666666666824E-2</c:v>
                </c:pt>
                <c:pt idx="7">
                  <c:v>8.3333333333333343E-2</c:v>
                </c:pt>
                <c:pt idx="8">
                  <c:v>9.3750000000001568E-2</c:v>
                </c:pt>
                <c:pt idx="9">
                  <c:v>0.10416666666666782</c:v>
                </c:pt>
                <c:pt idx="10">
                  <c:v>0.11458333333333333</c:v>
                </c:pt>
                <c:pt idx="11">
                  <c:v>0.125</c:v>
                </c:pt>
                <c:pt idx="12">
                  <c:v>0.13541666666666671</c:v>
                </c:pt>
                <c:pt idx="13">
                  <c:v>0.14583333333333559</c:v>
                </c:pt>
                <c:pt idx="14">
                  <c:v>0.15625000000000044</c:v>
                </c:pt>
                <c:pt idx="15">
                  <c:v>0.16666666666666666</c:v>
                </c:pt>
                <c:pt idx="16">
                  <c:v>0.17708333333333559</c:v>
                </c:pt>
                <c:pt idx="17">
                  <c:v>0.18750000000000044</c:v>
                </c:pt>
                <c:pt idx="18">
                  <c:v>0.19791666666666671</c:v>
                </c:pt>
                <c:pt idx="19">
                  <c:v>0.20833333333333559</c:v>
                </c:pt>
                <c:pt idx="20">
                  <c:v>0.21875000000000044</c:v>
                </c:pt>
                <c:pt idx="21">
                  <c:v>0.22916666666666666</c:v>
                </c:pt>
                <c:pt idx="22">
                  <c:v>0.23958333333333559</c:v>
                </c:pt>
                <c:pt idx="23">
                  <c:v>0.25</c:v>
                </c:pt>
                <c:pt idx="24">
                  <c:v>0.26041666666667151</c:v>
                </c:pt>
                <c:pt idx="25">
                  <c:v>0.27083333333333326</c:v>
                </c:pt>
                <c:pt idx="26">
                  <c:v>0.28125</c:v>
                </c:pt>
                <c:pt idx="27">
                  <c:v>0.29166666666667151</c:v>
                </c:pt>
                <c:pt idx="28">
                  <c:v>0.30208333333333331</c:v>
                </c:pt>
                <c:pt idx="29">
                  <c:v>0.31250000000000377</c:v>
                </c:pt>
                <c:pt idx="30">
                  <c:v>0.32291666666667518</c:v>
                </c:pt>
                <c:pt idx="31">
                  <c:v>0.33333333333333331</c:v>
                </c:pt>
                <c:pt idx="32">
                  <c:v>0.34375</c:v>
                </c:pt>
                <c:pt idx="33">
                  <c:v>0.35416666666667151</c:v>
                </c:pt>
                <c:pt idx="34">
                  <c:v>0.36458333333333331</c:v>
                </c:pt>
                <c:pt idx="35">
                  <c:v>0.37500000000000377</c:v>
                </c:pt>
                <c:pt idx="36">
                  <c:v>0.38541666666667518</c:v>
                </c:pt>
                <c:pt idx="37">
                  <c:v>0.39583333333333331</c:v>
                </c:pt>
                <c:pt idx="38">
                  <c:v>0.40625</c:v>
                </c:pt>
                <c:pt idx="39">
                  <c:v>0.41666666666667151</c:v>
                </c:pt>
                <c:pt idx="40">
                  <c:v>0.42708333333333331</c:v>
                </c:pt>
                <c:pt idx="41">
                  <c:v>0.43750000000000377</c:v>
                </c:pt>
                <c:pt idx="42">
                  <c:v>0.44791666666667151</c:v>
                </c:pt>
                <c:pt idx="43">
                  <c:v>0.45833333333333326</c:v>
                </c:pt>
                <c:pt idx="44">
                  <c:v>0.46875</c:v>
                </c:pt>
                <c:pt idx="45">
                  <c:v>0.47916666666667151</c:v>
                </c:pt>
                <c:pt idx="46">
                  <c:v>0.48958333333333331</c:v>
                </c:pt>
                <c:pt idx="47">
                  <c:v>0.5</c:v>
                </c:pt>
                <c:pt idx="48">
                  <c:v>0.51041666666665753</c:v>
                </c:pt>
                <c:pt idx="49">
                  <c:v>0.5208333333333337</c:v>
                </c:pt>
                <c:pt idx="50">
                  <c:v>0.53125</c:v>
                </c:pt>
                <c:pt idx="51">
                  <c:v>0.54166666666666652</c:v>
                </c:pt>
                <c:pt idx="52">
                  <c:v>0.5520833333333337</c:v>
                </c:pt>
                <c:pt idx="53">
                  <c:v>0.5625</c:v>
                </c:pt>
                <c:pt idx="54">
                  <c:v>0.57291666666666652</c:v>
                </c:pt>
                <c:pt idx="55">
                  <c:v>0.58333333333333337</c:v>
                </c:pt>
                <c:pt idx="56">
                  <c:v>0.59375</c:v>
                </c:pt>
                <c:pt idx="57">
                  <c:v>0.60416666666666652</c:v>
                </c:pt>
                <c:pt idx="58">
                  <c:v>0.6145833333333337</c:v>
                </c:pt>
                <c:pt idx="59">
                  <c:v>0.62500000000000766</c:v>
                </c:pt>
                <c:pt idx="60">
                  <c:v>0.63541666666666652</c:v>
                </c:pt>
                <c:pt idx="61">
                  <c:v>0.64583333333334314</c:v>
                </c:pt>
                <c:pt idx="62">
                  <c:v>0.65625000000000766</c:v>
                </c:pt>
                <c:pt idx="63">
                  <c:v>0.66666666666666663</c:v>
                </c:pt>
                <c:pt idx="64">
                  <c:v>0.67708333333334314</c:v>
                </c:pt>
                <c:pt idx="65">
                  <c:v>0.6875</c:v>
                </c:pt>
                <c:pt idx="66">
                  <c:v>0.69791666666666652</c:v>
                </c:pt>
                <c:pt idx="67">
                  <c:v>0.7083333333333337</c:v>
                </c:pt>
                <c:pt idx="68">
                  <c:v>0.71875000000000766</c:v>
                </c:pt>
                <c:pt idx="69">
                  <c:v>0.72916666666666652</c:v>
                </c:pt>
                <c:pt idx="70">
                  <c:v>0.7395833333333337</c:v>
                </c:pt>
                <c:pt idx="71">
                  <c:v>0.75000000000000766</c:v>
                </c:pt>
                <c:pt idx="72">
                  <c:v>0.76041666666666652</c:v>
                </c:pt>
                <c:pt idx="73">
                  <c:v>0.77083333333334314</c:v>
                </c:pt>
                <c:pt idx="74">
                  <c:v>0.78125</c:v>
                </c:pt>
                <c:pt idx="75">
                  <c:v>0.79166666666666652</c:v>
                </c:pt>
                <c:pt idx="76">
                  <c:v>0.8020833333333337</c:v>
                </c:pt>
                <c:pt idx="77">
                  <c:v>0.8125</c:v>
                </c:pt>
                <c:pt idx="78">
                  <c:v>0.82291666666666652</c:v>
                </c:pt>
                <c:pt idx="79">
                  <c:v>0.8333333333333337</c:v>
                </c:pt>
                <c:pt idx="80">
                  <c:v>0.84375000000000766</c:v>
                </c:pt>
                <c:pt idx="81">
                  <c:v>0.85416666666666652</c:v>
                </c:pt>
                <c:pt idx="82">
                  <c:v>0.8645833333333337</c:v>
                </c:pt>
                <c:pt idx="83">
                  <c:v>0.87500000000000766</c:v>
                </c:pt>
                <c:pt idx="84">
                  <c:v>0.88541666666665753</c:v>
                </c:pt>
                <c:pt idx="85">
                  <c:v>0.8958333333333337</c:v>
                </c:pt>
                <c:pt idx="86">
                  <c:v>0.90625</c:v>
                </c:pt>
                <c:pt idx="87">
                  <c:v>0.91666666666666652</c:v>
                </c:pt>
                <c:pt idx="88">
                  <c:v>0.9270833333333337</c:v>
                </c:pt>
                <c:pt idx="89">
                  <c:v>0.9375</c:v>
                </c:pt>
                <c:pt idx="90">
                  <c:v>0.94791666666666652</c:v>
                </c:pt>
                <c:pt idx="91">
                  <c:v>0.9583333333333337</c:v>
                </c:pt>
                <c:pt idx="92">
                  <c:v>0.96875000000000766</c:v>
                </c:pt>
                <c:pt idx="93">
                  <c:v>0.97916666666666652</c:v>
                </c:pt>
                <c:pt idx="94">
                  <c:v>0.98958333333333337</c:v>
                </c:pt>
              </c:numCache>
            </c:numRef>
          </c:xVal>
          <c:yVal>
            <c:numRef>
              <c:f>Stockton_18aug09!$B$11:$CR$11</c:f>
              <c:numCache>
                <c:formatCode>General</c:formatCode>
                <c:ptCount val="95"/>
                <c:pt idx="0">
                  <c:v>588</c:v>
                </c:pt>
                <c:pt idx="1">
                  <c:v>579</c:v>
                </c:pt>
                <c:pt idx="2">
                  <c:v>590</c:v>
                </c:pt>
                <c:pt idx="3">
                  <c:v>597</c:v>
                </c:pt>
                <c:pt idx="4">
                  <c:v>596</c:v>
                </c:pt>
                <c:pt idx="5">
                  <c:v>588</c:v>
                </c:pt>
                <c:pt idx="6">
                  <c:v>556</c:v>
                </c:pt>
                <c:pt idx="7">
                  <c:v>620</c:v>
                </c:pt>
                <c:pt idx="8">
                  <c:v>555</c:v>
                </c:pt>
                <c:pt idx="9">
                  <c:v>620</c:v>
                </c:pt>
                <c:pt idx="10">
                  <c:v>603</c:v>
                </c:pt>
                <c:pt idx="11">
                  <c:v>556</c:v>
                </c:pt>
                <c:pt idx="12">
                  <c:v>639</c:v>
                </c:pt>
                <c:pt idx="13">
                  <c:v>597</c:v>
                </c:pt>
                <c:pt idx="14">
                  <c:v>578</c:v>
                </c:pt>
                <c:pt idx="15">
                  <c:v>573</c:v>
                </c:pt>
                <c:pt idx="16">
                  <c:v>574</c:v>
                </c:pt>
                <c:pt idx="17">
                  <c:v>578</c:v>
                </c:pt>
                <c:pt idx="18">
                  <c:v>578</c:v>
                </c:pt>
                <c:pt idx="19">
                  <c:v>589</c:v>
                </c:pt>
                <c:pt idx="20">
                  <c:v>589</c:v>
                </c:pt>
                <c:pt idx="21">
                  <c:v>582</c:v>
                </c:pt>
                <c:pt idx="22">
                  <c:v>589</c:v>
                </c:pt>
                <c:pt idx="23">
                  <c:v>588</c:v>
                </c:pt>
                <c:pt idx="24">
                  <c:v>592</c:v>
                </c:pt>
                <c:pt idx="25">
                  <c:v>604</c:v>
                </c:pt>
                <c:pt idx="26">
                  <c:v>636</c:v>
                </c:pt>
                <c:pt idx="27">
                  <c:v>595</c:v>
                </c:pt>
                <c:pt idx="28">
                  <c:v>628</c:v>
                </c:pt>
                <c:pt idx="29">
                  <c:v>667</c:v>
                </c:pt>
                <c:pt idx="30">
                  <c:v>638</c:v>
                </c:pt>
                <c:pt idx="31">
                  <c:v>643</c:v>
                </c:pt>
                <c:pt idx="32">
                  <c:v>645</c:v>
                </c:pt>
                <c:pt idx="33">
                  <c:v>620</c:v>
                </c:pt>
                <c:pt idx="34">
                  <c:v>642</c:v>
                </c:pt>
                <c:pt idx="35">
                  <c:v>614</c:v>
                </c:pt>
                <c:pt idx="36">
                  <c:v>575</c:v>
                </c:pt>
                <c:pt idx="37">
                  <c:v>645</c:v>
                </c:pt>
                <c:pt idx="38">
                  <c:v>638</c:v>
                </c:pt>
                <c:pt idx="39">
                  <c:v>623</c:v>
                </c:pt>
                <c:pt idx="40">
                  <c:v>602</c:v>
                </c:pt>
                <c:pt idx="41">
                  <c:v>650</c:v>
                </c:pt>
                <c:pt idx="42">
                  <c:v>655</c:v>
                </c:pt>
                <c:pt idx="43">
                  <c:v>646</c:v>
                </c:pt>
                <c:pt idx="44">
                  <c:v>641</c:v>
                </c:pt>
                <c:pt idx="45">
                  <c:v>666</c:v>
                </c:pt>
                <c:pt idx="46">
                  <c:v>708</c:v>
                </c:pt>
                <c:pt idx="47">
                  <c:v>652</c:v>
                </c:pt>
                <c:pt idx="48">
                  <c:v>654</c:v>
                </c:pt>
                <c:pt idx="49">
                  <c:v>661</c:v>
                </c:pt>
                <c:pt idx="50">
                  <c:v>688</c:v>
                </c:pt>
                <c:pt idx="51">
                  <c:v>684</c:v>
                </c:pt>
                <c:pt idx="52">
                  <c:v>668</c:v>
                </c:pt>
                <c:pt idx="53">
                  <c:v>695</c:v>
                </c:pt>
                <c:pt idx="54">
                  <c:v>692</c:v>
                </c:pt>
                <c:pt idx="55">
                  <c:v>688</c:v>
                </c:pt>
                <c:pt idx="56">
                  <c:v>708</c:v>
                </c:pt>
                <c:pt idx="57">
                  <c:v>716</c:v>
                </c:pt>
                <c:pt idx="58">
                  <c:v>672</c:v>
                </c:pt>
                <c:pt idx="59">
                  <c:v>656</c:v>
                </c:pt>
                <c:pt idx="60">
                  <c:v>711</c:v>
                </c:pt>
                <c:pt idx="61">
                  <c:v>688</c:v>
                </c:pt>
                <c:pt idx="62">
                  <c:v>591</c:v>
                </c:pt>
                <c:pt idx="63">
                  <c:v>626</c:v>
                </c:pt>
                <c:pt idx="64">
                  <c:v>620</c:v>
                </c:pt>
                <c:pt idx="65">
                  <c:v>659</c:v>
                </c:pt>
                <c:pt idx="66">
                  <c:v>658</c:v>
                </c:pt>
                <c:pt idx="67">
                  <c:v>654</c:v>
                </c:pt>
                <c:pt idx="68">
                  <c:v>661</c:v>
                </c:pt>
                <c:pt idx="69">
                  <c:v>642</c:v>
                </c:pt>
                <c:pt idx="70">
                  <c:v>659</c:v>
                </c:pt>
                <c:pt idx="71">
                  <c:v>644</c:v>
                </c:pt>
                <c:pt idx="72">
                  <c:v>616</c:v>
                </c:pt>
                <c:pt idx="73">
                  <c:v>644</c:v>
                </c:pt>
                <c:pt idx="74">
                  <c:v>685</c:v>
                </c:pt>
                <c:pt idx="75">
                  <c:v>652</c:v>
                </c:pt>
                <c:pt idx="76">
                  <c:v>636</c:v>
                </c:pt>
                <c:pt idx="77">
                  <c:v>650</c:v>
                </c:pt>
                <c:pt idx="78">
                  <c:v>691</c:v>
                </c:pt>
                <c:pt idx="79">
                  <c:v>673</c:v>
                </c:pt>
                <c:pt idx="80">
                  <c:v>667</c:v>
                </c:pt>
                <c:pt idx="81">
                  <c:v>620</c:v>
                </c:pt>
                <c:pt idx="82">
                  <c:v>633</c:v>
                </c:pt>
                <c:pt idx="83">
                  <c:v>633</c:v>
                </c:pt>
                <c:pt idx="84">
                  <c:v>560</c:v>
                </c:pt>
                <c:pt idx="85">
                  <c:v>550</c:v>
                </c:pt>
                <c:pt idx="86">
                  <c:v>613</c:v>
                </c:pt>
                <c:pt idx="87">
                  <c:v>620</c:v>
                </c:pt>
                <c:pt idx="88">
                  <c:v>644</c:v>
                </c:pt>
                <c:pt idx="89">
                  <c:v>609</c:v>
                </c:pt>
                <c:pt idx="90">
                  <c:v>598</c:v>
                </c:pt>
                <c:pt idx="91">
                  <c:v>612</c:v>
                </c:pt>
                <c:pt idx="92">
                  <c:v>614</c:v>
                </c:pt>
                <c:pt idx="93">
                  <c:v>619</c:v>
                </c:pt>
                <c:pt idx="94">
                  <c:v>610</c:v>
                </c:pt>
              </c:numCache>
            </c:numRef>
          </c:yVal>
          <c:smooth val="0"/>
        </c:ser>
        <c:ser>
          <c:idx val="0"/>
          <c:order val="1"/>
          <c:tx>
            <c:v>Load on Event Day</c:v>
          </c:tx>
          <c:spPr>
            <a:ln w="12700">
              <a:solidFill>
                <a:srgbClr val="EB3F00"/>
              </a:solidFill>
            </a:ln>
          </c:spPr>
          <c:marker>
            <c:symbol val="triangle"/>
            <c:size val="3"/>
            <c:spPr>
              <a:solidFill>
                <a:srgbClr val="EB3F00"/>
              </a:solidFill>
              <a:ln>
                <a:solidFill>
                  <a:srgbClr val="EB3F00"/>
                </a:solidFill>
              </a:ln>
            </c:spPr>
          </c:marker>
          <c:xVal>
            <c:numRef>
              <c:f>Stockton_18aug09!$B$9:$CR$9</c:f>
              <c:numCache>
                <c:formatCode>h:mm\ AM/PM</c:formatCode>
                <c:ptCount val="95"/>
                <c:pt idx="0">
                  <c:v>1.0416666666666666E-2</c:v>
                </c:pt>
                <c:pt idx="1">
                  <c:v>2.0833333333333412E-2</c:v>
                </c:pt>
                <c:pt idx="2">
                  <c:v>3.125E-2</c:v>
                </c:pt>
                <c:pt idx="3">
                  <c:v>4.1666666666666664E-2</c:v>
                </c:pt>
                <c:pt idx="4">
                  <c:v>5.2083333333334134E-2</c:v>
                </c:pt>
                <c:pt idx="5">
                  <c:v>6.25E-2</c:v>
                </c:pt>
                <c:pt idx="6">
                  <c:v>7.2916666666666824E-2</c:v>
                </c:pt>
                <c:pt idx="7">
                  <c:v>8.3333333333333343E-2</c:v>
                </c:pt>
                <c:pt idx="8">
                  <c:v>9.3750000000001568E-2</c:v>
                </c:pt>
                <c:pt idx="9">
                  <c:v>0.10416666666666782</c:v>
                </c:pt>
                <c:pt idx="10">
                  <c:v>0.11458333333333333</c:v>
                </c:pt>
                <c:pt idx="11">
                  <c:v>0.125</c:v>
                </c:pt>
                <c:pt idx="12">
                  <c:v>0.13541666666666671</c:v>
                </c:pt>
                <c:pt idx="13">
                  <c:v>0.14583333333333559</c:v>
                </c:pt>
                <c:pt idx="14">
                  <c:v>0.15625000000000044</c:v>
                </c:pt>
                <c:pt idx="15">
                  <c:v>0.16666666666666666</c:v>
                </c:pt>
                <c:pt idx="16">
                  <c:v>0.17708333333333559</c:v>
                </c:pt>
                <c:pt idx="17">
                  <c:v>0.18750000000000044</c:v>
                </c:pt>
                <c:pt idx="18">
                  <c:v>0.19791666666666671</c:v>
                </c:pt>
                <c:pt idx="19">
                  <c:v>0.20833333333333559</c:v>
                </c:pt>
                <c:pt idx="20">
                  <c:v>0.21875000000000044</c:v>
                </c:pt>
                <c:pt idx="21">
                  <c:v>0.22916666666666666</c:v>
                </c:pt>
                <c:pt idx="22">
                  <c:v>0.23958333333333559</c:v>
                </c:pt>
                <c:pt idx="23">
                  <c:v>0.25</c:v>
                </c:pt>
                <c:pt idx="24">
                  <c:v>0.26041666666667151</c:v>
                </c:pt>
                <c:pt idx="25">
                  <c:v>0.27083333333333326</c:v>
                </c:pt>
                <c:pt idx="26">
                  <c:v>0.28125</c:v>
                </c:pt>
                <c:pt idx="27">
                  <c:v>0.29166666666667151</c:v>
                </c:pt>
                <c:pt idx="28">
                  <c:v>0.30208333333333331</c:v>
                </c:pt>
                <c:pt idx="29">
                  <c:v>0.31250000000000377</c:v>
                </c:pt>
                <c:pt idx="30">
                  <c:v>0.32291666666667518</c:v>
                </c:pt>
                <c:pt idx="31">
                  <c:v>0.33333333333333331</c:v>
                </c:pt>
                <c:pt idx="32">
                  <c:v>0.34375</c:v>
                </c:pt>
                <c:pt idx="33">
                  <c:v>0.35416666666667151</c:v>
                </c:pt>
                <c:pt idx="34">
                  <c:v>0.36458333333333331</c:v>
                </c:pt>
                <c:pt idx="35">
                  <c:v>0.37500000000000377</c:v>
                </c:pt>
                <c:pt idx="36">
                  <c:v>0.38541666666667518</c:v>
                </c:pt>
                <c:pt idx="37">
                  <c:v>0.39583333333333331</c:v>
                </c:pt>
                <c:pt idx="38">
                  <c:v>0.40625</c:v>
                </c:pt>
                <c:pt idx="39">
                  <c:v>0.41666666666667151</c:v>
                </c:pt>
                <c:pt idx="40">
                  <c:v>0.42708333333333331</c:v>
                </c:pt>
                <c:pt idx="41">
                  <c:v>0.43750000000000377</c:v>
                </c:pt>
                <c:pt idx="42">
                  <c:v>0.44791666666667151</c:v>
                </c:pt>
                <c:pt idx="43">
                  <c:v>0.45833333333333326</c:v>
                </c:pt>
                <c:pt idx="44">
                  <c:v>0.46875</c:v>
                </c:pt>
                <c:pt idx="45">
                  <c:v>0.47916666666667151</c:v>
                </c:pt>
                <c:pt idx="46">
                  <c:v>0.48958333333333331</c:v>
                </c:pt>
                <c:pt idx="47">
                  <c:v>0.5</c:v>
                </c:pt>
                <c:pt idx="48">
                  <c:v>0.51041666666665753</c:v>
                </c:pt>
                <c:pt idx="49">
                  <c:v>0.5208333333333337</c:v>
                </c:pt>
                <c:pt idx="50">
                  <c:v>0.53125</c:v>
                </c:pt>
                <c:pt idx="51">
                  <c:v>0.54166666666666652</c:v>
                </c:pt>
                <c:pt idx="52">
                  <c:v>0.5520833333333337</c:v>
                </c:pt>
                <c:pt idx="53">
                  <c:v>0.5625</c:v>
                </c:pt>
                <c:pt idx="54">
                  <c:v>0.57291666666666652</c:v>
                </c:pt>
                <c:pt idx="55">
                  <c:v>0.58333333333333337</c:v>
                </c:pt>
                <c:pt idx="56">
                  <c:v>0.59375</c:v>
                </c:pt>
                <c:pt idx="57">
                  <c:v>0.60416666666666652</c:v>
                </c:pt>
                <c:pt idx="58">
                  <c:v>0.6145833333333337</c:v>
                </c:pt>
                <c:pt idx="59">
                  <c:v>0.62500000000000766</c:v>
                </c:pt>
                <c:pt idx="60">
                  <c:v>0.63541666666666652</c:v>
                </c:pt>
                <c:pt idx="61">
                  <c:v>0.64583333333334314</c:v>
                </c:pt>
                <c:pt idx="62">
                  <c:v>0.65625000000000766</c:v>
                </c:pt>
                <c:pt idx="63">
                  <c:v>0.66666666666666663</c:v>
                </c:pt>
                <c:pt idx="64">
                  <c:v>0.67708333333334314</c:v>
                </c:pt>
                <c:pt idx="65">
                  <c:v>0.6875</c:v>
                </c:pt>
                <c:pt idx="66">
                  <c:v>0.69791666666666652</c:v>
                </c:pt>
                <c:pt idx="67">
                  <c:v>0.7083333333333337</c:v>
                </c:pt>
                <c:pt idx="68">
                  <c:v>0.71875000000000766</c:v>
                </c:pt>
                <c:pt idx="69">
                  <c:v>0.72916666666666652</c:v>
                </c:pt>
                <c:pt idx="70">
                  <c:v>0.7395833333333337</c:v>
                </c:pt>
                <c:pt idx="71">
                  <c:v>0.75000000000000766</c:v>
                </c:pt>
                <c:pt idx="72">
                  <c:v>0.76041666666666652</c:v>
                </c:pt>
                <c:pt idx="73">
                  <c:v>0.77083333333334314</c:v>
                </c:pt>
                <c:pt idx="74">
                  <c:v>0.78125</c:v>
                </c:pt>
                <c:pt idx="75">
                  <c:v>0.79166666666666652</c:v>
                </c:pt>
                <c:pt idx="76">
                  <c:v>0.8020833333333337</c:v>
                </c:pt>
                <c:pt idx="77">
                  <c:v>0.8125</c:v>
                </c:pt>
                <c:pt idx="78">
                  <c:v>0.82291666666666652</c:v>
                </c:pt>
                <c:pt idx="79">
                  <c:v>0.8333333333333337</c:v>
                </c:pt>
                <c:pt idx="80">
                  <c:v>0.84375000000000766</c:v>
                </c:pt>
                <c:pt idx="81">
                  <c:v>0.85416666666666652</c:v>
                </c:pt>
                <c:pt idx="82">
                  <c:v>0.8645833333333337</c:v>
                </c:pt>
                <c:pt idx="83">
                  <c:v>0.87500000000000766</c:v>
                </c:pt>
                <c:pt idx="84">
                  <c:v>0.88541666666665753</c:v>
                </c:pt>
                <c:pt idx="85">
                  <c:v>0.8958333333333337</c:v>
                </c:pt>
                <c:pt idx="86">
                  <c:v>0.90625</c:v>
                </c:pt>
                <c:pt idx="87">
                  <c:v>0.91666666666666652</c:v>
                </c:pt>
                <c:pt idx="88">
                  <c:v>0.9270833333333337</c:v>
                </c:pt>
                <c:pt idx="89">
                  <c:v>0.9375</c:v>
                </c:pt>
                <c:pt idx="90">
                  <c:v>0.94791666666666652</c:v>
                </c:pt>
                <c:pt idx="91">
                  <c:v>0.9583333333333337</c:v>
                </c:pt>
                <c:pt idx="92">
                  <c:v>0.96875000000000766</c:v>
                </c:pt>
                <c:pt idx="93">
                  <c:v>0.97916666666666652</c:v>
                </c:pt>
                <c:pt idx="94">
                  <c:v>0.98958333333333337</c:v>
                </c:pt>
              </c:numCache>
            </c:numRef>
          </c:xVal>
          <c:yVal>
            <c:numRef>
              <c:f>Stockton_18aug09!$B$10:$CR$10</c:f>
              <c:numCache>
                <c:formatCode>General</c:formatCode>
                <c:ptCount val="95"/>
                <c:pt idx="0">
                  <c:v>552</c:v>
                </c:pt>
                <c:pt idx="1">
                  <c:v>583</c:v>
                </c:pt>
                <c:pt idx="2">
                  <c:v>632</c:v>
                </c:pt>
                <c:pt idx="3">
                  <c:v>605</c:v>
                </c:pt>
                <c:pt idx="4">
                  <c:v>545</c:v>
                </c:pt>
                <c:pt idx="5">
                  <c:v>609</c:v>
                </c:pt>
                <c:pt idx="6">
                  <c:v>556</c:v>
                </c:pt>
                <c:pt idx="7">
                  <c:v>515</c:v>
                </c:pt>
                <c:pt idx="8">
                  <c:v>592</c:v>
                </c:pt>
                <c:pt idx="9">
                  <c:v>589</c:v>
                </c:pt>
                <c:pt idx="10">
                  <c:v>572</c:v>
                </c:pt>
                <c:pt idx="11">
                  <c:v>597</c:v>
                </c:pt>
                <c:pt idx="12">
                  <c:v>633</c:v>
                </c:pt>
                <c:pt idx="13">
                  <c:v>580</c:v>
                </c:pt>
                <c:pt idx="14">
                  <c:v>648</c:v>
                </c:pt>
                <c:pt idx="15">
                  <c:v>543</c:v>
                </c:pt>
                <c:pt idx="16">
                  <c:v>622</c:v>
                </c:pt>
                <c:pt idx="17">
                  <c:v>625</c:v>
                </c:pt>
                <c:pt idx="18">
                  <c:v>570</c:v>
                </c:pt>
                <c:pt idx="19">
                  <c:v>592</c:v>
                </c:pt>
                <c:pt idx="20">
                  <c:v>579</c:v>
                </c:pt>
                <c:pt idx="21">
                  <c:v>516</c:v>
                </c:pt>
                <c:pt idx="22">
                  <c:v>583</c:v>
                </c:pt>
                <c:pt idx="23">
                  <c:v>536</c:v>
                </c:pt>
                <c:pt idx="24">
                  <c:v>580</c:v>
                </c:pt>
                <c:pt idx="25">
                  <c:v>627</c:v>
                </c:pt>
                <c:pt idx="26">
                  <c:v>566</c:v>
                </c:pt>
                <c:pt idx="27">
                  <c:v>566</c:v>
                </c:pt>
                <c:pt idx="28">
                  <c:v>615</c:v>
                </c:pt>
                <c:pt idx="29">
                  <c:v>588</c:v>
                </c:pt>
                <c:pt idx="30">
                  <c:v>523</c:v>
                </c:pt>
                <c:pt idx="31">
                  <c:v>614</c:v>
                </c:pt>
                <c:pt idx="32">
                  <c:v>626</c:v>
                </c:pt>
                <c:pt idx="33">
                  <c:v>575</c:v>
                </c:pt>
                <c:pt idx="34">
                  <c:v>592</c:v>
                </c:pt>
                <c:pt idx="35">
                  <c:v>605</c:v>
                </c:pt>
                <c:pt idx="36">
                  <c:v>548</c:v>
                </c:pt>
                <c:pt idx="37">
                  <c:v>567</c:v>
                </c:pt>
                <c:pt idx="38">
                  <c:v>543</c:v>
                </c:pt>
                <c:pt idx="39">
                  <c:v>610</c:v>
                </c:pt>
                <c:pt idx="40">
                  <c:v>610</c:v>
                </c:pt>
                <c:pt idx="41">
                  <c:v>627</c:v>
                </c:pt>
                <c:pt idx="42">
                  <c:v>606</c:v>
                </c:pt>
                <c:pt idx="43">
                  <c:v>664</c:v>
                </c:pt>
                <c:pt idx="44">
                  <c:v>658</c:v>
                </c:pt>
                <c:pt idx="45">
                  <c:v>545</c:v>
                </c:pt>
                <c:pt idx="46">
                  <c:v>604</c:v>
                </c:pt>
                <c:pt idx="47">
                  <c:v>382</c:v>
                </c:pt>
                <c:pt idx="48">
                  <c:v>300</c:v>
                </c:pt>
                <c:pt idx="49">
                  <c:v>314</c:v>
                </c:pt>
                <c:pt idx="50">
                  <c:v>338</c:v>
                </c:pt>
                <c:pt idx="51">
                  <c:v>295</c:v>
                </c:pt>
                <c:pt idx="52">
                  <c:v>315</c:v>
                </c:pt>
                <c:pt idx="53">
                  <c:v>325</c:v>
                </c:pt>
                <c:pt idx="54">
                  <c:v>331</c:v>
                </c:pt>
                <c:pt idx="55">
                  <c:v>322</c:v>
                </c:pt>
                <c:pt idx="56">
                  <c:v>312</c:v>
                </c:pt>
                <c:pt idx="57">
                  <c:v>360</c:v>
                </c:pt>
                <c:pt idx="58">
                  <c:v>297</c:v>
                </c:pt>
                <c:pt idx="59">
                  <c:v>263</c:v>
                </c:pt>
                <c:pt idx="60">
                  <c:v>296</c:v>
                </c:pt>
                <c:pt idx="61">
                  <c:v>327</c:v>
                </c:pt>
                <c:pt idx="62">
                  <c:v>317</c:v>
                </c:pt>
                <c:pt idx="63">
                  <c:v>340</c:v>
                </c:pt>
                <c:pt idx="64">
                  <c:v>323</c:v>
                </c:pt>
                <c:pt idx="65">
                  <c:v>294</c:v>
                </c:pt>
                <c:pt idx="66">
                  <c:v>300</c:v>
                </c:pt>
                <c:pt idx="67">
                  <c:v>307</c:v>
                </c:pt>
                <c:pt idx="68">
                  <c:v>307</c:v>
                </c:pt>
                <c:pt idx="69">
                  <c:v>302</c:v>
                </c:pt>
                <c:pt idx="70">
                  <c:v>302</c:v>
                </c:pt>
                <c:pt idx="71">
                  <c:v>299</c:v>
                </c:pt>
                <c:pt idx="72">
                  <c:v>561</c:v>
                </c:pt>
                <c:pt idx="73">
                  <c:v>653</c:v>
                </c:pt>
                <c:pt idx="74">
                  <c:v>786</c:v>
                </c:pt>
                <c:pt idx="75">
                  <c:v>776</c:v>
                </c:pt>
                <c:pt idx="76">
                  <c:v>739</c:v>
                </c:pt>
                <c:pt idx="77">
                  <c:v>722</c:v>
                </c:pt>
                <c:pt idx="78">
                  <c:v>720</c:v>
                </c:pt>
                <c:pt idx="79">
                  <c:v>716</c:v>
                </c:pt>
                <c:pt idx="80">
                  <c:v>693</c:v>
                </c:pt>
                <c:pt idx="81">
                  <c:v>693</c:v>
                </c:pt>
                <c:pt idx="82">
                  <c:v>684</c:v>
                </c:pt>
                <c:pt idx="83">
                  <c:v>746</c:v>
                </c:pt>
                <c:pt idx="84">
                  <c:v>636</c:v>
                </c:pt>
                <c:pt idx="85">
                  <c:v>584</c:v>
                </c:pt>
                <c:pt idx="86">
                  <c:v>685</c:v>
                </c:pt>
                <c:pt idx="87">
                  <c:v>656</c:v>
                </c:pt>
                <c:pt idx="88">
                  <c:v>741</c:v>
                </c:pt>
                <c:pt idx="89">
                  <c:v>684</c:v>
                </c:pt>
                <c:pt idx="90">
                  <c:v>690</c:v>
                </c:pt>
                <c:pt idx="91">
                  <c:v>730</c:v>
                </c:pt>
                <c:pt idx="92">
                  <c:v>637</c:v>
                </c:pt>
                <c:pt idx="93">
                  <c:v>685</c:v>
                </c:pt>
                <c:pt idx="94">
                  <c:v>618</c:v>
                </c:pt>
              </c:numCache>
            </c:numRef>
          </c:yVal>
          <c:smooth val="0"/>
        </c:ser>
        <c:ser>
          <c:idx val="3"/>
          <c:order val="2"/>
          <c:marker>
            <c:symbol val="none"/>
          </c:marker>
          <c:errBars>
            <c:errDir val="x"/>
            <c:errBarType val="both"/>
            <c:errValType val="percentage"/>
            <c:noEndCap val="1"/>
            <c:val val="100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Lit>
              <c:formatCode>General</c:formatCode>
              <c:ptCount val="1"/>
              <c:pt idx="0">
                <c:v>0.5</c:v>
              </c:pt>
            </c:numLit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359232"/>
        <c:axId val="105360768"/>
      </c:scatterChart>
      <c:valAx>
        <c:axId val="105359232"/>
        <c:scaling>
          <c:orientation val="minMax"/>
          <c:max val="1"/>
          <c:min val="0"/>
        </c:scaling>
        <c:delete val="0"/>
        <c:axPos val="b"/>
        <c:numFmt formatCode="h:mm\ AM/PM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5360768"/>
        <c:crossesAt val="-200"/>
        <c:crossBetween val="midCat"/>
        <c:majorUnit val="0.16666666659999999"/>
      </c:valAx>
      <c:valAx>
        <c:axId val="105360768"/>
        <c:scaling>
          <c:orientation val="minMax"/>
          <c:max val="8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/>
                  <a:t>kW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535923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egendEntry>
        <c:idx val="2"/>
        <c:delete val="1"/>
      </c:legendEntry>
      <c:layout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 w="9525">
      <a:solidFill>
        <a:schemeClr val="tx1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0.0883</cdr:x>
      <cdr:y>0.14706</cdr:y>
    </cdr:from>
    <cdr:to>
      <cdr:x>0.5527</cdr:x>
      <cdr:y>0.31663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7066" y="381000"/>
          <a:ext cx="4034150" cy="439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aseline="0" dirty="0">
              <a:latin typeface="Times New Roman" pitchFamily="18" charset="0"/>
              <a:cs typeface="Times New Roman" pitchFamily="18" charset="0"/>
            </a:rPr>
            <a:t>24 hour average savings: 33 kW, or 5%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0.59089</cdr:x>
      <cdr:y>0.12332</cdr:y>
    </cdr:from>
    <cdr:to>
      <cdr:x>0.68349</cdr:x>
      <cdr:y>0.1572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38553" y="736517"/>
          <a:ext cx="805308" cy="20229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0.59089</cdr:x>
      <cdr:y>0.12332</cdr:y>
    </cdr:from>
    <cdr:to>
      <cdr:x>0.68349</cdr:x>
      <cdr:y>0.1572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138553" y="736517"/>
          <a:ext cx="805308" cy="20229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</cdr:x>
      <cdr:y>0</cdr:y>
    </cdr:from>
    <cdr:to>
      <cdr:x>0.30897</cdr:x>
      <cdr:y>0.12566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-685800" y="-685800"/>
          <a:ext cx="2686903" cy="750463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0.22706</cdr:x>
      <cdr:y>0.36629</cdr:y>
    </cdr:from>
    <cdr:to>
      <cdr:x>0.53603</cdr:x>
      <cdr:y>0.49195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1974619" y="2187559"/>
          <a:ext cx="2686903" cy="750463"/>
        </a:xfrm>
        <a:prstGeom xmlns:a="http://schemas.openxmlformats.org/drawingml/2006/main" prst="rect">
          <a:avLst/>
        </a:prstGeom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defTabSz="922706" eaLnBrk="1" hangingPunct="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defTabSz="922706" eaLnBrk="1" hangingPunct="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defTabSz="922706" eaLnBrk="1" hangingPunct="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defTabSz="922706" eaLnBrk="1" hangingPunct="1">
              <a:defRPr sz="1300"/>
            </a:lvl1pPr>
          </a:lstStyle>
          <a:p>
            <a:fld id="{E6D25185-9033-4C4C-91FB-BBF410192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defTabSz="922706" eaLnBrk="1" hangingPunct="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defTabSz="922706" eaLnBrk="1" hangingPunct="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defTabSz="922706" eaLnBrk="1" hangingPunct="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defTabSz="922706" eaLnBrk="1" hangingPunct="1">
              <a:defRPr sz="1300"/>
            </a:lvl1pPr>
          </a:lstStyle>
          <a:p>
            <a:fld id="{37A87575-CBD2-40C9-9F6B-17828FE0F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i="1" dirty="0" smtClean="0">
              <a:ea typeface="ＭＳ Ｐゴシック" pitchFamily="34" charset="-128"/>
            </a:endParaRPr>
          </a:p>
          <a:p>
            <a:pPr defTabSz="881390">
              <a:defRPr/>
            </a:pPr>
            <a:endParaRPr lang="en-US" i="1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1390">
              <a:defRPr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00482-BD0C-4837-9EE2-5FDFC750CA18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07BA4-DE1A-4FA2-A212-D07B7C9BF79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5C29-E0D9-C34B-BAD0-3142EFBE06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Study examined energy-use characteristics of data centers and potential for demand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5C29-E0D9-C34B-BAD0-3142EFBE06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5C29-E0D9-C34B-BAD0-3142EFBE06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5C29-E0D9-C34B-BAD0-3142EFBE06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5C29-E0D9-C34B-BAD0-3142EFBE06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room air conditioner and Computer</a:t>
            </a:r>
            <a:r>
              <a:rPr lang="en-US" baseline="0" dirty="0" smtClean="0"/>
              <a:t> room air </a:t>
            </a:r>
            <a:r>
              <a:rPr lang="en-US" baseline="0" smtClean="0"/>
              <a:t>handler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07BA4-DE1A-4FA2-A212-D07B7C9BF79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8A32-FF1B-40E8-8536-9EC9BBD0297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47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These are some of the factors we are looking to integrate into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phase 1 model we have developed. Its something we have discussed internally and look forward to collaborating and working together with outside stakeholders to develop specific deliverables.</a:t>
            </a:r>
            <a:endParaRPr lang="en-US" sz="1200" b="0" i="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It could even be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p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art of a comprehensive water management tool. But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as a next step we are looking to develop a tool that can be used either by the public or by an agency that sponsors this research.</a:t>
            </a:r>
            <a:endParaRPr lang="en-US" sz="1200" b="0" i="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5C29-E0D9-C34B-BAD0-3142EFBE06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07BA4-DE1A-4FA2-A212-D07B7C9BF79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u="sng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3" tIns="45602" rIns="91203" bIns="45602" anchor="b">
            <a:prstTxWarp prst="textNoShape">
              <a:avLst/>
            </a:prstTxWarp>
          </a:bodyPr>
          <a:lstStyle/>
          <a:p>
            <a:pPr algn="r" defTabSz="911175"/>
            <a:fld id="{7D7D49C9-02F2-FF4D-843B-A100B2A8EC21}" type="slidenum">
              <a:rPr lang="en-US" sz="1200"/>
              <a:pPr algn="r" defTabSz="911175"/>
              <a:t>3</a:t>
            </a:fld>
            <a:endParaRPr lang="en-US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047" tIns="45524" rIns="91047" bIns="45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881390">
              <a:defRPr/>
            </a:pPr>
            <a:endParaRPr lang="en-US" kern="0" baseline="0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6F7BC-3F9A-449E-BA54-4CB790C31A5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35BB9D-33AC-4188-8D2D-0D13ED46295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3CFF7C-FCAC-2446-B7E1-282E5A349F8F}" type="slidenum">
              <a:rPr lang="en-US"/>
              <a:pPr/>
              <a:t>36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5C29-E0D9-C34B-BAD0-3142EFBE06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5C29-E0D9-C34B-BAD0-3142EFBE06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D5C29-E0D9-C34B-BAD0-3142EFBE06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688A-1961-4561-9082-BAA84F36E8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72"/>
              </a:spcBef>
              <a:defRPr/>
            </a:pPr>
            <a:endParaRPr lang="en-US" sz="1200" kern="1200" dirty="0" smtClean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8C597C-8260-4EB1-A2C4-AFF2F4022D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1390">
              <a:defRPr/>
            </a:pPr>
            <a:endParaRPr lang="en-US" dirty="0" smtClean="0"/>
          </a:p>
          <a:p>
            <a:pPr defTabSz="881390">
              <a:defRPr/>
            </a:pPr>
            <a:endParaRPr lang="en-US" dirty="0" smtClean="0"/>
          </a:p>
          <a:p>
            <a:pPr defTabSz="881390">
              <a:defRPr/>
            </a:pPr>
            <a:endParaRPr lang="en-US" dirty="0" smtClean="0"/>
          </a:p>
          <a:p>
            <a:pPr defTabSz="881390">
              <a:defRPr/>
            </a:pPr>
            <a:endParaRPr lang="en-US" dirty="0" smtClean="0"/>
          </a:p>
          <a:p>
            <a:pPr defTabSz="881390">
              <a:defRPr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00482-BD0C-4837-9EE2-5FDFC750CA18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600" baseline="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00482-BD0C-4837-9EE2-5FDFC750CA18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07BA4-DE1A-4FA2-A212-D07B7C9BF79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7575-CBD2-40C9-9F6B-17828FE0F4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DB62C-9B8E-4355-AF5A-954F02634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92D3B-EB5C-4BD7-BD21-05643CEEC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74638"/>
            <a:ext cx="196215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3405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27C31-A5EB-4020-85D5-5BF5BEFF0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481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38481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5AADF-91A0-4909-B217-93950636C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27800"/>
            <a:ext cx="2133600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10181ED5-403F-2E4C-8987-62E99C8E0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38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38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86188"/>
            <a:ext cx="4038600" cy="2339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86188"/>
            <a:ext cx="4038600" cy="2339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27800"/>
            <a:ext cx="2133600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7E61D977-0C08-544D-BAC8-313E651CF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55C72-FB3E-4A19-A5EC-3719E38FC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4EADB-98D5-4AB2-B7F5-F59EA6EF9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481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8481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92A53-9D60-4E96-844E-59061ADE8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8F517-78E3-4794-A01E-9E6254CA47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B36A2-F6A2-4486-B8FD-7B105B8D2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88416-6D9C-4E00-A73C-7D67547B5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C835A-1E98-47E2-985A-AC2C8EC03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B0078-1166-40AA-A828-04AD403E0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fld id="{7D27869C-7D31-4C2D-AB89-73D2E2B38C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7" descr="big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600" y="5948363"/>
            <a:ext cx="3276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drrrc_cec_log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96000" y="5943600"/>
            <a:ext cx="304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wmf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tmckane@lbl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blekov@lbl.g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dr.lbl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rrc.lbl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5562600"/>
          </a:xfrm>
        </p:spPr>
        <p:txBody>
          <a:bodyPr/>
          <a:lstStyle/>
          <a:p>
            <a:r>
              <a:rPr lang="en-US" sz="3600" dirty="0" smtClean="0"/>
              <a:t>Realizing DR in California: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Enhancing Industry’s Relationship with the Electric Grid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Aimee </a:t>
            </a:r>
            <a:r>
              <a:rPr lang="en-US" sz="2800" dirty="0" err="1" smtClean="0">
                <a:solidFill>
                  <a:schemeClr val="tx1"/>
                </a:solidFill>
              </a:rPr>
              <a:t>McKane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Sasank Goli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Lawrence Berkeley National Laboratory (LBNL)</a:t>
            </a:r>
            <a:r>
              <a:rPr lang="en-US" dirty="0" smtClean="0">
                <a:solidFill>
                  <a:srgbClr val="898989"/>
                </a:solidFill>
              </a:rPr>
              <a:t/>
            </a:r>
            <a:br>
              <a:rPr lang="en-US" dirty="0" smtClean="0">
                <a:solidFill>
                  <a:srgbClr val="898989"/>
                </a:solidFill>
              </a:rPr>
            </a:br>
            <a:r>
              <a:rPr lang="en-US" dirty="0" smtClean="0">
                <a:solidFill>
                  <a:srgbClr val="898989"/>
                </a:solidFill>
              </a:rPr>
              <a:t/>
            </a:r>
            <a:br>
              <a:rPr lang="en-US" dirty="0" smtClean="0">
                <a:solidFill>
                  <a:srgbClr val="898989"/>
                </a:solidFill>
              </a:rPr>
            </a:br>
            <a:r>
              <a:rPr lang="en-US" sz="2000" dirty="0" smtClean="0">
                <a:solidFill>
                  <a:srgbClr val="898989"/>
                </a:solidFill>
              </a:rPr>
              <a:t>PNDRP</a:t>
            </a:r>
            <a:br>
              <a:rPr lang="en-US" sz="2000" dirty="0" smtClean="0">
                <a:solidFill>
                  <a:srgbClr val="898989"/>
                </a:solidFill>
              </a:rPr>
            </a:br>
            <a:r>
              <a:rPr lang="en-US" sz="2000" dirty="0" smtClean="0">
                <a:solidFill>
                  <a:srgbClr val="898989"/>
                </a:solidFill>
              </a:rPr>
              <a:t>Feb 23, 2012  :  Portland, OR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392" y="2160"/>
            <a:ext cx="7823200" cy="736600"/>
          </a:xfrm>
        </p:spPr>
        <p:txBody>
          <a:bodyPr/>
          <a:lstStyle/>
          <a:p>
            <a:r>
              <a:rPr lang="en-US" b="0" dirty="0" smtClean="0"/>
              <a:t>Auto-DR Case Study 1 – Amy’s Kitchen</a:t>
            </a:r>
            <a:endParaRPr lang="en-US" b="0" dirty="0" smtClean="0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800600"/>
          </a:xfrm>
        </p:spPr>
        <p:txBody>
          <a:bodyPr/>
          <a:lstStyle/>
          <a:p>
            <a:pPr>
              <a:buNone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Control system and Auto-DR for this facility achieved:</a:t>
            </a:r>
          </a:p>
          <a:p>
            <a:pPr>
              <a:buFont typeface="Arial" pitchFamily="34" charset="0"/>
              <a:buChar char="•"/>
            </a:pPr>
            <a:r>
              <a:rPr lang="en-US" b="1" kern="1200" dirty="0" smtClean="0">
                <a:solidFill>
                  <a:schemeClr val="tx1"/>
                </a:solidFill>
                <a:latin typeface="Arial" charset="0"/>
              </a:rPr>
              <a:t>Better than expected results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 in these initial Auto-DR tests with no product loss or production delays</a:t>
            </a:r>
          </a:p>
          <a:p>
            <a:pPr lvl="0">
              <a:buFont typeface="Arial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Peak period DR of 580 kW, viz. </a:t>
            </a:r>
            <a:r>
              <a:rPr lang="en-US" b="1" kern="1200" dirty="0" smtClean="0">
                <a:solidFill>
                  <a:schemeClr val="tx1"/>
                </a:solidFill>
                <a:latin typeface="Arial" charset="0"/>
              </a:rPr>
              <a:t>36% load shed 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from baseline. This was 162 kW more than had been estimated before the tests</a:t>
            </a:r>
          </a:p>
          <a:p>
            <a:pPr lvl="0">
              <a:buFont typeface="Arial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$139,200 in incentive payments resulted in </a:t>
            </a:r>
            <a:r>
              <a:rPr lang="en-US" b="1" kern="1200" dirty="0" smtClean="0">
                <a:solidFill>
                  <a:schemeClr val="tx1"/>
                </a:solidFill>
                <a:latin typeface="Arial" charset="0"/>
              </a:rPr>
              <a:t>payback period of less than one year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, with potential additional incentives for future events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4267200"/>
            <a:ext cx="7162800" cy="938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endParaRPr lang="en-US" sz="2200" i="1" dirty="0"/>
          </a:p>
          <a:p>
            <a:pPr algn="ctr">
              <a:spcBef>
                <a:spcPct val="50000"/>
              </a:spcBef>
            </a:pPr>
            <a:endParaRPr lang="en-US" sz="2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392" y="11888"/>
            <a:ext cx="7823200" cy="736600"/>
          </a:xfrm>
        </p:spPr>
        <p:txBody>
          <a:bodyPr/>
          <a:lstStyle/>
          <a:p>
            <a:r>
              <a:rPr lang="en-US" b="0" dirty="0" smtClean="0"/>
              <a:t>Auto-DR Case Study 2 – US Foodservice</a:t>
            </a:r>
            <a:endParaRPr lang="en-US" b="0" dirty="0" smtClean="0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374" y="810474"/>
            <a:ext cx="4835243" cy="2694725"/>
          </a:xfrm>
        </p:spPr>
        <p:txBody>
          <a:bodyPr/>
          <a:lstStyle/>
          <a:p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Large frozen food storage center of 345,000 sq. ft.</a:t>
            </a:r>
          </a:p>
          <a:p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Site electricity demand average of 700-900 kW, with the freezer accounting for 30-40%.</a:t>
            </a:r>
          </a:p>
          <a:p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History of being proactive in electric EE measures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4267200"/>
            <a:ext cx="7162800" cy="938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endParaRPr lang="en-US" sz="2200" i="1" dirty="0"/>
          </a:p>
          <a:p>
            <a:pPr algn="ctr">
              <a:spcBef>
                <a:spcPct val="50000"/>
              </a:spcBef>
            </a:pPr>
            <a:endParaRPr lang="en-US" sz="2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352" y="732816"/>
            <a:ext cx="331694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35814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7084" y="3699255"/>
            <a:ext cx="8617533" cy="28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Results of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AutoDR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tests at this facility: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Normalized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shed up to 385 kW during a DR event.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Entire equipment installation cost was covered by a one-time incentive payment of $71,000 based on the estimated load shed. Future participation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AutoDR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events would enable them to receive additional incentives.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940" y="1465442"/>
            <a:ext cx="8305800" cy="2957945"/>
          </a:xfrm>
        </p:spPr>
        <p:txBody>
          <a:bodyPr/>
          <a:lstStyle/>
          <a:p>
            <a:r>
              <a:rPr lang="en-US" dirty="0" smtClean="0"/>
              <a:t>Electricity usage data was analyzed from 9 refrigerated warehouses in PG&amp;E territory that did manual or semi-automated DR in 2009</a:t>
            </a:r>
          </a:p>
          <a:p>
            <a:r>
              <a:rPr lang="en-US" dirty="0" smtClean="0"/>
              <a:t>It confirmed the DR abilities inherent to Refrigerated Warehouses, but showed considerable variations across the different facilities likely due to Manual controls.</a:t>
            </a:r>
          </a:p>
          <a:p>
            <a:endParaRPr lang="en-US" i="1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3999" y="60280"/>
            <a:ext cx="8557491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Analysis of Manual DR at selected facilities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Conclusions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5175"/>
            <a:ext cx="8305800" cy="5029200"/>
          </a:xfrm>
        </p:spPr>
        <p:txBody>
          <a:bodyPr/>
          <a:lstStyle/>
          <a:p>
            <a:pPr marL="0" indent="3175">
              <a:buNone/>
            </a:pPr>
            <a:r>
              <a:rPr lang="en-US" dirty="0" smtClean="0">
                <a:solidFill>
                  <a:schemeClr val="tx1"/>
                </a:solidFill>
              </a:rPr>
              <a:t>Refrigerated Warehouses is a promising sector for DR over a range of time scales, and there is sizeable potential to improve participation rates.</a:t>
            </a:r>
          </a:p>
          <a:p>
            <a:pPr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Work in Progress: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 Strategy Guide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Phase 1 complete, focuses on how DR potential is influenced by Control System capabilities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Phase 2 </a:t>
            </a:r>
            <a:r>
              <a:rPr lang="en-US" dirty="0" smtClean="0"/>
              <a:t>underway</a:t>
            </a:r>
            <a:r>
              <a:rPr lang="en-US" dirty="0" smtClean="0">
                <a:solidFill>
                  <a:schemeClr val="tx1"/>
                </a:solidFill>
              </a:rPr>
              <a:t>, focuses on how DR potential is influenced by process, technical, organizational and other characteristics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 “Quick Assessment Tool”: Built on </a:t>
            </a:r>
            <a:r>
              <a:rPr lang="en-US" dirty="0" err="1" smtClean="0">
                <a:solidFill>
                  <a:schemeClr val="tx1"/>
                </a:solidFill>
              </a:rPr>
              <a:t>EnergyPlus</a:t>
            </a:r>
            <a:r>
              <a:rPr lang="en-US" dirty="0" smtClean="0">
                <a:solidFill>
                  <a:schemeClr val="tx1"/>
                </a:solidFill>
              </a:rPr>
              <a:t> platform </a:t>
            </a:r>
            <a:r>
              <a:rPr lang="en-US" dirty="0" smtClean="0"/>
              <a:t>for quantitative estimation of DR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Refrigerated Warehouses module is almost complete – Open to working with partners for further refinement and data to test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305800" cy="990600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  <a:ea typeface="ＭＳ Ｐゴシック" pitchFamily="34" charset="-128"/>
              </a:rPr>
              <a:t>DR in Data Centers in California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5826A8-35CD-489E-86C5-EFE094168F89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03" y="822960"/>
            <a:ext cx="3613821" cy="281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29784" y="846425"/>
            <a:ext cx="4914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500 MW peak load in California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Largest opportunity is in the use of virtualization to reduce IT equipment energy use, which correspondingly reduces facility-cooling loads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884" y="3880664"/>
            <a:ext cx="7851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/>
            <a:r>
              <a:rPr lang="en-US" sz="2400" b="1" dirty="0" smtClean="0"/>
              <a:t>DRRC Research: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Phase 1 scoping study on EE and Auto-DR potential completed and published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Phase 2 research on field and additional testing of DR strategies underway</a:t>
            </a:r>
          </a:p>
          <a:p>
            <a:pPr marL="234950" indent="-23495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80"/>
            <a:ext cx="8305800" cy="990600"/>
          </a:xfrm>
        </p:spPr>
        <p:txBody>
          <a:bodyPr/>
          <a:lstStyle/>
          <a:p>
            <a:r>
              <a:rPr lang="en-US" b="0" dirty="0" smtClean="0"/>
              <a:t>Phase 1 Research: Scoping Study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u="sng" dirty="0" smtClean="0"/>
              <a:t>Objective</a:t>
            </a:r>
            <a:r>
              <a:rPr lang="en-US" u="sng" dirty="0" smtClean="0"/>
              <a:t>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0" dirty="0" smtClean="0"/>
              <a:t>Examine data center characteristics, loads, control systems, and technologies to identify demand response (DR) and open automated DR (“Open Auto-DR”) opportunities and challenges.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u="sng" dirty="0" smtClean="0"/>
              <a:t>Methods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0" dirty="0" smtClean="0"/>
              <a:t>Collaborated with technology experts, industry partners, facility managers and collated existing research on commercial and industrial DR.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7AA048-240E-5B4C-9859-1BDB10811F2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4356"/>
            <a:ext cx="8305800" cy="663262"/>
          </a:xfrm>
        </p:spPr>
        <p:txBody>
          <a:bodyPr/>
          <a:lstStyle/>
          <a:p>
            <a:r>
              <a:rPr lang="en-US" b="0" dirty="0"/>
              <a:t>Data Center</a:t>
            </a:r>
            <a:r>
              <a:rPr lang="en-US" b="0" dirty="0" smtClean="0"/>
              <a:t> End Use Equipment</a:t>
            </a:r>
            <a:endParaRPr lang="en-US" b="0" dirty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8995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756827"/>
          <a:ext cx="8504238" cy="367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Visio" r:id="rId4" imgW="5435727" imgH="2012823" progId="">
                  <p:embed/>
                </p:oleObj>
              </mc:Choice>
              <mc:Fallback>
                <p:oleObj name="Visio" r:id="rId4" imgW="5435727" imgH="201282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543"/>
                      <a:stretch>
                        <a:fillRect/>
                      </a:stretch>
                    </p:blipFill>
                    <p:spPr bwMode="auto">
                      <a:xfrm>
                        <a:off x="381000" y="756827"/>
                        <a:ext cx="8504238" cy="3671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98269" y="6552238"/>
            <a:ext cx="530137" cy="365125"/>
          </a:xfrm>
        </p:spPr>
        <p:txBody>
          <a:bodyPr/>
          <a:lstStyle/>
          <a:p>
            <a:pPr>
              <a:defRPr/>
            </a:pPr>
            <a:fld id="{CC7AA048-240E-5B4C-9859-1BDB10811F2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054260" y="2501919"/>
            <a:ext cx="705065" cy="44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(50%)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2556291" y="2510643"/>
            <a:ext cx="705065" cy="44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(35%)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566359" y="3747272"/>
            <a:ext cx="705065" cy="44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(4%)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2928842" y="1996830"/>
            <a:ext cx="705065" cy="44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(11%)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-195937" y="4442151"/>
            <a:ext cx="5146760" cy="10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1400" kern="0" dirty="0" smtClean="0">
                <a:solidFill>
                  <a:srgbClr val="00B050"/>
                </a:solidFill>
                <a:ea typeface="ＭＳ Ｐゴシック" charset="-128"/>
              </a:rPr>
              <a:t>Support services </a:t>
            </a:r>
            <a:r>
              <a:rPr lang="en-US" sz="1400" kern="0" dirty="0" smtClean="0">
                <a:ea typeface="ＭＳ Ｐゴシック" charset="-128"/>
              </a:rPr>
              <a:t>:</a:t>
            </a:r>
          </a:p>
          <a:p>
            <a:pPr marL="627063" lvl="1" indent="-169863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DR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opportunities in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Cooling, Power Delivery, and Lighting</a:t>
            </a:r>
          </a:p>
          <a:p>
            <a:pPr marL="627063" lvl="1" indent="-1698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kern="0" dirty="0" smtClean="0">
                <a:latin typeface="+mn-lt"/>
                <a:ea typeface="ＭＳ Ｐゴシック" charset="-128"/>
              </a:rPr>
              <a:t>Well studied but lesser potential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632950" y="4424747"/>
            <a:ext cx="4511050" cy="11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7063" lvl="1" indent="-169863">
              <a:spcBef>
                <a:spcPct val="20000"/>
              </a:spcBef>
            </a:pPr>
            <a:r>
              <a:rPr lang="en-US" sz="1400" kern="0" dirty="0" smtClean="0">
                <a:solidFill>
                  <a:srgbClr val="FF0000"/>
                </a:solidFill>
                <a:ea typeface="ＭＳ Ｐゴシック" charset="-128"/>
              </a:rPr>
              <a:t>Core service</a:t>
            </a:r>
            <a:r>
              <a:rPr lang="en-US" sz="1400" kern="0" dirty="0" smtClean="0">
                <a:ea typeface="ＭＳ Ｐゴシック" charset="-128"/>
              </a:rPr>
              <a:t>:</a:t>
            </a:r>
          </a:p>
          <a:p>
            <a:pPr marL="627063" lvl="1" indent="-1698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kern="0" dirty="0" smtClean="0">
                <a:latin typeface="+mn-lt"/>
                <a:ea typeface="ＭＳ Ｐゴシック" charset="-128"/>
              </a:rPr>
              <a:t>DR opportunities in Virtualization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</a:t>
            </a:r>
            <a:r>
              <a:rPr lang="en-US" sz="1400" kern="0" noProof="0" dirty="0" smtClean="0">
                <a:latin typeface="+mn-lt"/>
                <a:ea typeface="ＭＳ Ｐゴシック" charset="-128"/>
              </a:rPr>
              <a:t>Power management</a:t>
            </a:r>
          </a:p>
          <a:p>
            <a:pPr marL="627063" lvl="1" indent="-1698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kern="0" noProof="0" dirty="0" smtClean="0">
                <a:latin typeface="+mn-lt"/>
                <a:ea typeface="ＭＳ Ｐゴシック" charset="-128"/>
              </a:rPr>
              <a:t>Lesser studies but greater potential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80"/>
            <a:ext cx="8305800" cy="990600"/>
          </a:xfrm>
        </p:spPr>
        <p:txBody>
          <a:bodyPr/>
          <a:lstStyle/>
          <a:p>
            <a:r>
              <a:rPr lang="en-US" b="0" dirty="0" smtClean="0"/>
              <a:t>Key Conclusions from Scoping Study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88998"/>
            <a:ext cx="8305800" cy="4724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200" dirty="0" smtClean="0"/>
              <a:t>Data centers have significant DR potential. 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“Non-mission-critical” data centers (research and labs) are likely to be early adopters. 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Site infrastructure DR strategies (cooling and lighting) are well studied; DR strategies for IT infrastructure need research.  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Largest opportunity is in the use of IT equipment virtualization – also reduces supporting site loads.  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Studies and demos are needed to quantify benefits for data centers to participate in DR.</a:t>
            </a:r>
          </a:p>
          <a:p>
            <a:pPr>
              <a:buFont typeface="Arial"/>
              <a:buChar char="•"/>
            </a:pPr>
            <a:r>
              <a:rPr lang="en-US" sz="2200" i="1" dirty="0" smtClean="0"/>
              <a:t>Demand </a:t>
            </a:r>
            <a:r>
              <a:rPr lang="en-US" sz="2200" i="1" dirty="0" smtClean="0"/>
              <a:t>Response and Open Automated Demand Response Opportunities for Data </a:t>
            </a:r>
            <a:r>
              <a:rPr lang="en-US" sz="2200" i="1" dirty="0" smtClean="0"/>
              <a:t>Centers, </a:t>
            </a:r>
            <a:r>
              <a:rPr lang="en-US" sz="2200" dirty="0" smtClean="0"/>
              <a:t>published January 2010</a:t>
            </a:r>
            <a:endParaRPr lang="en-US" sz="2200" i="1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7AA048-240E-5B4C-9859-1BDB10811F2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-103187"/>
            <a:ext cx="8505092" cy="839821"/>
          </a:xfrm>
        </p:spPr>
        <p:txBody>
          <a:bodyPr/>
          <a:lstStyle/>
          <a:p>
            <a:r>
              <a:rPr lang="en-US" b="0" dirty="0" smtClean="0"/>
              <a:t>Phase 2 Research: Field Tests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9" y="569815"/>
            <a:ext cx="8459821" cy="508596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b="0" dirty="0" smtClean="0"/>
              <a:t>Objective: Improve understanding</a:t>
            </a:r>
            <a:r>
              <a:rPr lang="en-US" dirty="0" smtClean="0"/>
              <a:t> </a:t>
            </a:r>
            <a:r>
              <a:rPr lang="en-US" b="0" dirty="0" smtClean="0"/>
              <a:t>of DR opportunities and automation </a:t>
            </a:r>
            <a:r>
              <a:rPr lang="en-US" dirty="0" smtClean="0"/>
              <a:t>in</a:t>
            </a:r>
            <a:r>
              <a:rPr lang="en-US" b="0" dirty="0" smtClean="0"/>
              <a:t> data centers, so as to accelerate </a:t>
            </a:r>
            <a:r>
              <a:rPr lang="en-US" b="0" dirty="0" smtClean="0"/>
              <a:t>adoption through study of: </a:t>
            </a:r>
            <a:endParaRPr lang="en-US" b="0" dirty="0" smtClean="0"/>
          </a:p>
          <a:p>
            <a:pPr lvl="1"/>
            <a:r>
              <a:rPr lang="en-US" dirty="0" smtClean="0"/>
              <a:t>F</a:t>
            </a:r>
            <a:r>
              <a:rPr lang="en-US" b="0" dirty="0" smtClean="0"/>
              <a:t>easibility </a:t>
            </a:r>
            <a:r>
              <a:rPr lang="en-US" b="0" dirty="0" smtClean="0"/>
              <a:t>and adoption of DR in data centers exploring practical barriers and opportunities, as well as perceived versus actual risks and methods to overcome risks.</a:t>
            </a:r>
          </a:p>
          <a:p>
            <a:pPr lvl="1"/>
            <a:r>
              <a:rPr lang="en-US" dirty="0" smtClean="0"/>
              <a:t>P</a:t>
            </a:r>
            <a:r>
              <a:rPr lang="en-US" b="0" dirty="0" smtClean="0"/>
              <a:t>otential DR strategies for site infrastructure (HVAC) and IT infrastructure (servers, storage) loads for data centers. </a:t>
            </a:r>
          </a:p>
          <a:p>
            <a:pPr lvl="1"/>
            <a:r>
              <a:rPr lang="en-US" b="0" dirty="0" smtClean="0"/>
              <a:t>Potential virtualization and control technologies, methods and strategies to deploy OpenADR for Automated DR.</a:t>
            </a:r>
          </a:p>
          <a:p>
            <a:r>
              <a:rPr lang="en-US" dirty="0" smtClean="0"/>
              <a:t>Methods: Field tests and Collaboration with technology experts, industry partners and facility managers</a:t>
            </a:r>
            <a:endParaRPr lang="en-US" b="0" dirty="0" smtClean="0"/>
          </a:p>
          <a:p>
            <a:r>
              <a:rPr lang="en-US" dirty="0" smtClean="0"/>
              <a:t>Non-mission critical standalone data centers (R&amp;D and labs) including mixed use with minimum loads of 1000kW.</a:t>
            </a:r>
          </a:p>
          <a:p>
            <a:pPr lvl="1"/>
            <a:r>
              <a:rPr lang="en-US" dirty="0" smtClean="0"/>
              <a:t>LBNL B50, </a:t>
            </a:r>
            <a:r>
              <a:rPr lang="en-US" dirty="0" err="1" smtClean="0"/>
              <a:t>NetApp</a:t>
            </a:r>
            <a:r>
              <a:rPr lang="en-US" dirty="0" smtClean="0"/>
              <a:t>, UCSD-SDSC</a:t>
            </a:r>
          </a:p>
          <a:p>
            <a:endParaRPr lang="en-US" b="0" dirty="0" smtClean="0"/>
          </a:p>
          <a:p>
            <a:pPr lvl="2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7AA048-240E-5B4C-9859-1BDB10811F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94032"/>
            <a:ext cx="8505092" cy="839821"/>
          </a:xfrm>
        </p:spPr>
        <p:txBody>
          <a:bodyPr/>
          <a:lstStyle/>
          <a:p>
            <a:r>
              <a:rPr lang="en-US" b="0" dirty="0" smtClean="0"/>
              <a:t>Emerging Results from ongoing Field Tests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7AA048-240E-5B4C-9859-1BDB10811F2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53000"/>
          </a:xfrm>
        </p:spPr>
        <p:txBody>
          <a:bodyPr/>
          <a:lstStyle/>
          <a:p>
            <a:r>
              <a:rPr lang="en-US" dirty="0" smtClean="0"/>
              <a:t>Promising results from the 3 data centers </a:t>
            </a:r>
            <a:r>
              <a:rPr lang="en-US" dirty="0" smtClean="0"/>
              <a:t>currently under study.</a:t>
            </a:r>
            <a:endParaRPr lang="en-US" dirty="0" smtClean="0"/>
          </a:p>
          <a:p>
            <a:r>
              <a:rPr lang="en-US" dirty="0" smtClean="0"/>
              <a:t>DR potential and strategies vary by types and IT/Site equipment and comfort level of each customer. </a:t>
            </a:r>
          </a:p>
          <a:p>
            <a:r>
              <a:rPr lang="en-US" dirty="0" smtClean="0"/>
              <a:t>Enabling technologies are important</a:t>
            </a:r>
          </a:p>
          <a:p>
            <a:pPr lvl="1"/>
            <a:r>
              <a:rPr lang="en-US" dirty="0" smtClean="0"/>
              <a:t>Both temperature and IT equipment monitoring</a:t>
            </a:r>
          </a:p>
          <a:p>
            <a:r>
              <a:rPr lang="en-US" dirty="0" smtClean="0"/>
              <a:t>Largest opportunity in IT equipment, load migration.</a:t>
            </a:r>
          </a:p>
          <a:p>
            <a:r>
              <a:rPr lang="en-US" dirty="0" smtClean="0"/>
              <a:t>LBNL is conducting further tests at these data centers to better understand the findings.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88416-6D9C-4E00-A73C-7D67547B531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824" y="626151"/>
            <a:ext cx="8862689" cy="529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28800" y="-64572"/>
            <a:ext cx="5832764" cy="5605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rPr>
              <a:t>DR in the “Smart” Electric Grid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25508" y="402959"/>
            <a:ext cx="1952784" cy="120886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060" y="5341992"/>
            <a:ext cx="2283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Charles River Associates www.crai.com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73" y="0"/>
            <a:ext cx="8310155" cy="587829"/>
          </a:xfrm>
        </p:spPr>
        <p:txBody>
          <a:bodyPr/>
          <a:lstStyle/>
          <a:p>
            <a:r>
              <a:rPr lang="en-US" b="0" dirty="0" smtClean="0"/>
              <a:t>LBNL B50- Infrastructure </a:t>
            </a:r>
            <a:r>
              <a:rPr lang="en-US" b="0" dirty="0" err="1" smtClean="0"/>
              <a:t>vs</a:t>
            </a:r>
            <a:r>
              <a:rPr lang="en-US" b="0" dirty="0" smtClean="0"/>
              <a:t> IT loads DR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54" y="633548"/>
            <a:ext cx="4415246" cy="375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817" y="626870"/>
            <a:ext cx="4402183" cy="38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4950" y="4545876"/>
            <a:ext cx="4219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CRAC and CRAH set points increased 2</a:t>
            </a:r>
            <a:r>
              <a:rPr lang="en-US" baseline="30000" dirty="0" smtClean="0"/>
              <a:t>o</a:t>
            </a:r>
            <a:r>
              <a:rPr lang="en-US" dirty="0" smtClean="0"/>
              <a:t>F at a time.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6% CRAC and Fan Power demand reduction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2" y="4532812"/>
            <a:ext cx="369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IT shutdown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50% demand shed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Large IT load drop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Smaller HVAC load drop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9422" y="4289777"/>
            <a:ext cx="1038577" cy="21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Date and time  </a:t>
            </a:r>
            <a:r>
              <a:rPr lang="en-US" sz="800" dirty="0" smtClean="0">
                <a:sym typeface="Wingdings" pitchFamily="2" charset="2"/>
              </a:rPr>
              <a:t>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88668" y="4306692"/>
            <a:ext cx="1038577" cy="21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Date and time  </a:t>
            </a:r>
            <a:r>
              <a:rPr lang="en-US" sz="800" dirty="0" smtClean="0">
                <a:sym typeface="Wingdings" pitchFamily="2" charset="2"/>
              </a:rPr>
              <a:t>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821284" y="1898874"/>
            <a:ext cx="1800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Total Data Center kW  </a:t>
            </a:r>
            <a:r>
              <a:rPr lang="en-US" sz="800" dirty="0" smtClean="0">
                <a:sym typeface="Wingdings" pitchFamily="2" charset="2"/>
              </a:rPr>
              <a:t>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305800" cy="990600"/>
          </a:xfrm>
        </p:spPr>
        <p:txBody>
          <a:bodyPr/>
          <a:lstStyle/>
          <a:p>
            <a:r>
              <a:rPr lang="en-US" b="0" dirty="0" smtClean="0">
                <a:ea typeface="ＭＳ Ｐゴシック" pitchFamily="34" charset="-128"/>
              </a:rPr>
              <a:t>DR in Agricultural Irrigation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5826A8-35CD-489E-86C5-EFE094168F89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953" y="779515"/>
            <a:ext cx="3214687" cy="243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90110" y="680165"/>
            <a:ext cx="5153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10 billion kWh annually in US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Large potential:</a:t>
            </a:r>
          </a:p>
          <a:p>
            <a:pPr marL="692150" lvl="1" indent="-234950">
              <a:buFont typeface="Arial" pitchFamily="34" charset="0"/>
              <a:buChar char="–"/>
            </a:pPr>
            <a:r>
              <a:rPr lang="en-US" sz="2000" dirty="0" smtClean="0"/>
              <a:t>Intrinsically flexible schedule</a:t>
            </a:r>
          </a:p>
          <a:p>
            <a:pPr marL="692150" lvl="1" indent="-234950">
              <a:buFont typeface="Arial" pitchFamily="34" charset="0"/>
              <a:buChar char="–"/>
            </a:pPr>
            <a:r>
              <a:rPr lang="en-US" sz="2000" dirty="0" smtClean="0"/>
              <a:t>Peak demand coincident with grid peak</a:t>
            </a:r>
          </a:p>
          <a:p>
            <a:pPr marL="692150" lvl="1" indent="-234950">
              <a:buFont typeface="Arial" pitchFamily="34" charset="0"/>
              <a:buChar char="–"/>
            </a:pPr>
            <a:r>
              <a:rPr lang="en-US" sz="2000" dirty="0" smtClean="0"/>
              <a:t>Low penetration of Auto-DR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Utility incentives: TOU rates and Auto-DR incentives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50" y="3478880"/>
            <a:ext cx="8601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/>
            <a:r>
              <a:rPr lang="en-US" sz="2400" b="1" dirty="0" smtClean="0"/>
              <a:t>DRRC’s Research:</a:t>
            </a:r>
            <a:endParaRPr lang="en-US" sz="24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Responding to an identified potential, developed innovative Ag Pumping DR estimation model.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/>
              <a:t>Phase 1 completed and tested, seeking collaborations to expand further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/>
              <a:t>Scoping </a:t>
            </a:r>
            <a:r>
              <a:rPr lang="en-US" sz="2400" dirty="0" smtClean="0"/>
              <a:t>study underway for improved identification of target markets and quantification of opportunities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5" y="124685"/>
            <a:ext cx="8229600" cy="792162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Helvetica" pitchFamily="34" charset="0"/>
              </a:rPr>
              <a:t>DR Estimation Model Inputs/Outputs</a:t>
            </a:r>
            <a:endParaRPr lang="en-US" b="0" dirty="0"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449" y="1219200"/>
            <a:ext cx="19022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449" y="1752934"/>
            <a:ext cx="1902252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449" y="2782669"/>
            <a:ext cx="1902252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Irrigation System Details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1219199"/>
            <a:ext cx="2819400" cy="220980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ƒ(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w,x,y,z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219200"/>
            <a:ext cx="152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Requirement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792144"/>
            <a:ext cx="152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Shift Potential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>
            <a:off x="2552701" y="1403866"/>
            <a:ext cx="6476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>
            <a:off x="2552701" y="1937600"/>
            <a:ext cx="6476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</p:cNvCxnSpPr>
          <p:nvPr/>
        </p:nvCxnSpPr>
        <p:spPr>
          <a:xfrm flipV="1">
            <a:off x="2552701" y="3105834"/>
            <a:ext cx="6476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19800" y="153444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19800" y="310583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0448" y="2279648"/>
            <a:ext cx="1902253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Field size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52701" y="2464314"/>
            <a:ext cx="6476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81800" y="1990246"/>
            <a:ext cx="152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Load Prediction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19800" y="230549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37"/>
          <p:cNvGrpSpPr/>
          <p:nvPr/>
        </p:nvGrpSpPr>
        <p:grpSpPr>
          <a:xfrm>
            <a:off x="0" y="3459300"/>
            <a:ext cx="9144000" cy="1796404"/>
            <a:chOff x="0" y="3891473"/>
            <a:chExt cx="9144000" cy="1796404"/>
          </a:xfrm>
        </p:grpSpPr>
        <p:pic>
          <p:nvPicPr>
            <p:cNvPr id="68610" name="Picture 2" descr="C:\Users\Daniel\Documents\Dropbox\LBNL\Industrial Sectors\Agricultural Irrigation\Model Checking\4 test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91474"/>
              <a:ext cx="9144000" cy="177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 bwMode="auto">
            <a:xfrm>
              <a:off x="0" y="5637077"/>
              <a:ext cx="4762500" cy="50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233931" y="3891473"/>
              <a:ext cx="45719" cy="17710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81800" y="3916874"/>
              <a:ext cx="45719" cy="17710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8112" y="5297495"/>
            <a:ext cx="894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Modeled demand vs. actual shows good agreement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Seeking larger data set for analysis</a:t>
            </a: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38988416-6D9C-4E00-A73C-7D67547B531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-49661"/>
            <a:ext cx="8505092" cy="839821"/>
          </a:xfrm>
        </p:spPr>
        <p:txBody>
          <a:bodyPr/>
          <a:lstStyle/>
          <a:p>
            <a:r>
              <a:rPr lang="en-US" b="0" dirty="0" smtClean="0"/>
              <a:t>Factors that influence achievable DR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7AA048-240E-5B4C-9859-1BDB10811F2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9006" y="764173"/>
            <a:ext cx="8782594" cy="4953000"/>
          </a:xfrm>
        </p:spPr>
        <p:txBody>
          <a:bodyPr/>
          <a:lstStyle/>
          <a:p>
            <a:r>
              <a:rPr lang="en-US" dirty="0" smtClean="0"/>
              <a:t>Inherent DR potential of a farm is dictated by the crop’s </a:t>
            </a:r>
            <a:r>
              <a:rPr lang="en-US" dirty="0" err="1" smtClean="0"/>
              <a:t>evapo</a:t>
            </a:r>
            <a:r>
              <a:rPr lang="en-US" dirty="0" smtClean="0"/>
              <a:t>-transpiration rate (water requirement under given weather and soil characteristics) vs. maximum irrigation rate.</a:t>
            </a:r>
          </a:p>
          <a:p>
            <a:pPr lvl="1"/>
            <a:r>
              <a:rPr lang="en-US" dirty="0" smtClean="0"/>
              <a:t>There is more potential for load shifts at the beginning and end of the season when the crops require less water.</a:t>
            </a:r>
          </a:p>
          <a:p>
            <a:r>
              <a:rPr lang="en-US" dirty="0" smtClean="0"/>
              <a:t>Apart from inherent DR potential, the extent to which DR is likely to be sustained depends on factors such as:</a:t>
            </a:r>
          </a:p>
          <a:p>
            <a:pPr lvl="1"/>
            <a:r>
              <a:rPr lang="en-US" dirty="0" smtClean="0"/>
              <a:t>Technology: e.g. Control systems; Type of pumps</a:t>
            </a:r>
          </a:p>
          <a:p>
            <a:pPr lvl="1"/>
            <a:r>
              <a:rPr lang="en-US" dirty="0" smtClean="0"/>
              <a:t>Water scheduling flexibility: e.g. Water source; Labor issues</a:t>
            </a:r>
          </a:p>
          <a:p>
            <a:pPr lvl="1"/>
            <a:r>
              <a:rPr lang="en-US" dirty="0" smtClean="0"/>
              <a:t>Grower participation: e.g. Level of awareness; Financial incentives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305800" cy="990600"/>
          </a:xfrm>
        </p:spPr>
        <p:txBody>
          <a:bodyPr/>
          <a:lstStyle/>
          <a:p>
            <a:r>
              <a:rPr lang="en-US" b="0" dirty="0" smtClean="0">
                <a:ea typeface="ＭＳ Ｐゴシック" pitchFamily="34" charset="-128"/>
              </a:rPr>
              <a:t>DR in Wastewater Treatment in California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5826A8-35CD-489E-86C5-EFE094168F89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75" y="733335"/>
            <a:ext cx="3502445" cy="254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76254" y="763295"/>
            <a:ext cx="516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5% of California’s energy use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2 billion kWh annually in CA (75- 100 billion kWh annually in US)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20% increase in next 15 years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Significant cogeneration potential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164" y="3396664"/>
            <a:ext cx="8364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/>
            <a:r>
              <a:rPr lang="en-US" sz="2400" b="1" dirty="0" smtClean="0"/>
              <a:t>DRRC’s Research:</a:t>
            </a:r>
            <a:endParaRPr lang="en-US" sz="2400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Auto-DR Opportunities in Wastewater Treatment Facilities: Report published in Nov 2008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Two case studies completed at San Diego (published) and San Francisco plant (in pre-publication review)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More case studies are planned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Tested end uses: Pumps; Centrifuges; Aeration blowers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0A4888"/>
                </a:solidFill>
              </a:rPr>
              <a:t>San Luis Rey Wastewater Treatment Facility:</a:t>
            </a:r>
            <a:br>
              <a:rPr lang="en-US" b="0" dirty="0" smtClean="0">
                <a:solidFill>
                  <a:srgbClr val="0A4888"/>
                </a:solidFill>
              </a:rPr>
            </a:br>
            <a:r>
              <a:rPr lang="en-US" b="0" dirty="0" smtClean="0">
                <a:solidFill>
                  <a:srgbClr val="0A4888"/>
                </a:solidFill>
              </a:rPr>
              <a:t>Case Study 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60960" y="1319870"/>
            <a:ext cx="3810000" cy="4602163"/>
          </a:xfrm>
        </p:spPr>
        <p:txBody>
          <a:bodyPr/>
          <a:lstStyle/>
          <a:p>
            <a:r>
              <a:rPr lang="en-US" sz="2400" dirty="0" smtClean="0"/>
              <a:t>Located in Oceanside, CA.</a:t>
            </a:r>
          </a:p>
          <a:p>
            <a:r>
              <a:rPr lang="en-US" sz="2400" dirty="0" smtClean="0"/>
              <a:t>Processes average of 9.5 million gallons of wastewater per day.</a:t>
            </a:r>
          </a:p>
          <a:p>
            <a:r>
              <a:rPr lang="en-US" sz="2400" dirty="0" smtClean="0"/>
              <a:t>Typically draws 900 – 1,100 kW from grid, and uses an additional 600 – 700 kW from cogeneration unit.</a:t>
            </a:r>
          </a:p>
          <a:p>
            <a:r>
              <a:rPr lang="en-US" sz="2400" dirty="0" smtClean="0"/>
              <a:t>Little load variability.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6149" name="Picture 8" descr="drrrc_cec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19800"/>
            <a:ext cx="304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bi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948363"/>
            <a:ext cx="3276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5"/>
          <a:srcRect l="5695"/>
          <a:stretch>
            <a:fillRect/>
          </a:stretch>
        </p:blipFill>
        <p:spPr bwMode="auto">
          <a:xfrm>
            <a:off x="4001412" y="1584960"/>
            <a:ext cx="4959708" cy="385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38988416-6D9C-4E00-A73C-7D67547B531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0A4888"/>
                </a:solidFill>
              </a:rPr>
              <a:t>San Luis Rey Wastewater DR Summary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8160"/>
            <a:ext cx="73914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dirty="0" smtClean="0"/>
              <a:t>*Averaged over entire peak period.</a:t>
            </a:r>
            <a:r>
              <a:rPr lang="en-US" sz="2400" dirty="0" smtClean="0"/>
              <a:t> </a:t>
            </a:r>
          </a:p>
        </p:txBody>
      </p:sp>
      <p:pic>
        <p:nvPicPr>
          <p:cNvPr id="14341" name="Picture 8" descr="drrrc_cec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19800"/>
            <a:ext cx="304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i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948363"/>
            <a:ext cx="3276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" y="1508760"/>
          <a:ext cx="8244841" cy="27965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72770"/>
                <a:gridCol w="1596737"/>
                <a:gridCol w="1563676"/>
                <a:gridCol w="1705829"/>
                <a:gridCol w="1705829"/>
              </a:tblGrid>
              <a:tr h="144457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Equipment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Average Peak Period Demand (kW)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Average Baseline Demand (kW)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Instantaneous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Demand Reduction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Average Demand Reduction*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0657">
                <a:tc>
                  <a:txBody>
                    <a:bodyPr/>
                    <a:lstStyle/>
                    <a:p>
                      <a:r>
                        <a:rPr lang="en-US" dirty="0" smtClean="0"/>
                        <a:t>Pumps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 kW (36%)</a:t>
                      </a:r>
                      <a:endParaRPr lang="en-US" dirty="0"/>
                    </a:p>
                  </a:txBody>
                  <a:tcPr/>
                </a:tc>
              </a:tr>
              <a:tr h="450657">
                <a:tc>
                  <a:txBody>
                    <a:bodyPr/>
                    <a:lstStyle/>
                    <a:p>
                      <a:r>
                        <a:rPr lang="en-US" dirty="0" smtClean="0"/>
                        <a:t>Centrifuges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kW</a:t>
                      </a:r>
                      <a:r>
                        <a:rPr lang="en-US" baseline="0" dirty="0" smtClean="0"/>
                        <a:t> (30%)</a:t>
                      </a:r>
                      <a:endParaRPr lang="en-US" dirty="0"/>
                    </a:p>
                  </a:txBody>
                  <a:tcPr/>
                </a:tc>
              </a:tr>
              <a:tr h="450657">
                <a:tc>
                  <a:txBody>
                    <a:bodyPr/>
                    <a:lstStyle/>
                    <a:p>
                      <a:r>
                        <a:rPr lang="en-US" dirty="0" smtClean="0"/>
                        <a:t>Blowers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 kW (31%)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38988416-6D9C-4E00-A73C-7D67547B531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0A4888"/>
                </a:solidFill>
              </a:rPr>
              <a:t>SF SE Wastewater Treatment Facility:</a:t>
            </a:r>
            <a:br>
              <a:rPr lang="en-US" b="0" dirty="0" smtClean="0">
                <a:solidFill>
                  <a:srgbClr val="0A4888"/>
                </a:solidFill>
              </a:rPr>
            </a:br>
            <a:r>
              <a:rPr lang="en-US" b="0" dirty="0" smtClean="0">
                <a:solidFill>
                  <a:srgbClr val="0A4888"/>
                </a:solidFill>
              </a:rPr>
              <a:t>Case Study 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0" y="1482444"/>
            <a:ext cx="3810000" cy="4602163"/>
          </a:xfrm>
        </p:spPr>
        <p:txBody>
          <a:bodyPr/>
          <a:lstStyle/>
          <a:p>
            <a:r>
              <a:rPr lang="en-US" sz="2400" dirty="0" smtClean="0"/>
              <a:t>Located in San </a:t>
            </a:r>
            <a:r>
              <a:rPr lang="en-US" sz="2400" dirty="0" smtClean="0">
                <a:solidFill>
                  <a:schemeClr val="tx1"/>
                </a:solidFill>
              </a:rPr>
              <a:t>Francisco, CA.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Normal throughput of 85-142 million gallons of wastewater per day.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Typically draws 4000 kW from grid, with cogeneration 0-2000 kW sold directly back to grid.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Little load variability.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6149" name="Picture 8" descr="drrrc_cec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19800"/>
            <a:ext cx="304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bi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948363"/>
            <a:ext cx="3276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Daniel\Documents\Dropbox\LBNL\Industrial Sectors\Wastewater\San Francisco Southeast Information\Proces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3" y="1531909"/>
            <a:ext cx="5278581" cy="419002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38988416-6D9C-4E00-A73C-7D67547B531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15920"/>
            <a:ext cx="8305800" cy="99060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chemeClr val="accent6"/>
                </a:solidFill>
              </a:rPr>
              <a:t>SF SE Wastewater DR Summary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8160"/>
            <a:ext cx="73914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dirty="0" smtClean="0"/>
              <a:t>*Averaged over entire peak period.</a:t>
            </a:r>
            <a:r>
              <a:rPr lang="en-US" sz="2400" dirty="0" smtClean="0"/>
              <a:t> </a:t>
            </a:r>
          </a:p>
        </p:txBody>
      </p:sp>
      <p:pic>
        <p:nvPicPr>
          <p:cNvPr id="14341" name="Picture 8" descr="drrrc_cec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19800"/>
            <a:ext cx="304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i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948363"/>
            <a:ext cx="3276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" y="1508760"/>
          <a:ext cx="8244841" cy="369785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38349"/>
                <a:gridCol w="1496291"/>
                <a:gridCol w="1593273"/>
                <a:gridCol w="1620982"/>
                <a:gridCol w="2195946"/>
              </a:tblGrid>
              <a:tr h="144457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Baseline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Demand (kW)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Actual Demand 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Average Demand Reduction</a:t>
                      </a:r>
                      <a:endParaRPr lang="en-US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kW (%)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0657">
                <a:tc>
                  <a:txBody>
                    <a:bodyPr/>
                    <a:lstStyle/>
                    <a:p>
                      <a:r>
                        <a:rPr lang="en-US" dirty="0" smtClean="0"/>
                        <a:t>7/23/10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10:45-15:30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1145 (31%)</a:t>
                      </a:r>
                      <a:endParaRPr lang="en-US" dirty="0"/>
                    </a:p>
                  </a:txBody>
                  <a:tcPr/>
                </a:tc>
              </a:tr>
              <a:tr h="450657">
                <a:tc>
                  <a:txBody>
                    <a:bodyPr/>
                    <a:lstStyle/>
                    <a:p>
                      <a:r>
                        <a:rPr lang="en-US" dirty="0" smtClean="0"/>
                        <a:t>8/12/10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05:00-11:45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858 (23%)</a:t>
                      </a:r>
                      <a:endParaRPr lang="en-US" dirty="0"/>
                    </a:p>
                  </a:txBody>
                  <a:tcPr/>
                </a:tc>
              </a:tr>
              <a:tr h="450657">
                <a:tc>
                  <a:txBody>
                    <a:bodyPr/>
                    <a:lstStyle/>
                    <a:p>
                      <a:r>
                        <a:rPr lang="en-US" dirty="0" smtClean="0"/>
                        <a:t>8/30/10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03:15-10:30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951 (25%)</a:t>
                      </a:r>
                      <a:endParaRPr lang="en-US" dirty="0"/>
                    </a:p>
                  </a:txBody>
                  <a:tcPr/>
                </a:tc>
              </a:tr>
              <a:tr h="450657">
                <a:tc>
                  <a:txBody>
                    <a:bodyPr/>
                    <a:lstStyle/>
                    <a:p>
                      <a:r>
                        <a:rPr lang="en-US" dirty="0" smtClean="0"/>
                        <a:t>9/29/10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4:45-14:30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3753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2733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1020 (27%)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57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3756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2771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985 (26%)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38988416-6D9C-4E00-A73C-7D67547B531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5778" y="62088"/>
            <a:ext cx="8669866" cy="795868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0A4888"/>
                </a:solidFill>
              </a:rPr>
              <a:t>Conclusions from Current Research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372533" y="1004709"/>
            <a:ext cx="8466667" cy="4800600"/>
          </a:xfrm>
        </p:spPr>
        <p:txBody>
          <a:bodyPr/>
          <a:lstStyle/>
          <a:p>
            <a:pPr marL="338138" indent="-338138"/>
            <a:r>
              <a:rPr lang="en-US" sz="2400" dirty="0" smtClean="0"/>
              <a:t>Municipal wastewater treatment is highly energy-intensive, and key end-use equipment such as pumps and centrifuges can provide significant demand reduction during the peak period.</a:t>
            </a:r>
          </a:p>
          <a:p>
            <a:pPr marL="338138" indent="-338138"/>
            <a:r>
              <a:rPr lang="en-US" sz="2400" dirty="0" smtClean="0"/>
              <a:t>Blowers can also provide instantaneous demand reduction, but it resulted in peaks in turbidity of effluent at San Luis Rey, making it potentially an unsuitable demand response strategy.</a:t>
            </a:r>
          </a:p>
          <a:p>
            <a:pPr marL="338138" indent="-338138"/>
            <a:r>
              <a:rPr lang="en-US" sz="2400" dirty="0" smtClean="0"/>
              <a:t>Anaerobic processes produce digester gas that results in significant cogeneration potential which reduces power draw from the grid.</a:t>
            </a:r>
          </a:p>
          <a:p>
            <a:pPr marL="338138" indent="-338138"/>
            <a:endParaRPr lang="en-US" sz="2400" dirty="0" smtClean="0"/>
          </a:p>
        </p:txBody>
      </p:sp>
      <p:pic>
        <p:nvPicPr>
          <p:cNvPr id="15365" name="Picture 8" descr="drrrc_cec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19800"/>
            <a:ext cx="304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bi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948363"/>
            <a:ext cx="3276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38988416-6D9C-4E00-A73C-7D67547B531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8109" cy="509451"/>
          </a:xfrm>
        </p:spPr>
        <p:txBody>
          <a:bodyPr/>
          <a:lstStyle/>
          <a:p>
            <a:r>
              <a:rPr lang="en-US" sz="2800" i="1" dirty="0"/>
              <a:t/>
            </a:r>
            <a:br>
              <a:rPr lang="en-US" sz="2800" i="1" dirty="0"/>
            </a:br>
            <a:r>
              <a:rPr lang="en-US" dirty="0" smtClean="0"/>
              <a:t>What is the DRRC?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802898"/>
            <a:ext cx="7772400" cy="3362498"/>
          </a:xfrm>
        </p:spPr>
        <p:txBody>
          <a:bodyPr>
            <a:normAutofit fontScale="92500" lnSpcReduction="10000"/>
          </a:bodyPr>
          <a:lstStyle/>
          <a:p>
            <a:pPr marL="361950" indent="-361950" eaLnBrk="1" hangingPunct="1">
              <a:lnSpc>
                <a:spcPct val="80000"/>
              </a:lnSpc>
              <a:buNone/>
            </a:pPr>
            <a:r>
              <a:rPr lang="en-US" sz="2600" b="1" dirty="0" smtClean="0"/>
              <a:t>	</a:t>
            </a:r>
            <a:r>
              <a:rPr lang="en-US" sz="2000" b="1" dirty="0" smtClean="0"/>
              <a:t>1. Electric Systems and </a:t>
            </a:r>
            <a:r>
              <a:rPr lang="en-US" sz="2000" b="1" dirty="0"/>
              <a:t>Strategic Issues</a:t>
            </a:r>
          </a:p>
          <a:p>
            <a:pPr marL="755650" lvl="1" indent="-361950" eaLnBrk="1" hangingPunct="1">
              <a:lnSpc>
                <a:spcPct val="80000"/>
              </a:lnSpc>
            </a:pPr>
            <a:r>
              <a:rPr lang="en-US" sz="2000" b="0" dirty="0"/>
              <a:t>Valuing Demand Response</a:t>
            </a:r>
          </a:p>
          <a:p>
            <a:pPr marL="755650" lvl="1" indent="-361950" eaLnBrk="1" hangingPunct="1">
              <a:lnSpc>
                <a:spcPct val="80000"/>
              </a:lnSpc>
            </a:pPr>
            <a:r>
              <a:rPr lang="en-US" sz="2000" b="0" dirty="0"/>
              <a:t>Dynamic </a:t>
            </a:r>
            <a:r>
              <a:rPr lang="en-US" sz="2000" b="0" dirty="0" smtClean="0"/>
              <a:t>Tariffs, Rate Design, Ancillary Services</a:t>
            </a:r>
          </a:p>
          <a:p>
            <a:pPr marL="755650" lvl="1" indent="-361950" eaLnBrk="1" hangingPunct="1">
              <a:lnSpc>
                <a:spcPct val="80000"/>
              </a:lnSpc>
            </a:pPr>
            <a:r>
              <a:rPr lang="en-US" sz="2000" b="0" dirty="0"/>
              <a:t>Communications</a:t>
            </a:r>
            <a:r>
              <a:rPr lang="en-US" sz="2000" b="0" dirty="0" smtClean="0"/>
              <a:t> and Telemetry</a:t>
            </a:r>
          </a:p>
          <a:p>
            <a:pPr marL="755650" lvl="1" indent="-361950" eaLnBrk="1" hangingPunct="1">
              <a:lnSpc>
                <a:spcPct val="80000"/>
              </a:lnSpc>
              <a:buNone/>
            </a:pPr>
            <a:r>
              <a:rPr lang="en-US" sz="2000" b="1" dirty="0" smtClean="0"/>
              <a:t>2. Buildings</a:t>
            </a:r>
            <a:endParaRPr lang="en-US" sz="2000" b="1" dirty="0"/>
          </a:p>
          <a:p>
            <a:pPr marL="755650" lvl="1" indent="-361950" eaLnBrk="1" hangingPunct="1">
              <a:lnSpc>
                <a:spcPct val="80000"/>
              </a:lnSpc>
            </a:pPr>
            <a:r>
              <a:rPr lang="en-US" sz="2000" b="0" dirty="0"/>
              <a:t>Automation, Communications and Control</a:t>
            </a:r>
          </a:p>
          <a:p>
            <a:pPr marL="755650" lvl="1" indent="-361950" eaLnBrk="1" hangingPunct="1">
              <a:lnSpc>
                <a:spcPct val="80000"/>
              </a:lnSpc>
            </a:pPr>
            <a:r>
              <a:rPr lang="en-US" sz="2000" b="0" dirty="0"/>
              <a:t>End-Use Control Strategies and Models</a:t>
            </a:r>
          </a:p>
          <a:p>
            <a:pPr marL="755650" lvl="1" indent="-361950" eaLnBrk="1" hangingPunct="1">
              <a:lnSpc>
                <a:spcPct val="80000"/>
              </a:lnSpc>
            </a:pPr>
            <a:r>
              <a:rPr lang="en-US" sz="2000" b="0" dirty="0" smtClean="0"/>
              <a:t>Behavior–</a:t>
            </a:r>
            <a:r>
              <a:rPr lang="en-US" sz="2000" b="0" dirty="0"/>
              <a:t>response to dynamic </a:t>
            </a:r>
            <a:r>
              <a:rPr lang="en-US" sz="2000" b="0" dirty="0" smtClean="0"/>
              <a:t>tariffs</a:t>
            </a:r>
          </a:p>
          <a:p>
            <a:pPr marL="755650" lvl="1" indent="-361950" eaLnBrk="1" hangingPunct="1">
              <a:lnSpc>
                <a:spcPct val="80000"/>
              </a:lnSpc>
              <a:buNone/>
            </a:pPr>
            <a:r>
              <a:rPr lang="en-US" sz="2000" b="1" dirty="0" smtClean="0"/>
              <a:t>3. Industry</a:t>
            </a:r>
            <a:endParaRPr lang="en-US" sz="2000" b="1" dirty="0"/>
          </a:p>
          <a:p>
            <a:pPr marL="755650" lvl="1" indent="-361950" eaLnBrk="1" hangingPunct="1">
              <a:lnSpc>
                <a:spcPct val="80000"/>
              </a:lnSpc>
            </a:pPr>
            <a:r>
              <a:rPr lang="en-US" sz="2000" b="0" dirty="0" smtClean="0"/>
              <a:t>Automation and Controls</a:t>
            </a:r>
          </a:p>
          <a:p>
            <a:pPr marL="755650" lvl="1" indent="-361950" eaLnBrk="1" hangingPunct="1">
              <a:lnSpc>
                <a:spcPct val="80000"/>
              </a:lnSpc>
            </a:pPr>
            <a:r>
              <a:rPr lang="en-US" dirty="0" smtClean="0"/>
              <a:t>Sector-specific End </a:t>
            </a:r>
            <a:r>
              <a:rPr lang="en-US" dirty="0" smtClean="0"/>
              <a:t>Use Strategies</a:t>
            </a:r>
          </a:p>
          <a:p>
            <a:pPr marL="755650" lvl="1" indent="-361950" eaLnBrk="1" hangingPunct="1">
              <a:lnSpc>
                <a:spcPct val="80000"/>
              </a:lnSpc>
            </a:pPr>
            <a:r>
              <a:rPr lang="en-US" sz="2000" b="0" dirty="0" smtClean="0"/>
              <a:t>Relationship to Energy Management Systems</a:t>
            </a:r>
            <a:endParaRPr lang="en-US" sz="2000" b="0" dirty="0"/>
          </a:p>
          <a:p>
            <a:pPr marL="755650" lvl="1" indent="-361950" eaLnBrk="1" hangingPunct="1">
              <a:lnSpc>
                <a:spcPct val="80000"/>
              </a:lnSpc>
            </a:pPr>
            <a:endParaRPr lang="en-US" sz="2000" dirty="0"/>
          </a:p>
          <a:p>
            <a:pPr marL="755650" lvl="1" indent="-361950" eaLnBrk="1" hangingPunct="1">
              <a:lnSpc>
                <a:spcPct val="80000"/>
              </a:lnSpc>
            </a:pPr>
            <a:endParaRPr lang="en-US" sz="2000" dirty="0"/>
          </a:p>
          <a:p>
            <a:pPr marL="755650" lvl="1" indent="-361950" eaLnBrk="1" hangingPunct="1">
              <a:lnSpc>
                <a:spcPct val="80000"/>
              </a:lnSpc>
            </a:pPr>
            <a:endParaRPr 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452582" y="809242"/>
            <a:ext cx="8146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a typeface="ＭＳ Ｐゴシック"/>
                <a:cs typeface="ＭＳ Ｐゴシック"/>
              </a:rPr>
              <a:t>Demand Response Research Center (DRRC) was formed within LBNL in 2004, primary funding from California Energy Commission (CEC) Public Interest Energy Research (PIER) program – Plans and conducts multi-disciplinary research to advance DR within Smart Grid infrastructure to </a:t>
            </a:r>
            <a:r>
              <a:rPr lang="en-US" sz="2000" u="sng" dirty="0" smtClean="0">
                <a:ea typeface="ＭＳ Ｐゴシック"/>
                <a:cs typeface="ＭＳ Ｐゴシック"/>
              </a:rPr>
              <a:t>reduce environmental impact</a:t>
            </a:r>
            <a:r>
              <a:rPr lang="en-US" sz="2000" dirty="0" smtClean="0">
                <a:ea typeface="ＭＳ Ｐゴシック"/>
                <a:cs typeface="ＭＳ Ｐゴシック"/>
              </a:rPr>
              <a:t>, </a:t>
            </a:r>
            <a:r>
              <a:rPr lang="en-US" sz="2000" u="sng" dirty="0" smtClean="0">
                <a:ea typeface="ＭＳ Ｐゴシック"/>
                <a:cs typeface="ＭＳ Ｐゴシック"/>
              </a:rPr>
              <a:t>increase reliability of the electricity grid</a:t>
            </a:r>
            <a:r>
              <a:rPr lang="en-US" sz="2000" dirty="0" smtClean="0">
                <a:ea typeface="ＭＳ Ｐゴシック"/>
                <a:cs typeface="ＭＳ Ｐゴシック"/>
              </a:rPr>
              <a:t> and </a:t>
            </a:r>
            <a:r>
              <a:rPr lang="en-US" sz="2000" u="sng" dirty="0" smtClean="0">
                <a:ea typeface="ＭＳ Ｐゴシック"/>
                <a:cs typeface="ＭＳ Ｐゴシック"/>
              </a:rPr>
              <a:t>reduce costs in California, the nation, and abroad</a:t>
            </a:r>
            <a:r>
              <a:rPr lang="en-US" sz="2000" dirty="0" smtClean="0">
                <a:ea typeface="ＭＳ Ｐゴシック"/>
                <a:cs typeface="ＭＳ Ｐゴシック"/>
              </a:rPr>
              <a:t>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38988416-6D9C-4E00-A73C-7D67547B531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2461428"/>
            <a:ext cx="21717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Energy Management</a:t>
            </a:r>
          </a:p>
          <a:p>
            <a:pPr algn="ctr"/>
            <a:r>
              <a:rPr lang="en-US" dirty="0" smtClean="0"/>
              <a:t>and Control System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1851828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2901694"/>
            <a:ext cx="1447800" cy="45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3985428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29000" y="2004228"/>
            <a:ext cx="1143000" cy="7620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29000" y="3490128"/>
            <a:ext cx="1143000" cy="6858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3071028"/>
            <a:ext cx="1143000" cy="0"/>
          </a:xfrm>
          <a:prstGeom prst="straightConnector1">
            <a:avLst/>
          </a:prstGeom>
          <a:ln>
            <a:solidFill>
              <a:srgbClr val="FFC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14301" y="2859361"/>
            <a:ext cx="1142999" cy="0"/>
          </a:xfrm>
          <a:prstGeom prst="straightConnector1">
            <a:avLst/>
          </a:prstGeom>
          <a:ln>
            <a:solidFill>
              <a:srgbClr val="FFC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8200" y="806196"/>
            <a:ext cx="7734300" cy="4914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09838" y="793926"/>
            <a:ext cx="3250718" cy="36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Facility Boundary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4300" y="3528228"/>
            <a:ext cx="1143000" cy="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58110" y="5869416"/>
            <a:ext cx="1143000" cy="0"/>
          </a:xfrm>
          <a:prstGeom prst="line">
            <a:avLst/>
          </a:prstGeom>
          <a:ln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73608" y="6098742"/>
            <a:ext cx="1143000" cy="0"/>
          </a:xfrm>
          <a:prstGeom prst="line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3608" y="6359064"/>
            <a:ext cx="1143000" cy="0"/>
          </a:xfrm>
          <a:prstGeom prst="line">
            <a:avLst/>
          </a:prstGeom>
          <a:ln>
            <a:solidFill>
              <a:srgbClr val="FFC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77310" y="573091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Secure External Communications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392808" y="5960241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Intra-Facility Communications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392808" y="6220564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Electrical Flows</a:t>
            </a:r>
            <a:endParaRPr lang="en-US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429000" y="2139694"/>
            <a:ext cx="1143000" cy="7620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429000" y="3198028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429000" y="3604428"/>
            <a:ext cx="1143000" cy="6858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itebulb"/>
          <p:cNvSpPr>
            <a:spLocks noEditPoints="1" noChangeArrowheads="1"/>
          </p:cNvSpPr>
          <p:nvPr/>
        </p:nvSpPr>
        <p:spPr bwMode="auto">
          <a:xfrm>
            <a:off x="4287043" y="960458"/>
            <a:ext cx="395287" cy="61647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08" y="2233886"/>
            <a:ext cx="1125779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"/>
          <a:stretch/>
        </p:blipFill>
        <p:spPr bwMode="auto">
          <a:xfrm>
            <a:off x="7285922" y="4752720"/>
            <a:ext cx="11938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04" y="470509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79" y="887696"/>
            <a:ext cx="111924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752719"/>
            <a:ext cx="148975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96" y="2697437"/>
            <a:ext cx="1000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54" y="3241419"/>
            <a:ext cx="1135676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97" y="887696"/>
            <a:ext cx="1174897" cy="8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 bwMode="auto">
          <a:xfrm>
            <a:off x="533400" y="361060"/>
            <a:ext cx="8305800" cy="40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Emerging Area: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Microgrids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Smart Grid Extending into Industrial Facility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908" y="6545873"/>
            <a:ext cx="492369" cy="359019"/>
          </a:xfrm>
        </p:spPr>
        <p:txBody>
          <a:bodyPr/>
          <a:lstStyle/>
          <a:p>
            <a:fld id="{5E7B36A2-F6A2-4486-B8FD-7B105B8D286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82296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A4888"/>
                </a:solidFill>
              </a:rPr>
              <a:t>Questions?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8610600" cy="1828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</a:rPr>
              <a:t>Aimee </a:t>
            </a:r>
            <a:r>
              <a:rPr lang="en-US" dirty="0" err="1" smtClean="0">
                <a:solidFill>
                  <a:srgbClr val="898989"/>
                </a:solidFill>
              </a:rPr>
              <a:t>McKane</a:t>
            </a:r>
            <a:r>
              <a:rPr lang="en-US" dirty="0" smtClean="0">
                <a:solidFill>
                  <a:srgbClr val="898989"/>
                </a:solidFill>
              </a:rPr>
              <a:t> : </a:t>
            </a:r>
            <a:r>
              <a:rPr lang="en-US" b="1" dirty="0" smtClean="0">
                <a:solidFill>
                  <a:srgbClr val="898989"/>
                </a:solidFill>
                <a:hlinkClick r:id="rId3"/>
              </a:rPr>
              <a:t>atmckane@lbl.gov</a:t>
            </a:r>
            <a:endParaRPr lang="en-US" b="1" dirty="0" smtClean="0">
              <a:solidFill>
                <a:srgbClr val="898989"/>
              </a:solidFill>
            </a:endParaRP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898989"/>
                </a:solidFill>
              </a:rPr>
              <a:t>Sasank Goli : </a:t>
            </a:r>
            <a:r>
              <a:rPr lang="en-US" b="1" dirty="0" smtClean="0">
                <a:solidFill>
                  <a:srgbClr val="898989"/>
                </a:solidFill>
                <a:hlinkClick r:id="rId4"/>
              </a:rPr>
              <a:t>sgoli@lbl.gov</a:t>
            </a:r>
            <a:endParaRPr lang="en-US" b="1" dirty="0" smtClean="0">
              <a:solidFill>
                <a:srgbClr val="898989"/>
              </a:solidFill>
            </a:endParaRPr>
          </a:p>
          <a:p>
            <a:pPr eaLnBrk="1" hangingPunct="1"/>
            <a:endParaRPr lang="en-US" b="1" dirty="0" smtClean="0">
              <a:solidFill>
                <a:srgbClr val="898989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898989"/>
                </a:solidFill>
              </a:rPr>
              <a:t>drrc.lbl.gov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DB62C-9B8E-4355-AF5A-954F0263483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ail.google.com/a/lbl.gov/?attid=0.7&amp;disp=emb&amp;view=att&amp;th=12dedc9971eaa01a"/>
          <p:cNvPicPr>
            <a:picLocks noChangeAspect="1" noChangeArrowheads="1"/>
          </p:cNvPicPr>
          <p:nvPr/>
        </p:nvPicPr>
        <p:blipFill>
          <a:blip r:embed="rId3" cstate="print"/>
          <a:srcRect l="1839" t="51340" r="34422" b="11717"/>
          <a:stretch>
            <a:fillRect/>
          </a:stretch>
        </p:blipFill>
        <p:spPr bwMode="auto">
          <a:xfrm>
            <a:off x="609600" y="0"/>
            <a:ext cx="7620001" cy="56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3657600" y="3276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19800" y="30480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029200" y="4419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19800" y="44958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227" y="5681246"/>
            <a:ext cx="3871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Some sites opting out of participation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88416-6D9C-4E00-A73C-7D67547B531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1600200" y="5791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0800"/>
            <a:ext cx="7823200" cy="736600"/>
          </a:xfrm>
        </p:spPr>
        <p:txBody>
          <a:bodyPr/>
          <a:lstStyle/>
          <a:p>
            <a:r>
              <a:rPr lang="en-US" b="0" dirty="0" smtClean="0"/>
              <a:t>Case Study 1 – Amy’s Kitchen (</a:t>
            </a:r>
            <a:r>
              <a:rPr lang="en-US" b="0" dirty="0" err="1" smtClean="0"/>
              <a:t>AutoDR</a:t>
            </a:r>
            <a:r>
              <a:rPr lang="en-US" b="0" dirty="0" smtClean="0"/>
              <a:t>)</a:t>
            </a:r>
            <a:endParaRPr lang="en-US" b="0" dirty="0" smtClean="0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4267200"/>
            <a:ext cx="7162800" cy="938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endParaRPr lang="en-US" sz="2200" i="1" dirty="0"/>
          </a:p>
          <a:p>
            <a:pPr algn="ctr">
              <a:spcBef>
                <a:spcPct val="50000"/>
              </a:spcBef>
            </a:pPr>
            <a:endParaRPr lang="en-US" sz="2200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7620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600" y="5867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 test, December 3, 2008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912912"/>
            <a:ext cx="2286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3848100" y="3314700"/>
            <a:ext cx="419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4457700" y="3314700"/>
            <a:ext cx="419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943600" y="4572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Event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91706" y="1066800"/>
            <a:ext cx="270294" cy="2875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0800"/>
            <a:ext cx="7823200" cy="736600"/>
          </a:xfrm>
        </p:spPr>
        <p:txBody>
          <a:bodyPr/>
          <a:lstStyle/>
          <a:p>
            <a:r>
              <a:rPr lang="en-US" b="0" dirty="0" smtClean="0"/>
              <a:t>Case Study 2 – US Foodservice (</a:t>
            </a:r>
            <a:r>
              <a:rPr lang="en-US" b="0" dirty="0" err="1" smtClean="0"/>
              <a:t>AutoDR</a:t>
            </a:r>
            <a:r>
              <a:rPr lang="en-US" b="0" dirty="0" smtClean="0"/>
              <a:t>)</a:t>
            </a:r>
            <a:endParaRPr lang="en-US" b="0" dirty="0" smtClean="0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4267200"/>
            <a:ext cx="7162800" cy="938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endParaRPr lang="en-US" sz="2200" i="1" dirty="0"/>
          </a:p>
          <a:p>
            <a:pPr algn="ctr">
              <a:spcBef>
                <a:spcPct val="50000"/>
              </a:spcBef>
            </a:pPr>
            <a:endParaRPr lang="en-US" sz="2200" i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616" t="7417" r="462" b="2686"/>
          <a:stretch>
            <a:fillRect/>
          </a:stretch>
        </p:blipFill>
        <p:spPr bwMode="auto">
          <a:xfrm>
            <a:off x="304800" y="831876"/>
            <a:ext cx="8534399" cy="50355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5943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 test, April 22,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45684" y="908442"/>
            <a:ext cx="3048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-76200"/>
            <a:ext cx="7823200" cy="736600"/>
          </a:xfrm>
        </p:spPr>
        <p:txBody>
          <a:bodyPr/>
          <a:lstStyle/>
          <a:p>
            <a:r>
              <a:rPr lang="en-US" b="0" dirty="0" smtClean="0"/>
              <a:t>Analysis of </a:t>
            </a:r>
            <a:r>
              <a:rPr lang="en-US" b="0" dirty="0" err="1" smtClean="0"/>
              <a:t>ManualDR</a:t>
            </a:r>
            <a:r>
              <a:rPr lang="en-US" b="0" dirty="0" smtClean="0"/>
              <a:t> at selected facilities</a:t>
            </a:r>
            <a:endParaRPr lang="en-US" b="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68663504"/>
              </p:ext>
            </p:extLst>
          </p:nvPr>
        </p:nvGraphicFramePr>
        <p:xfrm>
          <a:off x="228600" y="609600"/>
          <a:ext cx="86868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28600" y="3276600"/>
          <a:ext cx="8686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9600" y="304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867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45340" y="700225"/>
            <a:ext cx="253089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58289" y="3369126"/>
            <a:ext cx="228600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4724400" y="949015"/>
            <a:ext cx="0" cy="202278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6248399" y="1981200"/>
            <a:ext cx="1981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 flipH="1" flipV="1">
            <a:off x="3733800" y="4648200"/>
            <a:ext cx="1981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6248399" y="4648200"/>
            <a:ext cx="1981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562600" y="257097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Peak Period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530465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Peak Period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656" y="6344918"/>
            <a:ext cx="814251" cy="330200"/>
          </a:xfrm>
          <a:noFill/>
        </p:spPr>
        <p:txBody>
          <a:bodyPr/>
          <a:lstStyle/>
          <a:p>
            <a:endParaRPr lang="en-US" dirty="0"/>
          </a:p>
          <a:p>
            <a:fld id="{4B4B3E1D-7C9B-F846-BCC4-FE51DD6165BC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75" y="0"/>
            <a:ext cx="8229600" cy="712519"/>
          </a:xfrm>
        </p:spPr>
        <p:txBody>
          <a:bodyPr/>
          <a:lstStyle/>
          <a:p>
            <a:r>
              <a:rPr lang="en-US" b="0" dirty="0"/>
              <a:t>Summary: DR Strategies</a:t>
            </a:r>
          </a:p>
        </p:txBody>
      </p:sp>
      <p:graphicFrame>
        <p:nvGraphicFramePr>
          <p:cNvPr id="54335" name="Group 63"/>
          <p:cNvGraphicFramePr>
            <a:graphicFrameLocks noGrp="1"/>
          </p:cNvGraphicFramePr>
          <p:nvPr>
            <p:ph idx="1"/>
          </p:nvPr>
        </p:nvGraphicFramePr>
        <p:xfrm>
          <a:off x="76200" y="834638"/>
          <a:ext cx="8991600" cy="5120640"/>
        </p:xfrm>
        <a:graphic>
          <a:graphicData uri="http://schemas.openxmlformats.org/drawingml/2006/table">
            <a:tbl>
              <a:tblPr/>
              <a:tblGrid>
                <a:gridCol w="1447800"/>
                <a:gridCol w="2133600"/>
                <a:gridCol w="2605088"/>
                <a:gridCol w="2805112"/>
              </a:tblGrid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Data Center Infrastructure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DR Strategy 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Advantages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Cautions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IT Infrastructure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1. Virtualization technologies: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A. Consolidate servers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B. Consolidate storage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C: Improve network systems efficiency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Enabling technology tested (A &amp; B)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Enabling technology maturing (C)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Could integrate with Open Auto-DR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Vendors and facilities interested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Need to quantify value/scalability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MS Mincho" pitchFamily="49" charset="-128"/>
                      </a:endParaRP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Not well tested for DR.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169863" marR="0" lvl="0" indent="-1698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Increased utilization rates for servers may require increased cooling (A).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169863" marR="0" lvl="0" indent="-1698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Some </a:t>
                      </a: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are still research 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concepts for DR (B &amp; C)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2. Load shifting IT or back-up job processing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Enabling technology in use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Could be used as shed or shift</a:t>
                      </a:r>
                      <a:endParaRPr kumimoji="0" lang="en-US" altLang="ja-JP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Research concept for DR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Not suited to production data centers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3. Built-in equipment power management 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Built-in power management presents in most equipment already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Energy savings higher in newer systems.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169863" marR="0" lvl="0" indent="-1698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Could integrate with Open Auto-DR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Minimal energy savings for most current equipment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Need to be combined with virtualization and load shifting of IT or back-up job strategies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-  Research concepts for DR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4. Emerging load migration technologies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Enabling technology available for some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Perennial strategy (“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anytime DR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”)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Infrastructure available in only a few data centers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Used primarily for disaster recovery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Research concept for DR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IT and Site Infrastructure Synergy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1. Integrating virtualization, HVAC, lighting controls, etc.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Intelligent strategies with higher potential energy savings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Vendors interested in enabling technology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No enabling technologies available currently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IT and site infrastructure technology disconnect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MS Mincho" pitchFamily="49" charset="-128"/>
                        </a:rPr>
                        <a:t>– Research concept for DR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3860"/>
            <a:ext cx="8305800" cy="697345"/>
          </a:xfrm>
        </p:spPr>
        <p:txBody>
          <a:bodyPr/>
          <a:lstStyle/>
          <a:p>
            <a:r>
              <a:rPr lang="en-US" dirty="0" smtClean="0"/>
              <a:t>IT Virtualization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smtClean="0"/>
          </a:p>
          <a:p>
            <a:fld id="{10181ED5-403F-2E4C-8987-62E99C8E05D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692882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Server load consolidation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 virtualization (+storage, network).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Need research for details and sequence of operations.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Framework from previous DRRC strategy guide.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9" name="Group 123"/>
          <p:cNvGraphicFramePr>
            <a:graphicFrameLocks noGrp="1"/>
          </p:cNvGraphicFramePr>
          <p:nvPr>
            <p:ph sz="half" idx="4294967295"/>
          </p:nvPr>
        </p:nvGraphicFramePr>
        <p:xfrm>
          <a:off x="518534" y="1730796"/>
          <a:ext cx="8077200" cy="4426585"/>
        </p:xfrm>
        <a:graphic>
          <a:graphicData uri="http://schemas.openxmlformats.org/drawingml/2006/table">
            <a:tbl>
              <a:tblPr/>
              <a:tblGrid>
                <a:gridCol w="1625600"/>
                <a:gridCol w="64516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Definition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Automatically limit or adjust server processor utilization rate as conditions permit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by using virtualization technologies in response to a DR signal. The resulting higher utilization rates would free redundant servers, which could be shut down.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Applicability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IT Infrastructure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End-Use type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Server, hardware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Target loads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Server processor load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Category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Load </a:t>
                      </a:r>
                      <a:r>
                        <a:rPr kumimoji="0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shed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Development Status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Proof–of-concept studies, demonstrations, and research.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Summary of Potential Strategy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Option 1: Set absolute server processor utilization rate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Selectively adjust (increase) server processor utilization rate to a pre-set absolute value (e.g., 70% processor utilization rate). We designate this absolute value SE</a:t>
                      </a:r>
                      <a:r>
                        <a:rPr kumimoji="0" lang="en-US" sz="10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au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%, server absolute utilization rate.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Gracefully consolidate and shut down* redundant applications and servers that are not needed.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Option 2: Set relative processor utilization rate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Select high-limit server processor utilization rate (e.g., 70% processor utilization rate). We designate this high-limit value SE</a:t>
                      </a:r>
                      <a:r>
                        <a:rPr kumimoji="0" lang="en-US" sz="10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hu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%, server high-limit utilization rate.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Selectively adjust (increase) server processor utilization rate by certain </a:t>
                      </a: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X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% from pre-DR mode operation (e.g., increase processor utilization rate by 15-30%). We designate this percent change from pre-DR operation SE</a:t>
                      </a:r>
                      <a:r>
                        <a:rPr kumimoji="0" lang="en-US" sz="10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ru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%, server relative utilization rate.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Limit sum of pre-DR mode and SE</a:t>
                      </a:r>
                      <a:r>
                        <a:rPr kumimoji="0" lang="en-US" sz="10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ru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% to less than or equal to SE</a:t>
                      </a:r>
                      <a:r>
                        <a:rPr kumimoji="0" lang="en-US" sz="10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hu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%.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Gracefully consolidate and shut down redundant applications and servers that are not needed.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Rebound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Rebound avoidance strategy required to gracefully restart software applications and servers.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Caution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Higher processor utilization rates may lead to marginally higher energy use and subsequent cooling</a:t>
                      </a:r>
                      <a:r>
                        <a:rPr kumimoji="0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 Impact on energy savings and scalability needs to be quantified. Not well-tested Auto-DR strategy.</a:t>
                      </a: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24"/>
            <a:ext cx="8305800" cy="586509"/>
          </a:xfrm>
        </p:spPr>
        <p:txBody>
          <a:bodyPr/>
          <a:lstStyle/>
          <a:p>
            <a:r>
              <a:rPr lang="en-US" dirty="0" smtClean="0"/>
              <a:t>IT Migration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7AA048-240E-5B4C-9859-1BDB10811F2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0324" y="611644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Temporary work load migration (</a:t>
            </a:r>
            <a:r>
              <a:rPr lang="en-US" sz="2200" kern="0" dirty="0" smtClean="0">
                <a:latin typeface="+mn-lt"/>
              </a:rPr>
              <a:t>need infrastructure).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" name="Group 152"/>
          <p:cNvGraphicFramePr>
            <a:graphicFrameLocks noGrp="1"/>
          </p:cNvGraphicFramePr>
          <p:nvPr>
            <p:ph sz="half" idx="4294967295"/>
          </p:nvPr>
        </p:nvGraphicFramePr>
        <p:xfrm>
          <a:off x="589716" y="1162445"/>
          <a:ext cx="7772400" cy="4830765"/>
        </p:xfrm>
        <a:graphic>
          <a:graphicData uri="http://schemas.openxmlformats.org/drawingml/2006/table">
            <a:tbl>
              <a:tblPr/>
              <a:tblGrid>
                <a:gridCol w="1563688"/>
                <a:gridCol w="6208712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Definition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Data centers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with fully networked infrastructure within different electrical grids, zones, or geographic locations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, can shift loads temporarily to other locations in response to DR event.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Applicability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IT and Site Infrastructure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End-Use type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Server, storage, and networking devices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Target loads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Potentially all loads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Category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Load </a:t>
                      </a:r>
                      <a:r>
                        <a:rPr kumimoji="0" lang="en-US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shed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Development Status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Research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Summary of Potential Strategy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Temporarily shift IT load to redundant networked location: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Use fully remote networked redundant infrastructure and automation capabilities to selectively or completely shift IT equipment load in response to a DR event. We designate this percent shift LM</a:t>
                      </a:r>
                      <a:r>
                        <a:rPr kumimoji="0" lang="en-US" sz="10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it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%, IT load migration.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The unused IT equipment could be shut down.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 percentage of the load of supporting site infrastructure services could be minimized. We designate this percent (LM</a:t>
                      </a:r>
                      <a:r>
                        <a:rPr kumimoji="0" lang="en-US" sz="10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%), site load migration.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The resulting lowered energy use could be significant.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Rebound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Rebound avoidance strategy required to restore local operations.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Caution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Emerging technology. Used primarily for disaster recovery. Advance notification may be required. Impact on energy savings and scalability needs to be quantified.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/>
          </a:p>
          <a:p>
            <a:fld id="{59CB6961-8ABD-AF4C-B11F-DD8A1A13B461}" type="slidenum">
              <a:rPr lang="en-US"/>
              <a:pPr/>
              <a:t>39</a:t>
            </a:fld>
            <a:endParaRPr lang="en-US"/>
          </a:p>
        </p:txBody>
      </p:sp>
      <p:pic>
        <p:nvPicPr>
          <p:cNvPr id="8196" name="Picture 2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1007" t="5174" r="3741" b="34616"/>
          <a:stretch>
            <a:fillRect/>
          </a:stretch>
        </p:blipFill>
        <p:spPr>
          <a:xfrm>
            <a:off x="457200" y="1295400"/>
            <a:ext cx="4114800" cy="2338388"/>
          </a:xfrm>
          <a:noFill/>
        </p:spPr>
      </p:pic>
      <p:pic>
        <p:nvPicPr>
          <p:cNvPr id="8197" name="Picture 2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 t="3082" b="1541"/>
          <a:stretch>
            <a:fillRect/>
          </a:stretch>
        </p:blipFill>
        <p:spPr>
          <a:xfrm>
            <a:off x="457200" y="3708738"/>
            <a:ext cx="4114800" cy="2339975"/>
          </a:xfrm>
          <a:noFill/>
        </p:spPr>
      </p:pic>
      <p:sp>
        <p:nvSpPr>
          <p:cNvPr id="8198" name="Text Box 220"/>
          <p:cNvSpPr txBox="1">
            <a:spLocks noChangeArrowheads="1"/>
          </p:cNvSpPr>
          <p:nvPr/>
        </p:nvSpPr>
        <p:spPr bwMode="auto">
          <a:xfrm>
            <a:off x="685800" y="6096000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Flat Load (Load Factor &gt;=90%)</a:t>
            </a:r>
          </a:p>
        </p:txBody>
      </p:sp>
      <p:sp>
        <p:nvSpPr>
          <p:cNvPr id="8199" name="Text Box 221"/>
          <p:cNvSpPr txBox="1">
            <a:spLocks noChangeArrowheads="1"/>
          </p:cNvSpPr>
          <p:nvPr/>
        </p:nvSpPr>
        <p:spPr bwMode="auto">
          <a:xfrm>
            <a:off x="4862283" y="60960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Mixed Use (Load Factor &lt;90%)</a:t>
            </a:r>
          </a:p>
        </p:txBody>
      </p:sp>
      <p:pic>
        <p:nvPicPr>
          <p:cNvPr id="8200" name="Picture 2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 l="575" t="6686" r="3310" b="13133"/>
          <a:stretch>
            <a:fillRect/>
          </a:stretch>
        </p:blipFill>
        <p:spPr>
          <a:xfrm>
            <a:off x="4727575" y="1295400"/>
            <a:ext cx="3959225" cy="2338388"/>
          </a:xfrm>
          <a:noFill/>
        </p:spPr>
      </p:pic>
      <p:pic>
        <p:nvPicPr>
          <p:cNvPr id="8201" name="Picture 2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 t="3082" b="1541"/>
          <a:stretch>
            <a:fillRect/>
          </a:stretch>
        </p:blipFill>
        <p:spPr>
          <a:xfrm>
            <a:off x="4572000" y="3708738"/>
            <a:ext cx="4114800" cy="2339975"/>
          </a:xfrm>
          <a:noFill/>
        </p:spPr>
      </p:pic>
      <p:sp>
        <p:nvSpPr>
          <p:cNvPr id="10" name="Title 9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Data Center Load Characteristics 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764011" y="6255337"/>
            <a:ext cx="53013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7AA048-240E-5B4C-9859-1BDB10811F2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#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72" y="1244620"/>
            <a:ext cx="7869195" cy="44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0"/>
            <a:ext cx="8502073" cy="96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Demand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Side Management and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OpenADR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92279" y="1877969"/>
            <a:ext cx="3733800" cy="16002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0854" y="154941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OpenADR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38988416-6D9C-4E00-A73C-7D67547B531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OpenADR</a:t>
            </a:r>
            <a:r>
              <a:rPr lang="en-US" b="0" dirty="0" smtClean="0"/>
              <a:t>:</a:t>
            </a:r>
            <a:br>
              <a:rPr lang="en-US" b="0" dirty="0" smtClean="0"/>
            </a:br>
            <a:r>
              <a:rPr lang="en-US" b="0" dirty="0" smtClean="0"/>
              <a:t>Automated DR Communication Standard</a:t>
            </a:r>
            <a:endParaRPr lang="en-US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143000"/>
            <a:ext cx="81534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Features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chemeClr val="accent4"/>
                </a:solidFill>
              </a:rPr>
              <a:t>Complete Data Model </a:t>
            </a:r>
            <a:r>
              <a:rPr lang="en-US" sz="2000" kern="0" dirty="0" smtClean="0">
                <a:solidFill>
                  <a:schemeClr val="accent4"/>
                </a:solidFill>
              </a:rPr>
              <a:t>– Describes model and architecture to communicate price, reliability, and other DR activation signals.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Translation</a:t>
            </a:r>
            <a:r>
              <a:rPr lang="en-US" sz="2000" kern="0" dirty="0" smtClean="0">
                <a:solidFill>
                  <a:srgbClr val="000000"/>
                </a:solidFill>
              </a:rPr>
              <a:t> - Translates DR events into continuous internet signals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 and Reliable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Provides continuous, secure, and reliable 2-way IP based communications infrastructure.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sz="2000" b="1" kern="0" dirty="0" smtClean="0"/>
              <a:t>Supports </a:t>
            </a:r>
            <a:r>
              <a:rPr lang="en-US" sz="2000" b="1" kern="0" dirty="0" smtClean="0"/>
              <a:t>Real Time Pricing (RTP) </a:t>
            </a:r>
            <a:r>
              <a:rPr lang="en-US" sz="2000" kern="0" dirty="0" smtClean="0"/>
              <a:t>- </a:t>
            </a:r>
            <a:r>
              <a:rPr lang="en-US" sz="2000" kern="0" dirty="0" smtClean="0"/>
              <a:t>Supports </a:t>
            </a:r>
            <a:r>
              <a:rPr lang="en-US" sz="2000" kern="0" dirty="0" smtClean="0"/>
              <a:t>policies to promote price response.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sz="2000" b="1" u="sng" kern="0" dirty="0" smtClean="0"/>
              <a:t>Opt-Out</a:t>
            </a:r>
            <a:r>
              <a:rPr lang="en-US" sz="2000" u="sng" kern="0" dirty="0" smtClean="0"/>
              <a:t> – Provides opt-out or override function</a:t>
            </a: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Scalable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Provides scalable architecture scalable</a:t>
            </a: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 stranded technology assets –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Interoperable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B36A2-F6A2-4486-B8FD-7B105B8D28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5777225" y="5723914"/>
            <a:ext cx="3129270" cy="2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*</a:t>
            </a:r>
            <a:r>
              <a:rPr lang="en-US" sz="1200" b="1" dirty="0" err="1"/>
              <a:t>OpenADR</a:t>
            </a:r>
            <a:r>
              <a:rPr lang="en-US" sz="1200" b="1" dirty="0"/>
              <a:t> </a:t>
            </a:r>
            <a:r>
              <a:rPr lang="en-US" sz="1200" b="1" dirty="0" smtClean="0"/>
              <a:t>v2.0</a:t>
            </a:r>
            <a:r>
              <a:rPr lang="en-US" sz="1200" b="1" dirty="0"/>
              <a:t>: </a:t>
            </a:r>
            <a:r>
              <a:rPr lang="en-US" sz="1200" b="1" dirty="0">
                <a:hlinkClick r:id="rId3"/>
              </a:rPr>
              <a:t>http://openadr.lbl.gov/</a:t>
            </a:r>
            <a:r>
              <a:rPr lang="en-US" sz="1200" b="1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7490"/>
            <a:ext cx="8305800" cy="805914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err="1" smtClean="0"/>
              <a:t>OpenADR</a:t>
            </a:r>
            <a:r>
              <a:rPr lang="en-US" b="0" dirty="0" smtClean="0"/>
              <a:t> Control – Viewed from Grid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DRAS utility-iso-all_1007"/>
          <p:cNvPicPr/>
          <p:nvPr/>
        </p:nvPicPr>
        <p:blipFill>
          <a:blip r:embed="rId3" cstate="print"/>
          <a:srcRect t="7321"/>
          <a:stretch>
            <a:fillRect/>
          </a:stretch>
        </p:blipFill>
        <p:spPr bwMode="auto">
          <a:xfrm>
            <a:off x="1676400" y="635441"/>
            <a:ext cx="5943599" cy="4556491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9874" name="Picture 2" descr="Power Line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2454" y="5440097"/>
            <a:ext cx="514350" cy="542253"/>
          </a:xfrm>
          <a:prstGeom prst="rect">
            <a:avLst/>
          </a:prstGeom>
          <a:noFill/>
        </p:spPr>
      </p:pic>
      <p:pic>
        <p:nvPicPr>
          <p:cNvPr id="79876" name="Picture 4" descr="Redfire Red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2671" y="5445449"/>
            <a:ext cx="952500" cy="609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1813302" y="5455403"/>
            <a:ext cx="5796366" cy="154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Left Brace 26"/>
          <p:cNvSpPr/>
          <p:nvPr/>
        </p:nvSpPr>
        <p:spPr bwMode="auto">
          <a:xfrm>
            <a:off x="2345394" y="4947137"/>
            <a:ext cx="69562" cy="59787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3931" y="4990195"/>
            <a:ext cx="929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Electricity </a:t>
            </a:r>
          </a:p>
          <a:p>
            <a:pPr algn="r"/>
            <a:r>
              <a:rPr lang="en-US" sz="1100" dirty="0" smtClean="0"/>
              <a:t>Usage</a:t>
            </a:r>
            <a:endParaRPr lang="en-US" sz="1100" dirty="0"/>
          </a:p>
        </p:txBody>
      </p:sp>
      <p:sp>
        <p:nvSpPr>
          <p:cNvPr id="29" name="Up Arrow 28"/>
          <p:cNvSpPr/>
          <p:nvPr/>
        </p:nvSpPr>
        <p:spPr bwMode="auto">
          <a:xfrm>
            <a:off x="2485295" y="4935415"/>
            <a:ext cx="117231" cy="514829"/>
          </a:xfrm>
          <a:prstGeom prst="upArrow">
            <a:avLst/>
          </a:prstGeom>
          <a:gradFill flip="none" rotWithShape="1">
            <a:gsLst>
              <a:gs pos="0">
                <a:srgbClr val="FF0000">
                  <a:alpha val="46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1302" y="5447393"/>
            <a:ext cx="1180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 smtClean="0"/>
              <a:t>Electric Grid</a:t>
            </a:r>
          </a:p>
        </p:txBody>
      </p:sp>
      <p:sp>
        <p:nvSpPr>
          <p:cNvPr id="17" name="Up Arrow 16"/>
          <p:cNvSpPr/>
          <p:nvPr/>
        </p:nvSpPr>
        <p:spPr bwMode="auto">
          <a:xfrm>
            <a:off x="3950671" y="4947139"/>
            <a:ext cx="117231" cy="514829"/>
          </a:xfrm>
          <a:prstGeom prst="upArrow">
            <a:avLst/>
          </a:prstGeom>
          <a:gradFill flip="none" rotWithShape="1">
            <a:gsLst>
              <a:gs pos="0">
                <a:srgbClr val="FF0000">
                  <a:alpha val="46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4700944" y="4935417"/>
            <a:ext cx="117231" cy="514829"/>
          </a:xfrm>
          <a:prstGeom prst="upArrow">
            <a:avLst/>
          </a:prstGeom>
          <a:gradFill flip="none" rotWithShape="1">
            <a:gsLst>
              <a:gs pos="0">
                <a:srgbClr val="FF0000">
                  <a:alpha val="46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5603616" y="4947141"/>
            <a:ext cx="117231" cy="514829"/>
          </a:xfrm>
          <a:prstGeom prst="upArrow">
            <a:avLst/>
          </a:prstGeom>
          <a:gradFill flip="none" rotWithShape="1">
            <a:gsLst>
              <a:gs pos="0">
                <a:srgbClr val="FF0000">
                  <a:alpha val="46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6787640" y="4947142"/>
            <a:ext cx="117231" cy="514829"/>
          </a:xfrm>
          <a:prstGeom prst="upArrow">
            <a:avLst/>
          </a:prstGeom>
          <a:gradFill flip="none" rotWithShape="1">
            <a:gsLst>
              <a:gs pos="0">
                <a:srgbClr val="FF0000">
                  <a:alpha val="46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04891" y="4978473"/>
            <a:ext cx="792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Electricity </a:t>
            </a:r>
          </a:p>
          <a:p>
            <a:r>
              <a:rPr lang="en-US" sz="1100" dirty="0" smtClean="0"/>
              <a:t>Usage</a:t>
            </a:r>
            <a:endParaRPr lang="en-US" sz="1100" dirty="0"/>
          </a:p>
        </p:txBody>
      </p:sp>
      <p:sp>
        <p:nvSpPr>
          <p:cNvPr id="32" name="Left Brace 31"/>
          <p:cNvSpPr/>
          <p:nvPr/>
        </p:nvSpPr>
        <p:spPr bwMode="auto">
          <a:xfrm>
            <a:off x="6917365" y="4947138"/>
            <a:ext cx="69562" cy="59787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850"/>
            <a:ext cx="8305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Current Areas of Industrial DR Research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383" y="1001680"/>
            <a:ext cx="8589818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Refrigerated Warehouses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Data Centers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</a:rPr>
              <a:t>Agricultural Irrigation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Wastewater </a:t>
            </a:r>
            <a:r>
              <a:rPr lang="en-US" sz="2800" b="1" dirty="0" smtClean="0"/>
              <a:t>Treatment</a:t>
            </a:r>
          </a:p>
          <a:p>
            <a:pPr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Cement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Industrial Control Systems Survey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DR and ISO 50001 Energy Management Standard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4480" y="4890432"/>
            <a:ext cx="467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i="1" dirty="0" smtClean="0"/>
              <a:t>More information and reports on </a:t>
            </a:r>
            <a:r>
              <a:rPr lang="en-US" i="1" dirty="0" smtClean="0">
                <a:hlinkClick r:id="rId3" action="ppaction://hlinkfile"/>
              </a:rPr>
              <a:t>drrc.lbl.gov</a:t>
            </a: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305800" cy="990600"/>
          </a:xfrm>
        </p:spPr>
        <p:txBody>
          <a:bodyPr/>
          <a:lstStyle/>
          <a:p>
            <a:r>
              <a:rPr lang="en-US" b="0" dirty="0" smtClean="0">
                <a:ea typeface="ＭＳ Ｐゴシック" pitchFamily="34" charset="-128"/>
              </a:rPr>
              <a:t>DR in Refrigerated Warehouses in California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5826A8-35CD-489E-86C5-EFE094168F89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5124" name="Picture 4" descr="C:\Documents and Settings\sgoli\Desktop\refrigerated_warehouse_cool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412" y="794326"/>
            <a:ext cx="3311169" cy="2473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19059" y="609600"/>
            <a:ext cx="5523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/>
              <a:t> 360 MW of load in CA 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45-90MW theoretical peak load DR potential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dirty="0" smtClean="0"/>
              <a:t>20% participation rate would yield peak load reduction of 9-18 MW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ot being achieved- room to improve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/>
              <a:t>  Demand coincides with utility peak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/>
              <a:t>  Processes are limited, well understood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dirty="0" smtClean="0"/>
              <a:t>Thermal mass of building envelope and stored products</a:t>
            </a:r>
          </a:p>
          <a:p>
            <a:pPr marL="568325" lvl="1" indent="-111125">
              <a:buFont typeface="Arial" pitchFamily="34" charset="0"/>
              <a:buChar char="•"/>
            </a:pPr>
            <a:r>
              <a:rPr lang="en-US" dirty="0" smtClean="0"/>
              <a:t> Synergies with Buildings/HVAC DR research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97" y="3726075"/>
            <a:ext cx="486741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/>
            <a:r>
              <a:rPr lang="en-US" sz="2000" b="1" dirty="0" smtClean="0"/>
              <a:t>Completed DRRC Research: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i="1" dirty="0" smtClean="0"/>
              <a:t>Opportunities for EE and Auto-DR in Industrial Refrigerated Warehouses in CA</a:t>
            </a:r>
            <a:r>
              <a:rPr lang="en-US" sz="2000" dirty="0" smtClean="0"/>
              <a:t>: Report published May 2009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/>
              <a:t>Conducted Auto-DR field studies in 2 facilities; Published case studies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/>
              <a:t>Analysis of Manual-DR at several facilities</a:t>
            </a:r>
            <a:endParaRPr lang="en-US" dirty="0"/>
          </a:p>
        </p:txBody>
      </p:sp>
      <p:pic>
        <p:nvPicPr>
          <p:cNvPr id="12" name="Picture 2" descr="C:\Users\Daniel\Documents\Dropbox\LBNL\ACEEE\Refrigerated Warehouse Paper\End Us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1753" r="1404" b="12805"/>
          <a:stretch/>
        </p:blipFill>
        <p:spPr bwMode="auto">
          <a:xfrm>
            <a:off x="5108484" y="3718143"/>
            <a:ext cx="3419352" cy="22627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65939" y="5980864"/>
            <a:ext cx="161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National Grid: Shared DR Sample Audit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0400" y="2160"/>
            <a:ext cx="7823200" cy="736600"/>
          </a:xfrm>
        </p:spPr>
        <p:txBody>
          <a:bodyPr/>
          <a:lstStyle/>
          <a:p>
            <a:r>
              <a:rPr lang="en-US" b="0" dirty="0" smtClean="0"/>
              <a:t>Auto-DR Case Study 1 – Amy’s Kitchen</a:t>
            </a:r>
            <a:endParaRPr lang="en-US" b="0" dirty="0" smtClean="0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31198"/>
            <a:ext cx="4419600" cy="1905000"/>
          </a:xfrm>
        </p:spPr>
        <p:txBody>
          <a:bodyPr/>
          <a:lstStyle/>
          <a:p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Several end-use loads, in refrigeration, production  and office areas</a:t>
            </a:r>
          </a:p>
          <a:p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Electric demand:</a:t>
            </a:r>
          </a:p>
          <a:p>
            <a:pPr lvl="1"/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Average of 1,600 kW</a:t>
            </a:r>
          </a:p>
          <a:p>
            <a:pPr lvl="1"/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Peak demand of 1,900 kW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4267200"/>
            <a:ext cx="7162800" cy="938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endParaRPr lang="en-US" sz="2200" i="1" dirty="0"/>
          </a:p>
          <a:p>
            <a:pPr algn="ctr">
              <a:spcBef>
                <a:spcPct val="50000"/>
              </a:spcBef>
            </a:pPr>
            <a:endParaRPr lang="en-US" sz="2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55C72-FB3E-4A19-A5EC-3719E38FC7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6992" y="817127"/>
            <a:ext cx="3714650" cy="25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329738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History of Several EE initiatives: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Freezers and cool rooms well insulated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Entire facility being re-roofed with cool roof foam insulation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CFL bulbs and occupancy sensors in administrative offices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Past participation in PG&amp;E's manual DR programs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Recently undertook a controls system upgrade to enable it for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AutoDR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14111</TotalTime>
  <Words>2941</Words>
  <Application>Microsoft Office PowerPoint</Application>
  <PresentationFormat>On-screen Show (4:3)</PresentationFormat>
  <Paragraphs>487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Visio</vt:lpstr>
      <vt:lpstr>Realizing DR in California: Enhancing Industry’s Relationship with the Electric Grid   Aimee McKane Sasank Goli  Lawrence Berkeley National Laboratory (LBNL)  PNDRP Feb 23, 2012  :  Portland, OR</vt:lpstr>
      <vt:lpstr>PowerPoint Presentation</vt:lpstr>
      <vt:lpstr> What is the DRRC?</vt:lpstr>
      <vt:lpstr>PowerPoint Presentation</vt:lpstr>
      <vt:lpstr>OpenADR: Automated DR Communication Standard</vt:lpstr>
      <vt:lpstr>OpenADR Control – Viewed from Grid Level</vt:lpstr>
      <vt:lpstr>Current Areas of Industrial DR Research</vt:lpstr>
      <vt:lpstr>DR in Refrigerated Warehouses in California</vt:lpstr>
      <vt:lpstr>Auto-DR Case Study 1 – Amy’s Kitchen</vt:lpstr>
      <vt:lpstr>Auto-DR Case Study 1 – Amy’s Kitchen</vt:lpstr>
      <vt:lpstr>Auto-DR Case Study 2 – US Foodservice</vt:lpstr>
      <vt:lpstr>PowerPoint Presentation</vt:lpstr>
      <vt:lpstr>Conclusions</vt:lpstr>
      <vt:lpstr>DR in Data Centers in California</vt:lpstr>
      <vt:lpstr>Phase 1 Research: Scoping Study</vt:lpstr>
      <vt:lpstr>Data Center End Use Equipment</vt:lpstr>
      <vt:lpstr>Key Conclusions from Scoping Study</vt:lpstr>
      <vt:lpstr>Phase 2 Research: Field Tests</vt:lpstr>
      <vt:lpstr>Emerging Results from ongoing Field Tests</vt:lpstr>
      <vt:lpstr>LBNL B50- Infrastructure vs IT loads DR</vt:lpstr>
      <vt:lpstr>DR in Agricultural Irrigation</vt:lpstr>
      <vt:lpstr>DR Estimation Model Inputs/Outputs</vt:lpstr>
      <vt:lpstr>Factors that influence achievable DR</vt:lpstr>
      <vt:lpstr>DR in Wastewater Treatment in California</vt:lpstr>
      <vt:lpstr>San Luis Rey Wastewater Treatment Facility: Case Study 1</vt:lpstr>
      <vt:lpstr>San Luis Rey Wastewater DR Summary</vt:lpstr>
      <vt:lpstr>SF SE Wastewater Treatment Facility: Case Study 2</vt:lpstr>
      <vt:lpstr>SF SE Wastewater DR Summary</vt:lpstr>
      <vt:lpstr>Conclusions from Current Research</vt:lpstr>
      <vt:lpstr>PowerPoint Presentation</vt:lpstr>
      <vt:lpstr>Questions?</vt:lpstr>
      <vt:lpstr>PowerPoint Presentation</vt:lpstr>
      <vt:lpstr>Case Study 1 – Amy’s Kitchen (AutoDR)</vt:lpstr>
      <vt:lpstr>Case Study 2 – US Foodservice (AutoDR)</vt:lpstr>
      <vt:lpstr>Analysis of ManualDR at selected facilities</vt:lpstr>
      <vt:lpstr>Summary: DR Strategies</vt:lpstr>
      <vt:lpstr>IT Virtualization Strategy</vt:lpstr>
      <vt:lpstr>IT Migration Strategy</vt:lpstr>
      <vt:lpstr>Data Center Load Characteristics 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Pricing as a Default or Optional Service for C&amp;I Customers: A Comparative Analysis of Eight Case Studies</dc:title>
  <dc:creator>mkting</dc:creator>
  <cp:lastModifiedBy>Aimee T McKane</cp:lastModifiedBy>
  <cp:revision>613</cp:revision>
  <dcterms:created xsi:type="dcterms:W3CDTF">2011-02-04T23:55:34Z</dcterms:created>
  <dcterms:modified xsi:type="dcterms:W3CDTF">2012-02-22T13:44:33Z</dcterms:modified>
</cp:coreProperties>
</file>