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60" r:id="rId6"/>
    <p:sldId id="288" r:id="rId7"/>
    <p:sldId id="302" r:id="rId8"/>
    <p:sldId id="304" r:id="rId9"/>
    <p:sldId id="305" r:id="rId10"/>
    <p:sldId id="309" r:id="rId11"/>
    <p:sldId id="289" r:id="rId12"/>
  </p:sldIdLst>
  <p:sldSz cx="9144000" cy="6858000" type="screen4x3"/>
  <p:notesSz cx="6934200" cy="92329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0" autoAdjust="0"/>
    <p:restoredTop sz="86347" autoAdjust="0"/>
  </p:normalViewPr>
  <p:slideViewPr>
    <p:cSldViewPr>
      <p:cViewPr varScale="1">
        <p:scale>
          <a:sx n="60" d="100"/>
          <a:sy n="60" d="100"/>
        </p:scale>
        <p:origin x="-3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Load%20Resource%20Balance%20(11-2011%20LF,%20Final%20Slice%20Data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dickens\Local%20Settings\Temporary%20Internet%20Files\Content.Outlook\HL4PRW36\12MidC%20FIRMWeight%20Avg%20w-VO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dickens\Local%20Settings\Temporary%20Internet%20Files\Content.Outlook\HL4PRW36\2012%20Preliminary%20Price%20Foreca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6.0085866282843688E-2"/>
          <c:y val="0.1567815880491574"/>
          <c:w val="0.93005750289278355"/>
          <c:h val="0.72841802192950178"/>
        </c:manualLayout>
      </c:layout>
      <c:barChart>
        <c:barDir val="col"/>
        <c:grouping val="stacked"/>
        <c:ser>
          <c:idx val="0"/>
          <c:order val="0"/>
          <c:tx>
            <c:strRef>
              <c:f>'Winter capacity margin'!$C$7</c:f>
              <c:strCache>
                <c:ptCount val="1"/>
                <c:pt idx="0">
                  <c:v>Tacoma Power Resources</c:v>
                </c:pt>
              </c:strCache>
            </c:strRef>
          </c:tx>
          <c:val>
            <c:numRef>
              <c:f>'Winter capacity margin'!$D$7:$W$7</c:f>
              <c:numCache>
                <c:formatCode>0</c:formatCode>
                <c:ptCount val="20"/>
                <c:pt idx="0">
                  <c:v>590</c:v>
                </c:pt>
                <c:pt idx="1">
                  <c:v>593.5</c:v>
                </c:pt>
                <c:pt idx="2">
                  <c:v>593.5</c:v>
                </c:pt>
                <c:pt idx="3">
                  <c:v>593.5</c:v>
                </c:pt>
                <c:pt idx="4">
                  <c:v>593.5</c:v>
                </c:pt>
                <c:pt idx="5">
                  <c:v>593.5</c:v>
                </c:pt>
                <c:pt idx="6">
                  <c:v>593.5</c:v>
                </c:pt>
                <c:pt idx="7">
                  <c:v>593.5</c:v>
                </c:pt>
                <c:pt idx="8">
                  <c:v>593.5</c:v>
                </c:pt>
                <c:pt idx="9">
                  <c:v>593.5</c:v>
                </c:pt>
                <c:pt idx="10">
                  <c:v>593.5</c:v>
                </c:pt>
                <c:pt idx="11">
                  <c:v>593.5</c:v>
                </c:pt>
                <c:pt idx="12">
                  <c:v>593.5</c:v>
                </c:pt>
                <c:pt idx="13">
                  <c:v>593.5</c:v>
                </c:pt>
                <c:pt idx="14">
                  <c:v>593.5</c:v>
                </c:pt>
                <c:pt idx="15">
                  <c:v>593.5</c:v>
                </c:pt>
                <c:pt idx="16">
                  <c:v>593.5</c:v>
                </c:pt>
                <c:pt idx="17">
                  <c:v>593.5</c:v>
                </c:pt>
                <c:pt idx="18">
                  <c:v>593.5</c:v>
                </c:pt>
                <c:pt idx="19">
                  <c:v>593.5</c:v>
                </c:pt>
              </c:numCache>
            </c:numRef>
          </c:val>
        </c:ser>
        <c:ser>
          <c:idx val="1"/>
          <c:order val="1"/>
          <c:tx>
            <c:strRef>
              <c:f>'Winter capacity margin'!$C$8</c:f>
              <c:strCache>
                <c:ptCount val="1"/>
                <c:pt idx="0">
                  <c:v>BPA Block</c:v>
                </c:pt>
              </c:strCache>
            </c:strRef>
          </c:tx>
          <c:val>
            <c:numRef>
              <c:f>'Winter capacity margin'!$D$8:$W$8</c:f>
              <c:numCache>
                <c:formatCode>0</c:formatCode>
                <c:ptCount val="20"/>
                <c:pt idx="0">
                  <c:v>211.53469112646459</c:v>
                </c:pt>
                <c:pt idx="1">
                  <c:v>223.11830307504133</c:v>
                </c:pt>
                <c:pt idx="2">
                  <c:v>228.60827200732336</c:v>
                </c:pt>
                <c:pt idx="3">
                  <c:v>238.88893553763452</c:v>
                </c:pt>
                <c:pt idx="4">
                  <c:v>234.57255383208118</c:v>
                </c:pt>
                <c:pt idx="5">
                  <c:v>238.88893553763452</c:v>
                </c:pt>
                <c:pt idx="6">
                  <c:v>233.93164521505369</c:v>
                </c:pt>
                <c:pt idx="7">
                  <c:v>238.88893553763452</c:v>
                </c:pt>
                <c:pt idx="8">
                  <c:v>234.57255383208118</c:v>
                </c:pt>
                <c:pt idx="9">
                  <c:v>238.88893553763452</c:v>
                </c:pt>
                <c:pt idx="10">
                  <c:v>233.93164521505369</c:v>
                </c:pt>
                <c:pt idx="11">
                  <c:v>238.88893553763452</c:v>
                </c:pt>
                <c:pt idx="12">
                  <c:v>234.57255383208118</c:v>
                </c:pt>
                <c:pt idx="13">
                  <c:v>238.88893553763452</c:v>
                </c:pt>
                <c:pt idx="14">
                  <c:v>233.93164521505369</c:v>
                </c:pt>
                <c:pt idx="15">
                  <c:v>238.88893553763452</c:v>
                </c:pt>
                <c:pt idx="16">
                  <c:v>234.57255383208118</c:v>
                </c:pt>
                <c:pt idx="17">
                  <c:v>238.88893553763452</c:v>
                </c:pt>
                <c:pt idx="18">
                  <c:v>233.93164521505369</c:v>
                </c:pt>
                <c:pt idx="19">
                  <c:v>238.88893553763452</c:v>
                </c:pt>
              </c:numCache>
            </c:numRef>
          </c:val>
        </c:ser>
        <c:ser>
          <c:idx val="2"/>
          <c:order val="2"/>
          <c:tx>
            <c:strRef>
              <c:f>'Winter capacity margin'!$C$9</c:f>
              <c:strCache>
                <c:ptCount val="1"/>
                <c:pt idx="0">
                  <c:v>BPA Slice</c:v>
                </c:pt>
              </c:strCache>
            </c:strRef>
          </c:tx>
          <c:val>
            <c:numRef>
              <c:f>'Winter capacity margin'!$D$9:$W$9</c:f>
              <c:numCache>
                <c:formatCode>0</c:formatCode>
                <c:ptCount val="20"/>
                <c:pt idx="0">
                  <c:v>451</c:v>
                </c:pt>
                <c:pt idx="1">
                  <c:v>451</c:v>
                </c:pt>
                <c:pt idx="2">
                  <c:v>451</c:v>
                </c:pt>
                <c:pt idx="3">
                  <c:v>451</c:v>
                </c:pt>
                <c:pt idx="4">
                  <c:v>451</c:v>
                </c:pt>
                <c:pt idx="5">
                  <c:v>451</c:v>
                </c:pt>
                <c:pt idx="6">
                  <c:v>451</c:v>
                </c:pt>
                <c:pt idx="7">
                  <c:v>451</c:v>
                </c:pt>
                <c:pt idx="8">
                  <c:v>451</c:v>
                </c:pt>
                <c:pt idx="9">
                  <c:v>451</c:v>
                </c:pt>
                <c:pt idx="10">
                  <c:v>451</c:v>
                </c:pt>
                <c:pt idx="11">
                  <c:v>451</c:v>
                </c:pt>
                <c:pt idx="12">
                  <c:v>451</c:v>
                </c:pt>
                <c:pt idx="13">
                  <c:v>451</c:v>
                </c:pt>
                <c:pt idx="14">
                  <c:v>451</c:v>
                </c:pt>
                <c:pt idx="15">
                  <c:v>451</c:v>
                </c:pt>
                <c:pt idx="16">
                  <c:v>451</c:v>
                </c:pt>
                <c:pt idx="17">
                  <c:v>451</c:v>
                </c:pt>
                <c:pt idx="18">
                  <c:v>451</c:v>
                </c:pt>
                <c:pt idx="19">
                  <c:v>451</c:v>
                </c:pt>
              </c:numCache>
            </c:numRef>
          </c:val>
        </c:ser>
        <c:ser>
          <c:idx val="3"/>
          <c:order val="3"/>
          <c:tx>
            <c:strRef>
              <c:f>'Winter capacity margin'!$C$10</c:f>
              <c:strCache>
                <c:ptCount val="1"/>
                <c:pt idx="0">
                  <c:v>Other Contracts</c:v>
                </c:pt>
              </c:strCache>
            </c:strRef>
          </c:tx>
          <c:val>
            <c:numRef>
              <c:f>'Winter capacity margin'!$D$10:$W$10</c:f>
              <c:numCache>
                <c:formatCode>0</c:formatCode>
                <c:ptCount val="20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</c:numCache>
            </c:numRef>
          </c:val>
        </c:ser>
        <c:overlap val="100"/>
        <c:axId val="49166592"/>
        <c:axId val="49201152"/>
      </c:barChart>
      <c:lineChart>
        <c:grouping val="standard"/>
        <c:ser>
          <c:idx val="4"/>
          <c:order val="4"/>
          <c:tx>
            <c:v>Peak Loads</c:v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'Winter capacity margin'!$D$4:$W$4</c:f>
              <c:numCache>
                <c:formatCode>General</c:formatCode>
                <c:ptCount val="20"/>
                <c:pt idx="0">
                  <c:v>989.73568944646479</c:v>
                </c:pt>
                <c:pt idx="1">
                  <c:v>986.60394855680863</c:v>
                </c:pt>
                <c:pt idx="2">
                  <c:v>1000.1748257453204</c:v>
                </c:pt>
                <c:pt idx="3">
                  <c:v>1006.4383075246335</c:v>
                </c:pt>
                <c:pt idx="4">
                  <c:v>1015.8335301936029</c:v>
                </c:pt>
                <c:pt idx="5">
                  <c:v>1010.6139620441755</c:v>
                </c:pt>
                <c:pt idx="6">
                  <c:v>1018.9652710832593</c:v>
                </c:pt>
                <c:pt idx="7">
                  <c:v>1029.4044073821151</c:v>
                </c:pt>
                <c:pt idx="8">
                  <c:v>1036.7118027913139</c:v>
                </c:pt>
                <c:pt idx="9">
                  <c:v>1042.9752845706271</c:v>
                </c:pt>
                <c:pt idx="10">
                  <c:v>1048.194852720055</c:v>
                </c:pt>
                <c:pt idx="11">
                  <c:v>1052.3705072395965</c:v>
                </c:pt>
                <c:pt idx="12">
                  <c:v>1055.5022481292531</c:v>
                </c:pt>
                <c:pt idx="13">
                  <c:v>1057.5900753890251</c:v>
                </c:pt>
                <c:pt idx="14">
                  <c:v>1059.6779026487957</c:v>
                </c:pt>
                <c:pt idx="15">
                  <c:v>1062.8096435384518</c:v>
                </c:pt>
                <c:pt idx="16">
                  <c:v>1064.8974707982234</c:v>
                </c:pt>
                <c:pt idx="17">
                  <c:v>1066.9852980579944</c:v>
                </c:pt>
                <c:pt idx="18">
                  <c:v>1069.0731253177651</c:v>
                </c:pt>
                <c:pt idx="19">
                  <c:v>1077.4244343568494</c:v>
                </c:pt>
              </c:numCache>
            </c:numRef>
          </c:val>
        </c:ser>
        <c:marker val="1"/>
        <c:axId val="49166592"/>
        <c:axId val="49201152"/>
      </c:lineChart>
      <c:catAx>
        <c:axId val="49166592"/>
        <c:scaling>
          <c:orientation val="minMax"/>
        </c:scaling>
        <c:axPos val="b"/>
        <c:tickLblPos val="nextTo"/>
        <c:crossAx val="49201152"/>
        <c:crosses val="autoZero"/>
        <c:auto val="1"/>
        <c:lblAlgn val="ctr"/>
        <c:lblOffset val="100"/>
      </c:catAx>
      <c:valAx>
        <c:axId val="49201152"/>
        <c:scaling>
          <c:orientation val="minMax"/>
        </c:scaling>
        <c:axPos val="l"/>
        <c:majorGridlines/>
        <c:numFmt formatCode="0" sourceLinked="1"/>
        <c:tickLblPos val="nextTo"/>
        <c:crossAx val="49166592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9194663167104128"/>
          <c:y val="4.2141294838145306E-2"/>
          <c:w val="0.59245603674540659"/>
          <c:h val="0.66560586176727954"/>
        </c:manualLayout>
      </c:layout>
      <c:lineChart>
        <c:grouping val="standard"/>
        <c:ser>
          <c:idx val="0"/>
          <c:order val="0"/>
          <c:tx>
            <c:strRef>
              <c:f>'Feb2012'!$L$4:$L$5</c:f>
              <c:strCache>
                <c:ptCount val="1"/>
                <c:pt idx="0">
                  <c:v>HLH ($/MWh)</c:v>
                </c:pt>
              </c:strCache>
            </c:strRef>
          </c:tx>
          <c:marker>
            <c:symbol val="none"/>
          </c:marker>
          <c:cat>
            <c:numRef>
              <c:f>'Feb2012'!$K$6:$K$26</c:f>
              <c:numCache>
                <c:formatCode>mm/dd/yyyy</c:formatCode>
                <c:ptCount val="21"/>
                <c:pt idx="0">
                  <c:v>39478</c:v>
                </c:pt>
                <c:pt idx="1">
                  <c:v>39479</c:v>
                </c:pt>
                <c:pt idx="2">
                  <c:v>39480</c:v>
                </c:pt>
                <c:pt idx="3">
                  <c:v>39481</c:v>
                </c:pt>
                <c:pt idx="4">
                  <c:v>39482</c:v>
                </c:pt>
                <c:pt idx="5">
                  <c:v>39483</c:v>
                </c:pt>
                <c:pt idx="6">
                  <c:v>39484</c:v>
                </c:pt>
                <c:pt idx="7">
                  <c:v>39485</c:v>
                </c:pt>
                <c:pt idx="8">
                  <c:v>39486</c:v>
                </c:pt>
                <c:pt idx="9">
                  <c:v>39487</c:v>
                </c:pt>
                <c:pt idx="10">
                  <c:v>39488</c:v>
                </c:pt>
                <c:pt idx="11">
                  <c:v>39489</c:v>
                </c:pt>
                <c:pt idx="12">
                  <c:v>39490</c:v>
                </c:pt>
                <c:pt idx="13">
                  <c:v>39491</c:v>
                </c:pt>
                <c:pt idx="14">
                  <c:v>39492</c:v>
                </c:pt>
                <c:pt idx="15">
                  <c:v>39493</c:v>
                </c:pt>
                <c:pt idx="16">
                  <c:v>39494</c:v>
                </c:pt>
                <c:pt idx="17">
                  <c:v>39495</c:v>
                </c:pt>
                <c:pt idx="18">
                  <c:v>39496</c:v>
                </c:pt>
                <c:pt idx="19">
                  <c:v>39497</c:v>
                </c:pt>
                <c:pt idx="20">
                  <c:v>39498</c:v>
                </c:pt>
              </c:numCache>
            </c:numRef>
          </c:cat>
          <c:val>
            <c:numRef>
              <c:f>'Feb2012'!$L$6:$L$26</c:f>
              <c:numCache>
                <c:formatCode>_(* #,##0.00_);_(* \(#,##0.00\);_(* "-"??_);_(@_)</c:formatCode>
                <c:ptCount val="21"/>
                <c:pt idx="0">
                  <c:v>23.69</c:v>
                </c:pt>
                <c:pt idx="1">
                  <c:v>24.97</c:v>
                </c:pt>
                <c:pt idx="2">
                  <c:v>24.2</c:v>
                </c:pt>
                <c:pt idx="3">
                  <c:v>24.2</c:v>
                </c:pt>
                <c:pt idx="5">
                  <c:v>24.919999999999995</c:v>
                </c:pt>
                <c:pt idx="6">
                  <c:v>24.479999999999993</c:v>
                </c:pt>
                <c:pt idx="7">
                  <c:v>25.45</c:v>
                </c:pt>
                <c:pt idx="8">
                  <c:v>24.919999999999995</c:v>
                </c:pt>
                <c:pt idx="9">
                  <c:v>23.51</c:v>
                </c:pt>
                <c:pt idx="10">
                  <c:v>23.51</c:v>
                </c:pt>
                <c:pt idx="12">
                  <c:v>24.91</c:v>
                </c:pt>
                <c:pt idx="13">
                  <c:v>24.2</c:v>
                </c:pt>
                <c:pt idx="14">
                  <c:v>23.84</c:v>
                </c:pt>
                <c:pt idx="15">
                  <c:v>24.25</c:v>
                </c:pt>
                <c:pt idx="16">
                  <c:v>24.25</c:v>
                </c:pt>
                <c:pt idx="17">
                  <c:v>22.2</c:v>
                </c:pt>
                <c:pt idx="19">
                  <c:v>24.73</c:v>
                </c:pt>
                <c:pt idx="20">
                  <c:v>24.73</c:v>
                </c:pt>
              </c:numCache>
            </c:numRef>
          </c:val>
        </c:ser>
        <c:ser>
          <c:idx val="1"/>
          <c:order val="1"/>
          <c:tx>
            <c:strRef>
              <c:f>'Feb2012'!$M$4:$M$5</c:f>
              <c:strCache>
                <c:ptCount val="1"/>
                <c:pt idx="0">
                  <c:v>LLH ($/MWh)</c:v>
                </c:pt>
              </c:strCache>
            </c:strRef>
          </c:tx>
          <c:marker>
            <c:symbol val="none"/>
          </c:marker>
          <c:cat>
            <c:numRef>
              <c:f>'Feb2012'!$K$6:$K$26</c:f>
              <c:numCache>
                <c:formatCode>mm/dd/yyyy</c:formatCode>
                <c:ptCount val="21"/>
                <c:pt idx="0">
                  <c:v>39478</c:v>
                </c:pt>
                <c:pt idx="1">
                  <c:v>39479</c:v>
                </c:pt>
                <c:pt idx="2">
                  <c:v>39480</c:v>
                </c:pt>
                <c:pt idx="3">
                  <c:v>39481</c:v>
                </c:pt>
                <c:pt idx="4">
                  <c:v>39482</c:v>
                </c:pt>
                <c:pt idx="5">
                  <c:v>39483</c:v>
                </c:pt>
                <c:pt idx="6">
                  <c:v>39484</c:v>
                </c:pt>
                <c:pt idx="7">
                  <c:v>39485</c:v>
                </c:pt>
                <c:pt idx="8">
                  <c:v>39486</c:v>
                </c:pt>
                <c:pt idx="9">
                  <c:v>39487</c:v>
                </c:pt>
                <c:pt idx="10">
                  <c:v>39488</c:v>
                </c:pt>
                <c:pt idx="11">
                  <c:v>39489</c:v>
                </c:pt>
                <c:pt idx="12">
                  <c:v>39490</c:v>
                </c:pt>
                <c:pt idx="13">
                  <c:v>39491</c:v>
                </c:pt>
                <c:pt idx="14">
                  <c:v>39492</c:v>
                </c:pt>
                <c:pt idx="15">
                  <c:v>39493</c:v>
                </c:pt>
                <c:pt idx="16">
                  <c:v>39494</c:v>
                </c:pt>
                <c:pt idx="17">
                  <c:v>39495</c:v>
                </c:pt>
                <c:pt idx="18">
                  <c:v>39496</c:v>
                </c:pt>
                <c:pt idx="19">
                  <c:v>39497</c:v>
                </c:pt>
                <c:pt idx="20">
                  <c:v>39498</c:v>
                </c:pt>
              </c:numCache>
            </c:numRef>
          </c:cat>
          <c:val>
            <c:numRef>
              <c:f>'Feb2012'!$M$6:$M$26</c:f>
              <c:numCache>
                <c:formatCode>_(* #,##0.00_);_(* \(#,##0.00\);_(* "-"??_);_(@_)</c:formatCode>
                <c:ptCount val="21"/>
                <c:pt idx="0">
                  <c:v>21.130000000000006</c:v>
                </c:pt>
                <c:pt idx="1">
                  <c:v>22.18</c:v>
                </c:pt>
                <c:pt idx="2">
                  <c:v>22.66</c:v>
                </c:pt>
                <c:pt idx="3">
                  <c:v>22.66</c:v>
                </c:pt>
                <c:pt idx="4">
                  <c:v>22.919999999999995</c:v>
                </c:pt>
                <c:pt idx="5">
                  <c:v>22.919999999999995</c:v>
                </c:pt>
                <c:pt idx="6">
                  <c:v>21.36</c:v>
                </c:pt>
                <c:pt idx="7">
                  <c:v>22.630000000000006</c:v>
                </c:pt>
                <c:pt idx="8">
                  <c:v>22.45</c:v>
                </c:pt>
                <c:pt idx="9">
                  <c:v>20.97</c:v>
                </c:pt>
                <c:pt idx="10">
                  <c:v>20.97</c:v>
                </c:pt>
                <c:pt idx="11">
                  <c:v>22.91</c:v>
                </c:pt>
                <c:pt idx="12">
                  <c:v>22.91</c:v>
                </c:pt>
                <c:pt idx="13">
                  <c:v>21.77</c:v>
                </c:pt>
                <c:pt idx="14">
                  <c:v>21.72</c:v>
                </c:pt>
                <c:pt idx="15">
                  <c:v>22.130000000000006</c:v>
                </c:pt>
                <c:pt idx="16">
                  <c:v>22.130000000000006</c:v>
                </c:pt>
                <c:pt idx="17">
                  <c:v>20.87</c:v>
                </c:pt>
                <c:pt idx="18">
                  <c:v>21.08</c:v>
                </c:pt>
                <c:pt idx="19">
                  <c:v>21.77</c:v>
                </c:pt>
                <c:pt idx="20">
                  <c:v>21.77</c:v>
                </c:pt>
              </c:numCache>
            </c:numRef>
          </c:val>
        </c:ser>
        <c:marker val="1"/>
        <c:axId val="57105024"/>
        <c:axId val="57106816"/>
      </c:lineChart>
      <c:dateAx>
        <c:axId val="57105024"/>
        <c:scaling>
          <c:orientation val="minMax"/>
        </c:scaling>
        <c:axPos val="b"/>
        <c:numFmt formatCode="mm/dd/yyyy" sourceLinked="1"/>
        <c:tickLblPos val="nextTo"/>
        <c:crossAx val="57106816"/>
        <c:crosses val="autoZero"/>
        <c:auto val="1"/>
        <c:lblOffset val="100"/>
      </c:dateAx>
      <c:valAx>
        <c:axId val="5710681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$/MWh</a:t>
                </a:r>
              </a:p>
            </c:rich>
          </c:tx>
          <c:layout/>
        </c:title>
        <c:numFmt formatCode="_(* #,##0.00_);_(* \(#,##0.00\);_(* &quot;-&quot;??_);_(@_)" sourceLinked="1"/>
        <c:tickLblPos val="nextTo"/>
        <c:crossAx val="57105024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2">
        <a:lumMod val="75000"/>
      </a:schemeClr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WECC Forecast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'Preliminary Forecast'!$G$4</c:f>
              <c:strCache>
                <c:ptCount val="1"/>
                <c:pt idx="0">
                  <c:v>2012 Preliminary</c:v>
                </c:pt>
              </c:strCache>
            </c:strRef>
          </c:tx>
          <c:marker>
            <c:symbol val="none"/>
          </c:marker>
          <c:cat>
            <c:numRef>
              <c:f>'Preliminary Forecast'!$F$5:$F$23</c:f>
              <c:numCache>
                <c:formatCode>General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'Preliminary Forecast'!$G$5:$G$23</c:f>
              <c:numCache>
                <c:formatCode>_("$"* #,##0.00_);_("$"* \(#,##0.00\);_("$"* "-"??_);_(@_)</c:formatCode>
                <c:ptCount val="19"/>
                <c:pt idx="0">
                  <c:v>25.266328000000005</c:v>
                </c:pt>
                <c:pt idx="1">
                  <c:v>29.822484000000003</c:v>
                </c:pt>
                <c:pt idx="2">
                  <c:v>35.873621999999997</c:v>
                </c:pt>
                <c:pt idx="3">
                  <c:v>39.104658000000008</c:v>
                </c:pt>
                <c:pt idx="4">
                  <c:v>43.955643999999992</c:v>
                </c:pt>
                <c:pt idx="5">
                  <c:v>48.339522000000002</c:v>
                </c:pt>
                <c:pt idx="6">
                  <c:v>52.196182</c:v>
                </c:pt>
                <c:pt idx="7">
                  <c:v>53.980080000000001</c:v>
                </c:pt>
                <c:pt idx="8">
                  <c:v>55.018002000000003</c:v>
                </c:pt>
                <c:pt idx="9">
                  <c:v>57.758271999999998</c:v>
                </c:pt>
                <c:pt idx="10">
                  <c:v>61.768096</c:v>
                </c:pt>
                <c:pt idx="11">
                  <c:v>64.986322000000001</c:v>
                </c:pt>
                <c:pt idx="12">
                  <c:v>65.32038</c:v>
                </c:pt>
                <c:pt idx="13">
                  <c:v>68.61433199999999</c:v>
                </c:pt>
                <c:pt idx="14">
                  <c:v>71.975722000000005</c:v>
                </c:pt>
                <c:pt idx="15">
                  <c:v>74.563642000000002</c:v>
                </c:pt>
                <c:pt idx="16">
                  <c:v>77.335902000000004</c:v>
                </c:pt>
                <c:pt idx="17">
                  <c:v>80.724950000000007</c:v>
                </c:pt>
                <c:pt idx="18">
                  <c:v>82.526387999999997</c:v>
                </c:pt>
              </c:numCache>
            </c:numRef>
          </c:val>
        </c:ser>
        <c:ser>
          <c:idx val="1"/>
          <c:order val="1"/>
          <c:tx>
            <c:strRef>
              <c:f>'Preliminary Forecast'!$H$4</c:f>
              <c:strCache>
                <c:ptCount val="1"/>
                <c:pt idx="0">
                  <c:v>Off-Peak WECC</c:v>
                </c:pt>
              </c:strCache>
            </c:strRef>
          </c:tx>
          <c:marker>
            <c:symbol val="none"/>
          </c:marker>
          <c:cat>
            <c:numRef>
              <c:f>'Preliminary Forecast'!$F$5:$F$23</c:f>
              <c:numCache>
                <c:formatCode>General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'Preliminary Forecast'!$H$5:$H$23</c:f>
              <c:numCache>
                <c:formatCode>_("$"* #,##0.00_);_("$"* \(#,##0.00\);_("$"* "-"??_);_(@_)</c:formatCode>
                <c:ptCount val="19"/>
                <c:pt idx="0">
                  <c:v>23.407674</c:v>
                </c:pt>
                <c:pt idx="1">
                  <c:v>27.425158</c:v>
                </c:pt>
                <c:pt idx="2">
                  <c:v>32.863873999999996</c:v>
                </c:pt>
                <c:pt idx="3">
                  <c:v>35.752164000000008</c:v>
                </c:pt>
                <c:pt idx="4">
                  <c:v>40.298181999999997</c:v>
                </c:pt>
                <c:pt idx="5">
                  <c:v>45.029724000000002</c:v>
                </c:pt>
                <c:pt idx="6">
                  <c:v>48.743114000000006</c:v>
                </c:pt>
                <c:pt idx="7">
                  <c:v>50.264656000000002</c:v>
                </c:pt>
                <c:pt idx="8">
                  <c:v>51.361267999999995</c:v>
                </c:pt>
                <c:pt idx="9">
                  <c:v>54.238364000000004</c:v>
                </c:pt>
                <c:pt idx="10">
                  <c:v>58.412056000000007</c:v>
                </c:pt>
                <c:pt idx="11">
                  <c:v>62.050490000000003</c:v>
                </c:pt>
                <c:pt idx="12">
                  <c:v>62.550876000000002</c:v>
                </c:pt>
                <c:pt idx="13">
                  <c:v>65.714798000000002</c:v>
                </c:pt>
                <c:pt idx="14">
                  <c:v>69.207220000000007</c:v>
                </c:pt>
                <c:pt idx="15">
                  <c:v>71.844206</c:v>
                </c:pt>
                <c:pt idx="16">
                  <c:v>74.733627999999996</c:v>
                </c:pt>
                <c:pt idx="17">
                  <c:v>77.880114000000006</c:v>
                </c:pt>
                <c:pt idx="18">
                  <c:v>79.847226000000006</c:v>
                </c:pt>
              </c:numCache>
            </c:numRef>
          </c:val>
        </c:ser>
        <c:ser>
          <c:idx val="2"/>
          <c:order val="2"/>
          <c:tx>
            <c:strRef>
              <c:f>'Preliminary Forecast'!$I$4</c:f>
              <c:strCache>
                <c:ptCount val="1"/>
                <c:pt idx="0">
                  <c:v>On-Peak WECC</c:v>
                </c:pt>
              </c:strCache>
            </c:strRef>
          </c:tx>
          <c:marker>
            <c:symbol val="none"/>
          </c:marker>
          <c:cat>
            <c:numRef>
              <c:f>'Preliminary Forecast'!$F$5:$F$23</c:f>
              <c:numCache>
                <c:formatCode>General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'Preliminary Forecast'!$I$5:$I$23</c:f>
              <c:numCache>
                <c:formatCode>_("$"* #,##0.00_);_("$"* \(#,##0.00\);_("$"* "-"??_);_(@_)</c:formatCode>
                <c:ptCount val="19"/>
                <c:pt idx="0">
                  <c:v>27.124986</c:v>
                </c:pt>
                <c:pt idx="1">
                  <c:v>32.219810000000003</c:v>
                </c:pt>
                <c:pt idx="2">
                  <c:v>38.883366000000002</c:v>
                </c:pt>
                <c:pt idx="3">
                  <c:v>42.457148000000004</c:v>
                </c:pt>
                <c:pt idx="4">
                  <c:v>47.613107999999997</c:v>
                </c:pt>
                <c:pt idx="5">
                  <c:v>51.649315999999999</c:v>
                </c:pt>
                <c:pt idx="6">
                  <c:v>55.649252000000004</c:v>
                </c:pt>
                <c:pt idx="7">
                  <c:v>57.695504000000007</c:v>
                </c:pt>
                <c:pt idx="8">
                  <c:v>58.67473600000001</c:v>
                </c:pt>
                <c:pt idx="9">
                  <c:v>61.278175999999995</c:v>
                </c:pt>
                <c:pt idx="10">
                  <c:v>65.124141999999992</c:v>
                </c:pt>
                <c:pt idx="11">
                  <c:v>67.922152000000011</c:v>
                </c:pt>
                <c:pt idx="12">
                  <c:v>68.089877999999999</c:v>
                </c:pt>
                <c:pt idx="13">
                  <c:v>71.513869999999997</c:v>
                </c:pt>
                <c:pt idx="14">
                  <c:v>74.744219999999999</c:v>
                </c:pt>
                <c:pt idx="15">
                  <c:v>77.283079999999998</c:v>
                </c:pt>
                <c:pt idx="16">
                  <c:v>79.938175999999999</c:v>
                </c:pt>
                <c:pt idx="17">
                  <c:v>83.569783999999999</c:v>
                </c:pt>
                <c:pt idx="18">
                  <c:v>85.205554000000006</c:v>
                </c:pt>
              </c:numCache>
            </c:numRef>
          </c:val>
        </c:ser>
        <c:marker val="1"/>
        <c:axId val="56573312"/>
        <c:axId val="56588544"/>
      </c:lineChart>
      <c:catAx>
        <c:axId val="56573312"/>
        <c:scaling>
          <c:orientation val="minMax"/>
        </c:scaling>
        <c:axPos val="b"/>
        <c:numFmt formatCode="General" sourceLinked="1"/>
        <c:tickLblPos val="nextTo"/>
        <c:crossAx val="56588544"/>
        <c:crosses val="autoZero"/>
        <c:auto val="1"/>
        <c:lblAlgn val="ctr"/>
        <c:lblOffset val="100"/>
      </c:catAx>
      <c:valAx>
        <c:axId val="5658854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Nominal</a:t>
                </a:r>
              </a:p>
              <a:p>
                <a:pPr>
                  <a:defRPr/>
                </a:pPr>
                <a:r>
                  <a:rPr lang="en-US" dirty="0" smtClean="0"/>
                  <a:t>Dollars</a:t>
                </a:r>
              </a:p>
              <a:p>
                <a:pPr>
                  <a:defRPr/>
                </a:pPr>
                <a:r>
                  <a:rPr lang="en-US" dirty="0" smtClean="0"/>
                  <a:t>$/MWh</a:t>
                </a:r>
                <a:endParaRPr lang="en-US" dirty="0"/>
              </a:p>
            </c:rich>
          </c:tx>
          <c:layout/>
        </c:title>
        <c:numFmt formatCode="_(&quot;$&quot;* #,##0.00_);_(&quot;$&quot;* \(#,##0.00\);_(&quot;$&quot;* &quot;-&quot;??_);_(@_)" sourceLinked="1"/>
        <c:tickLblPos val="nextTo"/>
        <c:crossAx val="56573312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2">
        <a:lumMod val="90000"/>
      </a:schemeClr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1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6E6C3567-7EFD-46A6-93C6-E28830347278}" type="datetimeFigureOut">
              <a:rPr lang="en-US" smtClean="0"/>
              <a:pPr/>
              <a:t>2/22/2012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A3A3168-6422-46A3-AF0D-836EBDA89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165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3168-6422-46A3-AF0D-836EBDA89DB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00200"/>
            <a:ext cx="7315200" cy="12192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bg1"/>
                </a:solidFill>
                <a:latin typeface="Frutiger LT Std 55 Roman"/>
              </a:defRPr>
            </a:lvl1pPr>
          </a:lstStyle>
          <a:p>
            <a:r>
              <a:rPr lang="en-US" dirty="0" smtClean="0"/>
              <a:t>TITLE OF POWERPOINT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895600"/>
            <a:ext cx="7315200" cy="6096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POWERPOINT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r Titl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OF SLIDE GOES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52600"/>
            <a:ext cx="7696200" cy="4419600"/>
          </a:xfrm>
        </p:spPr>
        <p:txBody>
          <a:bodyPr/>
          <a:lstStyle>
            <a:lvl1pPr marL="0" indent="0">
              <a:defRPr/>
            </a:lvl1pPr>
            <a:lvl2pPr marL="173736" indent="-173736">
              <a:lnSpc>
                <a:spcPct val="100000"/>
              </a:lnSpc>
              <a:spcBef>
                <a:spcPts val="456"/>
              </a:spcBef>
              <a:spcAft>
                <a:spcPts val="800"/>
              </a:spcAft>
              <a:buFont typeface="Arial" pitchFamily="34" charset="0"/>
              <a:buChar char="•"/>
              <a:defRPr baseline="0"/>
            </a:lvl2pPr>
            <a:lvl3pPr>
              <a:defRPr sz="1600" b="1"/>
            </a:lvl3pPr>
            <a:lvl4pPr>
              <a:defRPr sz="1200" b="1"/>
            </a:lvl4pPr>
            <a:lvl5pPr>
              <a:defRPr sz="2000" b="1"/>
            </a:lvl5pPr>
          </a:lstStyle>
          <a:p>
            <a:pPr lvl="0"/>
            <a:r>
              <a:rPr lang="en-US" dirty="0" smtClean="0"/>
              <a:t>HEADLINE OR TITLE EXAMPLE</a:t>
            </a:r>
          </a:p>
          <a:p>
            <a:pPr lvl="1"/>
            <a:r>
              <a:rPr lang="en-US" dirty="0" smtClean="0"/>
              <a:t>This is an example of how a bulleted list should look</a:t>
            </a:r>
          </a:p>
          <a:p>
            <a:pPr lvl="1"/>
            <a:r>
              <a:rPr lang="en-US" dirty="0" smtClean="0"/>
              <a:t>This is an example of how a bulleted list should look</a:t>
            </a:r>
          </a:p>
          <a:p>
            <a:pPr lvl="1"/>
            <a:r>
              <a:rPr lang="en-US" dirty="0" smtClean="0"/>
              <a:t>This is an example of how a bulleted list should look</a:t>
            </a:r>
          </a:p>
          <a:p>
            <a:pPr lvl="1"/>
            <a:r>
              <a:rPr lang="en-US" dirty="0" smtClean="0"/>
              <a:t>This is an example of how a bulleted list should look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Frutiger LT 45 Light" pitchFamily="34" charset="0"/>
              </a:defRPr>
            </a:lvl1pPr>
          </a:lstStyle>
          <a:p>
            <a:fld id="{E8D51AB3-2ADA-48BC-B21F-2910FCCA7B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i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0" y="4038600"/>
            <a:ext cx="2683262" cy="1905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Picture 13" descr="pi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2683262" cy="1905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 OF SLIDE GOES HERE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84048" y="4041648"/>
            <a:ext cx="2679192" cy="19019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84048" y="1673352"/>
            <a:ext cx="2679192" cy="19019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29000" y="1901952"/>
            <a:ext cx="3127248" cy="1536192"/>
          </a:xfrm>
        </p:spPr>
        <p:txBody>
          <a:bodyPr/>
          <a:lstStyle>
            <a:lvl1pPr marL="54864">
              <a:defRPr/>
            </a:lvl1pPr>
            <a:lvl2pPr>
              <a:lnSpc>
                <a:spcPct val="100000"/>
              </a:lnSpc>
              <a:defRPr baseline="0"/>
            </a:lvl2pPr>
          </a:lstStyle>
          <a:p>
            <a:pPr lvl="0"/>
            <a:r>
              <a:rPr lang="en-US" dirty="0" smtClean="0"/>
              <a:t>Photo Title</a:t>
            </a:r>
          </a:p>
          <a:p>
            <a:pPr lvl="1"/>
            <a:r>
              <a:rPr lang="en-US" dirty="0" smtClean="0"/>
              <a:t>This is an example of a photo description. This is an example of a photo description. Photo description.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0" y="4187952"/>
            <a:ext cx="3127248" cy="1536192"/>
          </a:xfrm>
        </p:spPr>
        <p:txBody>
          <a:bodyPr/>
          <a:lstStyle>
            <a:lvl1pPr marL="0" indent="0">
              <a:defRPr/>
            </a:lvl1pPr>
            <a:lvl2pPr marL="0">
              <a:lnSpc>
                <a:spcPct val="100000"/>
              </a:lnSpc>
              <a:defRPr baseline="0"/>
            </a:lvl2pPr>
          </a:lstStyle>
          <a:p>
            <a:pPr lvl="0"/>
            <a:r>
              <a:rPr lang="en-US" dirty="0" smtClean="0"/>
              <a:t>Photo Title</a:t>
            </a:r>
          </a:p>
          <a:p>
            <a:pPr lvl="1"/>
            <a:r>
              <a:rPr lang="en-US" dirty="0" smtClean="0"/>
              <a:t>This is an example of a photo description. This is an example of a photo description. Photo description.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Frutiger LT 45 Light" pitchFamily="34" charset="0"/>
              </a:defRPr>
            </a:lvl1pPr>
          </a:lstStyle>
          <a:p>
            <a:fld id="{E8D51AB3-2ADA-48BC-B21F-2910FCCA7B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OF SLIDE GOES HERE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57200" y="1600200"/>
            <a:ext cx="7467600" cy="395935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Frutiger LT 45 Light" pitchFamily="34" charset="0"/>
              </a:defRPr>
            </a:lvl1pPr>
          </a:lstStyle>
          <a:p>
            <a:fld id="{E8D51AB3-2ADA-48BC-B21F-2910FCCA7B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94B28D-9F41-4E70-B2BC-13E0F8597136}" type="datetime1">
              <a:rPr lang="en-US" smtClean="0"/>
              <a:pPr/>
              <a:t>2/22/2012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8E8C-DCB1-486D-B658-14BD2D07BF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" y="73152"/>
            <a:ext cx="6858000" cy="758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 OF SLIDE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r>
              <a:rPr lang="en-US" sz="1600" dirty="0" smtClean="0">
                <a:latin typeface="Frutiger LT 45 Light" pitchFamily="34" charset="0"/>
              </a:rPr>
              <a:t>s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Frutiger LT 45 Light" pitchFamily="34" charset="0"/>
              </a:defRPr>
            </a:lvl1pPr>
          </a:lstStyle>
          <a:p>
            <a:fld id="{E8D51AB3-2ADA-48BC-B21F-2910FCCA7B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4" r:id="rId3"/>
    <p:sldLayoutId id="2147483675" r:id="rId4"/>
    <p:sldLayoutId id="2147483676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Frutiger LT Std 55 Roman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 cap="all" baseline="0">
          <a:solidFill>
            <a:schemeClr val="bg1"/>
          </a:solidFill>
          <a:latin typeface="Frutiger LT Std 55 Roman"/>
          <a:ea typeface="+mn-ea"/>
          <a:cs typeface="+mn-cs"/>
        </a:defRPr>
      </a:lvl1pPr>
      <a:lvl2pPr marL="54864" indent="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None/>
        <a:defRPr sz="1900" b="1" kern="1200">
          <a:solidFill>
            <a:schemeClr val="tx1">
              <a:lumMod val="95000"/>
              <a:lumOff val="5000"/>
            </a:schemeClr>
          </a:solidFill>
          <a:latin typeface="Frutiger LT Std 55 Roman"/>
          <a:ea typeface="+mn-ea"/>
          <a:cs typeface="+mn-cs"/>
        </a:defRPr>
      </a:lvl2pPr>
      <a:lvl3pPr marL="804672" indent="-29260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kern="1200">
          <a:solidFill>
            <a:schemeClr val="tx1"/>
          </a:solidFill>
          <a:latin typeface="Frutiger LT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300" b="0" kern="1200">
          <a:solidFill>
            <a:schemeClr val="bg1"/>
          </a:solidFill>
          <a:latin typeface="Frutiger LT Std 55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7315200" cy="2209800"/>
          </a:xfrm>
        </p:spPr>
        <p:txBody>
          <a:bodyPr/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Peak Capacity Cost &amp; Demand Response</a:t>
            </a:r>
            <a:b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Pacific Northwest demand Response planning committee</a:t>
            </a:r>
            <a:b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bill dickens</a:t>
            </a:r>
            <a:b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Tacoma Power</a:t>
            </a:r>
            <a:b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February 23, 2012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Demand Response: overview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D51AB3-2ADA-48BC-B21F-2910FCCA7BD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 descr="http://www.bpa.gov/Energy/N/images/How-DR-Work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84005"/>
            <a:ext cx="6934200" cy="3721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7E15F-A7DB-4A61-A707-4AD190386D1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-495300" y="346710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33600" y="609600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19200" y="1295400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Cost</a:t>
            </a:r>
          </a:p>
          <a:p>
            <a:r>
              <a:rPr lang="en-US" sz="1200" b="1" dirty="0" smtClean="0"/>
              <a:t>$.MWh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6172201"/>
            <a:ext cx="99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b="1" dirty="0" smtClean="0"/>
              <a:t>Capacity</a:t>
            </a:r>
            <a:endParaRPr lang="en-US" sz="1200" b="1" dirty="0"/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2590800" y="3962400"/>
            <a:ext cx="419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4000500" y="3848100"/>
            <a:ext cx="4343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90800" y="51816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3619500" y="1943100"/>
            <a:ext cx="373380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95800" y="1371600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Load</a:t>
            </a:r>
          </a:p>
          <a:p>
            <a:r>
              <a:rPr lang="en-US" sz="1200" b="1" dirty="0" smtClean="0"/>
              <a:t>With DR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715000" y="144780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Load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086600" y="1371600"/>
            <a:ext cx="1060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Power Supply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67200" y="6172200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/>
          </a:p>
          <a:p>
            <a:r>
              <a:rPr lang="en-US" sz="1200" b="1" dirty="0" smtClean="0"/>
              <a:t>With DR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98482" y="6201878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/>
          </a:p>
          <a:p>
            <a:r>
              <a:rPr lang="en-US" sz="1200" b="1" dirty="0" smtClean="0"/>
              <a:t>No DR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133600" y="4191000"/>
            <a:ext cx="2648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-----------------------------------------------------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219201" y="4114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Cost</a:t>
            </a:r>
          </a:p>
          <a:p>
            <a:r>
              <a:rPr lang="en-US" sz="1200" b="1" dirty="0" smtClean="0"/>
              <a:t>With  DR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133600" y="2362200"/>
            <a:ext cx="4089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------------------------------------------------------------------------------------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371600" y="2286000"/>
            <a:ext cx="58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</a:t>
            </a:r>
            <a:r>
              <a:rPr lang="en-US" sz="1200" b="1" dirty="0" smtClean="0"/>
              <a:t>ost</a:t>
            </a:r>
          </a:p>
          <a:p>
            <a:r>
              <a:rPr lang="en-US" sz="1200" b="1" dirty="0" smtClean="0"/>
              <a:t>No DR</a:t>
            </a:r>
            <a:endParaRPr lang="en-US" sz="1200" b="1" dirty="0"/>
          </a:p>
        </p:txBody>
      </p:sp>
      <p:sp>
        <p:nvSpPr>
          <p:cNvPr id="29" name="Down Arrow 28"/>
          <p:cNvSpPr/>
          <p:nvPr/>
        </p:nvSpPr>
        <p:spPr>
          <a:xfrm>
            <a:off x="1371600" y="2895600"/>
            <a:ext cx="484632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Left Arrow 29"/>
          <p:cNvSpPr/>
          <p:nvPr/>
        </p:nvSpPr>
        <p:spPr>
          <a:xfrm>
            <a:off x="4953000" y="5486400"/>
            <a:ext cx="9906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447800" y="0"/>
            <a:ext cx="4528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ECONOMICS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DEMAND RESPONSE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76800" y="4572000"/>
            <a:ext cx="138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Peak Demand </a:t>
            </a:r>
          </a:p>
          <a:p>
            <a:r>
              <a:rPr lang="en-US" sz="1200" b="1" dirty="0" smtClean="0"/>
              <a:t>Reduction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362200" y="2971800"/>
            <a:ext cx="834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Cost</a:t>
            </a:r>
          </a:p>
          <a:p>
            <a:r>
              <a:rPr lang="en-US" sz="1200" b="1" dirty="0" smtClean="0"/>
              <a:t>Reduction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1561302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Tacoma’s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capacity margin: winter 1-hour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D51AB3-2ADA-48BC-B21F-2910FCCA7BD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762000" y="914400"/>
          <a:ext cx="6731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8E8C-DCB1-486D-B658-14BD2D07BFD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5401" y="1676398"/>
          <a:ext cx="6019799" cy="3657603"/>
        </p:xfrm>
        <a:graphic>
          <a:graphicData uri="http://schemas.openxmlformats.org/drawingml/2006/table">
            <a:tbl>
              <a:tblPr/>
              <a:tblGrid>
                <a:gridCol w="825632"/>
                <a:gridCol w="1731389"/>
                <a:gridCol w="1731389"/>
                <a:gridCol w="1731389"/>
              </a:tblGrid>
              <a:tr h="562708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16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Period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Peak Load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Peak Supply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Peak Load Planning Reserve Margin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15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1-hour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4216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1003 MW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4216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1266 MW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486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5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18-hour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4216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948 MW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4216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1266 MW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486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5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72-hour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216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833 MW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216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1178 MW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86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4216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4216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486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107" y="304800"/>
            <a:ext cx="7113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PEAK LOAD-RESOURCE BALANCE SUMMARY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8E8C-DCB1-486D-B658-14BD2D07BFD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523999" y="1371600"/>
          <a:ext cx="5486401" cy="434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7333" y="381000"/>
            <a:ext cx="6398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MID-C DOW JONES POWER PRICE INDEX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8E8C-DCB1-486D-B658-14BD2D07BFD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871662" y="1438275"/>
          <a:ext cx="5400676" cy="398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4262" y="457200"/>
            <a:ext cx="6316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WHOLE-SALE POWER PRICE FORECAST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858000" cy="1063752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Stars do not align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0" dirty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7696200" cy="48006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US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thermal resources</a:t>
            </a:r>
          </a:p>
          <a:p>
            <a:pPr marL="457200" indent="-457200"/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capacity constraints</a:t>
            </a:r>
          </a:p>
          <a:p>
            <a:pPr marL="457200" indent="-457200"/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flexible rates</a:t>
            </a:r>
          </a:p>
          <a:p>
            <a:pPr marL="457200" indent="-457200"/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rto/iso</a:t>
            </a:r>
          </a:p>
          <a:p>
            <a:pPr marL="457200" indent="-457200"/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Opportunities – wind integration</a:t>
            </a:r>
          </a:p>
          <a:p>
            <a:pPr marL="457200" indent="-457200"/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Qed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D51AB3-2ADA-48BC-B21F-2910FCCA7BD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" descr="View Detail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143000"/>
            <a:ext cx="27432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4199026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B6EF6E3B7F2C498F75440C1C220578" ma:contentTypeVersion="1" ma:contentTypeDescription="Create a new document." ma:contentTypeScope="" ma:versionID="eb3b4085756ef408f0df3fe1242e144a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73F13C6-9E37-4ED9-A681-3F4C0BC1A5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79FD65C-96B4-4F0F-B82C-E8D609F554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79E9E7-EAA4-4E5C-807C-73F0B2FFE395}">
  <ds:schemaRefs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 1</Template>
  <TotalTime>909</TotalTime>
  <Words>118</Words>
  <Application>Microsoft Office PowerPoint</Application>
  <PresentationFormat>On-screen Show (4:3)</PresentationFormat>
  <Paragraphs>74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Frutiger LT 45 Light</vt:lpstr>
      <vt:lpstr>Calibri</vt:lpstr>
      <vt:lpstr>Frutiger LT Std 55 Roman</vt:lpstr>
      <vt:lpstr>Power 1</vt:lpstr>
      <vt:lpstr>Peak Capacity Cost &amp; Demand Response Pacific Northwest demand Response planning committee bill dickens Tacoma Power February 23, 2012</vt:lpstr>
      <vt:lpstr>Demand Response: overview</vt:lpstr>
      <vt:lpstr>Slide 3</vt:lpstr>
      <vt:lpstr>Tacoma’s capacity margin: winter 1-hour</vt:lpstr>
      <vt:lpstr>Slide 5</vt:lpstr>
      <vt:lpstr>Slide 6</vt:lpstr>
      <vt:lpstr>Slide 7</vt:lpstr>
      <vt:lpstr>  conclusion Stars do not align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West Power generation Technologies</dc:title>
  <dc:creator>Dickens, Bill</dc:creator>
  <cp:lastModifiedBy>Dickens, Bill</cp:lastModifiedBy>
  <cp:revision>41</cp:revision>
  <dcterms:created xsi:type="dcterms:W3CDTF">2011-11-08T16:41:17Z</dcterms:created>
  <dcterms:modified xsi:type="dcterms:W3CDTF">2012-02-23T00:00:10Z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0x01010052B6EF6E3B7F2C498F75440C1C220578</vt:lpwstr>
  </property>
</Properties>
</file>