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85" r:id="rId3"/>
    <p:sldId id="290" r:id="rId4"/>
    <p:sldId id="291" r:id="rId5"/>
    <p:sldId id="286" r:id="rId6"/>
    <p:sldId id="287" r:id="rId7"/>
    <p:sldId id="293" r:id="rId8"/>
    <p:sldId id="292" r:id="rId9"/>
    <p:sldId id="288" r:id="rId10"/>
    <p:sldId id="294" r:id="rId11"/>
  </p:sldIdLst>
  <p:sldSz cx="9144000" cy="6858000" type="screen4x3"/>
  <p:notesSz cx="7010400" cy="9296400"/>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85838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433" autoAdjust="0"/>
  </p:normalViewPr>
  <p:slideViewPr>
    <p:cSldViewPr>
      <p:cViewPr varScale="1">
        <p:scale>
          <a:sx n="61" d="100"/>
          <a:sy n="61" d="100"/>
        </p:scale>
        <p:origin x="-90" y="-1104"/>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5053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fld id="{812135BC-C75E-4F87-91F8-EF6BFDBF8FAA}" type="datetimeFigureOut">
              <a:rPr lang="en-US"/>
              <a:pPr>
                <a:defRPr/>
              </a:pPr>
              <a:t>10/22/2009</a:t>
            </a:fld>
            <a:endParaRPr lang="en-US"/>
          </a:p>
        </p:txBody>
      </p:sp>
      <p:sp>
        <p:nvSpPr>
          <p:cNvPr id="15053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5053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70DCCE77-55CD-4C44-8A9D-584FE77E859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3" name="Date Placeholder 2"/>
          <p:cNvSpPr>
            <a:spLocks noGrp="1"/>
          </p:cNvSpPr>
          <p:nvPr>
            <p:ph type="dt" idx="1"/>
          </p:nvPr>
        </p:nvSpPr>
        <p:spPr bwMode="auto">
          <a:xfrm>
            <a:off x="3970338"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defRPr sz="1200"/>
            </a:lvl1pPr>
          </a:lstStyle>
          <a:p>
            <a:pPr>
              <a:defRPr/>
            </a:pPr>
            <a:fld id="{23BD6295-1CC9-4629-A9B7-52359FAD0E3A}" type="datetimeFigureOut">
              <a:rPr lang="en-US"/>
              <a:pPr>
                <a:defRPr/>
              </a:pPr>
              <a:t>10/22/2009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bwMode="auto">
          <a:xfrm>
            <a:off x="701675" y="4416425"/>
            <a:ext cx="5607050"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bwMode="auto">
          <a:xfrm>
            <a:off x="0"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7" name="Slide Number Placeholder 6"/>
          <p:cNvSpPr>
            <a:spLocks noGrp="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503506EE-CFB5-41B0-8D4E-EADDE91D338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6387" name="Slide Number Placeholder 3"/>
          <p:cNvSpPr>
            <a:spLocks noGrp="1"/>
          </p:cNvSpPr>
          <p:nvPr>
            <p:ph type="sldNum" sz="quarter" idx="5"/>
          </p:nvPr>
        </p:nvSpPr>
        <p:spPr>
          <a:noFill/>
        </p:spPr>
        <p:txBody>
          <a:bodyPr/>
          <a:lstStyle/>
          <a:p>
            <a:fld id="{BE41D5C8-7DB0-46A5-9B59-8E3F1436750F}"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a:noFill/>
          <a:ln/>
        </p:spPr>
        <p:txBody>
          <a:bodyPr/>
          <a:lstStyle/>
          <a:p>
            <a:pPr eaLnBrk="1" hangingPunct="1"/>
            <a:endParaRPr lang="en-US" smtClean="0"/>
          </a:p>
        </p:txBody>
      </p:sp>
      <p:sp>
        <p:nvSpPr>
          <p:cNvPr id="34819" name="Slide Number Placeholder 3"/>
          <p:cNvSpPr>
            <a:spLocks noGrp="1"/>
          </p:cNvSpPr>
          <p:nvPr>
            <p:ph type="sldNum" sz="quarter" idx="5"/>
          </p:nvPr>
        </p:nvSpPr>
        <p:spPr>
          <a:noFill/>
        </p:spPr>
        <p:txBody>
          <a:bodyPr/>
          <a:lstStyle/>
          <a:p>
            <a:fld id="{4B36110D-6A34-470B-8EBE-EB1029EA17AA}" type="slidenum">
              <a:rPr lang="en-US" smtClean="0"/>
              <a:pPr/>
              <a:t>10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a:noFill/>
          <a:ln/>
        </p:spPr>
        <p:txBody>
          <a:bodyPr/>
          <a:lstStyle/>
          <a:p>
            <a:pPr eaLnBrk="1" hangingPunct="1"/>
            <a:endParaRPr lang="en-US" smtClean="0"/>
          </a:p>
        </p:txBody>
      </p:sp>
      <p:sp>
        <p:nvSpPr>
          <p:cNvPr id="18435" name="Slide Number Placeholder 3"/>
          <p:cNvSpPr>
            <a:spLocks noGrp="1"/>
          </p:cNvSpPr>
          <p:nvPr>
            <p:ph type="sldNum" sz="quarter" idx="5"/>
          </p:nvPr>
        </p:nvSpPr>
        <p:spPr>
          <a:noFill/>
        </p:spPr>
        <p:txBody>
          <a:bodyPr/>
          <a:lstStyle/>
          <a:p>
            <a:fld id="{06D41D9E-399A-4209-845C-98F90774CF69}"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a:noFill/>
          <a:ln/>
        </p:spPr>
        <p:txBody>
          <a:bodyPr/>
          <a:lstStyle/>
          <a:p>
            <a:pPr eaLnBrk="1" hangingPunct="1"/>
            <a:endParaRPr lang="en-US" smtClean="0"/>
          </a:p>
        </p:txBody>
      </p:sp>
      <p:sp>
        <p:nvSpPr>
          <p:cNvPr id="20483" name="Slide Number Placeholder 3"/>
          <p:cNvSpPr>
            <a:spLocks noGrp="1"/>
          </p:cNvSpPr>
          <p:nvPr>
            <p:ph type="sldNum" sz="quarter" idx="5"/>
          </p:nvPr>
        </p:nvSpPr>
        <p:spPr>
          <a:noFill/>
        </p:spPr>
        <p:txBody>
          <a:bodyPr/>
          <a:lstStyle/>
          <a:p>
            <a:fld id="{01F64D6B-E3F1-493A-9869-E2FD6F83602A}"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a:noFill/>
          <a:ln/>
        </p:spPr>
        <p:txBody>
          <a:bodyPr/>
          <a:lstStyle/>
          <a:p>
            <a:pPr eaLnBrk="1" hangingPunct="1"/>
            <a:endParaRPr lang="en-US" smtClean="0"/>
          </a:p>
        </p:txBody>
      </p:sp>
      <p:sp>
        <p:nvSpPr>
          <p:cNvPr id="22531" name="Slide Number Placeholder 3"/>
          <p:cNvSpPr>
            <a:spLocks noGrp="1"/>
          </p:cNvSpPr>
          <p:nvPr>
            <p:ph type="sldNum" sz="quarter" idx="5"/>
          </p:nvPr>
        </p:nvSpPr>
        <p:spPr>
          <a:noFill/>
        </p:spPr>
        <p:txBody>
          <a:bodyPr/>
          <a:lstStyle/>
          <a:p>
            <a:fld id="{ED3DB768-0D33-4366-A770-7D17A80F9539}"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a:noFill/>
          <a:ln/>
        </p:spPr>
        <p:txBody>
          <a:bodyPr/>
          <a:lstStyle/>
          <a:p>
            <a:pPr eaLnBrk="1" hangingPunct="1"/>
            <a:endParaRPr lang="en-US" smtClean="0"/>
          </a:p>
        </p:txBody>
      </p:sp>
      <p:sp>
        <p:nvSpPr>
          <p:cNvPr id="24579" name="Slide Number Placeholder 3"/>
          <p:cNvSpPr>
            <a:spLocks noGrp="1"/>
          </p:cNvSpPr>
          <p:nvPr>
            <p:ph type="sldNum" sz="quarter" idx="5"/>
          </p:nvPr>
        </p:nvSpPr>
        <p:spPr>
          <a:noFill/>
        </p:spPr>
        <p:txBody>
          <a:bodyPr/>
          <a:lstStyle/>
          <a:p>
            <a:fld id="{6AA349BA-9048-4324-8945-6FFE94F2BB73}"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a:noFill/>
          <a:ln/>
        </p:spPr>
        <p:txBody>
          <a:bodyPr/>
          <a:lstStyle/>
          <a:p>
            <a:pPr eaLnBrk="1" hangingPunct="1"/>
            <a:endParaRPr lang="en-US" smtClean="0"/>
          </a:p>
        </p:txBody>
      </p:sp>
      <p:sp>
        <p:nvSpPr>
          <p:cNvPr id="26627" name="Slide Number Placeholder 3"/>
          <p:cNvSpPr>
            <a:spLocks noGrp="1"/>
          </p:cNvSpPr>
          <p:nvPr>
            <p:ph type="sldNum" sz="quarter" idx="5"/>
          </p:nvPr>
        </p:nvSpPr>
        <p:spPr>
          <a:noFill/>
        </p:spPr>
        <p:txBody>
          <a:bodyPr/>
          <a:lstStyle/>
          <a:p>
            <a:fld id="{63AA67DE-F212-4359-81F7-1BD96A1130B8}"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a:noFill/>
          <a:ln/>
        </p:spPr>
        <p:txBody>
          <a:bodyPr/>
          <a:lstStyle/>
          <a:p>
            <a:pPr eaLnBrk="1" hangingPunct="1"/>
            <a:endParaRPr lang="en-US" smtClean="0"/>
          </a:p>
        </p:txBody>
      </p:sp>
      <p:sp>
        <p:nvSpPr>
          <p:cNvPr id="28675" name="Slide Number Placeholder 3"/>
          <p:cNvSpPr>
            <a:spLocks noGrp="1"/>
          </p:cNvSpPr>
          <p:nvPr>
            <p:ph type="sldNum" sz="quarter" idx="5"/>
          </p:nvPr>
        </p:nvSpPr>
        <p:spPr>
          <a:noFill/>
        </p:spPr>
        <p:txBody>
          <a:bodyPr/>
          <a:lstStyle/>
          <a:p>
            <a:fld id="{0C2CFE4D-C919-4653-8EDF-FF1CF666DDED}"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a:noFill/>
          <a:ln/>
        </p:spPr>
        <p:txBody>
          <a:bodyPr/>
          <a:lstStyle/>
          <a:p>
            <a:pPr eaLnBrk="1" hangingPunct="1"/>
            <a:endParaRPr lang="en-US" smtClean="0"/>
          </a:p>
        </p:txBody>
      </p:sp>
      <p:sp>
        <p:nvSpPr>
          <p:cNvPr id="30723" name="Slide Number Placeholder 3"/>
          <p:cNvSpPr>
            <a:spLocks noGrp="1"/>
          </p:cNvSpPr>
          <p:nvPr>
            <p:ph type="sldNum" sz="quarter" idx="5"/>
          </p:nvPr>
        </p:nvSpPr>
        <p:spPr>
          <a:noFill/>
        </p:spPr>
        <p:txBody>
          <a:bodyPr/>
          <a:lstStyle/>
          <a:p>
            <a:fld id="{F70DD939-00C2-4E76-93A0-2ED8C65D4B71}"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a:noFill/>
          <a:ln/>
        </p:spPr>
        <p:txBody>
          <a:bodyPr/>
          <a:lstStyle/>
          <a:p>
            <a:pPr eaLnBrk="1" hangingPunct="1"/>
            <a:endParaRPr lang="en-US" smtClean="0"/>
          </a:p>
        </p:txBody>
      </p:sp>
      <p:sp>
        <p:nvSpPr>
          <p:cNvPr id="32771" name="Slide Number Placeholder 3"/>
          <p:cNvSpPr>
            <a:spLocks noGrp="1"/>
          </p:cNvSpPr>
          <p:nvPr>
            <p:ph type="sldNum" sz="quarter" idx="5"/>
          </p:nvPr>
        </p:nvSpPr>
        <p:spPr>
          <a:noFill/>
        </p:spPr>
        <p:txBody>
          <a:bodyPr/>
          <a:lstStyle/>
          <a:p>
            <a:fld id="{690A72B7-EAB1-4890-AAD9-593036992427}"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latin typeface="Arial" charset="0"/>
            </a:endParaRPr>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sz="1800">
                <a:latin typeface="+mn-lt"/>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sz="1800">
                <a:latin typeface="+mn-lt"/>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latin typeface="Arial" charset="0"/>
              </a:endParaRPr>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lstStyle>
          <a:p>
            <a:pPr>
              <a:defRPr/>
            </a:pPr>
            <a:fld id="{FB3761A5-B6A1-4356-B235-7889B43FF320}" type="datetimeFigureOut">
              <a:rPr lang="en-US"/>
              <a:pPr>
                <a:defRPr/>
              </a:pPr>
              <a:t>10/22/2009</a:t>
            </a:fld>
            <a:endParaRPr lang="en-US"/>
          </a:p>
        </p:txBody>
      </p:sp>
      <p:sp>
        <p:nvSpPr>
          <p:cNvPr id="12" name="Footer Placeholder 18"/>
          <p:cNvSpPr>
            <a:spLocks noGrp="1"/>
          </p:cNvSpPr>
          <p:nvPr>
            <p:ph type="ftr" sz="quarter" idx="11"/>
          </p:nvPr>
        </p:nvSpPr>
        <p:spPr/>
        <p:txBody>
          <a:bodyPr/>
          <a:lstStyle>
            <a:lvl1pPr>
              <a:defRPr>
                <a:solidFill>
                  <a:srgbClr val="E8F0F4"/>
                </a:solidFill>
              </a:defRPr>
            </a:lvl1pPr>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lstStyle>
          <a:p>
            <a:pPr>
              <a:defRPr/>
            </a:pPr>
            <a:fld id="{F75D7252-5769-458E-964A-44CFD45AF6C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194077C-E443-4B95-8E0C-2789E7B81BBF}" type="datetimeFigureOut">
              <a:rPr lang="en-US"/>
              <a:pPr>
                <a:defRPr/>
              </a:pPr>
              <a:t>10/22/2009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9EC58EE-1C68-4476-9680-129D63B70AD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3AAC51E-4C3C-4D2A-BB1C-9A874445EDED}" type="datetimeFigureOut">
              <a:rPr lang="en-US"/>
              <a:pPr>
                <a:defRPr/>
              </a:pPr>
              <a:t>10/22/2009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F76FC21-FD38-4199-B375-CA601BF7BCB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013CFA83-9BB3-4BF4-A62D-F51FC0AF0D16}" type="datetimeFigureOut">
              <a:rPr lang="en-US"/>
              <a:pPr>
                <a:defRPr/>
              </a:pPr>
              <a:t>10/22/2009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582A0B9-5837-4DCB-B195-C52A080DF08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sz="1800">
              <a:solidFill>
                <a:srgbClr val="FFFFFF"/>
              </a:solidFill>
              <a:latin typeface="Arial" charset="0"/>
            </a:endParaRPr>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sz="1800">
              <a:solidFill>
                <a:srgbClr val="FFFFFF"/>
              </a:solidFill>
              <a:latin typeface="Arial" charset="0"/>
            </a:endParaRPr>
          </a:p>
        </p:txBody>
      </p:sp>
      <p:sp>
        <p:nvSpPr>
          <p:cNvPr id="2" name="Title 1"/>
          <p:cNvSpPr>
            <a:spLocks noGrp="1"/>
          </p:cNvSpPr>
          <p:nvPr>
            <p:ph type="title"/>
          </p:nvPr>
        </p:nvSpPr>
        <p:spPr>
          <a:xfrm>
            <a:off x="722376" y="1059712"/>
            <a:ext cx="7772400" cy="1828800"/>
          </a:xfrm>
        </p:spPr>
        <p:txBody>
          <a:bodyPr anchor="b">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726F98F9-1271-42B5-A404-F571E11F4471}" type="datetimeFigureOut">
              <a:rPr lang="en-US"/>
              <a:pPr>
                <a:defRPr/>
              </a:pPr>
              <a:t>10/22/2009</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3D015761-E1C6-4857-870F-CB2F29A4C6D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lstStyle>
          <a:p>
            <a:pPr>
              <a:defRPr/>
            </a:pPr>
            <a:fld id="{48AFF558-007E-4BC3-8A40-8741F7CFB823}" type="datetimeFigureOut">
              <a:rPr lang="en-US"/>
              <a:pPr>
                <a:defRPr/>
              </a:pPr>
              <a:t>10/22/2009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5082C70D-5739-427C-8678-ABBFEFC9C15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7BD586F5-6847-4FCA-85D1-580360C56355}" type="datetimeFigureOut">
              <a:rPr lang="en-US"/>
              <a:pPr>
                <a:defRPr/>
              </a:pPr>
              <a:t>10/22/2009</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72A897E2-9667-445A-BA96-93D6F6AFFCAC}"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0F2AD827-3809-405E-9944-EF7D77E1B74C}" type="datetimeFigureOut">
              <a:rPr lang="en-US"/>
              <a:pPr>
                <a:defRPr/>
              </a:pPr>
              <a:t>10/22/2009</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10844FC3-7CA0-4073-8CCF-8C238BAFE9A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3BAB7052-CA5C-4FFD-A3A8-08B5DBA8B682}" type="datetimeFigureOut">
              <a:rPr lang="en-US"/>
              <a:pPr>
                <a:defRPr/>
              </a:pPr>
              <a:t>10/22/2009</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98559656-D70A-412A-B8AC-B839053FE7E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1C358C5A-6979-4C7B-949B-8E35F87B74D5}" type="datetimeFigureOut">
              <a:rPr lang="en-US"/>
              <a:pPr>
                <a:defRPr/>
              </a:pPr>
              <a:t>10/22/2009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78EB4F20-87DA-4D00-A529-08426020FA5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sz="1800">
              <a:latin typeface="+mn-lt"/>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sz="1800">
              <a:latin typeface="+mn-lt"/>
            </a:endParaRPr>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latin typeface="Arial" charset="0"/>
            </a:endParaRPr>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sz="1800">
              <a:solidFill>
                <a:srgbClr val="FFFFFF"/>
              </a:solidFill>
              <a:latin typeface="Arial" charset="0"/>
            </a:endParaRPr>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sz="1800">
              <a:solidFill>
                <a:srgbClr val="FFFFFF"/>
              </a:solidFill>
              <a:latin typeface="Arial" charset="0"/>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lvl1pPr>
          </a:lstStyle>
          <a:p>
            <a:pPr>
              <a:defRPr/>
            </a:pPr>
            <a:fld id="{1F1EFAFD-D5A7-405C-AA38-4C70F130A188}" type="datetimeFigureOut">
              <a:rPr lang="en-US"/>
              <a:pPr>
                <a:defRPr/>
              </a:pPr>
              <a:t>10/22/2009</a:t>
            </a:fld>
            <a:endParaRPr lang="en-US"/>
          </a:p>
        </p:txBody>
      </p:sp>
      <p:sp>
        <p:nvSpPr>
          <p:cNvPr id="12" name="Footer Placeholder 5"/>
          <p:cNvSpPr>
            <a:spLocks noGrp="1"/>
          </p:cNvSpPr>
          <p:nvPr>
            <p:ph type="ftr" sz="quarter" idx="11"/>
          </p:nvPr>
        </p:nvSpPr>
        <p:spPr/>
        <p:txBody>
          <a:bodyPr/>
          <a:lstStyle>
            <a:lvl1pPr>
              <a:defRPr/>
            </a:lvl1pPr>
          </a:lstStyle>
          <a:p>
            <a:pPr>
              <a:defRPr/>
            </a:pPr>
            <a:endParaRPr lang="en-US"/>
          </a:p>
        </p:txBody>
      </p:sp>
      <p:sp>
        <p:nvSpPr>
          <p:cNvPr id="13" name="Slide Number Placeholder 6"/>
          <p:cNvSpPr>
            <a:spLocks noGrp="1"/>
          </p:cNvSpPr>
          <p:nvPr>
            <p:ph type="sldNum" sz="quarter" idx="12"/>
          </p:nvPr>
        </p:nvSpPr>
        <p:spPr/>
        <p:txBody>
          <a:bodyPr/>
          <a:lstStyle>
            <a:lvl1pPr>
              <a:defRPr/>
            </a:lvl1pPr>
          </a:lstStyle>
          <a:p>
            <a:pPr>
              <a:defRPr/>
            </a:pPr>
            <a:fld id="{D8981F4C-9514-4D48-90E7-E9FFBA36487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sz="1800">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sz="1800">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latin typeface="Arial" charset="0"/>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wrap="square" lIns="91440" tIns="45720" rIns="91440" bIns="45720" numCol="1" anchor="b" anchorCtr="0" compatLnSpc="1">
            <a:prstTxWarp prst="textNoShape">
              <a:avLst/>
            </a:prstTxWarp>
          </a:bodyPr>
          <a:lstStyle>
            <a:lvl1pPr>
              <a:defRPr sz="1000"/>
            </a:lvl1pPr>
          </a:lstStyle>
          <a:p>
            <a:pPr>
              <a:defRPr/>
            </a:pPr>
            <a:fld id="{E891A74D-E298-4E71-BFAC-ED104178250E}" type="datetimeFigureOut">
              <a:rPr lang="en-US"/>
              <a:pPr>
                <a:defRPr/>
              </a:pPr>
              <a:t>10/22/2009</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pPr>
              <a:defRPr/>
            </a:pPr>
            <a:fld id="{A1EF5F71-1E55-49FB-B1A8-129C69138DA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68" r:id="rId2"/>
    <p:sldLayoutId id="2147483673" r:id="rId3"/>
    <p:sldLayoutId id="2147483674" r:id="rId4"/>
    <p:sldLayoutId id="2147483675" r:id="rId5"/>
    <p:sldLayoutId id="2147483676" r:id="rId6"/>
    <p:sldLayoutId id="2147483669" r:id="rId7"/>
    <p:sldLayoutId id="2147483677" r:id="rId8"/>
    <p:sldLayoutId id="2147483678" r:id="rId9"/>
    <p:sldLayoutId id="2147483670" r:id="rId10"/>
    <p:sldLayoutId id="2147483671" r:id="rId11"/>
  </p:sldLayoutIdLst>
  <p:timing>
    <p:tnLst>
      <p:par>
        <p:cTn id="1" dur="indefinite" restart="never" nodeType="tmRoot"/>
      </p:par>
    </p:tnLst>
  </p:timing>
  <p:txStyles>
    <p:titleStyle>
      <a:lvl1pPr algn="l" rtl="0" eaLnBrk="0" fontAlgn="base" hangingPunct="0">
        <a:spcBef>
          <a:spcPct val="0"/>
        </a:spcBef>
        <a:spcAft>
          <a:spcPct val="0"/>
        </a:spcAft>
        <a:defRPr sz="3500" b="1" kern="1200">
          <a:solidFill>
            <a:schemeClr val="tx2"/>
          </a:solidFill>
          <a:effectLst>
            <a:outerShdw blurRad="31750" dist="25400" dir="5400000" algn="tl" rotWithShape="0">
              <a:srgbClr val="000000">
                <a:alpha val="25000"/>
              </a:srgbClr>
            </a:outerShdw>
          </a:effectLst>
          <a:latin typeface="Arial" charset="0"/>
          <a:ea typeface="+mj-ea"/>
          <a:cs typeface="+mj-cs"/>
        </a:defRPr>
      </a:lvl1pPr>
      <a:lvl2pPr algn="l" rtl="0" eaLnBrk="0" fontAlgn="base" hangingPunct="0">
        <a:spcBef>
          <a:spcPct val="0"/>
        </a:spcBef>
        <a:spcAft>
          <a:spcPct val="0"/>
        </a:spcAft>
        <a:defRPr sz="3500" b="1">
          <a:solidFill>
            <a:schemeClr val="tx2"/>
          </a:solidFill>
          <a:latin typeface="Arial" charset="0"/>
        </a:defRPr>
      </a:lvl2pPr>
      <a:lvl3pPr algn="l" rtl="0" eaLnBrk="0" fontAlgn="base" hangingPunct="0">
        <a:spcBef>
          <a:spcPct val="0"/>
        </a:spcBef>
        <a:spcAft>
          <a:spcPct val="0"/>
        </a:spcAft>
        <a:defRPr sz="3500" b="1">
          <a:solidFill>
            <a:schemeClr val="tx2"/>
          </a:solidFill>
          <a:latin typeface="Arial" charset="0"/>
        </a:defRPr>
      </a:lvl3pPr>
      <a:lvl4pPr algn="l" rtl="0" eaLnBrk="0" fontAlgn="base" hangingPunct="0">
        <a:spcBef>
          <a:spcPct val="0"/>
        </a:spcBef>
        <a:spcAft>
          <a:spcPct val="0"/>
        </a:spcAft>
        <a:defRPr sz="3500" b="1">
          <a:solidFill>
            <a:schemeClr val="tx2"/>
          </a:solidFill>
          <a:latin typeface="Arial" charset="0"/>
        </a:defRPr>
      </a:lvl4pPr>
      <a:lvl5pPr algn="l" rtl="0" eaLnBrk="0" fontAlgn="base" hangingPunct="0">
        <a:spcBef>
          <a:spcPct val="0"/>
        </a:spcBef>
        <a:spcAft>
          <a:spcPct val="0"/>
        </a:spcAft>
        <a:defRPr sz="3500" b="1">
          <a:solidFill>
            <a:schemeClr val="tx2"/>
          </a:solidFill>
          <a:latin typeface="Arial" charset="0"/>
        </a:defRPr>
      </a:lvl5pPr>
      <a:lvl6pPr marL="457200" algn="l" rtl="0" fontAlgn="base">
        <a:spcBef>
          <a:spcPct val="0"/>
        </a:spcBef>
        <a:spcAft>
          <a:spcPct val="0"/>
        </a:spcAft>
        <a:defRPr sz="3500" b="1">
          <a:solidFill>
            <a:schemeClr val="tx2"/>
          </a:solidFill>
          <a:latin typeface="Arial" charset="0"/>
        </a:defRPr>
      </a:lvl6pPr>
      <a:lvl7pPr marL="914400" algn="l" rtl="0" fontAlgn="base">
        <a:spcBef>
          <a:spcPct val="0"/>
        </a:spcBef>
        <a:spcAft>
          <a:spcPct val="0"/>
        </a:spcAft>
        <a:defRPr sz="3500" b="1">
          <a:solidFill>
            <a:schemeClr val="tx2"/>
          </a:solidFill>
          <a:latin typeface="Arial" charset="0"/>
        </a:defRPr>
      </a:lvl7pPr>
      <a:lvl8pPr marL="1371600" algn="l" rtl="0" fontAlgn="base">
        <a:spcBef>
          <a:spcPct val="0"/>
        </a:spcBef>
        <a:spcAft>
          <a:spcPct val="0"/>
        </a:spcAft>
        <a:defRPr sz="3500" b="1">
          <a:solidFill>
            <a:schemeClr val="tx2"/>
          </a:solidFill>
          <a:latin typeface="Arial" charset="0"/>
        </a:defRPr>
      </a:lvl8pPr>
      <a:lvl9pPr marL="1828800" algn="l" rtl="0" fontAlgn="base">
        <a:spcBef>
          <a:spcPct val="0"/>
        </a:spcBef>
        <a:spcAft>
          <a:spcPct val="0"/>
        </a:spcAft>
        <a:defRPr sz="3500" b="1">
          <a:solidFill>
            <a:schemeClr val="tx2"/>
          </a:solidFill>
          <a:latin typeface="Arial"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200" kern="1200">
          <a:solidFill>
            <a:schemeClr val="tx1"/>
          </a:solidFill>
          <a:latin typeface="Arial" charset="0"/>
          <a:ea typeface="+mn-ea"/>
          <a:cs typeface="+mn-cs"/>
        </a:defRPr>
      </a:lvl1pPr>
      <a:lvl2pPr marL="620713" indent="-228600" algn="l" rtl="0" eaLnBrk="0" fontAlgn="base" hangingPunct="0">
        <a:spcBef>
          <a:spcPts val="325"/>
        </a:spcBef>
        <a:spcAft>
          <a:spcPct val="0"/>
        </a:spcAft>
        <a:buClr>
          <a:schemeClr val="accent1"/>
        </a:buClr>
        <a:buFont typeface="Arial" charset="0"/>
        <a:buChar char="◦"/>
        <a:defRPr sz="2200" kern="1200">
          <a:solidFill>
            <a:schemeClr val="tx1"/>
          </a:solidFill>
          <a:latin typeface="Arial" charset="0"/>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200" kern="1200">
          <a:solidFill>
            <a:schemeClr val="tx1"/>
          </a:solidFill>
          <a:latin typeface="Arial" charset="0"/>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2200" kern="1200">
          <a:solidFill>
            <a:schemeClr val="tx1"/>
          </a:solidFill>
          <a:latin typeface="Arial" charset="0"/>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200" kern="1200">
          <a:solidFill>
            <a:schemeClr val="tx1"/>
          </a:solidFill>
          <a:latin typeface="Arial"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ubtitle 2"/>
          <p:cNvSpPr>
            <a:spLocks noGrp="1"/>
          </p:cNvSpPr>
          <p:nvPr>
            <p:ph type="subTitle" idx="1"/>
          </p:nvPr>
        </p:nvSpPr>
        <p:spPr>
          <a:xfrm>
            <a:off x="5867400" y="5334000"/>
            <a:ext cx="3200400" cy="1295400"/>
          </a:xfrm>
        </p:spPr>
        <p:txBody>
          <a:bodyPr/>
          <a:lstStyle/>
          <a:p>
            <a:pPr marR="0" eaLnBrk="1" hangingPunct="1">
              <a:defRPr/>
            </a:pPr>
            <a:endParaRPr lang="en-US" smtClean="0">
              <a:solidFill>
                <a:schemeClr val="bg1"/>
              </a:solidFill>
              <a:effectLst>
                <a:outerShdw blurRad="38100" dist="38100" dir="2700000" algn="tl">
                  <a:srgbClr val="C0C0C0"/>
                </a:outerShdw>
              </a:effectLst>
            </a:endParaRPr>
          </a:p>
          <a:p>
            <a:pPr marR="0" eaLnBrk="1" hangingPunct="1">
              <a:defRPr/>
            </a:pPr>
            <a:r>
              <a:rPr lang="en-US" smtClean="0">
                <a:solidFill>
                  <a:schemeClr val="bg1"/>
                </a:solidFill>
                <a:effectLst>
                  <a:outerShdw blurRad="38100" dist="38100" dir="2700000" algn="tl">
                    <a:srgbClr val="C0C0C0"/>
                  </a:outerShdw>
                </a:effectLst>
              </a:rPr>
              <a:t>October 20 &amp; 21, 2009</a:t>
            </a:r>
          </a:p>
          <a:p>
            <a:pPr marR="0" eaLnBrk="1" hangingPunct="1">
              <a:defRPr/>
            </a:pPr>
            <a:r>
              <a:rPr lang="en-US" smtClean="0">
                <a:solidFill>
                  <a:schemeClr val="bg1"/>
                </a:solidFill>
                <a:effectLst>
                  <a:outerShdw blurRad="38100" dist="38100" dir="2700000" algn="tl">
                    <a:srgbClr val="C0C0C0"/>
                  </a:outerShdw>
                </a:effectLst>
              </a:rPr>
              <a:t>Stevenson, WA</a:t>
            </a:r>
          </a:p>
        </p:txBody>
      </p:sp>
      <p:sp>
        <p:nvSpPr>
          <p:cNvPr id="15362" name="Rectangle 8"/>
          <p:cNvSpPr>
            <a:spLocks noGrp="1"/>
          </p:cNvSpPr>
          <p:nvPr>
            <p:ph type="ctrTitle" idx="4294967295"/>
          </p:nvPr>
        </p:nvSpPr>
        <p:spPr bwMode="auto">
          <a:xfrm>
            <a:off x="152400" y="228600"/>
            <a:ext cx="8839200" cy="1924050"/>
          </a:xfrm>
          <a:noFill/>
        </p:spPr>
        <p:txBody>
          <a:bodyPr/>
          <a:lstStyle/>
          <a:p>
            <a:pPr algn="ctr" eaLnBrk="1" hangingPunct="1"/>
            <a:r>
              <a:rPr lang="en-US" sz="2800" smtClean="0">
                <a:effectLst/>
              </a:rPr>
              <a:t>Columbia Basin Coordinated Anadromous Monitoring Strategy Workshop</a:t>
            </a:r>
          </a:p>
        </p:txBody>
      </p:sp>
      <p:pic>
        <p:nvPicPr>
          <p:cNvPr id="15363" name="Picture 9" descr="600px-Columbiarivermap"/>
          <p:cNvPicPr>
            <a:picLocks noChangeAspect="1" noChangeArrowheads="1"/>
          </p:cNvPicPr>
          <p:nvPr/>
        </p:nvPicPr>
        <p:blipFill>
          <a:blip r:embed="rId3"/>
          <a:srcRect/>
          <a:stretch>
            <a:fillRect/>
          </a:stretch>
        </p:blipFill>
        <p:spPr bwMode="auto">
          <a:xfrm>
            <a:off x="228600" y="2057400"/>
            <a:ext cx="4495800" cy="4495800"/>
          </a:xfrm>
          <a:prstGeom prst="rect">
            <a:avLst/>
          </a:prstGeom>
          <a:noFill/>
          <a:ln w="9525">
            <a:noFill/>
            <a:miter lim="800000"/>
            <a:headEnd/>
            <a:tailEnd/>
          </a:ln>
        </p:spPr>
      </p:pic>
      <p:sp>
        <p:nvSpPr>
          <p:cNvPr id="15364" name="TextBox 4"/>
          <p:cNvSpPr txBox="1">
            <a:spLocks noChangeArrowheads="1"/>
          </p:cNvSpPr>
          <p:nvPr/>
        </p:nvSpPr>
        <p:spPr bwMode="auto">
          <a:xfrm>
            <a:off x="5410200" y="2819400"/>
            <a:ext cx="3429000" cy="769938"/>
          </a:xfrm>
          <a:prstGeom prst="rect">
            <a:avLst/>
          </a:prstGeom>
          <a:noFill/>
          <a:ln w="9525">
            <a:noFill/>
            <a:miter lim="800000"/>
            <a:headEnd/>
            <a:tailEnd/>
          </a:ln>
        </p:spPr>
        <p:txBody>
          <a:bodyPr>
            <a:spAutoFit/>
          </a:bodyPr>
          <a:lstStyle/>
          <a:p>
            <a:r>
              <a:rPr lang="en-US" b="1"/>
              <a:t>Mid Columbia</a:t>
            </a:r>
          </a:p>
          <a:p>
            <a:r>
              <a:rPr lang="en-US" b="1"/>
              <a:t>Sub-Basin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p:nvPr>
        </p:nvSpPr>
        <p:spPr bwMode="auto">
          <a:xfrm>
            <a:off x="457200" y="274638"/>
            <a:ext cx="8229600" cy="563562"/>
          </a:xfrm>
        </p:spPr>
        <p:txBody>
          <a:bodyPr>
            <a:normAutofit fontScale="90000"/>
          </a:bodyPr>
          <a:lstStyle/>
          <a:p>
            <a:pPr algn="ctr" eaLnBrk="1" hangingPunct="1">
              <a:defRPr/>
            </a:pPr>
            <a:r>
              <a:rPr lang="en-US" dirty="0" smtClean="0">
                <a:effectLst/>
              </a:rPr>
              <a:t>5. Gaps and Adjustments</a:t>
            </a:r>
          </a:p>
        </p:txBody>
      </p:sp>
      <p:sp>
        <p:nvSpPr>
          <p:cNvPr id="33794" name="Text Box 17"/>
          <p:cNvSpPr txBox="1">
            <a:spLocks noChangeArrowheads="1"/>
          </p:cNvSpPr>
          <p:nvPr/>
        </p:nvSpPr>
        <p:spPr bwMode="auto">
          <a:xfrm>
            <a:off x="4648200" y="3276600"/>
            <a:ext cx="4267200" cy="336550"/>
          </a:xfrm>
          <a:prstGeom prst="rect">
            <a:avLst/>
          </a:prstGeom>
          <a:solidFill>
            <a:schemeClr val="bg1"/>
          </a:solidFill>
          <a:ln w="9525">
            <a:noFill/>
            <a:miter lim="800000"/>
            <a:headEnd/>
            <a:tailEnd/>
          </a:ln>
        </p:spPr>
        <p:txBody>
          <a:bodyPr>
            <a:spAutoFit/>
          </a:bodyPr>
          <a:lstStyle/>
          <a:p>
            <a:pPr>
              <a:spcBef>
                <a:spcPct val="50000"/>
              </a:spcBef>
            </a:pPr>
            <a:endParaRPr lang="en-US" sz="1600"/>
          </a:p>
        </p:txBody>
      </p:sp>
      <p:sp>
        <p:nvSpPr>
          <p:cNvPr id="33795" name="Text Box 18"/>
          <p:cNvSpPr txBox="1">
            <a:spLocks noChangeArrowheads="1"/>
          </p:cNvSpPr>
          <p:nvPr/>
        </p:nvSpPr>
        <p:spPr bwMode="auto">
          <a:xfrm>
            <a:off x="4648200" y="3810000"/>
            <a:ext cx="4191000" cy="336550"/>
          </a:xfrm>
          <a:prstGeom prst="rect">
            <a:avLst/>
          </a:prstGeom>
          <a:solidFill>
            <a:schemeClr val="bg1"/>
          </a:solidFill>
          <a:ln w="9525">
            <a:noFill/>
            <a:miter lim="800000"/>
            <a:headEnd/>
            <a:tailEnd/>
          </a:ln>
        </p:spPr>
        <p:txBody>
          <a:bodyPr>
            <a:spAutoFit/>
          </a:bodyPr>
          <a:lstStyle/>
          <a:p>
            <a:pPr>
              <a:spcBef>
                <a:spcPct val="50000"/>
              </a:spcBef>
              <a:buFontTx/>
              <a:buChar char="•"/>
            </a:pPr>
            <a:endParaRPr lang="en-US" sz="1600"/>
          </a:p>
        </p:txBody>
      </p:sp>
      <p:sp>
        <p:nvSpPr>
          <p:cNvPr id="33796" name="Text Box 33"/>
          <p:cNvSpPr txBox="1">
            <a:spLocks noChangeArrowheads="1"/>
          </p:cNvSpPr>
          <p:nvPr/>
        </p:nvSpPr>
        <p:spPr bwMode="auto">
          <a:xfrm>
            <a:off x="4648200" y="762000"/>
            <a:ext cx="4267200" cy="304800"/>
          </a:xfrm>
          <a:prstGeom prst="rect">
            <a:avLst/>
          </a:prstGeom>
          <a:solidFill>
            <a:schemeClr val="bg1"/>
          </a:solidFill>
          <a:ln w="9525">
            <a:noFill/>
            <a:miter lim="800000"/>
            <a:headEnd/>
            <a:tailEnd/>
          </a:ln>
        </p:spPr>
        <p:txBody>
          <a:bodyPr>
            <a:spAutoFit/>
          </a:bodyPr>
          <a:lstStyle/>
          <a:p>
            <a:pPr>
              <a:spcBef>
                <a:spcPct val="50000"/>
              </a:spcBef>
            </a:pPr>
            <a:endParaRPr lang="en-US" sz="1400"/>
          </a:p>
        </p:txBody>
      </p:sp>
      <p:sp>
        <p:nvSpPr>
          <p:cNvPr id="69678" name="Rectangle 46"/>
          <p:cNvSpPr>
            <a:spLocks noGrp="1"/>
          </p:cNvSpPr>
          <p:nvPr>
            <p:ph type="body" idx="1"/>
          </p:nvPr>
        </p:nvSpPr>
        <p:spPr>
          <a:xfrm>
            <a:off x="990600" y="914400"/>
            <a:ext cx="7924800" cy="5715000"/>
          </a:xfrm>
        </p:spPr>
        <p:txBody>
          <a:bodyPr/>
          <a:lstStyle/>
          <a:p>
            <a:pPr marL="565150" indent="-457200" eaLnBrk="1" hangingPunct="1">
              <a:lnSpc>
                <a:spcPct val="110000"/>
              </a:lnSpc>
              <a:buFont typeface="Lucida Sans Unicode" pitchFamily="34" charset="0"/>
              <a:buAutoNum type="arabicPeriod"/>
            </a:pPr>
            <a:endParaRPr lang="en-US" sz="2000" smtClean="0"/>
          </a:p>
          <a:p>
            <a:pPr marL="565150" indent="-457200" eaLnBrk="1" hangingPunct="1">
              <a:lnSpc>
                <a:spcPct val="110000"/>
              </a:lnSpc>
              <a:buFont typeface="Lucida Sans Unicode" pitchFamily="34" charset="0"/>
              <a:buAutoNum type="arabicPeriod"/>
            </a:pPr>
            <a:r>
              <a:rPr lang="en-US" sz="2000" smtClean="0"/>
              <a:t>Umatilla – implement IMW for  fish in/ fish out and Habitat effectiveness</a:t>
            </a:r>
          </a:p>
          <a:p>
            <a:pPr marL="565150" indent="-457200" eaLnBrk="1" hangingPunct="1">
              <a:lnSpc>
                <a:spcPct val="110000"/>
              </a:lnSpc>
              <a:buFont typeface="Lucida Sans Unicode" pitchFamily="34" charset="0"/>
              <a:buAutoNum type="arabicPeriod"/>
            </a:pPr>
            <a:endParaRPr lang="en-US" sz="2000" smtClean="0"/>
          </a:p>
          <a:p>
            <a:pPr marL="565150" indent="-457200" eaLnBrk="1" hangingPunct="1">
              <a:lnSpc>
                <a:spcPct val="110000"/>
              </a:lnSpc>
              <a:buFont typeface="Lucida Sans Unicode" pitchFamily="34" charset="0"/>
              <a:buAutoNum type="arabicPeriod"/>
            </a:pPr>
            <a:r>
              <a:rPr lang="en-US" sz="2000" smtClean="0"/>
              <a:t>John Day – expand adult abundance, fish in / fish out monitoring, and hatchery spawner estimates</a:t>
            </a:r>
          </a:p>
          <a:p>
            <a:pPr marL="565150" indent="-457200" eaLnBrk="1" hangingPunct="1">
              <a:lnSpc>
                <a:spcPct val="110000"/>
              </a:lnSpc>
              <a:buFont typeface="Lucida Sans Unicode" pitchFamily="34" charset="0"/>
              <a:buAutoNum type="arabicPeriod"/>
            </a:pPr>
            <a:endParaRPr lang="en-US" sz="2000" smtClean="0"/>
          </a:p>
          <a:p>
            <a:pPr marL="565150" indent="-457200" eaLnBrk="1" hangingPunct="1">
              <a:lnSpc>
                <a:spcPct val="110000"/>
              </a:lnSpc>
              <a:buFont typeface="Lucida Sans Unicode" pitchFamily="34" charset="0"/>
              <a:buAutoNum type="arabicPeriod"/>
            </a:pPr>
            <a:r>
              <a:rPr lang="en-US" sz="2000" smtClean="0"/>
              <a:t>15 mile Cr – implement fish in/ fish out VSP monitoring</a:t>
            </a:r>
          </a:p>
          <a:p>
            <a:pPr marL="565150" indent="-457200" eaLnBrk="1" hangingPunct="1">
              <a:lnSpc>
                <a:spcPct val="110000"/>
              </a:lnSpc>
              <a:buFont typeface="Lucida Sans Unicode" pitchFamily="34" charset="0"/>
              <a:buAutoNum type="arabicPeriod"/>
            </a:pPr>
            <a:endParaRPr lang="en-US" sz="2000" smtClean="0"/>
          </a:p>
          <a:p>
            <a:pPr marL="565150" indent="-457200" eaLnBrk="1" hangingPunct="1">
              <a:lnSpc>
                <a:spcPct val="110000"/>
              </a:lnSpc>
              <a:buFont typeface="Lucida Sans Unicode" pitchFamily="34" charset="0"/>
              <a:buAutoNum type="arabicPeriod"/>
            </a:pPr>
            <a:r>
              <a:rPr lang="en-US" sz="2000" smtClean="0"/>
              <a:t>Deschutes -  implement R/S and stray impact proposal in east side pop; conduct steelhead fall back and hatchery spawner distribution study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67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67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967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9678">
                                            <p:txEl>
                                              <p:pRg st="7" end="7"/>
                                            </p:txEl>
                                          </p:spTgt>
                                        </p:tgtEl>
                                        <p:attrNameLst>
                                          <p:attrName>style.visibility</p:attrName>
                                        </p:attrNameLst>
                                      </p:cBhvr>
                                      <p:to>
                                        <p:strVal val="visible"/>
                                      </p:to>
                                    </p:set>
                                  </p:childTnLst>
                                </p:cTn>
                              </p:par>
                              <p:par>
                                <p:cTn id="19" presetID="3" presetClass="emph" presetSubtype="2" fill="hold" grpId="1" nodeType="withEffect">
                                  <p:stCondLst>
                                    <p:cond delay="0"/>
                                  </p:stCondLst>
                                  <p:childTnLst>
                                    <p:animClr clrSpc="rgb" dir="cw">
                                      <p:cBhvr override="childStyle">
                                        <p:cTn id="20" dur="500" fill="hold"/>
                                        <p:tgtEl>
                                          <p:spTgt spid="69678">
                                            <p:txEl>
                                              <p:pRg st="1" end="1"/>
                                            </p:txEl>
                                          </p:spTgt>
                                        </p:tgtEl>
                                        <p:attrNameLst>
                                          <p:attrName>style.color</p:attrName>
                                        </p:attrNameLst>
                                      </p:cBhvr>
                                      <p:to>
                                        <a:srgbClr val="858383"/>
                                      </p:to>
                                    </p:animClr>
                                  </p:childTnLst>
                                </p:cTn>
                              </p:par>
                            </p:childTnLst>
                          </p:cTn>
                        </p:par>
                      </p:childTnLst>
                    </p:cTn>
                  </p:par>
                  <p:par>
                    <p:cTn id="21" fill="hold">
                      <p:stCondLst>
                        <p:cond delay="indefinite"/>
                      </p:stCondLst>
                      <p:childTnLst>
                        <p:par>
                          <p:cTn id="22" fill="hold">
                            <p:stCondLst>
                              <p:cond delay="0"/>
                            </p:stCondLst>
                            <p:childTnLst>
                              <p:par>
                                <p:cTn id="23" presetID="3" presetClass="emph" presetSubtype="2" fill="hold" grpId="1" nodeType="clickEffect">
                                  <p:stCondLst>
                                    <p:cond delay="0"/>
                                  </p:stCondLst>
                                  <p:childTnLst>
                                    <p:animClr clrSpc="rgb" dir="cw">
                                      <p:cBhvr override="childStyle">
                                        <p:cTn id="24" dur="500" fill="hold"/>
                                        <p:tgtEl>
                                          <p:spTgt spid="69678">
                                            <p:txEl>
                                              <p:pRg st="3" end="3"/>
                                            </p:txEl>
                                          </p:spTgt>
                                        </p:tgtEl>
                                        <p:attrNameLst>
                                          <p:attrName>style.color</p:attrName>
                                        </p:attrNameLst>
                                      </p:cBhvr>
                                      <p:to>
                                        <a:srgbClr val="858383"/>
                                      </p:to>
                                    </p:animClr>
                                  </p:childTnLst>
                                </p:cTn>
                              </p:par>
                            </p:childTnLst>
                          </p:cTn>
                        </p:par>
                      </p:childTnLst>
                    </p:cTn>
                  </p:par>
                  <p:par>
                    <p:cTn id="25" fill="hold">
                      <p:stCondLst>
                        <p:cond delay="indefinite"/>
                      </p:stCondLst>
                      <p:childTnLst>
                        <p:par>
                          <p:cTn id="26" fill="hold">
                            <p:stCondLst>
                              <p:cond delay="0"/>
                            </p:stCondLst>
                            <p:childTnLst>
                              <p:par>
                                <p:cTn id="27" presetID="3" presetClass="emph" presetSubtype="2" fill="hold" grpId="1" nodeType="clickEffect">
                                  <p:stCondLst>
                                    <p:cond delay="0"/>
                                  </p:stCondLst>
                                  <p:childTnLst>
                                    <p:animClr clrSpc="rgb" dir="cw">
                                      <p:cBhvr override="childStyle">
                                        <p:cTn id="28" dur="500" fill="hold"/>
                                        <p:tgtEl>
                                          <p:spTgt spid="69678">
                                            <p:txEl>
                                              <p:pRg st="5" end="5"/>
                                            </p:txEl>
                                          </p:spTgt>
                                        </p:tgtEl>
                                        <p:attrNameLst>
                                          <p:attrName>style.color</p:attrName>
                                        </p:attrNameLst>
                                      </p:cBhvr>
                                      <p:to>
                                        <a:srgbClr val="858383"/>
                                      </p:to>
                                    </p:animClr>
                                  </p:childTnLst>
                                </p:cTn>
                              </p:par>
                            </p:childTnLst>
                          </p:cTn>
                        </p:par>
                      </p:childTnLst>
                    </p:cTn>
                  </p:par>
                  <p:par>
                    <p:cTn id="29" fill="hold">
                      <p:stCondLst>
                        <p:cond delay="indefinite"/>
                      </p:stCondLst>
                      <p:childTnLst>
                        <p:par>
                          <p:cTn id="30" fill="hold">
                            <p:stCondLst>
                              <p:cond delay="0"/>
                            </p:stCondLst>
                            <p:childTnLst>
                              <p:par>
                                <p:cTn id="31" presetID="3" presetClass="emph" presetSubtype="2" fill="hold" grpId="1" nodeType="clickEffect">
                                  <p:stCondLst>
                                    <p:cond delay="0"/>
                                  </p:stCondLst>
                                  <p:childTnLst>
                                    <p:animClr clrSpc="rgb" dir="cw">
                                      <p:cBhvr override="childStyle">
                                        <p:cTn id="32" dur="500" fill="hold"/>
                                        <p:tgtEl>
                                          <p:spTgt spid="69678">
                                            <p:txEl>
                                              <p:pRg st="7" end="7"/>
                                            </p:txEl>
                                          </p:spTgt>
                                        </p:tgtEl>
                                        <p:attrNameLst>
                                          <p:attrName>style.color</p:attrName>
                                        </p:attrNameLst>
                                      </p:cBhvr>
                                      <p:to>
                                        <a:srgbClr val="858383"/>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78" grpId="0" build="p"/>
      <p:bldP spid="69678"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p:nvPr>
        </p:nvSpPr>
        <p:spPr bwMode="auto">
          <a:xfrm>
            <a:off x="457200" y="274638"/>
            <a:ext cx="8229600" cy="563562"/>
          </a:xfrm>
        </p:spPr>
        <p:txBody>
          <a:bodyPr>
            <a:normAutofit fontScale="90000"/>
          </a:bodyPr>
          <a:lstStyle/>
          <a:p>
            <a:pPr algn="ctr" eaLnBrk="1" hangingPunct="1">
              <a:defRPr/>
            </a:pPr>
            <a:r>
              <a:rPr lang="en-US" dirty="0" smtClean="0">
                <a:effectLst/>
              </a:rPr>
              <a:t>Outline</a:t>
            </a:r>
          </a:p>
        </p:txBody>
      </p:sp>
      <p:sp>
        <p:nvSpPr>
          <p:cNvPr id="17410" name="Text Box 17"/>
          <p:cNvSpPr txBox="1">
            <a:spLocks noChangeArrowheads="1"/>
          </p:cNvSpPr>
          <p:nvPr/>
        </p:nvSpPr>
        <p:spPr bwMode="auto">
          <a:xfrm>
            <a:off x="4648200" y="3276600"/>
            <a:ext cx="4267200" cy="336550"/>
          </a:xfrm>
          <a:prstGeom prst="rect">
            <a:avLst/>
          </a:prstGeom>
          <a:solidFill>
            <a:schemeClr val="bg1"/>
          </a:solidFill>
          <a:ln w="9525">
            <a:noFill/>
            <a:miter lim="800000"/>
            <a:headEnd/>
            <a:tailEnd/>
          </a:ln>
        </p:spPr>
        <p:txBody>
          <a:bodyPr>
            <a:spAutoFit/>
          </a:bodyPr>
          <a:lstStyle/>
          <a:p>
            <a:pPr>
              <a:spcBef>
                <a:spcPct val="50000"/>
              </a:spcBef>
            </a:pPr>
            <a:endParaRPr lang="en-US" sz="1600"/>
          </a:p>
        </p:txBody>
      </p:sp>
      <p:sp>
        <p:nvSpPr>
          <p:cNvPr id="17411" name="Text Box 18"/>
          <p:cNvSpPr txBox="1">
            <a:spLocks noChangeArrowheads="1"/>
          </p:cNvSpPr>
          <p:nvPr/>
        </p:nvSpPr>
        <p:spPr bwMode="auto">
          <a:xfrm>
            <a:off x="4648200" y="3810000"/>
            <a:ext cx="4191000" cy="336550"/>
          </a:xfrm>
          <a:prstGeom prst="rect">
            <a:avLst/>
          </a:prstGeom>
          <a:solidFill>
            <a:schemeClr val="bg1"/>
          </a:solidFill>
          <a:ln w="9525">
            <a:noFill/>
            <a:miter lim="800000"/>
            <a:headEnd/>
            <a:tailEnd/>
          </a:ln>
        </p:spPr>
        <p:txBody>
          <a:bodyPr>
            <a:spAutoFit/>
          </a:bodyPr>
          <a:lstStyle/>
          <a:p>
            <a:pPr>
              <a:spcBef>
                <a:spcPct val="50000"/>
              </a:spcBef>
              <a:buFontTx/>
              <a:buChar char="•"/>
            </a:pPr>
            <a:endParaRPr lang="en-US" sz="1600"/>
          </a:p>
        </p:txBody>
      </p:sp>
      <p:sp>
        <p:nvSpPr>
          <p:cNvPr id="17412" name="Text Box 33"/>
          <p:cNvSpPr txBox="1">
            <a:spLocks noChangeArrowheads="1"/>
          </p:cNvSpPr>
          <p:nvPr/>
        </p:nvSpPr>
        <p:spPr bwMode="auto">
          <a:xfrm>
            <a:off x="4648200" y="762000"/>
            <a:ext cx="4267200" cy="304800"/>
          </a:xfrm>
          <a:prstGeom prst="rect">
            <a:avLst/>
          </a:prstGeom>
          <a:solidFill>
            <a:schemeClr val="bg1"/>
          </a:solidFill>
          <a:ln w="9525">
            <a:noFill/>
            <a:miter lim="800000"/>
            <a:headEnd/>
            <a:tailEnd/>
          </a:ln>
        </p:spPr>
        <p:txBody>
          <a:bodyPr>
            <a:spAutoFit/>
          </a:bodyPr>
          <a:lstStyle/>
          <a:p>
            <a:pPr>
              <a:spcBef>
                <a:spcPct val="50000"/>
              </a:spcBef>
            </a:pPr>
            <a:endParaRPr lang="en-US" sz="1400"/>
          </a:p>
        </p:txBody>
      </p:sp>
      <p:sp>
        <p:nvSpPr>
          <p:cNvPr id="69678" name="Rectangle 46"/>
          <p:cNvSpPr>
            <a:spLocks noGrp="1"/>
          </p:cNvSpPr>
          <p:nvPr>
            <p:ph type="body" idx="1"/>
          </p:nvPr>
        </p:nvSpPr>
        <p:spPr>
          <a:xfrm>
            <a:off x="990600" y="914400"/>
            <a:ext cx="7924800" cy="5715000"/>
          </a:xfrm>
        </p:spPr>
        <p:txBody>
          <a:bodyPr/>
          <a:lstStyle/>
          <a:p>
            <a:pPr marL="565150" indent="-457200" eaLnBrk="1" hangingPunct="1">
              <a:lnSpc>
                <a:spcPct val="110000"/>
              </a:lnSpc>
              <a:buClr>
                <a:schemeClr val="tx1"/>
              </a:buClr>
              <a:buFont typeface="Lucida Sans Unicode" pitchFamily="34" charset="0"/>
              <a:buAutoNum type="arabicPeriod"/>
            </a:pPr>
            <a:r>
              <a:rPr lang="en-US" sz="2000" smtClean="0"/>
              <a:t>Background Information, e.g.:</a:t>
            </a:r>
          </a:p>
          <a:p>
            <a:pPr marL="1060450" lvl="2" indent="-457200" eaLnBrk="1" hangingPunct="1">
              <a:lnSpc>
                <a:spcPct val="110000"/>
              </a:lnSpc>
              <a:buClr>
                <a:schemeClr val="tx1"/>
              </a:buClr>
              <a:buFont typeface="Lucida Sans Unicode" pitchFamily="34" charset="0"/>
              <a:buAutoNum type="alphaLcParenR"/>
            </a:pPr>
            <a:r>
              <a:rPr lang="en-US" sz="1800" smtClean="0"/>
              <a:t>Number of MPGs</a:t>
            </a:r>
          </a:p>
          <a:p>
            <a:pPr marL="1060450" lvl="2" indent="-457200" eaLnBrk="1" hangingPunct="1">
              <a:lnSpc>
                <a:spcPct val="110000"/>
              </a:lnSpc>
              <a:buClr>
                <a:schemeClr val="tx1"/>
              </a:buClr>
              <a:buFont typeface="Lucida Sans Unicode" pitchFamily="34" charset="0"/>
              <a:buAutoNum type="alphaLcParenR"/>
            </a:pPr>
            <a:r>
              <a:rPr lang="en-US" sz="1800" smtClean="0"/>
              <a:t>Number of Populations</a:t>
            </a:r>
          </a:p>
          <a:p>
            <a:pPr marL="1060450" lvl="2" indent="-457200" eaLnBrk="1" hangingPunct="1">
              <a:lnSpc>
                <a:spcPct val="110000"/>
              </a:lnSpc>
              <a:buClr>
                <a:schemeClr val="tx1"/>
              </a:buClr>
              <a:buFont typeface="Lucida Sans Unicode" pitchFamily="34" charset="0"/>
              <a:buAutoNum type="alphaLcParenR"/>
            </a:pPr>
            <a:r>
              <a:rPr lang="en-US" sz="1800" smtClean="0"/>
              <a:t>Other</a:t>
            </a:r>
          </a:p>
          <a:p>
            <a:pPr marL="565150" indent="-457200" eaLnBrk="1" hangingPunct="1">
              <a:lnSpc>
                <a:spcPct val="110000"/>
              </a:lnSpc>
              <a:buClr>
                <a:schemeClr val="tx1"/>
              </a:buClr>
              <a:buFont typeface="Lucida Sans Unicode" pitchFamily="34" charset="0"/>
              <a:buAutoNum type="arabicPeriod"/>
            </a:pPr>
            <a:r>
              <a:rPr lang="en-US" sz="2000" smtClean="0"/>
              <a:t>Factors that Affect the Strategy </a:t>
            </a:r>
          </a:p>
          <a:p>
            <a:pPr marL="1060450" lvl="2" indent="-457200" eaLnBrk="1" hangingPunct="1">
              <a:lnSpc>
                <a:spcPct val="110000"/>
              </a:lnSpc>
              <a:buClr>
                <a:schemeClr val="tx1"/>
              </a:buClr>
              <a:buFont typeface="Wingdings 2" pitchFamily="18" charset="2"/>
              <a:buNone/>
            </a:pPr>
            <a:r>
              <a:rPr lang="en-US" sz="1800" smtClean="0"/>
              <a:t>(e.g., landscape description, infrastructural opportunities, etc.)</a:t>
            </a:r>
          </a:p>
          <a:p>
            <a:pPr marL="565150" indent="-457200" eaLnBrk="1" hangingPunct="1">
              <a:lnSpc>
                <a:spcPct val="110000"/>
              </a:lnSpc>
              <a:buClr>
                <a:schemeClr val="tx1"/>
              </a:buClr>
              <a:buFont typeface="Lucida Sans Unicode" pitchFamily="34" charset="0"/>
              <a:buAutoNum type="arabicPeriod"/>
            </a:pPr>
            <a:r>
              <a:rPr lang="en-US" sz="2000" smtClean="0"/>
              <a:t>Existing Work</a:t>
            </a:r>
          </a:p>
          <a:p>
            <a:pPr marL="1060450" lvl="2" indent="-457200" eaLnBrk="1" hangingPunct="1">
              <a:lnSpc>
                <a:spcPct val="110000"/>
              </a:lnSpc>
              <a:buClr>
                <a:schemeClr val="tx1"/>
              </a:buClr>
              <a:buFont typeface="Wingdings 2" pitchFamily="18" charset="2"/>
              <a:buNone/>
            </a:pPr>
            <a:r>
              <a:rPr lang="en-US" sz="1800" smtClean="0"/>
              <a:t>(Brief narrative describing overall level of effort)</a:t>
            </a:r>
          </a:p>
          <a:p>
            <a:pPr marL="565150" indent="-457200" eaLnBrk="1" hangingPunct="1">
              <a:lnSpc>
                <a:spcPct val="110000"/>
              </a:lnSpc>
              <a:buClr>
                <a:schemeClr val="tx1"/>
              </a:buClr>
              <a:buFont typeface="Lucida Sans Unicode" pitchFamily="34" charset="0"/>
              <a:buAutoNum type="arabicPeriod"/>
            </a:pPr>
            <a:r>
              <a:rPr lang="en-US" sz="2000" smtClean="0"/>
              <a:t>Overall Strategy</a:t>
            </a:r>
          </a:p>
          <a:p>
            <a:pPr marL="1060450" lvl="2" indent="-457200" eaLnBrk="1" hangingPunct="1">
              <a:lnSpc>
                <a:spcPct val="110000"/>
              </a:lnSpc>
              <a:buClr>
                <a:schemeClr val="tx1"/>
              </a:buClr>
              <a:buFont typeface="Lucida Sans Unicode" pitchFamily="34" charset="0"/>
              <a:buAutoNum type="alphaLcParenR"/>
            </a:pPr>
            <a:r>
              <a:rPr lang="en-US" sz="1800" smtClean="0"/>
              <a:t>VSP</a:t>
            </a:r>
          </a:p>
          <a:p>
            <a:pPr marL="1060450" lvl="2" indent="-457200" eaLnBrk="1" hangingPunct="1">
              <a:lnSpc>
                <a:spcPct val="110000"/>
              </a:lnSpc>
              <a:buClr>
                <a:schemeClr val="tx1"/>
              </a:buClr>
              <a:buFont typeface="Lucida Sans Unicode" pitchFamily="34" charset="0"/>
              <a:buAutoNum type="alphaLcParenR"/>
            </a:pPr>
            <a:r>
              <a:rPr lang="en-US" sz="1800" smtClean="0"/>
              <a:t>BiOp Requirements</a:t>
            </a:r>
          </a:p>
          <a:p>
            <a:pPr marL="1060450" lvl="2" indent="-457200" eaLnBrk="1" hangingPunct="1">
              <a:lnSpc>
                <a:spcPct val="110000"/>
              </a:lnSpc>
              <a:buClr>
                <a:schemeClr val="tx1"/>
              </a:buClr>
              <a:buFont typeface="Lucida Sans Unicode" pitchFamily="34" charset="0"/>
              <a:buAutoNum type="alphaLcParenR"/>
            </a:pPr>
            <a:r>
              <a:rPr lang="en-US" sz="1800" smtClean="0"/>
              <a:t>Habitat Effectiveness</a:t>
            </a:r>
          </a:p>
          <a:p>
            <a:pPr marL="1060450" lvl="2" indent="-457200" eaLnBrk="1" hangingPunct="1">
              <a:lnSpc>
                <a:spcPct val="110000"/>
              </a:lnSpc>
              <a:buClr>
                <a:schemeClr val="tx1"/>
              </a:buClr>
              <a:buFont typeface="Lucida Sans Unicode" pitchFamily="34" charset="0"/>
              <a:buAutoNum type="alphaLcParenR"/>
            </a:pPr>
            <a:r>
              <a:rPr lang="en-US" sz="1800" smtClean="0"/>
              <a:t>Hatchery Effectiveness</a:t>
            </a:r>
          </a:p>
          <a:p>
            <a:pPr marL="565150" indent="-457200" eaLnBrk="1" hangingPunct="1">
              <a:lnSpc>
                <a:spcPct val="110000"/>
              </a:lnSpc>
              <a:buClr>
                <a:schemeClr val="tx1"/>
              </a:buClr>
              <a:buFont typeface="Lucida Sans Unicode" pitchFamily="34" charset="0"/>
              <a:buAutoNum type="arabicPeriod"/>
            </a:pPr>
            <a:r>
              <a:rPr lang="en-US" sz="2000" smtClean="0"/>
              <a:t>Gaps and Adjustments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67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967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967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9678">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9678">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9678">
                                            <p:txEl>
                                              <p:pRg st="5" end="5"/>
                                            </p:txEl>
                                          </p:spTgt>
                                        </p:tgtEl>
                                        <p:attrNameLst>
                                          <p:attrName>style.visibility</p:attrName>
                                        </p:attrNameLst>
                                      </p:cBhvr>
                                      <p:to>
                                        <p:strVal val="visible"/>
                                      </p:to>
                                    </p:set>
                                  </p:childTnLst>
                                </p:cTn>
                              </p:par>
                              <p:par>
                                <p:cTn id="19" presetID="3" presetClass="emph" presetSubtype="2" fill="hold" grpId="1" nodeType="withEffect">
                                  <p:stCondLst>
                                    <p:cond delay="0"/>
                                  </p:stCondLst>
                                  <p:childTnLst>
                                    <p:animClr clrSpc="rgb" dir="cw">
                                      <p:cBhvr override="childStyle">
                                        <p:cTn id="20" dur="500" fill="hold"/>
                                        <p:tgtEl>
                                          <p:spTgt spid="69678">
                                            <p:txEl>
                                              <p:pRg st="0" end="0"/>
                                            </p:txEl>
                                          </p:spTgt>
                                        </p:tgtEl>
                                        <p:attrNameLst>
                                          <p:attrName>style.color</p:attrName>
                                        </p:attrNameLst>
                                      </p:cBhvr>
                                      <p:to>
                                        <a:srgbClr val="858383"/>
                                      </p:to>
                                    </p:animClr>
                                  </p:childTnLst>
                                </p:cTn>
                              </p:par>
                              <p:par>
                                <p:cTn id="21" presetID="3" presetClass="emph" presetSubtype="2" fill="hold" grpId="1" nodeType="withEffect">
                                  <p:stCondLst>
                                    <p:cond delay="0"/>
                                  </p:stCondLst>
                                  <p:childTnLst>
                                    <p:animClr clrSpc="rgb" dir="cw">
                                      <p:cBhvr override="childStyle">
                                        <p:cTn id="22" dur="500" fill="hold"/>
                                        <p:tgtEl>
                                          <p:spTgt spid="69678">
                                            <p:txEl>
                                              <p:pRg st="1" end="1"/>
                                            </p:txEl>
                                          </p:spTgt>
                                        </p:tgtEl>
                                        <p:attrNameLst>
                                          <p:attrName>style.color</p:attrName>
                                        </p:attrNameLst>
                                      </p:cBhvr>
                                      <p:to>
                                        <a:srgbClr val="858383"/>
                                      </p:to>
                                    </p:animClr>
                                  </p:childTnLst>
                                </p:cTn>
                              </p:par>
                              <p:par>
                                <p:cTn id="23" presetID="3" presetClass="emph" presetSubtype="2" fill="hold" grpId="1" nodeType="withEffect">
                                  <p:stCondLst>
                                    <p:cond delay="0"/>
                                  </p:stCondLst>
                                  <p:childTnLst>
                                    <p:animClr clrSpc="rgb" dir="cw">
                                      <p:cBhvr override="childStyle">
                                        <p:cTn id="24" dur="500" fill="hold"/>
                                        <p:tgtEl>
                                          <p:spTgt spid="69678">
                                            <p:txEl>
                                              <p:pRg st="2" end="2"/>
                                            </p:txEl>
                                          </p:spTgt>
                                        </p:tgtEl>
                                        <p:attrNameLst>
                                          <p:attrName>style.color</p:attrName>
                                        </p:attrNameLst>
                                      </p:cBhvr>
                                      <p:to>
                                        <a:srgbClr val="858383"/>
                                      </p:to>
                                    </p:animClr>
                                  </p:childTnLst>
                                </p:cTn>
                              </p:par>
                              <p:par>
                                <p:cTn id="25" presetID="3" presetClass="emph" presetSubtype="2" fill="hold" grpId="1" nodeType="withEffect">
                                  <p:stCondLst>
                                    <p:cond delay="0"/>
                                  </p:stCondLst>
                                  <p:childTnLst>
                                    <p:animClr clrSpc="rgb" dir="cw">
                                      <p:cBhvr override="childStyle">
                                        <p:cTn id="26" dur="500" fill="hold"/>
                                        <p:tgtEl>
                                          <p:spTgt spid="69678">
                                            <p:txEl>
                                              <p:pRg st="3" end="3"/>
                                            </p:txEl>
                                          </p:spTgt>
                                        </p:tgtEl>
                                        <p:attrNameLst>
                                          <p:attrName>style.color</p:attrName>
                                        </p:attrNameLst>
                                      </p:cBhvr>
                                      <p:to>
                                        <a:srgbClr val="858383"/>
                                      </p:to>
                                    </p:animClr>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9678">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9678">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9678">
                                            <p:txEl>
                                              <p:pRg st="8" end="8"/>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9678">
                                            <p:txEl>
                                              <p:pRg st="9" end="9"/>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9678">
                                            <p:txEl>
                                              <p:pRg st="10" end="10"/>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9678">
                                            <p:txEl>
                                              <p:pRg st="11" end="11"/>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9678">
                                            <p:txEl>
                                              <p:pRg st="12" end="1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9678">
                                            <p:txEl>
                                              <p:pRg st="13" end="13"/>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3" presetClass="emph" presetSubtype="2" fill="hold" grpId="1" nodeType="clickEffect">
                                  <p:stCondLst>
                                    <p:cond delay="0"/>
                                  </p:stCondLst>
                                  <p:childTnLst>
                                    <p:animClr clrSpc="rgb" dir="cw">
                                      <p:cBhvr override="childStyle">
                                        <p:cTn id="52" dur="500" fill="hold"/>
                                        <p:tgtEl>
                                          <p:spTgt spid="69678">
                                            <p:txEl>
                                              <p:pRg st="4" end="4"/>
                                            </p:txEl>
                                          </p:spTgt>
                                        </p:tgtEl>
                                        <p:attrNameLst>
                                          <p:attrName>style.color</p:attrName>
                                        </p:attrNameLst>
                                      </p:cBhvr>
                                      <p:to>
                                        <a:srgbClr val="858383"/>
                                      </p:to>
                                    </p:animClr>
                                  </p:childTnLst>
                                </p:cTn>
                              </p:par>
                              <p:par>
                                <p:cTn id="53" presetID="3" presetClass="emph" presetSubtype="2" fill="hold" grpId="1" nodeType="withEffect">
                                  <p:stCondLst>
                                    <p:cond delay="0"/>
                                  </p:stCondLst>
                                  <p:childTnLst>
                                    <p:animClr clrSpc="rgb" dir="cw">
                                      <p:cBhvr override="childStyle">
                                        <p:cTn id="54" dur="500" fill="hold"/>
                                        <p:tgtEl>
                                          <p:spTgt spid="69678">
                                            <p:txEl>
                                              <p:pRg st="5" end="5"/>
                                            </p:txEl>
                                          </p:spTgt>
                                        </p:tgtEl>
                                        <p:attrNameLst>
                                          <p:attrName>style.color</p:attrName>
                                        </p:attrNameLst>
                                      </p:cBhvr>
                                      <p:to>
                                        <a:srgbClr val="858383"/>
                                      </p:to>
                                    </p:animClr>
                                  </p:childTnLst>
                                </p:cTn>
                              </p:par>
                            </p:childTnLst>
                          </p:cTn>
                        </p:par>
                      </p:childTnLst>
                    </p:cTn>
                  </p:par>
                  <p:par>
                    <p:cTn id="55" fill="hold">
                      <p:stCondLst>
                        <p:cond delay="indefinite"/>
                      </p:stCondLst>
                      <p:childTnLst>
                        <p:par>
                          <p:cTn id="56" fill="hold">
                            <p:stCondLst>
                              <p:cond delay="0"/>
                            </p:stCondLst>
                            <p:childTnLst>
                              <p:par>
                                <p:cTn id="57" presetID="3" presetClass="emph" presetSubtype="2" fill="hold" grpId="1" nodeType="clickEffect">
                                  <p:stCondLst>
                                    <p:cond delay="0"/>
                                  </p:stCondLst>
                                  <p:childTnLst>
                                    <p:animClr clrSpc="rgb" dir="cw">
                                      <p:cBhvr override="childStyle">
                                        <p:cTn id="58" dur="500" fill="hold"/>
                                        <p:tgtEl>
                                          <p:spTgt spid="69678">
                                            <p:txEl>
                                              <p:pRg st="6" end="6"/>
                                            </p:txEl>
                                          </p:spTgt>
                                        </p:tgtEl>
                                        <p:attrNameLst>
                                          <p:attrName>style.color</p:attrName>
                                        </p:attrNameLst>
                                      </p:cBhvr>
                                      <p:to>
                                        <a:srgbClr val="858383"/>
                                      </p:to>
                                    </p:animClr>
                                  </p:childTnLst>
                                </p:cTn>
                              </p:par>
                              <p:par>
                                <p:cTn id="59" presetID="3" presetClass="emph" presetSubtype="2" fill="hold" grpId="1" nodeType="withEffect">
                                  <p:stCondLst>
                                    <p:cond delay="0"/>
                                  </p:stCondLst>
                                  <p:childTnLst>
                                    <p:animClr clrSpc="rgb" dir="cw">
                                      <p:cBhvr override="childStyle">
                                        <p:cTn id="60" dur="500" fill="hold"/>
                                        <p:tgtEl>
                                          <p:spTgt spid="69678">
                                            <p:txEl>
                                              <p:pRg st="7" end="7"/>
                                            </p:txEl>
                                          </p:spTgt>
                                        </p:tgtEl>
                                        <p:attrNameLst>
                                          <p:attrName>style.color</p:attrName>
                                        </p:attrNameLst>
                                      </p:cBhvr>
                                      <p:to>
                                        <a:srgbClr val="858383"/>
                                      </p:to>
                                    </p:animClr>
                                  </p:childTnLst>
                                </p:cTn>
                              </p:par>
                            </p:childTnLst>
                          </p:cTn>
                        </p:par>
                      </p:childTnLst>
                    </p:cTn>
                  </p:par>
                  <p:par>
                    <p:cTn id="61" fill="hold">
                      <p:stCondLst>
                        <p:cond delay="indefinite"/>
                      </p:stCondLst>
                      <p:childTnLst>
                        <p:par>
                          <p:cTn id="62" fill="hold">
                            <p:stCondLst>
                              <p:cond delay="0"/>
                            </p:stCondLst>
                            <p:childTnLst>
                              <p:par>
                                <p:cTn id="63" presetID="3" presetClass="emph" presetSubtype="2" fill="hold" grpId="1" nodeType="clickEffect">
                                  <p:stCondLst>
                                    <p:cond delay="0"/>
                                  </p:stCondLst>
                                  <p:childTnLst>
                                    <p:animClr clrSpc="rgb" dir="cw">
                                      <p:cBhvr override="childStyle">
                                        <p:cTn id="64" dur="500" fill="hold"/>
                                        <p:tgtEl>
                                          <p:spTgt spid="69678">
                                            <p:txEl>
                                              <p:pRg st="8" end="8"/>
                                            </p:txEl>
                                          </p:spTgt>
                                        </p:tgtEl>
                                        <p:attrNameLst>
                                          <p:attrName>style.color</p:attrName>
                                        </p:attrNameLst>
                                      </p:cBhvr>
                                      <p:to>
                                        <a:srgbClr val="858383"/>
                                      </p:to>
                                    </p:animClr>
                                  </p:childTnLst>
                                </p:cTn>
                              </p:par>
                              <p:par>
                                <p:cTn id="65" presetID="3" presetClass="emph" presetSubtype="2" fill="hold" grpId="1" nodeType="withEffect">
                                  <p:stCondLst>
                                    <p:cond delay="0"/>
                                  </p:stCondLst>
                                  <p:childTnLst>
                                    <p:animClr clrSpc="rgb" dir="cw">
                                      <p:cBhvr override="childStyle">
                                        <p:cTn id="66" dur="500" fill="hold"/>
                                        <p:tgtEl>
                                          <p:spTgt spid="69678">
                                            <p:txEl>
                                              <p:pRg st="9" end="9"/>
                                            </p:txEl>
                                          </p:spTgt>
                                        </p:tgtEl>
                                        <p:attrNameLst>
                                          <p:attrName>style.color</p:attrName>
                                        </p:attrNameLst>
                                      </p:cBhvr>
                                      <p:to>
                                        <a:srgbClr val="858383"/>
                                      </p:to>
                                    </p:animClr>
                                  </p:childTnLst>
                                </p:cTn>
                              </p:par>
                              <p:par>
                                <p:cTn id="67" presetID="3" presetClass="emph" presetSubtype="2" fill="hold" grpId="1" nodeType="withEffect">
                                  <p:stCondLst>
                                    <p:cond delay="0"/>
                                  </p:stCondLst>
                                  <p:childTnLst>
                                    <p:animClr clrSpc="rgb" dir="cw">
                                      <p:cBhvr override="childStyle">
                                        <p:cTn id="68" dur="500" fill="hold"/>
                                        <p:tgtEl>
                                          <p:spTgt spid="69678">
                                            <p:txEl>
                                              <p:pRg st="10" end="10"/>
                                            </p:txEl>
                                          </p:spTgt>
                                        </p:tgtEl>
                                        <p:attrNameLst>
                                          <p:attrName>style.color</p:attrName>
                                        </p:attrNameLst>
                                      </p:cBhvr>
                                      <p:to>
                                        <a:srgbClr val="858383"/>
                                      </p:to>
                                    </p:animClr>
                                  </p:childTnLst>
                                </p:cTn>
                              </p:par>
                              <p:par>
                                <p:cTn id="69" presetID="3" presetClass="emph" presetSubtype="2" fill="hold" grpId="1" nodeType="withEffect">
                                  <p:stCondLst>
                                    <p:cond delay="0"/>
                                  </p:stCondLst>
                                  <p:childTnLst>
                                    <p:animClr clrSpc="rgb" dir="cw">
                                      <p:cBhvr override="childStyle">
                                        <p:cTn id="70" dur="500" fill="hold"/>
                                        <p:tgtEl>
                                          <p:spTgt spid="69678">
                                            <p:txEl>
                                              <p:pRg st="11" end="11"/>
                                            </p:txEl>
                                          </p:spTgt>
                                        </p:tgtEl>
                                        <p:attrNameLst>
                                          <p:attrName>style.color</p:attrName>
                                        </p:attrNameLst>
                                      </p:cBhvr>
                                      <p:to>
                                        <a:srgbClr val="858383"/>
                                      </p:to>
                                    </p:animClr>
                                  </p:childTnLst>
                                </p:cTn>
                              </p:par>
                              <p:par>
                                <p:cTn id="71" presetID="3" presetClass="emph" presetSubtype="2" fill="hold" grpId="1" nodeType="withEffect">
                                  <p:stCondLst>
                                    <p:cond delay="0"/>
                                  </p:stCondLst>
                                  <p:childTnLst>
                                    <p:animClr clrSpc="rgb" dir="cw">
                                      <p:cBhvr override="childStyle">
                                        <p:cTn id="72" dur="500" fill="hold"/>
                                        <p:tgtEl>
                                          <p:spTgt spid="69678">
                                            <p:txEl>
                                              <p:pRg st="12" end="12"/>
                                            </p:txEl>
                                          </p:spTgt>
                                        </p:tgtEl>
                                        <p:attrNameLst>
                                          <p:attrName>style.color</p:attrName>
                                        </p:attrNameLst>
                                      </p:cBhvr>
                                      <p:to>
                                        <a:srgbClr val="858383"/>
                                      </p:to>
                                    </p:animClr>
                                  </p:childTnLst>
                                </p:cTn>
                              </p:par>
                            </p:childTnLst>
                          </p:cTn>
                        </p:par>
                      </p:childTnLst>
                    </p:cTn>
                  </p:par>
                  <p:par>
                    <p:cTn id="73" fill="hold">
                      <p:stCondLst>
                        <p:cond delay="indefinite"/>
                      </p:stCondLst>
                      <p:childTnLst>
                        <p:par>
                          <p:cTn id="74" fill="hold">
                            <p:stCondLst>
                              <p:cond delay="0"/>
                            </p:stCondLst>
                            <p:childTnLst>
                              <p:par>
                                <p:cTn id="75" presetID="3" presetClass="emph" presetSubtype="2" fill="hold" grpId="1" nodeType="clickEffect">
                                  <p:stCondLst>
                                    <p:cond delay="0"/>
                                  </p:stCondLst>
                                  <p:childTnLst>
                                    <p:animClr clrSpc="rgb" dir="cw">
                                      <p:cBhvr override="childStyle">
                                        <p:cTn id="76" dur="500" fill="hold"/>
                                        <p:tgtEl>
                                          <p:spTgt spid="69678">
                                            <p:txEl>
                                              <p:pRg st="13" end="13"/>
                                            </p:txEl>
                                          </p:spTgt>
                                        </p:tgtEl>
                                        <p:attrNameLst>
                                          <p:attrName>style.color</p:attrName>
                                        </p:attrNameLst>
                                      </p:cBhvr>
                                      <p:to>
                                        <a:srgbClr val="858383"/>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78" grpId="0" uiExpand="1" build="p"/>
      <p:bldP spid="69678" grpId="1"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p:nvPr>
        </p:nvSpPr>
        <p:spPr bwMode="auto">
          <a:xfrm>
            <a:off x="457200" y="274638"/>
            <a:ext cx="8229600" cy="563562"/>
          </a:xfrm>
        </p:spPr>
        <p:txBody>
          <a:bodyPr>
            <a:normAutofit fontScale="90000"/>
          </a:bodyPr>
          <a:lstStyle/>
          <a:p>
            <a:pPr algn="ctr" eaLnBrk="1" hangingPunct="1">
              <a:defRPr/>
            </a:pPr>
            <a:r>
              <a:rPr lang="en-US" dirty="0" smtClean="0">
                <a:effectLst/>
              </a:rPr>
              <a:t>1. Background Information</a:t>
            </a:r>
          </a:p>
        </p:txBody>
      </p:sp>
      <p:sp>
        <p:nvSpPr>
          <p:cNvPr id="19458" name="Text Box 17"/>
          <p:cNvSpPr txBox="1">
            <a:spLocks noChangeArrowheads="1"/>
          </p:cNvSpPr>
          <p:nvPr/>
        </p:nvSpPr>
        <p:spPr bwMode="auto">
          <a:xfrm>
            <a:off x="4648200" y="3276600"/>
            <a:ext cx="4267200" cy="336550"/>
          </a:xfrm>
          <a:prstGeom prst="rect">
            <a:avLst/>
          </a:prstGeom>
          <a:solidFill>
            <a:schemeClr val="bg1"/>
          </a:solidFill>
          <a:ln w="9525">
            <a:noFill/>
            <a:miter lim="800000"/>
            <a:headEnd/>
            <a:tailEnd/>
          </a:ln>
        </p:spPr>
        <p:txBody>
          <a:bodyPr>
            <a:spAutoFit/>
          </a:bodyPr>
          <a:lstStyle/>
          <a:p>
            <a:pPr>
              <a:spcBef>
                <a:spcPct val="50000"/>
              </a:spcBef>
            </a:pPr>
            <a:endParaRPr lang="en-US" sz="1600"/>
          </a:p>
        </p:txBody>
      </p:sp>
      <p:sp>
        <p:nvSpPr>
          <p:cNvPr id="19459" name="Text Box 18"/>
          <p:cNvSpPr txBox="1">
            <a:spLocks noChangeArrowheads="1"/>
          </p:cNvSpPr>
          <p:nvPr/>
        </p:nvSpPr>
        <p:spPr bwMode="auto">
          <a:xfrm>
            <a:off x="4648200" y="3810000"/>
            <a:ext cx="4191000" cy="336550"/>
          </a:xfrm>
          <a:prstGeom prst="rect">
            <a:avLst/>
          </a:prstGeom>
          <a:solidFill>
            <a:schemeClr val="bg1"/>
          </a:solidFill>
          <a:ln w="9525">
            <a:noFill/>
            <a:miter lim="800000"/>
            <a:headEnd/>
            <a:tailEnd/>
          </a:ln>
        </p:spPr>
        <p:txBody>
          <a:bodyPr>
            <a:spAutoFit/>
          </a:bodyPr>
          <a:lstStyle/>
          <a:p>
            <a:pPr>
              <a:spcBef>
                <a:spcPct val="50000"/>
              </a:spcBef>
              <a:buFontTx/>
              <a:buChar char="•"/>
            </a:pPr>
            <a:endParaRPr lang="en-US" sz="1600"/>
          </a:p>
        </p:txBody>
      </p:sp>
      <p:sp>
        <p:nvSpPr>
          <p:cNvPr id="19460" name="Text Box 33"/>
          <p:cNvSpPr txBox="1">
            <a:spLocks noChangeArrowheads="1"/>
          </p:cNvSpPr>
          <p:nvPr/>
        </p:nvSpPr>
        <p:spPr bwMode="auto">
          <a:xfrm>
            <a:off x="4648200" y="762000"/>
            <a:ext cx="4267200" cy="304800"/>
          </a:xfrm>
          <a:prstGeom prst="rect">
            <a:avLst/>
          </a:prstGeom>
          <a:solidFill>
            <a:schemeClr val="bg1"/>
          </a:solidFill>
          <a:ln w="9525">
            <a:noFill/>
            <a:miter lim="800000"/>
            <a:headEnd/>
            <a:tailEnd/>
          </a:ln>
        </p:spPr>
        <p:txBody>
          <a:bodyPr>
            <a:spAutoFit/>
          </a:bodyPr>
          <a:lstStyle/>
          <a:p>
            <a:pPr>
              <a:spcBef>
                <a:spcPct val="50000"/>
              </a:spcBef>
            </a:pPr>
            <a:endParaRPr lang="en-US" sz="1400"/>
          </a:p>
        </p:txBody>
      </p:sp>
      <p:sp>
        <p:nvSpPr>
          <p:cNvPr id="19461" name="Rectangle 46"/>
          <p:cNvSpPr>
            <a:spLocks noGrp="1"/>
          </p:cNvSpPr>
          <p:nvPr>
            <p:ph type="body" idx="1"/>
          </p:nvPr>
        </p:nvSpPr>
        <p:spPr>
          <a:xfrm>
            <a:off x="990600" y="914400"/>
            <a:ext cx="7924800" cy="5715000"/>
          </a:xfrm>
        </p:spPr>
        <p:txBody>
          <a:bodyPr/>
          <a:lstStyle/>
          <a:p>
            <a:pPr marL="565150" indent="-457200" eaLnBrk="1" hangingPunct="1">
              <a:lnSpc>
                <a:spcPct val="110000"/>
              </a:lnSpc>
              <a:buClrTx/>
              <a:buSzPct val="95000"/>
            </a:pPr>
            <a:endParaRPr lang="en-US" sz="2000" smtClean="0"/>
          </a:p>
          <a:p>
            <a:pPr marL="565150" indent="-457200" eaLnBrk="1" hangingPunct="1">
              <a:lnSpc>
                <a:spcPct val="110000"/>
              </a:lnSpc>
              <a:buClrTx/>
              <a:buSzPct val="95000"/>
            </a:pPr>
            <a:r>
              <a:rPr lang="en-US" sz="2000" smtClean="0"/>
              <a:t>Only steelhead listed – Mid-C steelhead DPS</a:t>
            </a:r>
          </a:p>
          <a:p>
            <a:pPr marL="565150" indent="-457200" eaLnBrk="1" hangingPunct="1">
              <a:lnSpc>
                <a:spcPct val="110000"/>
              </a:lnSpc>
              <a:buClrTx/>
              <a:buSzPct val="95000"/>
            </a:pPr>
            <a:endParaRPr lang="en-US" sz="2000" smtClean="0"/>
          </a:p>
          <a:p>
            <a:pPr marL="565150" indent="-457200" eaLnBrk="1" hangingPunct="1">
              <a:lnSpc>
                <a:spcPct val="110000"/>
              </a:lnSpc>
              <a:buClrTx/>
              <a:buSzPct val="95000"/>
            </a:pPr>
            <a:r>
              <a:rPr lang="en-US" sz="2000" smtClean="0"/>
              <a:t>4 MPGs:  John Day (5 subpops); East Cascades – 5; Umatilla/WW (3); Yakima MPG (4)</a:t>
            </a:r>
          </a:p>
          <a:p>
            <a:pPr marL="565150" indent="-457200" eaLnBrk="1" hangingPunct="1">
              <a:lnSpc>
                <a:spcPct val="110000"/>
              </a:lnSpc>
              <a:buClrTx/>
              <a:buSzPct val="95000"/>
            </a:pPr>
            <a:endParaRPr lang="en-US" sz="2000" smtClean="0"/>
          </a:p>
          <a:p>
            <a:pPr marL="565150" indent="-457200" eaLnBrk="1" hangingPunct="1">
              <a:lnSpc>
                <a:spcPct val="110000"/>
              </a:lnSpc>
              <a:buClrTx/>
              <a:buSzPct val="95000"/>
            </a:pPr>
            <a:r>
              <a:rPr lang="en-US" sz="2000" smtClean="0"/>
              <a:t>Also 10 spring chinook pops; 5 fall chinook; 2 coho; and 2  sockeye (extirpated)</a:t>
            </a:r>
          </a:p>
          <a:p>
            <a:pPr marL="565150" indent="-457200" eaLnBrk="1" hangingPunct="1">
              <a:lnSpc>
                <a:spcPct val="110000"/>
              </a:lnSpc>
              <a:buClrTx/>
              <a:buSzPct val="95000"/>
            </a:pPr>
            <a:endParaRPr lang="en-US" sz="20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p:nvPr>
        </p:nvSpPr>
        <p:spPr bwMode="auto">
          <a:xfrm>
            <a:off x="457200" y="274638"/>
            <a:ext cx="8229600" cy="563562"/>
          </a:xfrm>
        </p:spPr>
        <p:txBody>
          <a:bodyPr>
            <a:normAutofit fontScale="90000"/>
          </a:bodyPr>
          <a:lstStyle/>
          <a:p>
            <a:pPr algn="ctr" eaLnBrk="1" hangingPunct="1">
              <a:defRPr/>
            </a:pPr>
            <a:r>
              <a:rPr lang="en-US" dirty="0" smtClean="0">
                <a:effectLst/>
              </a:rPr>
              <a:t>2. Factors that Affect the Strategy</a:t>
            </a:r>
          </a:p>
        </p:txBody>
      </p:sp>
      <p:sp>
        <p:nvSpPr>
          <p:cNvPr id="21506" name="Text Box 17"/>
          <p:cNvSpPr txBox="1">
            <a:spLocks noChangeArrowheads="1"/>
          </p:cNvSpPr>
          <p:nvPr/>
        </p:nvSpPr>
        <p:spPr bwMode="auto">
          <a:xfrm>
            <a:off x="4648200" y="3276600"/>
            <a:ext cx="4267200" cy="336550"/>
          </a:xfrm>
          <a:prstGeom prst="rect">
            <a:avLst/>
          </a:prstGeom>
          <a:solidFill>
            <a:schemeClr val="bg1"/>
          </a:solidFill>
          <a:ln w="9525">
            <a:noFill/>
            <a:miter lim="800000"/>
            <a:headEnd/>
            <a:tailEnd/>
          </a:ln>
        </p:spPr>
        <p:txBody>
          <a:bodyPr>
            <a:spAutoFit/>
          </a:bodyPr>
          <a:lstStyle/>
          <a:p>
            <a:pPr>
              <a:spcBef>
                <a:spcPct val="50000"/>
              </a:spcBef>
            </a:pPr>
            <a:endParaRPr lang="en-US" sz="1600"/>
          </a:p>
        </p:txBody>
      </p:sp>
      <p:sp>
        <p:nvSpPr>
          <p:cNvPr id="21507" name="Text Box 18"/>
          <p:cNvSpPr txBox="1">
            <a:spLocks noChangeArrowheads="1"/>
          </p:cNvSpPr>
          <p:nvPr/>
        </p:nvSpPr>
        <p:spPr bwMode="auto">
          <a:xfrm>
            <a:off x="4648200" y="3810000"/>
            <a:ext cx="4191000" cy="336550"/>
          </a:xfrm>
          <a:prstGeom prst="rect">
            <a:avLst/>
          </a:prstGeom>
          <a:solidFill>
            <a:schemeClr val="bg1"/>
          </a:solidFill>
          <a:ln w="9525">
            <a:noFill/>
            <a:miter lim="800000"/>
            <a:headEnd/>
            <a:tailEnd/>
          </a:ln>
        </p:spPr>
        <p:txBody>
          <a:bodyPr>
            <a:spAutoFit/>
          </a:bodyPr>
          <a:lstStyle/>
          <a:p>
            <a:pPr>
              <a:spcBef>
                <a:spcPct val="50000"/>
              </a:spcBef>
              <a:buFontTx/>
              <a:buChar char="•"/>
            </a:pPr>
            <a:endParaRPr lang="en-US" sz="1600"/>
          </a:p>
        </p:txBody>
      </p:sp>
      <p:sp>
        <p:nvSpPr>
          <p:cNvPr id="21508" name="Text Box 33"/>
          <p:cNvSpPr txBox="1">
            <a:spLocks noChangeArrowheads="1"/>
          </p:cNvSpPr>
          <p:nvPr/>
        </p:nvSpPr>
        <p:spPr bwMode="auto">
          <a:xfrm>
            <a:off x="4648200" y="762000"/>
            <a:ext cx="4267200" cy="304800"/>
          </a:xfrm>
          <a:prstGeom prst="rect">
            <a:avLst/>
          </a:prstGeom>
          <a:solidFill>
            <a:schemeClr val="bg1"/>
          </a:solidFill>
          <a:ln w="9525">
            <a:noFill/>
            <a:miter lim="800000"/>
            <a:headEnd/>
            <a:tailEnd/>
          </a:ln>
        </p:spPr>
        <p:txBody>
          <a:bodyPr>
            <a:spAutoFit/>
          </a:bodyPr>
          <a:lstStyle/>
          <a:p>
            <a:pPr>
              <a:spcBef>
                <a:spcPct val="50000"/>
              </a:spcBef>
            </a:pPr>
            <a:endParaRPr lang="en-US" sz="1400"/>
          </a:p>
        </p:txBody>
      </p:sp>
      <p:sp>
        <p:nvSpPr>
          <p:cNvPr id="21509" name="Rectangle 46"/>
          <p:cNvSpPr>
            <a:spLocks noGrp="1"/>
          </p:cNvSpPr>
          <p:nvPr>
            <p:ph type="body" idx="1"/>
          </p:nvPr>
        </p:nvSpPr>
        <p:spPr>
          <a:xfrm>
            <a:off x="990600" y="914400"/>
            <a:ext cx="7924800" cy="5715000"/>
          </a:xfrm>
        </p:spPr>
        <p:txBody>
          <a:bodyPr/>
          <a:lstStyle/>
          <a:p>
            <a:pPr marL="565150" indent="-457200" eaLnBrk="1" hangingPunct="1">
              <a:lnSpc>
                <a:spcPct val="110000"/>
              </a:lnSpc>
              <a:buClrTx/>
              <a:buSzPct val="95000"/>
            </a:pPr>
            <a:endParaRPr lang="en-US" sz="2000" smtClean="0"/>
          </a:p>
          <a:p>
            <a:pPr marL="565150" indent="-457200" eaLnBrk="1" hangingPunct="1">
              <a:lnSpc>
                <a:spcPct val="110000"/>
              </a:lnSpc>
              <a:buClrTx/>
              <a:buSzPct val="95000"/>
            </a:pPr>
            <a:endParaRPr lang="en-US" sz="20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p:nvPr>
        </p:nvSpPr>
        <p:spPr bwMode="auto">
          <a:xfrm>
            <a:off x="457200" y="274638"/>
            <a:ext cx="8229600" cy="563562"/>
          </a:xfrm>
        </p:spPr>
        <p:txBody>
          <a:bodyPr>
            <a:normAutofit fontScale="90000"/>
          </a:bodyPr>
          <a:lstStyle/>
          <a:p>
            <a:pPr algn="ctr" eaLnBrk="1" hangingPunct="1">
              <a:defRPr/>
            </a:pPr>
            <a:r>
              <a:rPr lang="en-US" dirty="0" smtClean="0">
                <a:effectLst/>
              </a:rPr>
              <a:t>3. Existing Work</a:t>
            </a:r>
          </a:p>
        </p:txBody>
      </p:sp>
      <p:sp>
        <p:nvSpPr>
          <p:cNvPr id="23554" name="Text Box 17"/>
          <p:cNvSpPr txBox="1">
            <a:spLocks noChangeArrowheads="1"/>
          </p:cNvSpPr>
          <p:nvPr/>
        </p:nvSpPr>
        <p:spPr bwMode="auto">
          <a:xfrm>
            <a:off x="4648200" y="3276600"/>
            <a:ext cx="4267200" cy="336550"/>
          </a:xfrm>
          <a:prstGeom prst="rect">
            <a:avLst/>
          </a:prstGeom>
          <a:solidFill>
            <a:schemeClr val="bg1"/>
          </a:solidFill>
          <a:ln w="9525">
            <a:noFill/>
            <a:miter lim="800000"/>
            <a:headEnd/>
            <a:tailEnd/>
          </a:ln>
        </p:spPr>
        <p:txBody>
          <a:bodyPr>
            <a:spAutoFit/>
          </a:bodyPr>
          <a:lstStyle/>
          <a:p>
            <a:pPr>
              <a:spcBef>
                <a:spcPct val="50000"/>
              </a:spcBef>
            </a:pPr>
            <a:endParaRPr lang="en-US" sz="1600"/>
          </a:p>
        </p:txBody>
      </p:sp>
      <p:sp>
        <p:nvSpPr>
          <p:cNvPr id="23555" name="Text Box 18"/>
          <p:cNvSpPr txBox="1">
            <a:spLocks noChangeArrowheads="1"/>
          </p:cNvSpPr>
          <p:nvPr/>
        </p:nvSpPr>
        <p:spPr bwMode="auto">
          <a:xfrm>
            <a:off x="4648200" y="3810000"/>
            <a:ext cx="4191000" cy="336550"/>
          </a:xfrm>
          <a:prstGeom prst="rect">
            <a:avLst/>
          </a:prstGeom>
          <a:solidFill>
            <a:schemeClr val="bg1"/>
          </a:solidFill>
          <a:ln w="9525">
            <a:noFill/>
            <a:miter lim="800000"/>
            <a:headEnd/>
            <a:tailEnd/>
          </a:ln>
        </p:spPr>
        <p:txBody>
          <a:bodyPr>
            <a:spAutoFit/>
          </a:bodyPr>
          <a:lstStyle/>
          <a:p>
            <a:pPr>
              <a:spcBef>
                <a:spcPct val="50000"/>
              </a:spcBef>
              <a:buFontTx/>
              <a:buChar char="•"/>
            </a:pPr>
            <a:endParaRPr lang="en-US" sz="1600"/>
          </a:p>
        </p:txBody>
      </p:sp>
      <p:sp>
        <p:nvSpPr>
          <p:cNvPr id="23556" name="Text Box 33"/>
          <p:cNvSpPr txBox="1">
            <a:spLocks noChangeArrowheads="1"/>
          </p:cNvSpPr>
          <p:nvPr/>
        </p:nvSpPr>
        <p:spPr bwMode="auto">
          <a:xfrm>
            <a:off x="4648200" y="762000"/>
            <a:ext cx="4267200" cy="304800"/>
          </a:xfrm>
          <a:prstGeom prst="rect">
            <a:avLst/>
          </a:prstGeom>
          <a:solidFill>
            <a:schemeClr val="bg1"/>
          </a:solidFill>
          <a:ln w="9525">
            <a:noFill/>
            <a:miter lim="800000"/>
            <a:headEnd/>
            <a:tailEnd/>
          </a:ln>
        </p:spPr>
        <p:txBody>
          <a:bodyPr>
            <a:spAutoFit/>
          </a:bodyPr>
          <a:lstStyle/>
          <a:p>
            <a:pPr>
              <a:spcBef>
                <a:spcPct val="50000"/>
              </a:spcBef>
            </a:pPr>
            <a:endParaRPr lang="en-US" sz="1400"/>
          </a:p>
        </p:txBody>
      </p:sp>
      <p:sp>
        <p:nvSpPr>
          <p:cNvPr id="69678" name="Rectangle 46"/>
          <p:cNvSpPr>
            <a:spLocks noGrp="1"/>
          </p:cNvSpPr>
          <p:nvPr>
            <p:ph type="body" idx="1"/>
          </p:nvPr>
        </p:nvSpPr>
        <p:spPr>
          <a:xfrm>
            <a:off x="990600" y="914400"/>
            <a:ext cx="7924800" cy="5715000"/>
          </a:xfrm>
        </p:spPr>
        <p:txBody>
          <a:bodyPr/>
          <a:lstStyle/>
          <a:p>
            <a:pPr marL="565150" indent="-457200" eaLnBrk="1" hangingPunct="1">
              <a:lnSpc>
                <a:spcPct val="110000"/>
              </a:lnSpc>
              <a:buFont typeface="Lucida Sans Unicode" pitchFamily="34" charset="0"/>
              <a:buAutoNum type="arabicPeriod"/>
            </a:pPr>
            <a:endParaRPr 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69678">
                                            <p:txEl>
                                              <p:pRg st="0" end="0"/>
                                            </p:txEl>
                                          </p:spTgt>
                                        </p:tgtEl>
                                        <p:attrNameLst>
                                          <p:attrName>style.visibility</p:attrName>
                                        </p:attrNameLst>
                                      </p:cBhvr>
                                      <p:to>
                                        <p:strVal val="visible"/>
                                      </p:to>
                                    </p:set>
                                  </p:childTnLst>
                                </p:cTn>
                              </p:par>
                              <p:par>
                                <p:cTn id="7" presetID="3" presetClass="emph" presetSubtype="2" fill="hold" grpId="1" nodeType="withEffect" nodePh="1">
                                  <p:stCondLst>
                                    <p:cond delay="0"/>
                                  </p:stCondLst>
                                  <p:endCondLst>
                                    <p:cond evt="begin" delay="0">
                                      <p:tn val="7"/>
                                    </p:cond>
                                  </p:endCondLst>
                                  <p:childTnLst>
                                    <p:animClr clrSpc="rgb" dir="cw">
                                      <p:cBhvr override="childStyle">
                                        <p:cTn id="8" dur="500" fill="hold"/>
                                        <p:tgtEl>
                                          <p:spTgt spid="69678">
                                            <p:txEl>
                                              <p:pRg st="0" end="0"/>
                                            </p:txEl>
                                          </p:spTgt>
                                        </p:tgtEl>
                                        <p:attrNameLst>
                                          <p:attrName>style.color</p:attrName>
                                        </p:attrNameLst>
                                      </p:cBhvr>
                                      <p:to>
                                        <a:srgbClr val="858383"/>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78" grpId="0" build="p"/>
      <p:bldP spid="69678"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p:nvPr>
        </p:nvSpPr>
        <p:spPr bwMode="auto">
          <a:xfrm>
            <a:off x="457200" y="274638"/>
            <a:ext cx="8229600" cy="563562"/>
          </a:xfrm>
        </p:spPr>
        <p:txBody>
          <a:bodyPr>
            <a:normAutofit fontScale="90000"/>
          </a:bodyPr>
          <a:lstStyle/>
          <a:p>
            <a:pPr algn="ctr" eaLnBrk="1" hangingPunct="1">
              <a:defRPr/>
            </a:pPr>
            <a:r>
              <a:rPr lang="en-US" dirty="0" smtClean="0">
                <a:effectLst/>
              </a:rPr>
              <a:t>4. Overall Strategy</a:t>
            </a:r>
          </a:p>
        </p:txBody>
      </p:sp>
      <p:sp>
        <p:nvSpPr>
          <p:cNvPr id="25602" name="Text Box 17"/>
          <p:cNvSpPr txBox="1">
            <a:spLocks noChangeArrowheads="1"/>
          </p:cNvSpPr>
          <p:nvPr/>
        </p:nvSpPr>
        <p:spPr bwMode="auto">
          <a:xfrm>
            <a:off x="4648200" y="3276600"/>
            <a:ext cx="4267200" cy="336550"/>
          </a:xfrm>
          <a:prstGeom prst="rect">
            <a:avLst/>
          </a:prstGeom>
          <a:solidFill>
            <a:schemeClr val="bg1"/>
          </a:solidFill>
          <a:ln w="9525">
            <a:noFill/>
            <a:miter lim="800000"/>
            <a:headEnd/>
            <a:tailEnd/>
          </a:ln>
        </p:spPr>
        <p:txBody>
          <a:bodyPr>
            <a:spAutoFit/>
          </a:bodyPr>
          <a:lstStyle/>
          <a:p>
            <a:pPr>
              <a:spcBef>
                <a:spcPct val="50000"/>
              </a:spcBef>
            </a:pPr>
            <a:endParaRPr lang="en-US" sz="1600"/>
          </a:p>
        </p:txBody>
      </p:sp>
      <p:sp>
        <p:nvSpPr>
          <p:cNvPr id="25603" name="Text Box 18"/>
          <p:cNvSpPr txBox="1">
            <a:spLocks noChangeArrowheads="1"/>
          </p:cNvSpPr>
          <p:nvPr/>
        </p:nvSpPr>
        <p:spPr bwMode="auto">
          <a:xfrm>
            <a:off x="4648200" y="3810000"/>
            <a:ext cx="4191000" cy="336550"/>
          </a:xfrm>
          <a:prstGeom prst="rect">
            <a:avLst/>
          </a:prstGeom>
          <a:solidFill>
            <a:schemeClr val="bg1"/>
          </a:solidFill>
          <a:ln w="9525">
            <a:noFill/>
            <a:miter lim="800000"/>
            <a:headEnd/>
            <a:tailEnd/>
          </a:ln>
        </p:spPr>
        <p:txBody>
          <a:bodyPr>
            <a:spAutoFit/>
          </a:bodyPr>
          <a:lstStyle/>
          <a:p>
            <a:pPr>
              <a:spcBef>
                <a:spcPct val="50000"/>
              </a:spcBef>
              <a:buFontTx/>
              <a:buChar char="•"/>
            </a:pPr>
            <a:endParaRPr lang="en-US" sz="1600"/>
          </a:p>
        </p:txBody>
      </p:sp>
      <p:sp>
        <p:nvSpPr>
          <p:cNvPr id="25604" name="Text Box 33"/>
          <p:cNvSpPr txBox="1">
            <a:spLocks noChangeArrowheads="1"/>
          </p:cNvSpPr>
          <p:nvPr/>
        </p:nvSpPr>
        <p:spPr bwMode="auto">
          <a:xfrm>
            <a:off x="4648200" y="762000"/>
            <a:ext cx="4267200" cy="304800"/>
          </a:xfrm>
          <a:prstGeom prst="rect">
            <a:avLst/>
          </a:prstGeom>
          <a:solidFill>
            <a:schemeClr val="bg1"/>
          </a:solidFill>
          <a:ln w="9525">
            <a:noFill/>
            <a:miter lim="800000"/>
            <a:headEnd/>
            <a:tailEnd/>
          </a:ln>
        </p:spPr>
        <p:txBody>
          <a:bodyPr>
            <a:spAutoFit/>
          </a:bodyPr>
          <a:lstStyle/>
          <a:p>
            <a:pPr>
              <a:spcBef>
                <a:spcPct val="50000"/>
              </a:spcBef>
            </a:pPr>
            <a:endParaRPr lang="en-US" sz="1400"/>
          </a:p>
        </p:txBody>
      </p:sp>
      <p:sp>
        <p:nvSpPr>
          <p:cNvPr id="69678" name="Rectangle 46"/>
          <p:cNvSpPr>
            <a:spLocks noGrp="1"/>
          </p:cNvSpPr>
          <p:nvPr>
            <p:ph type="body" idx="1"/>
          </p:nvPr>
        </p:nvSpPr>
        <p:spPr>
          <a:xfrm>
            <a:off x="990600" y="914400"/>
            <a:ext cx="7924800" cy="5715000"/>
          </a:xfrm>
        </p:spPr>
        <p:txBody>
          <a:bodyPr/>
          <a:lstStyle/>
          <a:p>
            <a:pPr marL="565150" indent="-457200" eaLnBrk="1" hangingPunct="1">
              <a:lnSpc>
                <a:spcPct val="110000"/>
              </a:lnSpc>
              <a:buClr>
                <a:schemeClr val="tx1"/>
              </a:buClr>
              <a:buSzPct val="90000"/>
            </a:pPr>
            <a:r>
              <a:rPr lang="en-US" sz="2000" smtClean="0"/>
              <a:t>VSP:  </a:t>
            </a:r>
            <a:r>
              <a:rPr lang="en-US" sz="2000" b="1" smtClean="0"/>
              <a:t>Maintain moderate to high precision estimation monitoring approaches that are currently in place for abundance, productivity, spatial structure and diversity.  Strengthen salmonid status and trend monitoring in the DPS, improve effectiveness monitoring, and facilitate the implementation of a regionally standardized monitoring and evaluation program.  </a:t>
            </a:r>
            <a:endParaRPr lang="en-US" sz="2000" smtClean="0"/>
          </a:p>
          <a:p>
            <a:pPr marL="565150" indent="-457200" eaLnBrk="1" hangingPunct="1">
              <a:lnSpc>
                <a:spcPct val="110000"/>
              </a:lnSpc>
              <a:buClr>
                <a:schemeClr val="tx1"/>
              </a:buClr>
              <a:buSzPct val="90000"/>
            </a:pPr>
            <a:endParaRPr lang="en-US" sz="2000" smtClean="0"/>
          </a:p>
          <a:p>
            <a:pPr marL="565150" indent="-457200" eaLnBrk="1" hangingPunct="1">
              <a:lnSpc>
                <a:spcPct val="110000"/>
              </a:lnSpc>
              <a:buClr>
                <a:schemeClr val="tx1"/>
              </a:buClr>
              <a:buSzPct val="90000"/>
            </a:pPr>
            <a:r>
              <a:rPr lang="en-US" sz="2000" smtClean="0"/>
              <a:t>BiOp:</a:t>
            </a:r>
          </a:p>
          <a:p>
            <a:pPr marL="565150" indent="-457200" eaLnBrk="1" hangingPunct="1">
              <a:lnSpc>
                <a:spcPct val="110000"/>
              </a:lnSpc>
              <a:buClr>
                <a:schemeClr val="tx1"/>
              </a:buClr>
              <a:buSzPct val="90000"/>
            </a:pPr>
            <a:endParaRPr lang="en-US" sz="2000" smtClean="0"/>
          </a:p>
          <a:p>
            <a:pPr marL="565150" indent="-457200" eaLnBrk="1" hangingPunct="1">
              <a:lnSpc>
                <a:spcPct val="110000"/>
              </a:lnSpc>
              <a:buClr>
                <a:schemeClr val="tx1"/>
              </a:buClr>
              <a:buSzPct val="90000"/>
            </a:pPr>
            <a:r>
              <a:rPr lang="en-US" sz="2000" smtClean="0"/>
              <a:t>Habitat Effectiveness:</a:t>
            </a:r>
          </a:p>
          <a:p>
            <a:pPr marL="565150" indent="-457200" eaLnBrk="1" hangingPunct="1">
              <a:lnSpc>
                <a:spcPct val="110000"/>
              </a:lnSpc>
              <a:buClr>
                <a:schemeClr val="tx1"/>
              </a:buClr>
              <a:buSzPct val="90000"/>
            </a:pPr>
            <a:endParaRPr lang="en-US" sz="2000" smtClean="0"/>
          </a:p>
          <a:p>
            <a:pPr marL="565150" indent="-457200" eaLnBrk="1" hangingPunct="1">
              <a:lnSpc>
                <a:spcPct val="110000"/>
              </a:lnSpc>
              <a:buClr>
                <a:schemeClr val="tx1"/>
              </a:buClr>
              <a:buSzPct val="90000"/>
            </a:pPr>
            <a:r>
              <a:rPr lang="en-US" sz="2000" smtClean="0"/>
              <a:t>Hatchery Effectiveness: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67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67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967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9678">
                                            <p:txEl>
                                              <p:pRg st="6" end="6"/>
                                            </p:txEl>
                                          </p:spTgt>
                                        </p:tgtEl>
                                        <p:attrNameLst>
                                          <p:attrName>style.visibility</p:attrName>
                                        </p:attrNameLst>
                                      </p:cBhvr>
                                      <p:to>
                                        <p:strVal val="visible"/>
                                      </p:to>
                                    </p:set>
                                  </p:childTnLst>
                                </p:cTn>
                              </p:par>
                              <p:par>
                                <p:cTn id="19" presetID="3" presetClass="emph" presetSubtype="2" fill="hold" grpId="1" nodeType="withEffect">
                                  <p:stCondLst>
                                    <p:cond delay="0"/>
                                  </p:stCondLst>
                                  <p:childTnLst>
                                    <p:animClr clrSpc="rgb" dir="cw">
                                      <p:cBhvr override="childStyle">
                                        <p:cTn id="20" dur="500" fill="hold"/>
                                        <p:tgtEl>
                                          <p:spTgt spid="69678">
                                            <p:txEl>
                                              <p:pRg st="0" end="0"/>
                                            </p:txEl>
                                          </p:spTgt>
                                        </p:tgtEl>
                                        <p:attrNameLst>
                                          <p:attrName>style.color</p:attrName>
                                        </p:attrNameLst>
                                      </p:cBhvr>
                                      <p:to>
                                        <a:srgbClr val="858383"/>
                                      </p:to>
                                    </p:animClr>
                                  </p:childTnLst>
                                </p:cTn>
                              </p:par>
                            </p:childTnLst>
                          </p:cTn>
                        </p:par>
                      </p:childTnLst>
                    </p:cTn>
                  </p:par>
                  <p:par>
                    <p:cTn id="21" fill="hold">
                      <p:stCondLst>
                        <p:cond delay="indefinite"/>
                      </p:stCondLst>
                      <p:childTnLst>
                        <p:par>
                          <p:cTn id="22" fill="hold">
                            <p:stCondLst>
                              <p:cond delay="0"/>
                            </p:stCondLst>
                            <p:childTnLst>
                              <p:par>
                                <p:cTn id="23" presetID="3" presetClass="emph" presetSubtype="2" fill="hold" grpId="1" nodeType="clickEffect">
                                  <p:stCondLst>
                                    <p:cond delay="0"/>
                                  </p:stCondLst>
                                  <p:childTnLst>
                                    <p:animClr clrSpc="rgb" dir="cw">
                                      <p:cBhvr override="childStyle">
                                        <p:cTn id="24" dur="500" fill="hold"/>
                                        <p:tgtEl>
                                          <p:spTgt spid="69678">
                                            <p:txEl>
                                              <p:pRg st="2" end="2"/>
                                            </p:txEl>
                                          </p:spTgt>
                                        </p:tgtEl>
                                        <p:attrNameLst>
                                          <p:attrName>style.color</p:attrName>
                                        </p:attrNameLst>
                                      </p:cBhvr>
                                      <p:to>
                                        <a:srgbClr val="858383"/>
                                      </p:to>
                                    </p:animClr>
                                  </p:childTnLst>
                                </p:cTn>
                              </p:par>
                            </p:childTnLst>
                          </p:cTn>
                        </p:par>
                      </p:childTnLst>
                    </p:cTn>
                  </p:par>
                  <p:par>
                    <p:cTn id="25" fill="hold">
                      <p:stCondLst>
                        <p:cond delay="indefinite"/>
                      </p:stCondLst>
                      <p:childTnLst>
                        <p:par>
                          <p:cTn id="26" fill="hold">
                            <p:stCondLst>
                              <p:cond delay="0"/>
                            </p:stCondLst>
                            <p:childTnLst>
                              <p:par>
                                <p:cTn id="27" presetID="3" presetClass="emph" presetSubtype="2" fill="hold" grpId="1" nodeType="clickEffect">
                                  <p:stCondLst>
                                    <p:cond delay="0"/>
                                  </p:stCondLst>
                                  <p:childTnLst>
                                    <p:animClr clrSpc="rgb" dir="cw">
                                      <p:cBhvr override="childStyle">
                                        <p:cTn id="28" dur="500" fill="hold"/>
                                        <p:tgtEl>
                                          <p:spTgt spid="69678">
                                            <p:txEl>
                                              <p:pRg st="4" end="4"/>
                                            </p:txEl>
                                          </p:spTgt>
                                        </p:tgtEl>
                                        <p:attrNameLst>
                                          <p:attrName>style.color</p:attrName>
                                        </p:attrNameLst>
                                      </p:cBhvr>
                                      <p:to>
                                        <a:srgbClr val="858383"/>
                                      </p:to>
                                    </p:animClr>
                                  </p:childTnLst>
                                </p:cTn>
                              </p:par>
                            </p:childTnLst>
                          </p:cTn>
                        </p:par>
                      </p:childTnLst>
                    </p:cTn>
                  </p:par>
                  <p:par>
                    <p:cTn id="29" fill="hold">
                      <p:stCondLst>
                        <p:cond delay="indefinite"/>
                      </p:stCondLst>
                      <p:childTnLst>
                        <p:par>
                          <p:cTn id="30" fill="hold">
                            <p:stCondLst>
                              <p:cond delay="0"/>
                            </p:stCondLst>
                            <p:childTnLst>
                              <p:par>
                                <p:cTn id="31" presetID="3" presetClass="emph" presetSubtype="2" fill="hold" grpId="1" nodeType="clickEffect">
                                  <p:stCondLst>
                                    <p:cond delay="0"/>
                                  </p:stCondLst>
                                  <p:childTnLst>
                                    <p:animClr clrSpc="rgb" dir="cw">
                                      <p:cBhvr override="childStyle">
                                        <p:cTn id="32" dur="500" fill="hold"/>
                                        <p:tgtEl>
                                          <p:spTgt spid="69678">
                                            <p:txEl>
                                              <p:pRg st="6" end="6"/>
                                            </p:txEl>
                                          </p:spTgt>
                                        </p:tgtEl>
                                        <p:attrNameLst>
                                          <p:attrName>style.color</p:attrName>
                                        </p:attrNameLst>
                                      </p:cBhvr>
                                      <p:to>
                                        <a:srgbClr val="858383"/>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78" grpId="0" build="p"/>
      <p:bldP spid="69678"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p:nvPr>
        </p:nvSpPr>
        <p:spPr bwMode="auto">
          <a:xfrm>
            <a:off x="457200" y="274638"/>
            <a:ext cx="8229600" cy="563562"/>
          </a:xfrm>
        </p:spPr>
        <p:txBody>
          <a:bodyPr>
            <a:normAutofit fontScale="90000"/>
          </a:bodyPr>
          <a:lstStyle/>
          <a:p>
            <a:pPr algn="ctr" eaLnBrk="1" hangingPunct="1">
              <a:defRPr/>
            </a:pPr>
            <a:r>
              <a:rPr lang="en-US" dirty="0" smtClean="0">
                <a:effectLst/>
              </a:rPr>
              <a:t>4. Overall Strategy</a:t>
            </a:r>
          </a:p>
        </p:txBody>
      </p:sp>
      <p:sp>
        <p:nvSpPr>
          <p:cNvPr id="27650" name="Text Box 17"/>
          <p:cNvSpPr txBox="1">
            <a:spLocks noChangeArrowheads="1"/>
          </p:cNvSpPr>
          <p:nvPr/>
        </p:nvSpPr>
        <p:spPr bwMode="auto">
          <a:xfrm>
            <a:off x="4648200" y="3276600"/>
            <a:ext cx="4267200" cy="336550"/>
          </a:xfrm>
          <a:prstGeom prst="rect">
            <a:avLst/>
          </a:prstGeom>
          <a:solidFill>
            <a:schemeClr val="bg1"/>
          </a:solidFill>
          <a:ln w="9525">
            <a:noFill/>
            <a:miter lim="800000"/>
            <a:headEnd/>
            <a:tailEnd/>
          </a:ln>
        </p:spPr>
        <p:txBody>
          <a:bodyPr>
            <a:spAutoFit/>
          </a:bodyPr>
          <a:lstStyle/>
          <a:p>
            <a:pPr>
              <a:spcBef>
                <a:spcPct val="50000"/>
              </a:spcBef>
            </a:pPr>
            <a:endParaRPr lang="en-US" sz="1600"/>
          </a:p>
        </p:txBody>
      </p:sp>
      <p:sp>
        <p:nvSpPr>
          <p:cNvPr id="27651" name="Text Box 18"/>
          <p:cNvSpPr txBox="1">
            <a:spLocks noChangeArrowheads="1"/>
          </p:cNvSpPr>
          <p:nvPr/>
        </p:nvSpPr>
        <p:spPr bwMode="auto">
          <a:xfrm>
            <a:off x="4648200" y="3810000"/>
            <a:ext cx="4191000" cy="336550"/>
          </a:xfrm>
          <a:prstGeom prst="rect">
            <a:avLst/>
          </a:prstGeom>
          <a:solidFill>
            <a:schemeClr val="bg1"/>
          </a:solidFill>
          <a:ln w="9525">
            <a:noFill/>
            <a:miter lim="800000"/>
            <a:headEnd/>
            <a:tailEnd/>
          </a:ln>
        </p:spPr>
        <p:txBody>
          <a:bodyPr>
            <a:spAutoFit/>
          </a:bodyPr>
          <a:lstStyle/>
          <a:p>
            <a:pPr>
              <a:spcBef>
                <a:spcPct val="50000"/>
              </a:spcBef>
              <a:buFontTx/>
              <a:buChar char="•"/>
            </a:pPr>
            <a:endParaRPr lang="en-US" sz="1600"/>
          </a:p>
        </p:txBody>
      </p:sp>
      <p:sp>
        <p:nvSpPr>
          <p:cNvPr id="27652" name="Text Box 33"/>
          <p:cNvSpPr txBox="1">
            <a:spLocks noChangeArrowheads="1"/>
          </p:cNvSpPr>
          <p:nvPr/>
        </p:nvSpPr>
        <p:spPr bwMode="auto">
          <a:xfrm>
            <a:off x="4648200" y="762000"/>
            <a:ext cx="4267200" cy="304800"/>
          </a:xfrm>
          <a:prstGeom prst="rect">
            <a:avLst/>
          </a:prstGeom>
          <a:solidFill>
            <a:schemeClr val="bg1"/>
          </a:solidFill>
          <a:ln w="9525">
            <a:noFill/>
            <a:miter lim="800000"/>
            <a:headEnd/>
            <a:tailEnd/>
          </a:ln>
        </p:spPr>
        <p:txBody>
          <a:bodyPr>
            <a:spAutoFit/>
          </a:bodyPr>
          <a:lstStyle/>
          <a:p>
            <a:pPr>
              <a:spcBef>
                <a:spcPct val="50000"/>
              </a:spcBef>
            </a:pPr>
            <a:endParaRPr lang="en-US" sz="1400"/>
          </a:p>
        </p:txBody>
      </p:sp>
      <p:sp>
        <p:nvSpPr>
          <p:cNvPr id="69678" name="Rectangle 46"/>
          <p:cNvSpPr>
            <a:spLocks noGrp="1"/>
          </p:cNvSpPr>
          <p:nvPr>
            <p:ph type="body" idx="1"/>
          </p:nvPr>
        </p:nvSpPr>
        <p:spPr>
          <a:xfrm>
            <a:off x="990600" y="914400"/>
            <a:ext cx="7924800" cy="5715000"/>
          </a:xfrm>
        </p:spPr>
        <p:txBody>
          <a:bodyPr/>
          <a:lstStyle/>
          <a:p>
            <a:pPr marL="566737" indent="-457200" eaLnBrk="1" hangingPunct="1">
              <a:lnSpc>
                <a:spcPct val="110000"/>
              </a:lnSpc>
              <a:buClr>
                <a:schemeClr val="tx1"/>
              </a:buClr>
              <a:buSzPct val="90000"/>
              <a:defRPr/>
            </a:pPr>
            <a:r>
              <a:rPr lang="en-US" sz="2000" dirty="0" smtClean="0"/>
              <a:t>VSP:</a:t>
            </a:r>
          </a:p>
          <a:p>
            <a:pPr marL="566737" indent="-457200" eaLnBrk="1" hangingPunct="1">
              <a:lnSpc>
                <a:spcPct val="110000"/>
              </a:lnSpc>
              <a:buClr>
                <a:schemeClr val="tx1"/>
              </a:buClr>
              <a:buSzPct val="90000"/>
              <a:defRPr/>
            </a:pPr>
            <a:r>
              <a:rPr lang="en-US" sz="2000" dirty="0" err="1" smtClean="0"/>
              <a:t>BiOp</a:t>
            </a:r>
            <a:r>
              <a:rPr lang="en-US" sz="2000" dirty="0" smtClean="0"/>
              <a:t>:</a:t>
            </a:r>
          </a:p>
          <a:p>
            <a:pPr marL="566737" indent="-457200" eaLnBrk="1" hangingPunct="1">
              <a:lnSpc>
                <a:spcPct val="110000"/>
              </a:lnSpc>
              <a:buClr>
                <a:schemeClr val="tx1"/>
              </a:buClr>
              <a:buSzPct val="90000"/>
              <a:defRPr/>
            </a:pPr>
            <a:endParaRPr lang="en-US" sz="2000" dirty="0" smtClean="0"/>
          </a:p>
          <a:p>
            <a:pPr eaLnBrk="1" hangingPunct="1">
              <a:defRPr/>
            </a:pPr>
            <a:r>
              <a:rPr lang="en-US" sz="2000" dirty="0" smtClean="0"/>
              <a:t>Habitat Effectiveness:  Implement habitat monitoring to adequately assess status and trends and evaluate overall habitat actions.</a:t>
            </a:r>
          </a:p>
          <a:p>
            <a:pPr eaLnBrk="1" hangingPunct="1">
              <a:defRPr/>
            </a:pPr>
            <a:r>
              <a:rPr lang="en-US" sz="2000" dirty="0" smtClean="0"/>
              <a:t>Determine effectiveness of specific habitat actions to address key limiting factors. </a:t>
            </a:r>
          </a:p>
          <a:p>
            <a:pPr eaLnBrk="1" hangingPunct="1">
              <a:defRPr/>
            </a:pPr>
            <a:r>
              <a:rPr lang="en-US" sz="2000" dirty="0" smtClean="0"/>
              <a:t>Determine the effectiveness of habitat restoration actions and to detect fish response in the IMWs (fish in/fish out).</a:t>
            </a:r>
          </a:p>
          <a:p>
            <a:pPr eaLnBrk="1" hangingPunct="1">
              <a:defRPr/>
            </a:pPr>
            <a:endParaRPr lang="en-US" sz="2000" dirty="0" smtClean="0"/>
          </a:p>
          <a:p>
            <a:pPr marL="566737" indent="-457200" eaLnBrk="1" hangingPunct="1">
              <a:lnSpc>
                <a:spcPct val="110000"/>
              </a:lnSpc>
              <a:buClr>
                <a:schemeClr val="tx1"/>
              </a:buClr>
              <a:buSzPct val="90000"/>
              <a:defRPr/>
            </a:pPr>
            <a:r>
              <a:rPr lang="en-US" sz="2000" dirty="0" smtClean="0"/>
              <a:t>Hatchery Effectiveness: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67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67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967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967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967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9678">
                                            <p:txEl>
                                              <p:pRg st="7" end="7"/>
                                            </p:txEl>
                                          </p:spTgt>
                                        </p:tgtEl>
                                        <p:attrNameLst>
                                          <p:attrName>style.visibility</p:attrName>
                                        </p:attrNameLst>
                                      </p:cBhvr>
                                      <p:to>
                                        <p:strVal val="visible"/>
                                      </p:to>
                                    </p:set>
                                  </p:childTnLst>
                                </p:cTn>
                              </p:par>
                              <p:par>
                                <p:cTn id="27" presetID="3" presetClass="emph" presetSubtype="2" fill="hold" grpId="1" nodeType="withEffect">
                                  <p:stCondLst>
                                    <p:cond delay="0"/>
                                  </p:stCondLst>
                                  <p:childTnLst>
                                    <p:animClr clrSpc="rgb" dir="cw">
                                      <p:cBhvr override="childStyle">
                                        <p:cTn id="28" dur="500" fill="hold"/>
                                        <p:tgtEl>
                                          <p:spTgt spid="69678">
                                            <p:txEl>
                                              <p:pRg st="0" end="0"/>
                                            </p:txEl>
                                          </p:spTgt>
                                        </p:tgtEl>
                                        <p:attrNameLst>
                                          <p:attrName>style.color</p:attrName>
                                        </p:attrNameLst>
                                      </p:cBhvr>
                                      <p:to>
                                        <a:srgbClr val="858383"/>
                                      </p:to>
                                    </p:animClr>
                                  </p:childTnLst>
                                </p:cTn>
                              </p:par>
                            </p:childTnLst>
                          </p:cTn>
                        </p:par>
                      </p:childTnLst>
                    </p:cTn>
                  </p:par>
                  <p:par>
                    <p:cTn id="29" fill="hold">
                      <p:stCondLst>
                        <p:cond delay="indefinite"/>
                      </p:stCondLst>
                      <p:childTnLst>
                        <p:par>
                          <p:cTn id="30" fill="hold">
                            <p:stCondLst>
                              <p:cond delay="0"/>
                            </p:stCondLst>
                            <p:childTnLst>
                              <p:par>
                                <p:cTn id="31" presetID="3" presetClass="emph" presetSubtype="2" fill="hold" grpId="1" nodeType="clickEffect">
                                  <p:stCondLst>
                                    <p:cond delay="0"/>
                                  </p:stCondLst>
                                  <p:childTnLst>
                                    <p:animClr clrSpc="rgb" dir="cw">
                                      <p:cBhvr override="childStyle">
                                        <p:cTn id="32" dur="500" fill="hold"/>
                                        <p:tgtEl>
                                          <p:spTgt spid="69678">
                                            <p:txEl>
                                              <p:pRg st="1" end="1"/>
                                            </p:txEl>
                                          </p:spTgt>
                                        </p:tgtEl>
                                        <p:attrNameLst>
                                          <p:attrName>style.color</p:attrName>
                                        </p:attrNameLst>
                                      </p:cBhvr>
                                      <p:to>
                                        <a:srgbClr val="858383"/>
                                      </p:to>
                                    </p:animClr>
                                  </p:childTnLst>
                                </p:cTn>
                              </p:par>
                            </p:childTnLst>
                          </p:cTn>
                        </p:par>
                      </p:childTnLst>
                    </p:cTn>
                  </p:par>
                  <p:par>
                    <p:cTn id="33" fill="hold">
                      <p:stCondLst>
                        <p:cond delay="indefinite"/>
                      </p:stCondLst>
                      <p:childTnLst>
                        <p:par>
                          <p:cTn id="34" fill="hold">
                            <p:stCondLst>
                              <p:cond delay="0"/>
                            </p:stCondLst>
                            <p:childTnLst>
                              <p:par>
                                <p:cTn id="35" presetID="3" presetClass="emph" presetSubtype="2" fill="hold" grpId="1" nodeType="clickEffect">
                                  <p:stCondLst>
                                    <p:cond delay="0"/>
                                  </p:stCondLst>
                                  <p:childTnLst>
                                    <p:animClr clrSpc="rgb" dir="cw">
                                      <p:cBhvr override="childStyle">
                                        <p:cTn id="36" dur="500" fill="hold"/>
                                        <p:tgtEl>
                                          <p:spTgt spid="69678">
                                            <p:txEl>
                                              <p:pRg st="3" end="3"/>
                                            </p:txEl>
                                          </p:spTgt>
                                        </p:tgtEl>
                                        <p:attrNameLst>
                                          <p:attrName>style.color</p:attrName>
                                        </p:attrNameLst>
                                      </p:cBhvr>
                                      <p:to>
                                        <a:srgbClr val="858383"/>
                                      </p:to>
                                    </p:animClr>
                                  </p:childTnLst>
                                </p:cTn>
                              </p:par>
                            </p:childTnLst>
                          </p:cTn>
                        </p:par>
                      </p:childTnLst>
                    </p:cTn>
                  </p:par>
                  <p:par>
                    <p:cTn id="37" fill="hold">
                      <p:stCondLst>
                        <p:cond delay="indefinite"/>
                      </p:stCondLst>
                      <p:childTnLst>
                        <p:par>
                          <p:cTn id="38" fill="hold">
                            <p:stCondLst>
                              <p:cond delay="0"/>
                            </p:stCondLst>
                            <p:childTnLst>
                              <p:par>
                                <p:cTn id="39" presetID="3" presetClass="emph" presetSubtype="2" fill="hold" grpId="1" nodeType="clickEffect">
                                  <p:stCondLst>
                                    <p:cond delay="0"/>
                                  </p:stCondLst>
                                  <p:childTnLst>
                                    <p:animClr clrSpc="rgb" dir="cw">
                                      <p:cBhvr override="childStyle">
                                        <p:cTn id="40" dur="500" fill="hold"/>
                                        <p:tgtEl>
                                          <p:spTgt spid="69678">
                                            <p:txEl>
                                              <p:pRg st="4" end="4"/>
                                            </p:txEl>
                                          </p:spTgt>
                                        </p:tgtEl>
                                        <p:attrNameLst>
                                          <p:attrName>style.color</p:attrName>
                                        </p:attrNameLst>
                                      </p:cBhvr>
                                      <p:to>
                                        <a:srgbClr val="858383"/>
                                      </p:to>
                                    </p:animClr>
                                  </p:childTnLst>
                                </p:cTn>
                              </p:par>
                            </p:childTnLst>
                          </p:cTn>
                        </p:par>
                      </p:childTnLst>
                    </p:cTn>
                  </p:par>
                  <p:par>
                    <p:cTn id="41" fill="hold">
                      <p:stCondLst>
                        <p:cond delay="indefinite"/>
                      </p:stCondLst>
                      <p:childTnLst>
                        <p:par>
                          <p:cTn id="42" fill="hold">
                            <p:stCondLst>
                              <p:cond delay="0"/>
                            </p:stCondLst>
                            <p:childTnLst>
                              <p:par>
                                <p:cTn id="43" presetID="3" presetClass="emph" presetSubtype="2" fill="hold" grpId="1" nodeType="clickEffect">
                                  <p:stCondLst>
                                    <p:cond delay="0"/>
                                  </p:stCondLst>
                                  <p:childTnLst>
                                    <p:animClr clrSpc="rgb" dir="cw">
                                      <p:cBhvr override="childStyle">
                                        <p:cTn id="44" dur="500" fill="hold"/>
                                        <p:tgtEl>
                                          <p:spTgt spid="69678">
                                            <p:txEl>
                                              <p:pRg st="5" end="5"/>
                                            </p:txEl>
                                          </p:spTgt>
                                        </p:tgtEl>
                                        <p:attrNameLst>
                                          <p:attrName>style.color</p:attrName>
                                        </p:attrNameLst>
                                      </p:cBhvr>
                                      <p:to>
                                        <a:srgbClr val="858383"/>
                                      </p:to>
                                    </p:animClr>
                                  </p:childTnLst>
                                </p:cTn>
                              </p:par>
                            </p:childTnLst>
                          </p:cTn>
                        </p:par>
                      </p:childTnLst>
                    </p:cTn>
                  </p:par>
                  <p:par>
                    <p:cTn id="45" fill="hold">
                      <p:stCondLst>
                        <p:cond delay="indefinite"/>
                      </p:stCondLst>
                      <p:childTnLst>
                        <p:par>
                          <p:cTn id="46" fill="hold">
                            <p:stCondLst>
                              <p:cond delay="0"/>
                            </p:stCondLst>
                            <p:childTnLst>
                              <p:par>
                                <p:cTn id="47" presetID="3" presetClass="emph" presetSubtype="2" fill="hold" grpId="1" nodeType="clickEffect">
                                  <p:stCondLst>
                                    <p:cond delay="0"/>
                                  </p:stCondLst>
                                  <p:childTnLst>
                                    <p:animClr clrSpc="rgb" dir="cw">
                                      <p:cBhvr override="childStyle">
                                        <p:cTn id="48" dur="500" fill="hold"/>
                                        <p:tgtEl>
                                          <p:spTgt spid="69678">
                                            <p:txEl>
                                              <p:pRg st="7" end="7"/>
                                            </p:txEl>
                                          </p:spTgt>
                                        </p:tgtEl>
                                        <p:attrNameLst>
                                          <p:attrName>style.color</p:attrName>
                                        </p:attrNameLst>
                                      </p:cBhvr>
                                      <p:to>
                                        <a:srgbClr val="858383"/>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78" grpId="0" build="p"/>
      <p:bldP spid="69678"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p:nvPr>
        </p:nvSpPr>
        <p:spPr bwMode="auto">
          <a:xfrm>
            <a:off x="457200" y="274638"/>
            <a:ext cx="8229600" cy="563562"/>
          </a:xfrm>
        </p:spPr>
        <p:txBody>
          <a:bodyPr>
            <a:normAutofit fontScale="90000"/>
          </a:bodyPr>
          <a:lstStyle/>
          <a:p>
            <a:pPr algn="ctr" eaLnBrk="1" hangingPunct="1">
              <a:defRPr/>
            </a:pPr>
            <a:r>
              <a:rPr lang="en-US" dirty="0" smtClean="0">
                <a:effectLst/>
              </a:rPr>
              <a:t>4. Overall Strategy</a:t>
            </a:r>
          </a:p>
        </p:txBody>
      </p:sp>
      <p:sp>
        <p:nvSpPr>
          <p:cNvPr id="29698" name="Text Box 17"/>
          <p:cNvSpPr txBox="1">
            <a:spLocks noChangeArrowheads="1"/>
          </p:cNvSpPr>
          <p:nvPr/>
        </p:nvSpPr>
        <p:spPr bwMode="auto">
          <a:xfrm>
            <a:off x="4648200" y="3276600"/>
            <a:ext cx="4267200" cy="336550"/>
          </a:xfrm>
          <a:prstGeom prst="rect">
            <a:avLst/>
          </a:prstGeom>
          <a:solidFill>
            <a:schemeClr val="bg1"/>
          </a:solidFill>
          <a:ln w="9525">
            <a:noFill/>
            <a:miter lim="800000"/>
            <a:headEnd/>
            <a:tailEnd/>
          </a:ln>
        </p:spPr>
        <p:txBody>
          <a:bodyPr>
            <a:spAutoFit/>
          </a:bodyPr>
          <a:lstStyle/>
          <a:p>
            <a:pPr>
              <a:spcBef>
                <a:spcPct val="50000"/>
              </a:spcBef>
            </a:pPr>
            <a:endParaRPr lang="en-US" sz="1600"/>
          </a:p>
        </p:txBody>
      </p:sp>
      <p:sp>
        <p:nvSpPr>
          <p:cNvPr id="29699" name="Text Box 18"/>
          <p:cNvSpPr txBox="1">
            <a:spLocks noChangeArrowheads="1"/>
          </p:cNvSpPr>
          <p:nvPr/>
        </p:nvSpPr>
        <p:spPr bwMode="auto">
          <a:xfrm>
            <a:off x="4648200" y="3810000"/>
            <a:ext cx="4191000" cy="336550"/>
          </a:xfrm>
          <a:prstGeom prst="rect">
            <a:avLst/>
          </a:prstGeom>
          <a:solidFill>
            <a:schemeClr val="bg1"/>
          </a:solidFill>
          <a:ln w="9525">
            <a:noFill/>
            <a:miter lim="800000"/>
            <a:headEnd/>
            <a:tailEnd/>
          </a:ln>
        </p:spPr>
        <p:txBody>
          <a:bodyPr>
            <a:spAutoFit/>
          </a:bodyPr>
          <a:lstStyle/>
          <a:p>
            <a:pPr>
              <a:spcBef>
                <a:spcPct val="50000"/>
              </a:spcBef>
              <a:buFontTx/>
              <a:buChar char="•"/>
            </a:pPr>
            <a:endParaRPr lang="en-US" sz="1600"/>
          </a:p>
        </p:txBody>
      </p:sp>
      <p:sp>
        <p:nvSpPr>
          <p:cNvPr id="29700" name="Text Box 33"/>
          <p:cNvSpPr txBox="1">
            <a:spLocks noChangeArrowheads="1"/>
          </p:cNvSpPr>
          <p:nvPr/>
        </p:nvSpPr>
        <p:spPr bwMode="auto">
          <a:xfrm>
            <a:off x="4648200" y="762000"/>
            <a:ext cx="4267200" cy="304800"/>
          </a:xfrm>
          <a:prstGeom prst="rect">
            <a:avLst/>
          </a:prstGeom>
          <a:solidFill>
            <a:schemeClr val="bg1"/>
          </a:solidFill>
          <a:ln w="9525">
            <a:noFill/>
            <a:miter lim="800000"/>
            <a:headEnd/>
            <a:tailEnd/>
          </a:ln>
        </p:spPr>
        <p:txBody>
          <a:bodyPr>
            <a:spAutoFit/>
          </a:bodyPr>
          <a:lstStyle/>
          <a:p>
            <a:pPr>
              <a:spcBef>
                <a:spcPct val="50000"/>
              </a:spcBef>
            </a:pPr>
            <a:endParaRPr lang="en-US" sz="1400"/>
          </a:p>
        </p:txBody>
      </p:sp>
      <p:sp>
        <p:nvSpPr>
          <p:cNvPr id="69678" name="Rectangle 46"/>
          <p:cNvSpPr>
            <a:spLocks noGrp="1"/>
          </p:cNvSpPr>
          <p:nvPr>
            <p:ph type="body" idx="1"/>
          </p:nvPr>
        </p:nvSpPr>
        <p:spPr>
          <a:xfrm>
            <a:off x="990600" y="914400"/>
            <a:ext cx="7924800" cy="5715000"/>
          </a:xfrm>
        </p:spPr>
        <p:txBody>
          <a:bodyPr/>
          <a:lstStyle/>
          <a:p>
            <a:pPr marL="565150" indent="-457200" eaLnBrk="1" hangingPunct="1">
              <a:lnSpc>
                <a:spcPct val="110000"/>
              </a:lnSpc>
              <a:buClr>
                <a:schemeClr val="tx1"/>
              </a:buClr>
              <a:buSzPct val="90000"/>
            </a:pPr>
            <a:r>
              <a:rPr lang="en-US" sz="2000" smtClean="0"/>
              <a:t>VSP:</a:t>
            </a:r>
          </a:p>
          <a:p>
            <a:pPr marL="565150" indent="-457200" eaLnBrk="1" hangingPunct="1">
              <a:lnSpc>
                <a:spcPct val="110000"/>
              </a:lnSpc>
              <a:buClr>
                <a:schemeClr val="tx1"/>
              </a:buClr>
              <a:buSzPct val="90000"/>
            </a:pPr>
            <a:r>
              <a:rPr lang="en-US" sz="2000" smtClean="0"/>
              <a:t>BiOp:</a:t>
            </a:r>
          </a:p>
          <a:p>
            <a:pPr marL="565150" indent="-457200" eaLnBrk="1" hangingPunct="1">
              <a:lnSpc>
                <a:spcPct val="110000"/>
              </a:lnSpc>
              <a:buClr>
                <a:schemeClr val="tx1"/>
              </a:buClr>
              <a:buSzPct val="90000"/>
            </a:pPr>
            <a:r>
              <a:rPr lang="en-US" sz="2000" smtClean="0"/>
              <a:t>Habitat Effectiveness:</a:t>
            </a:r>
          </a:p>
          <a:p>
            <a:pPr marL="565150" indent="-457200" eaLnBrk="1" hangingPunct="1">
              <a:lnSpc>
                <a:spcPct val="110000"/>
              </a:lnSpc>
              <a:buClr>
                <a:schemeClr val="tx1"/>
              </a:buClr>
              <a:buSzPct val="90000"/>
            </a:pPr>
            <a:endParaRPr lang="en-US" sz="2000" smtClean="0"/>
          </a:p>
          <a:p>
            <a:pPr marL="565150" indent="-457200" eaLnBrk="1" hangingPunct="1">
              <a:lnSpc>
                <a:spcPct val="110000"/>
              </a:lnSpc>
              <a:buClr>
                <a:schemeClr val="tx1"/>
              </a:buClr>
              <a:buSzPct val="90000"/>
            </a:pPr>
            <a:r>
              <a:rPr lang="en-US" sz="2000" smtClean="0"/>
              <a:t>Hatchery Effectiveness:  Continue to evaluate the benefits and risks of supplementation by monitoring natural origin abundance, productivity, life history, and make comparisons of hatchery and natural origin fish</a:t>
            </a:r>
            <a:r>
              <a:rPr lang="en-US" sz="2000" b="1" smtClean="0"/>
              <a:t>. </a:t>
            </a:r>
            <a:r>
              <a:rPr lang="en-US" sz="2000" smtClean="0"/>
              <a:t>Develop better understanding of origin and abundance of hatchery strays.</a:t>
            </a:r>
          </a:p>
          <a:p>
            <a:pPr marL="565150" indent="-457200" eaLnBrk="1" hangingPunct="1">
              <a:lnSpc>
                <a:spcPct val="110000"/>
              </a:lnSpc>
              <a:buClr>
                <a:schemeClr val="tx1"/>
              </a:buClr>
              <a:buSzPct val="90000"/>
            </a:pPr>
            <a:endParaRPr lang="en-US" sz="2000" smtClean="0"/>
          </a:p>
          <a:p>
            <a:pPr marL="565150" indent="-457200" eaLnBrk="1" hangingPunct="1">
              <a:lnSpc>
                <a:spcPct val="110000"/>
              </a:lnSpc>
              <a:buClr>
                <a:schemeClr val="tx1"/>
              </a:buClr>
              <a:buSzPct val="90000"/>
            </a:pPr>
            <a:endParaRPr 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67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67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967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9678">
                                            <p:txEl>
                                              <p:pRg st="4" end="4"/>
                                            </p:txEl>
                                          </p:spTgt>
                                        </p:tgtEl>
                                        <p:attrNameLst>
                                          <p:attrName>style.visibility</p:attrName>
                                        </p:attrNameLst>
                                      </p:cBhvr>
                                      <p:to>
                                        <p:strVal val="visible"/>
                                      </p:to>
                                    </p:set>
                                  </p:childTnLst>
                                </p:cTn>
                              </p:par>
                              <p:par>
                                <p:cTn id="19" presetID="3" presetClass="emph" presetSubtype="2" fill="hold" grpId="1" nodeType="withEffect">
                                  <p:stCondLst>
                                    <p:cond delay="0"/>
                                  </p:stCondLst>
                                  <p:childTnLst>
                                    <p:animClr clrSpc="rgb" dir="cw">
                                      <p:cBhvr override="childStyle">
                                        <p:cTn id="20" dur="500" fill="hold"/>
                                        <p:tgtEl>
                                          <p:spTgt spid="69678">
                                            <p:txEl>
                                              <p:pRg st="0" end="0"/>
                                            </p:txEl>
                                          </p:spTgt>
                                        </p:tgtEl>
                                        <p:attrNameLst>
                                          <p:attrName>style.color</p:attrName>
                                        </p:attrNameLst>
                                      </p:cBhvr>
                                      <p:to>
                                        <a:srgbClr val="858383"/>
                                      </p:to>
                                    </p:animClr>
                                  </p:childTnLst>
                                </p:cTn>
                              </p:par>
                            </p:childTnLst>
                          </p:cTn>
                        </p:par>
                      </p:childTnLst>
                    </p:cTn>
                  </p:par>
                  <p:par>
                    <p:cTn id="21" fill="hold">
                      <p:stCondLst>
                        <p:cond delay="indefinite"/>
                      </p:stCondLst>
                      <p:childTnLst>
                        <p:par>
                          <p:cTn id="22" fill="hold">
                            <p:stCondLst>
                              <p:cond delay="0"/>
                            </p:stCondLst>
                            <p:childTnLst>
                              <p:par>
                                <p:cTn id="23" presetID="3" presetClass="emph" presetSubtype="2" fill="hold" grpId="1" nodeType="clickEffect">
                                  <p:stCondLst>
                                    <p:cond delay="0"/>
                                  </p:stCondLst>
                                  <p:childTnLst>
                                    <p:animClr clrSpc="rgb" dir="cw">
                                      <p:cBhvr override="childStyle">
                                        <p:cTn id="24" dur="500" fill="hold"/>
                                        <p:tgtEl>
                                          <p:spTgt spid="69678">
                                            <p:txEl>
                                              <p:pRg st="1" end="1"/>
                                            </p:txEl>
                                          </p:spTgt>
                                        </p:tgtEl>
                                        <p:attrNameLst>
                                          <p:attrName>style.color</p:attrName>
                                        </p:attrNameLst>
                                      </p:cBhvr>
                                      <p:to>
                                        <a:srgbClr val="858383"/>
                                      </p:to>
                                    </p:animClr>
                                  </p:childTnLst>
                                </p:cTn>
                              </p:par>
                            </p:childTnLst>
                          </p:cTn>
                        </p:par>
                      </p:childTnLst>
                    </p:cTn>
                  </p:par>
                  <p:par>
                    <p:cTn id="25" fill="hold">
                      <p:stCondLst>
                        <p:cond delay="indefinite"/>
                      </p:stCondLst>
                      <p:childTnLst>
                        <p:par>
                          <p:cTn id="26" fill="hold">
                            <p:stCondLst>
                              <p:cond delay="0"/>
                            </p:stCondLst>
                            <p:childTnLst>
                              <p:par>
                                <p:cTn id="27" presetID="3" presetClass="emph" presetSubtype="2" fill="hold" grpId="1" nodeType="clickEffect">
                                  <p:stCondLst>
                                    <p:cond delay="0"/>
                                  </p:stCondLst>
                                  <p:childTnLst>
                                    <p:animClr clrSpc="rgb" dir="cw">
                                      <p:cBhvr override="childStyle">
                                        <p:cTn id="28" dur="500" fill="hold"/>
                                        <p:tgtEl>
                                          <p:spTgt spid="69678">
                                            <p:txEl>
                                              <p:pRg st="2" end="2"/>
                                            </p:txEl>
                                          </p:spTgt>
                                        </p:tgtEl>
                                        <p:attrNameLst>
                                          <p:attrName>style.color</p:attrName>
                                        </p:attrNameLst>
                                      </p:cBhvr>
                                      <p:to>
                                        <a:srgbClr val="858383"/>
                                      </p:to>
                                    </p:animClr>
                                  </p:childTnLst>
                                </p:cTn>
                              </p:par>
                            </p:childTnLst>
                          </p:cTn>
                        </p:par>
                      </p:childTnLst>
                    </p:cTn>
                  </p:par>
                  <p:par>
                    <p:cTn id="29" fill="hold">
                      <p:stCondLst>
                        <p:cond delay="indefinite"/>
                      </p:stCondLst>
                      <p:childTnLst>
                        <p:par>
                          <p:cTn id="30" fill="hold">
                            <p:stCondLst>
                              <p:cond delay="0"/>
                            </p:stCondLst>
                            <p:childTnLst>
                              <p:par>
                                <p:cTn id="31" presetID="3" presetClass="emph" presetSubtype="2" fill="hold" grpId="1" nodeType="clickEffect">
                                  <p:stCondLst>
                                    <p:cond delay="0"/>
                                  </p:stCondLst>
                                  <p:childTnLst>
                                    <p:animClr clrSpc="rgb" dir="cw">
                                      <p:cBhvr override="childStyle">
                                        <p:cTn id="32" dur="500" fill="hold"/>
                                        <p:tgtEl>
                                          <p:spTgt spid="69678">
                                            <p:txEl>
                                              <p:pRg st="4" end="4"/>
                                            </p:txEl>
                                          </p:spTgt>
                                        </p:tgtEl>
                                        <p:attrNameLst>
                                          <p:attrName>style.color</p:attrName>
                                        </p:attrNameLst>
                                      </p:cBhvr>
                                      <p:to>
                                        <a:srgbClr val="858383"/>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78" grpId="0" build="p"/>
      <p:bldP spid="69678"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p:nvPr>
        </p:nvSpPr>
        <p:spPr bwMode="auto">
          <a:xfrm>
            <a:off x="457200" y="274638"/>
            <a:ext cx="8229600" cy="563562"/>
          </a:xfrm>
        </p:spPr>
        <p:txBody>
          <a:bodyPr>
            <a:normAutofit fontScale="90000"/>
          </a:bodyPr>
          <a:lstStyle/>
          <a:p>
            <a:pPr algn="ctr" eaLnBrk="1" hangingPunct="1">
              <a:defRPr/>
            </a:pPr>
            <a:r>
              <a:rPr lang="en-US" dirty="0" smtClean="0">
                <a:effectLst/>
              </a:rPr>
              <a:t>5. Gaps and Adjustments</a:t>
            </a:r>
          </a:p>
        </p:txBody>
      </p:sp>
      <p:sp>
        <p:nvSpPr>
          <p:cNvPr id="31746" name="Text Box 17"/>
          <p:cNvSpPr txBox="1">
            <a:spLocks noChangeArrowheads="1"/>
          </p:cNvSpPr>
          <p:nvPr/>
        </p:nvSpPr>
        <p:spPr bwMode="auto">
          <a:xfrm>
            <a:off x="4648200" y="3276600"/>
            <a:ext cx="4267200" cy="336550"/>
          </a:xfrm>
          <a:prstGeom prst="rect">
            <a:avLst/>
          </a:prstGeom>
          <a:solidFill>
            <a:schemeClr val="bg1"/>
          </a:solidFill>
          <a:ln w="9525">
            <a:noFill/>
            <a:miter lim="800000"/>
            <a:headEnd/>
            <a:tailEnd/>
          </a:ln>
        </p:spPr>
        <p:txBody>
          <a:bodyPr>
            <a:spAutoFit/>
          </a:bodyPr>
          <a:lstStyle/>
          <a:p>
            <a:pPr>
              <a:spcBef>
                <a:spcPct val="50000"/>
              </a:spcBef>
            </a:pPr>
            <a:endParaRPr lang="en-US" sz="1600"/>
          </a:p>
        </p:txBody>
      </p:sp>
      <p:sp>
        <p:nvSpPr>
          <p:cNvPr id="31747" name="Text Box 18"/>
          <p:cNvSpPr txBox="1">
            <a:spLocks noChangeArrowheads="1"/>
          </p:cNvSpPr>
          <p:nvPr/>
        </p:nvSpPr>
        <p:spPr bwMode="auto">
          <a:xfrm>
            <a:off x="4648200" y="3810000"/>
            <a:ext cx="4191000" cy="336550"/>
          </a:xfrm>
          <a:prstGeom prst="rect">
            <a:avLst/>
          </a:prstGeom>
          <a:solidFill>
            <a:schemeClr val="bg1"/>
          </a:solidFill>
          <a:ln w="9525">
            <a:noFill/>
            <a:miter lim="800000"/>
            <a:headEnd/>
            <a:tailEnd/>
          </a:ln>
        </p:spPr>
        <p:txBody>
          <a:bodyPr>
            <a:spAutoFit/>
          </a:bodyPr>
          <a:lstStyle/>
          <a:p>
            <a:pPr>
              <a:spcBef>
                <a:spcPct val="50000"/>
              </a:spcBef>
              <a:buFontTx/>
              <a:buChar char="•"/>
            </a:pPr>
            <a:endParaRPr lang="en-US" sz="1600"/>
          </a:p>
        </p:txBody>
      </p:sp>
      <p:sp>
        <p:nvSpPr>
          <p:cNvPr id="31748" name="Text Box 33"/>
          <p:cNvSpPr txBox="1">
            <a:spLocks noChangeArrowheads="1"/>
          </p:cNvSpPr>
          <p:nvPr/>
        </p:nvSpPr>
        <p:spPr bwMode="auto">
          <a:xfrm>
            <a:off x="4648200" y="762000"/>
            <a:ext cx="4267200" cy="304800"/>
          </a:xfrm>
          <a:prstGeom prst="rect">
            <a:avLst/>
          </a:prstGeom>
          <a:solidFill>
            <a:schemeClr val="bg1"/>
          </a:solidFill>
          <a:ln w="9525">
            <a:noFill/>
            <a:miter lim="800000"/>
            <a:headEnd/>
            <a:tailEnd/>
          </a:ln>
        </p:spPr>
        <p:txBody>
          <a:bodyPr>
            <a:spAutoFit/>
          </a:bodyPr>
          <a:lstStyle/>
          <a:p>
            <a:pPr>
              <a:spcBef>
                <a:spcPct val="50000"/>
              </a:spcBef>
            </a:pPr>
            <a:endParaRPr lang="en-US" sz="1400"/>
          </a:p>
        </p:txBody>
      </p:sp>
      <p:sp>
        <p:nvSpPr>
          <p:cNvPr id="69678" name="Rectangle 46"/>
          <p:cNvSpPr>
            <a:spLocks noGrp="1"/>
          </p:cNvSpPr>
          <p:nvPr>
            <p:ph type="body" idx="1"/>
          </p:nvPr>
        </p:nvSpPr>
        <p:spPr>
          <a:xfrm>
            <a:off x="990600" y="914400"/>
            <a:ext cx="7924800" cy="5715000"/>
          </a:xfrm>
        </p:spPr>
        <p:txBody>
          <a:bodyPr/>
          <a:lstStyle/>
          <a:p>
            <a:pPr marL="565150" indent="-457200" eaLnBrk="1" hangingPunct="1">
              <a:lnSpc>
                <a:spcPct val="110000"/>
              </a:lnSpc>
              <a:buFont typeface="Lucida Sans Unicode" pitchFamily="34" charset="0"/>
              <a:buAutoNum type="arabicPeriod"/>
            </a:pPr>
            <a:r>
              <a:rPr lang="en-US" sz="2000" smtClean="0"/>
              <a:t>Yakima – GSI approach to identify populations from adult/juv samples at Prosser for VSP</a:t>
            </a:r>
          </a:p>
          <a:p>
            <a:pPr marL="565150" indent="-457200" eaLnBrk="1" hangingPunct="1">
              <a:lnSpc>
                <a:spcPct val="110000"/>
              </a:lnSpc>
              <a:buFont typeface="Lucida Sans Unicode" pitchFamily="34" charset="0"/>
              <a:buAutoNum type="arabicPeriod"/>
            </a:pPr>
            <a:endParaRPr lang="en-US" sz="2000" smtClean="0"/>
          </a:p>
          <a:p>
            <a:pPr marL="565150" indent="-457200" eaLnBrk="1" hangingPunct="1">
              <a:lnSpc>
                <a:spcPct val="110000"/>
              </a:lnSpc>
              <a:buFont typeface="Lucida Sans Unicode" pitchFamily="34" charset="0"/>
              <a:buAutoNum type="arabicPeriod"/>
            </a:pPr>
            <a:r>
              <a:rPr lang="en-US" sz="2000" smtClean="0"/>
              <a:t>Further evaluate PIT arrays for population specific VSP</a:t>
            </a:r>
          </a:p>
          <a:p>
            <a:pPr marL="565150" indent="-457200" eaLnBrk="1" hangingPunct="1">
              <a:lnSpc>
                <a:spcPct val="110000"/>
              </a:lnSpc>
              <a:buFont typeface="Lucida Sans Unicode" pitchFamily="34" charset="0"/>
              <a:buAutoNum type="arabicPeriod"/>
            </a:pPr>
            <a:endParaRPr lang="en-US" sz="2000" smtClean="0"/>
          </a:p>
          <a:p>
            <a:pPr marL="565150" indent="-457200" eaLnBrk="1" hangingPunct="1">
              <a:lnSpc>
                <a:spcPct val="110000"/>
              </a:lnSpc>
              <a:buFont typeface="Lucida Sans Unicode" pitchFamily="34" charset="0"/>
              <a:buAutoNum type="arabicPeriod"/>
            </a:pPr>
            <a:r>
              <a:rPr lang="en-US" sz="2000" smtClean="0"/>
              <a:t>Understanding resident / anadromous dynamics</a:t>
            </a:r>
          </a:p>
          <a:p>
            <a:pPr marL="565150" indent="-457200" eaLnBrk="1" hangingPunct="1">
              <a:lnSpc>
                <a:spcPct val="110000"/>
              </a:lnSpc>
              <a:buFont typeface="Lucida Sans Unicode" pitchFamily="34" charset="0"/>
              <a:buAutoNum type="arabicPeriod"/>
            </a:pPr>
            <a:endParaRPr lang="en-US" sz="2000" smtClean="0"/>
          </a:p>
          <a:p>
            <a:pPr marL="565150" indent="-457200" eaLnBrk="1" hangingPunct="1">
              <a:lnSpc>
                <a:spcPct val="110000"/>
              </a:lnSpc>
              <a:buFont typeface="Lucida Sans Unicode" pitchFamily="34" charset="0"/>
              <a:buAutoNum type="arabicPeriod"/>
            </a:pPr>
            <a:r>
              <a:rPr lang="en-US" sz="2000" smtClean="0"/>
              <a:t>Where to do smolt abundance estimates and tie with habitat effectiveness</a:t>
            </a:r>
          </a:p>
          <a:p>
            <a:pPr marL="565150" indent="-457200" eaLnBrk="1" hangingPunct="1">
              <a:lnSpc>
                <a:spcPct val="110000"/>
              </a:lnSpc>
              <a:buFont typeface="Lucida Sans Unicode" pitchFamily="34" charset="0"/>
              <a:buAutoNum type="arabicPeriod"/>
            </a:pPr>
            <a:endParaRPr lang="en-US" sz="2000" smtClean="0"/>
          </a:p>
          <a:p>
            <a:pPr marL="565150" indent="-457200" eaLnBrk="1" hangingPunct="1">
              <a:lnSpc>
                <a:spcPct val="110000"/>
              </a:lnSpc>
              <a:buFont typeface="Lucida Sans Unicode" pitchFamily="34" charset="0"/>
              <a:buAutoNum type="arabicPeriod"/>
            </a:pPr>
            <a:r>
              <a:rPr lang="en-US" sz="2000" smtClean="0"/>
              <a:t>Refine redd surveys to identify critical distribution estimates</a:t>
            </a:r>
          </a:p>
          <a:p>
            <a:pPr marL="565150" indent="-457200" eaLnBrk="1" hangingPunct="1">
              <a:lnSpc>
                <a:spcPct val="110000"/>
              </a:lnSpc>
              <a:buFont typeface="Lucida Sans Unicode" pitchFamily="34" charset="0"/>
              <a:buAutoNum type="arabicPeriod"/>
            </a:pPr>
            <a:endParaRPr 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67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67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967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967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9678">
                                            <p:txEl>
                                              <p:pRg st="8" end="8"/>
                                            </p:txEl>
                                          </p:spTgt>
                                        </p:tgtEl>
                                        <p:attrNameLst>
                                          <p:attrName>style.visibility</p:attrName>
                                        </p:attrNameLst>
                                      </p:cBhvr>
                                      <p:to>
                                        <p:strVal val="visible"/>
                                      </p:to>
                                    </p:set>
                                  </p:childTnLst>
                                </p:cTn>
                              </p:par>
                              <p:par>
                                <p:cTn id="23" presetID="3" presetClass="emph" presetSubtype="2" fill="hold" grpId="1" nodeType="withEffect">
                                  <p:stCondLst>
                                    <p:cond delay="0"/>
                                  </p:stCondLst>
                                  <p:childTnLst>
                                    <p:animClr clrSpc="rgb" dir="cw">
                                      <p:cBhvr override="childStyle">
                                        <p:cTn id="24" dur="500" fill="hold"/>
                                        <p:tgtEl>
                                          <p:spTgt spid="69678">
                                            <p:txEl>
                                              <p:pRg st="0" end="0"/>
                                            </p:txEl>
                                          </p:spTgt>
                                        </p:tgtEl>
                                        <p:attrNameLst>
                                          <p:attrName>style.color</p:attrName>
                                        </p:attrNameLst>
                                      </p:cBhvr>
                                      <p:to>
                                        <a:srgbClr val="858383"/>
                                      </p:to>
                                    </p:animClr>
                                  </p:childTnLst>
                                </p:cTn>
                              </p:par>
                            </p:childTnLst>
                          </p:cTn>
                        </p:par>
                      </p:childTnLst>
                    </p:cTn>
                  </p:par>
                  <p:par>
                    <p:cTn id="25" fill="hold">
                      <p:stCondLst>
                        <p:cond delay="indefinite"/>
                      </p:stCondLst>
                      <p:childTnLst>
                        <p:par>
                          <p:cTn id="26" fill="hold">
                            <p:stCondLst>
                              <p:cond delay="0"/>
                            </p:stCondLst>
                            <p:childTnLst>
                              <p:par>
                                <p:cTn id="27" presetID="3" presetClass="emph" presetSubtype="2" fill="hold" grpId="1" nodeType="clickEffect">
                                  <p:stCondLst>
                                    <p:cond delay="0"/>
                                  </p:stCondLst>
                                  <p:childTnLst>
                                    <p:animClr clrSpc="rgb" dir="cw">
                                      <p:cBhvr override="childStyle">
                                        <p:cTn id="28" dur="500" fill="hold"/>
                                        <p:tgtEl>
                                          <p:spTgt spid="69678">
                                            <p:txEl>
                                              <p:pRg st="2" end="2"/>
                                            </p:txEl>
                                          </p:spTgt>
                                        </p:tgtEl>
                                        <p:attrNameLst>
                                          <p:attrName>style.color</p:attrName>
                                        </p:attrNameLst>
                                      </p:cBhvr>
                                      <p:to>
                                        <a:srgbClr val="858383"/>
                                      </p:to>
                                    </p:animClr>
                                  </p:childTnLst>
                                </p:cTn>
                              </p:par>
                            </p:childTnLst>
                          </p:cTn>
                        </p:par>
                      </p:childTnLst>
                    </p:cTn>
                  </p:par>
                  <p:par>
                    <p:cTn id="29" fill="hold">
                      <p:stCondLst>
                        <p:cond delay="indefinite"/>
                      </p:stCondLst>
                      <p:childTnLst>
                        <p:par>
                          <p:cTn id="30" fill="hold">
                            <p:stCondLst>
                              <p:cond delay="0"/>
                            </p:stCondLst>
                            <p:childTnLst>
                              <p:par>
                                <p:cTn id="31" presetID="3" presetClass="emph" presetSubtype="2" fill="hold" grpId="1" nodeType="clickEffect">
                                  <p:stCondLst>
                                    <p:cond delay="0"/>
                                  </p:stCondLst>
                                  <p:childTnLst>
                                    <p:animClr clrSpc="rgb" dir="cw">
                                      <p:cBhvr override="childStyle">
                                        <p:cTn id="32" dur="500" fill="hold"/>
                                        <p:tgtEl>
                                          <p:spTgt spid="69678">
                                            <p:txEl>
                                              <p:pRg st="4" end="4"/>
                                            </p:txEl>
                                          </p:spTgt>
                                        </p:tgtEl>
                                        <p:attrNameLst>
                                          <p:attrName>style.color</p:attrName>
                                        </p:attrNameLst>
                                      </p:cBhvr>
                                      <p:to>
                                        <a:srgbClr val="858383"/>
                                      </p:to>
                                    </p:animClr>
                                  </p:childTnLst>
                                </p:cTn>
                              </p:par>
                            </p:childTnLst>
                          </p:cTn>
                        </p:par>
                      </p:childTnLst>
                    </p:cTn>
                  </p:par>
                  <p:par>
                    <p:cTn id="33" fill="hold">
                      <p:stCondLst>
                        <p:cond delay="indefinite"/>
                      </p:stCondLst>
                      <p:childTnLst>
                        <p:par>
                          <p:cTn id="34" fill="hold">
                            <p:stCondLst>
                              <p:cond delay="0"/>
                            </p:stCondLst>
                            <p:childTnLst>
                              <p:par>
                                <p:cTn id="35" presetID="3" presetClass="emph" presetSubtype="2" fill="hold" grpId="1" nodeType="clickEffect">
                                  <p:stCondLst>
                                    <p:cond delay="0"/>
                                  </p:stCondLst>
                                  <p:childTnLst>
                                    <p:animClr clrSpc="rgb" dir="cw">
                                      <p:cBhvr override="childStyle">
                                        <p:cTn id="36" dur="500" fill="hold"/>
                                        <p:tgtEl>
                                          <p:spTgt spid="69678">
                                            <p:txEl>
                                              <p:pRg st="6" end="6"/>
                                            </p:txEl>
                                          </p:spTgt>
                                        </p:tgtEl>
                                        <p:attrNameLst>
                                          <p:attrName>style.color</p:attrName>
                                        </p:attrNameLst>
                                      </p:cBhvr>
                                      <p:to>
                                        <a:srgbClr val="858383"/>
                                      </p:to>
                                    </p:animClr>
                                  </p:childTnLst>
                                </p:cTn>
                              </p:par>
                            </p:childTnLst>
                          </p:cTn>
                        </p:par>
                      </p:childTnLst>
                    </p:cTn>
                  </p:par>
                  <p:par>
                    <p:cTn id="37" fill="hold">
                      <p:stCondLst>
                        <p:cond delay="indefinite"/>
                      </p:stCondLst>
                      <p:childTnLst>
                        <p:par>
                          <p:cTn id="38" fill="hold">
                            <p:stCondLst>
                              <p:cond delay="0"/>
                            </p:stCondLst>
                            <p:childTnLst>
                              <p:par>
                                <p:cTn id="39" presetID="3" presetClass="emph" presetSubtype="2" fill="hold" grpId="1" nodeType="clickEffect">
                                  <p:stCondLst>
                                    <p:cond delay="0"/>
                                  </p:stCondLst>
                                  <p:childTnLst>
                                    <p:animClr clrSpc="rgb" dir="cw">
                                      <p:cBhvr override="childStyle">
                                        <p:cTn id="40" dur="500" fill="hold"/>
                                        <p:tgtEl>
                                          <p:spTgt spid="69678">
                                            <p:txEl>
                                              <p:pRg st="8" end="8"/>
                                            </p:txEl>
                                          </p:spTgt>
                                        </p:tgtEl>
                                        <p:attrNameLst>
                                          <p:attrName>style.color</p:attrName>
                                        </p:attrNameLst>
                                      </p:cBhvr>
                                      <p:to>
                                        <a:srgbClr val="858383"/>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78" grpId="0" build="p"/>
      <p:bldP spid="69678" grpI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ppt/theme/themeOverride2.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ppt/theme/themeOverride3.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ppt/theme/themeOverride4.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docProps/app.xml><?xml version="1.0" encoding="utf-8"?>
<Properties xmlns="http://schemas.openxmlformats.org/officeDocument/2006/extended-properties" xmlns:vt="http://schemas.openxmlformats.org/officeDocument/2006/docPropsVTypes">
  <Template>Concourse</Template>
  <TotalTime>1694</TotalTime>
  <Words>372</Words>
  <Application>Microsoft Office PowerPoint</Application>
  <PresentationFormat>On-screen Show (4:3)</PresentationFormat>
  <Paragraphs>82</Paragraphs>
  <Slides>10</Slides>
  <Notes>10</Notes>
  <HiddenSlides>0</HiddenSlides>
  <MMClips>0</MMClips>
  <ScaleCrop>false</ScaleCrop>
  <HeadingPairs>
    <vt:vector size="6" baseType="variant">
      <vt:variant>
        <vt:lpstr>Fonts Used</vt:lpstr>
      </vt:variant>
      <vt:variant>
        <vt:i4>4</vt:i4>
      </vt:variant>
      <vt:variant>
        <vt:lpstr>Design Template</vt:lpstr>
      </vt:variant>
      <vt:variant>
        <vt:i4>8</vt:i4>
      </vt:variant>
      <vt:variant>
        <vt:lpstr>Slide Titles</vt:lpstr>
      </vt:variant>
      <vt:variant>
        <vt:i4>10</vt:i4>
      </vt:variant>
    </vt:vector>
  </HeadingPairs>
  <TitlesOfParts>
    <vt:vector size="22" baseType="lpstr">
      <vt:lpstr>Arial</vt:lpstr>
      <vt:lpstr>Wingdings 3</vt:lpstr>
      <vt:lpstr>Wingdings 2</vt:lpstr>
      <vt:lpstr>Lucida Sans Unicode</vt:lpstr>
      <vt:lpstr>Concourse</vt:lpstr>
      <vt:lpstr>Concourse</vt:lpstr>
      <vt:lpstr>Concourse</vt:lpstr>
      <vt:lpstr>Concourse</vt:lpstr>
      <vt:lpstr>Concourse</vt:lpstr>
      <vt:lpstr>Concourse</vt:lpstr>
      <vt:lpstr>Concourse</vt:lpstr>
      <vt:lpstr>Concourse</vt:lpstr>
      <vt:lpstr>Columbia Basin Coordinated Anadromous Monitoring Strategy Workshop</vt:lpstr>
      <vt:lpstr>Outline</vt:lpstr>
      <vt:lpstr>1. Background Information</vt:lpstr>
      <vt:lpstr>2. Factors that Affect the Strategy</vt:lpstr>
      <vt:lpstr>3. Existing Work</vt:lpstr>
      <vt:lpstr>4. Overall Strategy</vt:lpstr>
      <vt:lpstr>4. Overall Strategy</vt:lpstr>
      <vt:lpstr>4. Overall Strategy</vt:lpstr>
      <vt:lpstr>5. Gaps and Adjustments</vt:lpstr>
      <vt:lpstr>5. Gaps and Adjustments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Columbia Basin Coordinated Anadromous Monitoring Strategy</dc:title>
  <dc:creator>Bruce Crawford</dc:creator>
  <cp:lastModifiedBy>Anon</cp:lastModifiedBy>
  <cp:revision>125</cp:revision>
  <dcterms:created xsi:type="dcterms:W3CDTF">2009-10-14T19:32:42Z</dcterms:created>
  <dcterms:modified xsi:type="dcterms:W3CDTF">2009-10-22T14:08:55Z</dcterms:modified>
</cp:coreProperties>
</file>