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6" r:id="rId10"/>
    <p:sldId id="263" r:id="rId11"/>
    <p:sldId id="267" r:id="rId12"/>
    <p:sldId id="268" r:id="rId13"/>
    <p:sldId id="269" r:id="rId14"/>
    <p:sldId id="27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over\Desktop\some%20cost%20and%20tagging%20dat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over\Desktop\some%20cost%20and%20tagging%20dat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over\Desktop\some%20cost%20and%20tagging%20dat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over\Desktop\some%20cost%20and%20tagging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1\fish\TG\Ex\Summary%20of%20fish%20tagging%20inform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Tagging Cost estimated 2012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Cost</a:t>
            </a:r>
            <a:r>
              <a:rPr lang="en-US" baseline="0" dirty="0"/>
              <a:t> </a:t>
            </a:r>
            <a:r>
              <a:rPr lang="en-US" baseline="0" dirty="0" smtClean="0"/>
              <a:t>(BPA)</a:t>
            </a:r>
            <a:endParaRPr lang="en-US" dirty="0"/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fish</a:t>
            </a:r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</a:t>
            </a:r>
            <a:r>
              <a:rPr lang="en-US" dirty="0" smtClean="0"/>
              <a:t>fish tagged</a:t>
            </a:r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</a:t>
            </a:r>
            <a:r>
              <a:rPr lang="en-US" dirty="0" smtClean="0"/>
              <a:t>tagged fish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Sheet1!$A$112:$A$114</c:f>
              <c:strCache>
                <c:ptCount val="3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</c:strCache>
            </c:strRef>
          </c:cat>
          <c:val>
            <c:numRef>
              <c:f>Sheet1!$B$112:$B$114</c:f>
              <c:numCache>
                <c:formatCode>#,##0</c:formatCode>
                <c:ptCount val="3"/>
                <c:pt idx="0" formatCode="_(* #,##0_);_(* \(#,##0\);_(* &quot;-&quot;??_);_(@_)">
                  <c:v>29000000</c:v>
                </c:pt>
                <c:pt idx="1">
                  <c:v>2857473</c:v>
                </c:pt>
                <c:pt idx="2" formatCode="_(* #,##0_);_(* \(#,##0\);_(* &quot;-&quot;??_);_(@_)">
                  <c:v>21000000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Cost</a:t>
            </a:r>
            <a:r>
              <a:rPr lang="en-US" baseline="0" dirty="0"/>
              <a:t> </a:t>
            </a:r>
            <a:r>
              <a:rPr lang="en-US" baseline="0" dirty="0" smtClean="0"/>
              <a:t>to BPA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Sheet1!$A$42:$A$44</c:f>
              <c:strCache>
                <c:ptCount val="3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</c:strCache>
            </c:strRef>
          </c:cat>
          <c:val>
            <c:numRef>
              <c:f>Sheet1!$B$42:$B$44</c:f>
              <c:numCache>
                <c:formatCode>_("$"* #,##0_);_("$"* \(#,##0\);_("$"* "-"??_);_(@_)</c:formatCode>
                <c:ptCount val="3"/>
                <c:pt idx="0">
                  <c:v>7000000</c:v>
                </c:pt>
                <c:pt idx="1">
                  <c:v>24500000</c:v>
                </c:pt>
                <c:pt idx="2">
                  <c:v>5600000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Cost</a:t>
            </a:r>
            <a:r>
              <a:rPr lang="en-US" baseline="0"/>
              <a:t> Share</a:t>
            </a:r>
            <a:endParaRPr lang="en-US"/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fish</a:t>
            </a:r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detections</a:t>
            </a:r>
          </a:p>
        </c:rich>
      </c:tx>
      <c:layout>
        <c:manualLayout>
          <c:xMode val="edge"/>
          <c:yMode val="edge"/>
          <c:x val="0.31624991132865182"/>
          <c:y val="3.093580819798919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9551302241066024"/>
                  <c:y val="3.7636623547056616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-0.22635507554798892"/>
                  <c:y val="1.5512480893484603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0.21290664680428473"/>
                  <c:y val="3.8398402055891519E-2"/>
                </c:manualLayout>
              </c:layout>
              <c:showVal val="1"/>
              <c:showCatName val="1"/>
              <c:showPercent val="1"/>
            </c:dLbl>
            <c:showVal val="1"/>
            <c:showCatName val="1"/>
            <c:showLeaderLines val="1"/>
          </c:dLbls>
          <c:cat>
            <c:strRef>
              <c:f>Sheet1!$A$2:$A$4</c:f>
              <c:strCache>
                <c:ptCount val="3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79253</c:v>
                </c:pt>
                <c:pt idx="1">
                  <c:v>15096716</c:v>
                </c:pt>
                <c:pt idx="2">
                  <c:v>50169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unique fish detections</a:t>
            </a:r>
          </a:p>
        </c:rich>
      </c:tx>
      <c:layout>
        <c:manualLayout>
          <c:xMode val="edge"/>
          <c:yMode val="edge"/>
          <c:x val="0.2157826133219834"/>
          <c:y val="0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9779988650067393"/>
                  <c:y val="-1.8300844644999427E-3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-6.1481520890969713E-2"/>
                  <c:y val="1.5512480893484603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-0.19714105838121584"/>
                  <c:y val="1.9836917137098002E-2"/>
                </c:manualLayout>
              </c:layout>
              <c:showVal val="1"/>
              <c:showCatName val="1"/>
              <c:showPercent val="1"/>
            </c:dLbl>
            <c:showVal val="1"/>
            <c:showCatName val="1"/>
            <c:showLeaderLines val="1"/>
          </c:dLbls>
          <c:cat>
            <c:strRef>
              <c:f>Sheet1!$A$2:$A$4</c:f>
              <c:strCache>
                <c:ptCount val="3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79253</c:v>
                </c:pt>
                <c:pt idx="1">
                  <c:v>1168578</c:v>
                </c:pt>
                <c:pt idx="2">
                  <c:v>50169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Cost</a:t>
            </a:r>
            <a:r>
              <a:rPr lang="en-US" baseline="0"/>
              <a:t> Share</a:t>
            </a:r>
            <a:endParaRPr lang="en-US"/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Tagging Cost estimated 2012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  <c:pt idx="3">
                  <c:v>Radio</c:v>
                </c:pt>
                <c:pt idx="4">
                  <c:v>Acoustic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7000000</c:v>
                </c:pt>
                <c:pt idx="1">
                  <c:v>24500000</c:v>
                </c:pt>
                <c:pt idx="2">
                  <c:v>5600000</c:v>
                </c:pt>
                <c:pt idx="3">
                  <c:v>1800000</c:v>
                </c:pt>
                <c:pt idx="4">
                  <c:v>18000000</c:v>
                </c:pt>
                <c:pt idx="5">
                  <c:v>1200000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fish</a:t>
            </a:r>
          </a:p>
        </c:rich>
      </c:tx>
      <c:layout/>
    </c:title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detections</a:t>
            </a:r>
          </a:p>
        </c:rich>
      </c:tx>
      <c:layout/>
    </c:title>
    <c:plotArea>
      <c:layout/>
      <c:pieChart>
        <c:varyColors val="1"/>
        <c:dLbls>
          <c:showCatName val="1"/>
        </c:dLbls>
        <c:firstSliceAng val="0"/>
      </c:pieChart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unique fish detections</a:t>
            </a:r>
          </a:p>
        </c:rich>
      </c:tx>
      <c:layout/>
    </c:title>
    <c:plotArea>
      <c:layout/>
      <c:pieChart>
        <c:varyColors val="1"/>
        <c:dLbls>
          <c:showCatName val="1"/>
        </c:dLbls>
        <c:firstSliceAng val="0"/>
      </c:pieChart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Cost per detection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Sheet1!$A$35:$A$37</c:f>
              <c:strCache>
                <c:ptCount val="3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</c:strCache>
            </c:strRef>
          </c:cat>
          <c:val>
            <c:numRef>
              <c:f>Sheet1!$B$35:$B$37</c:f>
              <c:numCache>
                <c:formatCode>_("$"* #,##0.00_);_("$"* \(#,##0.00\);_("$"* "-"??_);_(@_)</c:formatCode>
                <c:ptCount val="3"/>
                <c:pt idx="0">
                  <c:v>88.324732186794122</c:v>
                </c:pt>
                <c:pt idx="1">
                  <c:v>1.6228695035397103</c:v>
                </c:pt>
                <c:pt idx="2">
                  <c:v>111.62271522254775</c:v>
                </c:pt>
              </c:numCache>
            </c:numRef>
          </c:val>
        </c:ser>
        <c:axId val="80349824"/>
        <c:axId val="80355712"/>
      </c:barChart>
      <c:catAx>
        <c:axId val="80349824"/>
        <c:scaling>
          <c:orientation val="minMax"/>
        </c:scaling>
        <c:axPos val="b"/>
        <c:tickLblPos val="nextTo"/>
        <c:crossAx val="80355712"/>
        <c:crosses val="autoZero"/>
        <c:auto val="1"/>
        <c:lblAlgn val="ctr"/>
        <c:lblOffset val="100"/>
      </c:catAx>
      <c:valAx>
        <c:axId val="80355712"/>
        <c:scaling>
          <c:orientation val="minMax"/>
        </c:scaling>
        <c:axPos val="l"/>
        <c:majorGridlines/>
        <c:numFmt formatCode="_(&quot;$&quot;* #,##0.00_);_(&quot;$&quot;* \(#,##0.00\);_(&quot;$&quot;* &quot;-&quot;??_);_(@_)" sourceLinked="1"/>
        <c:tickLblPos val="nextTo"/>
        <c:crossAx val="80349824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Cost per unique fish detection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$111.64 </a:t>
                    </a:r>
                  </a:p>
                </c:rich>
              </c:tx>
              <c:showVal val="1"/>
              <c:showSerName val="1"/>
            </c:dLbl>
            <c:showVal val="1"/>
          </c:dLbls>
          <c:cat>
            <c:strRef>
              <c:f>Sheet1!$L$35:$L$37</c:f>
              <c:strCache>
                <c:ptCount val="3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</c:strCache>
            </c:strRef>
          </c:cat>
          <c:val>
            <c:numRef>
              <c:f>Sheet1!$M$35:$M$37</c:f>
              <c:numCache>
                <c:formatCode>_("$"* #,##0.00_);_("$"* \(#,##0.00\);_("$"* "-"??_);_(@_)</c:formatCode>
                <c:ptCount val="3"/>
                <c:pt idx="0">
                  <c:v>88.324732186794122</c:v>
                </c:pt>
                <c:pt idx="1">
                  <c:v>20.965652271393076</c:v>
                </c:pt>
                <c:pt idx="2">
                  <c:v>111.62271522254775</c:v>
                </c:pt>
              </c:numCache>
            </c:numRef>
          </c:val>
        </c:ser>
        <c:axId val="80384000"/>
        <c:axId val="80385536"/>
      </c:barChart>
      <c:catAx>
        <c:axId val="80384000"/>
        <c:scaling>
          <c:orientation val="minMax"/>
        </c:scaling>
        <c:axPos val="b"/>
        <c:majorTickMark val="none"/>
        <c:tickLblPos val="nextTo"/>
        <c:crossAx val="80385536"/>
        <c:crosses val="autoZero"/>
        <c:auto val="1"/>
        <c:lblAlgn val="ctr"/>
        <c:lblOffset val="100"/>
      </c:catAx>
      <c:valAx>
        <c:axId val="80385536"/>
        <c:scaling>
          <c:orientation val="minMax"/>
        </c:scaling>
        <c:axPos val="l"/>
        <c:majorGridlines/>
        <c:numFmt formatCode="_(&quot;$&quot;* #,##0.00_);_(&quot;$&quot;* \(#,##0.00\);_(&quot;$&quot;* &quot;-&quot;??_);_(@_)" sourceLinked="1"/>
        <c:majorTickMark val="none"/>
        <c:tickLblPos val="nextTo"/>
        <c:crossAx val="8038400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Tagging Cost</a:t>
            </a:r>
            <a:r>
              <a:rPr lang="en-US" baseline="0"/>
              <a:t> estimated (no JSATS)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Tagging Cost</a:t>
            </a:r>
            <a:r>
              <a:rPr lang="en-US" baseline="0"/>
              <a:t> estimated (no JSATS)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Sheet1!$A$42:$A$47</c:f>
              <c:strCache>
                <c:ptCount val="6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  <c:pt idx="3">
                  <c:v>Radio</c:v>
                </c:pt>
                <c:pt idx="4">
                  <c:v>Acoustic</c:v>
                </c:pt>
                <c:pt idx="5">
                  <c:v>Others</c:v>
                </c:pt>
              </c:strCache>
            </c:strRef>
          </c:cat>
          <c:val>
            <c:numRef>
              <c:f>Sheet1!$B$42:$B$47</c:f>
              <c:numCache>
                <c:formatCode>_("$"* #,##0_);_("$"* \(#,##0\);_("$"* "-"??_);_(@_)</c:formatCode>
                <c:ptCount val="6"/>
                <c:pt idx="0">
                  <c:v>7000000</c:v>
                </c:pt>
                <c:pt idx="1">
                  <c:v>24500000</c:v>
                </c:pt>
                <c:pt idx="2">
                  <c:v>5600000</c:v>
                </c:pt>
                <c:pt idx="3">
                  <c:v>1800000</c:v>
                </c:pt>
                <c:pt idx="4">
                  <c:v>1000000</c:v>
                </c:pt>
                <c:pt idx="5">
                  <c:v>1200000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Estimated 2012 </a:t>
            </a:r>
          </a:p>
          <a:p>
            <a:pPr>
              <a:defRPr/>
            </a:pPr>
            <a:r>
              <a:rPr lang="en-US"/>
              <a:t>Tagging Costs with and without JSATS</a:t>
            </a:r>
          </a:p>
        </c:rich>
      </c:tx>
      <c:layout>
        <c:manualLayout>
          <c:xMode val="edge"/>
          <c:yMode val="edge"/>
          <c:x val="0.21447517265888258"/>
          <c:y val="3.7483266398929106E-2"/>
        </c:manualLayout>
      </c:layout>
    </c:title>
    <c:plotArea>
      <c:layout/>
      <c:barChart>
        <c:barDir val="col"/>
        <c:grouping val="clustered"/>
        <c:ser>
          <c:idx val="0"/>
          <c:order val="0"/>
          <c:val>
            <c:numRef>
              <c:f>(Sheet1!$B$8,Sheet1!$B$48)</c:f>
              <c:numCache>
                <c:formatCode>_("$"* #,##0_);_("$"* \(#,##0\);_("$"* "-"??_);_(@_)</c:formatCode>
                <c:ptCount val="2"/>
                <c:pt idx="0">
                  <c:v>58100000</c:v>
                </c:pt>
                <c:pt idx="1">
                  <c:v>41100000</c:v>
                </c:pt>
              </c:numCache>
            </c:numRef>
          </c:val>
        </c:ser>
        <c:dLbls>
          <c:showVal val="1"/>
        </c:dLbls>
        <c:overlap val="-25"/>
        <c:axId val="40638720"/>
        <c:axId val="40669184"/>
      </c:barChart>
      <c:catAx>
        <c:axId val="40638720"/>
        <c:scaling>
          <c:orientation val="minMax"/>
        </c:scaling>
        <c:delete val="1"/>
        <c:axPos val="b"/>
        <c:majorTickMark val="none"/>
        <c:tickLblPos val="none"/>
        <c:crossAx val="40669184"/>
        <c:crosses val="autoZero"/>
        <c:auto val="1"/>
        <c:lblAlgn val="ctr"/>
        <c:lblOffset val="100"/>
      </c:catAx>
      <c:valAx>
        <c:axId val="40669184"/>
        <c:scaling>
          <c:orientation val="minMax"/>
        </c:scaling>
        <c:delete val="1"/>
        <c:axPos val="l"/>
        <c:numFmt formatCode="_(&quot;$&quot;* #,##0_);_(&quot;$&quot;* \(#,##0\);_(&quot;$&quot;* &quot;-&quot;??_);_(@_)" sourceLinked="1"/>
        <c:tickLblPos val="none"/>
        <c:crossAx val="4063872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showVal val="1"/>
            <c:showCatName val="1"/>
            <c:showLeaderLines val="1"/>
          </c:dLbls>
          <c:cat>
            <c:strRef>
              <c:f>Sheet1!$A$111:$A$118</c:f>
              <c:strCache>
                <c:ptCount val="8"/>
                <c:pt idx="0">
                  <c:v>Ad-fin clip</c:v>
                </c:pt>
                <c:pt idx="1">
                  <c:v>CWT</c:v>
                </c:pt>
                <c:pt idx="2">
                  <c:v>PIT</c:v>
                </c:pt>
                <c:pt idx="3">
                  <c:v>Genetic</c:v>
                </c:pt>
                <c:pt idx="4">
                  <c:v>Radio</c:v>
                </c:pt>
                <c:pt idx="5">
                  <c:v>Acoustic</c:v>
                </c:pt>
                <c:pt idx="6">
                  <c:v>Otolith</c:v>
                </c:pt>
                <c:pt idx="7">
                  <c:v>Others</c:v>
                </c:pt>
              </c:strCache>
            </c:strRef>
          </c:cat>
          <c:val>
            <c:numRef>
              <c:f>Sheet1!$B$111:$B$118</c:f>
              <c:numCache>
                <c:formatCode>_(* #,##0_);_(* \(#,##0\);_(* "-"??_);_(@_)</c:formatCode>
                <c:ptCount val="8"/>
                <c:pt idx="0">
                  <c:v>105000000</c:v>
                </c:pt>
                <c:pt idx="1">
                  <c:v>29000000</c:v>
                </c:pt>
                <c:pt idx="2" formatCode="#,##0">
                  <c:v>2857473</c:v>
                </c:pt>
                <c:pt idx="3">
                  <c:v>21000000</c:v>
                </c:pt>
                <c:pt idx="4">
                  <c:v>1000</c:v>
                </c:pt>
                <c:pt idx="5">
                  <c:v>50760</c:v>
                </c:pt>
                <c:pt idx="6">
                  <c:v>43259500</c:v>
                </c:pt>
                <c:pt idx="7">
                  <c:v>1000000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Lbls>
            <c:showVal val="1"/>
            <c:showCatName val="1"/>
            <c:showLeaderLines val="1"/>
          </c:dLbls>
          <c:cat>
            <c:strRef>
              <c:f>Sheet1!$A$112:$A$118</c:f>
              <c:strCache>
                <c:ptCount val="7"/>
                <c:pt idx="0">
                  <c:v>CWT</c:v>
                </c:pt>
                <c:pt idx="1">
                  <c:v>PIT</c:v>
                </c:pt>
                <c:pt idx="2">
                  <c:v>Genetic</c:v>
                </c:pt>
                <c:pt idx="3">
                  <c:v>Radio</c:v>
                </c:pt>
                <c:pt idx="4">
                  <c:v>Acoustic</c:v>
                </c:pt>
                <c:pt idx="5">
                  <c:v>Otolith</c:v>
                </c:pt>
                <c:pt idx="6">
                  <c:v>Others</c:v>
                </c:pt>
              </c:strCache>
            </c:strRef>
          </c:cat>
          <c:val>
            <c:numRef>
              <c:f>Sheet1!$B$112:$B$118</c:f>
              <c:numCache>
                <c:formatCode>#,##0</c:formatCode>
                <c:ptCount val="7"/>
                <c:pt idx="0" formatCode="_(* #,##0_);_(* \(#,##0\);_(* &quot;-&quot;??_);_(@_)">
                  <c:v>29000000</c:v>
                </c:pt>
                <c:pt idx="1">
                  <c:v>2857473</c:v>
                </c:pt>
                <c:pt idx="2" formatCode="_(* #,##0_);_(* \(#,##0\);_(* &quot;-&quot;??_);_(@_)">
                  <c:v>21000000</c:v>
                </c:pt>
                <c:pt idx="3" formatCode="_(* #,##0_);_(* \(#,##0\);_(* &quot;-&quot;??_);_(@_)">
                  <c:v>1000</c:v>
                </c:pt>
                <c:pt idx="4" formatCode="_(* #,##0_);_(* \(#,##0\);_(* &quot;-&quot;??_);_(@_)">
                  <c:v>50760</c:v>
                </c:pt>
                <c:pt idx="5" formatCode="_(* #,##0_);_(* \(#,##0\);_(* &quot;-&quot;??_);_(@_)">
                  <c:v>43259500</c:v>
                </c:pt>
                <c:pt idx="6" formatCode="_(* #,##0_);_(* \(#,##0\);_(* &quot;-&quot;??_);_(@_)">
                  <c:v>1000000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738E-B939-45A0-AF05-0912AE459A33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1C60-78BB-4F3F-86AB-BC304E61B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Fish Tagging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Draft Analysis</a:t>
            </a:r>
          </a:p>
          <a:p>
            <a:r>
              <a:rPr lang="en-US" sz="1600" i="1" dirty="0" smtClean="0">
                <a:solidFill>
                  <a:srgbClr val="0070C0"/>
                </a:solidFill>
              </a:rPr>
              <a:t>February 5, 2013</a:t>
            </a:r>
          </a:p>
          <a:p>
            <a:r>
              <a:rPr lang="en-US" sz="1400" i="1" dirty="0" smtClean="0">
                <a:solidFill>
                  <a:srgbClr val="0070C0"/>
                </a:solidFill>
              </a:rPr>
              <a:t>AWG</a:t>
            </a:r>
            <a:endParaRPr lang="en-US" sz="1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5562600"/>
            <a:ext cx="144943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CWT</a:t>
            </a:r>
            <a:r>
              <a:rPr lang="en-US" sz="1100" dirty="0" smtClean="0"/>
              <a:t> </a:t>
            </a:r>
            <a:r>
              <a:rPr lang="en-US" sz="1100" dirty="0"/>
              <a:t>         </a:t>
            </a:r>
            <a:r>
              <a:rPr lang="en-US" sz="1100" dirty="0" smtClean="0"/>
              <a:t>29,000,000</a:t>
            </a:r>
          </a:p>
          <a:p>
            <a:r>
              <a:rPr lang="en-US" sz="1100" dirty="0" smtClean="0"/>
              <a:t> </a:t>
            </a:r>
            <a:r>
              <a:rPr lang="en-US" sz="1100" dirty="0"/>
              <a:t>PIT</a:t>
            </a:r>
            <a:r>
              <a:rPr lang="en-US" sz="1100" dirty="0" smtClean="0"/>
              <a:t> </a:t>
            </a:r>
            <a:r>
              <a:rPr lang="en-US" sz="1100" dirty="0"/>
              <a:t>           </a:t>
            </a:r>
            <a:r>
              <a:rPr lang="en-US" sz="1100" dirty="0" smtClean="0"/>
              <a:t>  2,857,473 </a:t>
            </a:r>
          </a:p>
          <a:p>
            <a:r>
              <a:rPr lang="en-US" sz="1100" dirty="0" smtClean="0"/>
              <a:t> </a:t>
            </a:r>
            <a:r>
              <a:rPr lang="en-US" sz="1100" dirty="0"/>
              <a:t>Genetic</a:t>
            </a:r>
            <a:r>
              <a:rPr lang="en-US" sz="1100" dirty="0" smtClean="0"/>
              <a:t> </a:t>
            </a:r>
            <a:r>
              <a:rPr lang="en-US" sz="1100" dirty="0"/>
              <a:t>   </a:t>
            </a:r>
            <a:r>
              <a:rPr lang="en-US" sz="1100" dirty="0" smtClean="0"/>
              <a:t>21,000,000</a:t>
            </a:r>
            <a:endParaRPr lang="en-US" sz="1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5638800"/>
          <a:ext cx="1663700" cy="485775"/>
        </p:xfrm>
        <a:graphic>
          <a:graphicData uri="http://schemas.openxmlformats.org/drawingml/2006/table">
            <a:tbl>
              <a:tblPr/>
              <a:tblGrid>
                <a:gridCol w="608439"/>
                <a:gridCol w="1055261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CWT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        7,000,000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24,500,000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Genetic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5,600,000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724400" y="1600200"/>
          <a:ext cx="3810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Closer look at the 3 primary tag types</a:t>
            </a:r>
            <a:br>
              <a:rPr lang="en-US" sz="3600" b="1" dirty="0" smtClean="0"/>
            </a:br>
            <a:r>
              <a:rPr lang="en-US" sz="1100" b="1" dirty="0" smtClean="0"/>
              <a:t>tag data from 2011</a:t>
            </a:r>
            <a:endParaRPr lang="en-US" sz="1100" b="1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4648200" y="1524000"/>
          <a:ext cx="3505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609600" y="1600200"/>
          <a:ext cx="4267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Closer look at the 3 primary tag types</a:t>
            </a:r>
            <a:br>
              <a:rPr lang="en-US" sz="3600" b="1" dirty="0" smtClean="0"/>
            </a:br>
            <a:r>
              <a:rPr lang="en-US" sz="1100" b="1" dirty="0" smtClean="0"/>
              <a:t>data from 2011</a:t>
            </a:r>
            <a:endParaRPr lang="en-US" sz="11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-228600" y="1447800"/>
          <a:ext cx="4953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4114800" y="1524000"/>
          <a:ext cx="472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Closer look at the 3 primary tag types</a:t>
            </a:r>
            <a:br>
              <a:rPr lang="en-US" sz="3600" b="1" dirty="0" smtClean="0"/>
            </a:br>
            <a:r>
              <a:rPr lang="en-US" sz="1100" b="1" dirty="0" smtClean="0"/>
              <a:t>Approximate from estimated costs and tagging efforts.</a:t>
            </a:r>
            <a:endParaRPr lang="en-US" sz="11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81000" y="1600200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114800" y="1600200"/>
          <a:ext cx="41148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" y="1447800"/>
          <a:ext cx="4114800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724400" y="1371600"/>
          <a:ext cx="4038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Regardless of Costs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How well do the tags answer Management 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That can be better answered after the next Fish Tagging Forum meeting.</a:t>
            </a:r>
            <a:endParaRPr lang="en-US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of Primary Tagging Tools</a:t>
            </a:r>
            <a:br>
              <a:rPr lang="en-US" dirty="0" smtClean="0"/>
            </a:br>
            <a:r>
              <a:rPr lang="en-US" sz="1000" dirty="0" smtClean="0"/>
              <a:t>Draft as of  February 5, 2013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CWT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Otolith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Cost Effectiveness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5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</a:t>
                      </a:r>
                      <a:r>
                        <a:rPr lang="en-US" sz="5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  <a:endParaRPr lang="en-US" sz="5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Goals and Objectives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Legacy Commitment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Future Potential</a:t>
                      </a:r>
                    </a:p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?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Up Arrow 6"/>
          <p:cNvSpPr/>
          <p:nvPr/>
        </p:nvSpPr>
        <p:spPr>
          <a:xfrm>
            <a:off x="4343400" y="20574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943600" y="4343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667000" y="2133600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943600" y="2133600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2667000" y="32004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343400" y="32004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6019800" y="32004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343400" y="41910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7543800" y="41910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2667000" y="41910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67000" y="52578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4343400" y="51054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6019800" y="5105400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Costs to BPA by tag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9125" y="581025"/>
          <a:ext cx="7905750" cy="569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771525" y="733425"/>
          <a:ext cx="7905750" cy="569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28649" y="714374"/>
          <a:ext cx="7886701" cy="542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781049" y="866774"/>
          <a:ext cx="7886701" cy="542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295400" y="1057275"/>
          <a:ext cx="6553200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Number of Fish Tagged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04800"/>
            <a:ext cx="609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Number of fish tagged or marked in 2011, or if available, 2012</a:t>
            </a:r>
            <a:endParaRPr lang="en-US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95312" y="361950"/>
          <a:ext cx="7953375" cy="613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747712" y="514350"/>
          <a:ext cx="7953375" cy="613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609600"/>
          <a:ext cx="8015287" cy="588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304800"/>
            <a:ext cx="50547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Number of fish tagged in 2011, or if available, 2012</a:t>
            </a:r>
          </a:p>
          <a:p>
            <a:pPr algn="ctr"/>
            <a:r>
              <a:rPr lang="en-US" sz="1200" b="1" dirty="0" smtClean="0"/>
              <a:t>(No adipose clipping numbers included in this slide)</a:t>
            </a:r>
            <a:endParaRPr lang="en-US" sz="1200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95312" y="595312"/>
          <a:ext cx="7953375" cy="566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3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679936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</a:t>
            </a:r>
            <a:r>
              <a:rPr lang="en-US" i="1" u="sng" dirty="0" smtClean="0"/>
              <a:t>long lasting </a:t>
            </a:r>
            <a:r>
              <a:rPr lang="en-US" dirty="0" smtClean="0"/>
              <a:t>tag types produce most of the information currently</a:t>
            </a:r>
          </a:p>
          <a:p>
            <a:r>
              <a:rPr lang="en-US" dirty="0" smtClean="0"/>
              <a:t>used to meet the Fish and Wildlife Program management objectives: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Coded Wire tags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 PIT tags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 Genetic information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In some important ways these three tag types can be viewed as in</a:t>
            </a:r>
          </a:p>
          <a:p>
            <a:r>
              <a:rPr lang="en-US" dirty="0" smtClean="0"/>
              <a:t>competition to provide information to answer many management </a:t>
            </a:r>
          </a:p>
          <a:p>
            <a:r>
              <a:rPr lang="en-US" dirty="0" smtClean="0"/>
              <a:t>questions in the Fish and Wildlife Program.</a:t>
            </a:r>
          </a:p>
          <a:p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328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Overview of Fish Tagging</vt:lpstr>
      <vt:lpstr>Costs to BPA by tag type</vt:lpstr>
      <vt:lpstr>Slide 3</vt:lpstr>
      <vt:lpstr>Slide 4</vt:lpstr>
      <vt:lpstr>Slide 5</vt:lpstr>
      <vt:lpstr>Number of Fish Tagged</vt:lpstr>
      <vt:lpstr>Slide 7</vt:lpstr>
      <vt:lpstr>Slide 8</vt:lpstr>
      <vt:lpstr>The Big 3</vt:lpstr>
      <vt:lpstr>Closer look at the 3 primary tag types tag data from 2011</vt:lpstr>
      <vt:lpstr>Closer look at the 3 primary tag types data from 2011</vt:lpstr>
      <vt:lpstr>Closer look at the 3 primary tag types Approximate from estimated costs and tagging efforts.</vt:lpstr>
      <vt:lpstr>Regardless of Costs: How well do the tags answer Management Questions?</vt:lpstr>
      <vt:lpstr>Status of Primary Tagging Tools Draft as of  February 5, 2013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Grover</dc:creator>
  <cp:lastModifiedBy>Tony Grover</cp:lastModifiedBy>
  <cp:revision>119</cp:revision>
  <dcterms:created xsi:type="dcterms:W3CDTF">2013-01-28T19:18:35Z</dcterms:created>
  <dcterms:modified xsi:type="dcterms:W3CDTF">2013-02-20T18:53:44Z</dcterms:modified>
</cp:coreProperties>
</file>