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notesSlides/notesSlide7.xml" ContentType="application/vnd.openxmlformats-officedocument.presentationml.notesSlide+xml"/>
  <Override PartName="/ppt/tags/tag4.xml" ContentType="application/vnd.openxmlformats-officedocument.presentationml.tags+xml"/>
  <Override PartName="/ppt/notesSlides/notesSlide8.xml" ContentType="application/vnd.openxmlformats-officedocument.presentationml.notesSlide+xml"/>
  <Override PartName="/ppt/tags/tag5.xml" ContentType="application/vnd.openxmlformats-officedocument.presentationml.tags+xml"/>
  <Override PartName="/ppt/notesSlides/notesSlide9.xml" ContentType="application/vnd.openxmlformats-officedocument.presentationml.notesSlide+xml"/>
  <Override PartName="/ppt/tags/tag6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notesSlides/notesSlide13.xml" ContentType="application/vnd.openxmlformats-officedocument.presentationml.notesSl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drawings/drawing2.xml" ContentType="application/vnd.openxmlformats-officedocument.drawingml.chartshapes+xml"/>
  <Override PartName="/ppt/notesSlides/notesSlide14.xml" ContentType="application/vnd.openxmlformats-officedocument.presentationml.notesSl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tags/tag7.xml" ContentType="application/vnd.openxmlformats-officedocument.presentationml.tags+xml"/>
  <Override PartName="/ppt/notesSlides/notesSlide15.xml" ContentType="application/vnd.openxmlformats-officedocument.presentationml.notesSlide+xml"/>
  <Override PartName="/ppt/tags/tag8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activeX/activeX1.xml" ContentType="application/vnd.ms-office.activeX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9" r:id="rId2"/>
  </p:sldMasterIdLst>
  <p:notesMasterIdLst>
    <p:notesMasterId r:id="rId37"/>
  </p:notesMasterIdLst>
  <p:sldIdLst>
    <p:sldId id="257" r:id="rId3"/>
    <p:sldId id="265" r:id="rId4"/>
    <p:sldId id="319" r:id="rId5"/>
    <p:sldId id="315" r:id="rId6"/>
    <p:sldId id="273" r:id="rId7"/>
    <p:sldId id="274" r:id="rId8"/>
    <p:sldId id="275" r:id="rId9"/>
    <p:sldId id="276" r:id="rId10"/>
    <p:sldId id="277" r:id="rId11"/>
    <p:sldId id="278" r:id="rId12"/>
    <p:sldId id="324" r:id="rId13"/>
    <p:sldId id="295" r:id="rId14"/>
    <p:sldId id="296" r:id="rId15"/>
    <p:sldId id="297" r:id="rId16"/>
    <p:sldId id="280" r:id="rId17"/>
    <p:sldId id="281" r:id="rId18"/>
    <p:sldId id="287" r:id="rId19"/>
    <p:sldId id="322" r:id="rId20"/>
    <p:sldId id="323" r:id="rId21"/>
    <p:sldId id="283" r:id="rId22"/>
    <p:sldId id="285" r:id="rId23"/>
    <p:sldId id="288" r:id="rId24"/>
    <p:sldId id="290" r:id="rId25"/>
    <p:sldId id="291" r:id="rId26"/>
    <p:sldId id="299" r:id="rId27"/>
    <p:sldId id="289" r:id="rId28"/>
    <p:sldId id="300" r:id="rId29"/>
    <p:sldId id="303" r:id="rId30"/>
    <p:sldId id="305" r:id="rId31"/>
    <p:sldId id="312" r:id="rId32"/>
    <p:sldId id="309" r:id="rId33"/>
    <p:sldId id="311" r:id="rId34"/>
    <p:sldId id="310" r:id="rId35"/>
    <p:sldId id="308" r:id="rId3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7904" autoAdjust="0"/>
    <p:restoredTop sz="76382" autoAdjust="0"/>
  </p:normalViewPr>
  <p:slideViewPr>
    <p:cSldViewPr>
      <p:cViewPr>
        <p:scale>
          <a:sx n="100" d="100"/>
          <a:sy n="100" d="100"/>
        </p:scale>
        <p:origin x="-222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activeX1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2.xml"/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.xlsx"/><Relationship Id="rId1" Type="http://schemas.openxmlformats.org/officeDocument/2006/relationships/themeOverride" Target="../theme/themeOverrid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PIT Tag Releases 1987-2012</a:t>
            </a:r>
            <a:endParaRPr lang="en-US" dirty="0"/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9.0869487530532478E-2"/>
          <c:y val="0.15042120591090496"/>
          <c:w val="0.79837964842023612"/>
          <c:h val="0.70107541606185919"/>
        </c:manualLayout>
      </c:layout>
      <c:barChart>
        <c:barDir val="col"/>
        <c:grouping val="clustered"/>
        <c:varyColors val="0"/>
        <c:ser>
          <c:idx val="2"/>
          <c:order val="0"/>
          <c:tx>
            <c:strRef>
              <c:f>Sheet1!$B$1</c:f>
              <c:strCache>
                <c:ptCount val="1"/>
                <c:pt idx="0">
                  <c:v>Released</c:v>
                </c:pt>
              </c:strCache>
            </c:strRef>
          </c:tx>
          <c:spPr>
            <a:solidFill>
              <a:srgbClr val="0070C0"/>
            </a:solidFill>
          </c:spPr>
          <c:invertIfNegative val="0"/>
          <c:dPt>
            <c:idx val="23"/>
            <c:invertIfNegative val="0"/>
            <c:bubble3D val="0"/>
            <c:spPr>
              <a:solidFill>
                <a:srgbClr val="0070C0"/>
              </a:solidFill>
            </c:spPr>
          </c:dPt>
          <c:dPt>
            <c:idx val="25"/>
            <c:invertIfNegative val="0"/>
            <c:bubble3D val="0"/>
            <c:spPr>
              <a:solidFill>
                <a:srgbClr val="00B0F0"/>
              </a:solidFill>
            </c:spPr>
          </c:dPt>
          <c:cat>
            <c:numRef>
              <c:f>Sheet1!$A$2:$A$27</c:f>
              <c:numCache>
                <c:formatCode>General</c:formatCode>
                <c:ptCount val="26"/>
                <c:pt idx="0">
                  <c:v>1987</c:v>
                </c:pt>
                <c:pt idx="1">
                  <c:v>1988</c:v>
                </c:pt>
                <c:pt idx="2">
                  <c:v>1989</c:v>
                </c:pt>
                <c:pt idx="3">
                  <c:v>1990</c:v>
                </c:pt>
                <c:pt idx="4">
                  <c:v>1991</c:v>
                </c:pt>
                <c:pt idx="5">
                  <c:v>1992</c:v>
                </c:pt>
                <c:pt idx="6">
                  <c:v>1993</c:v>
                </c:pt>
                <c:pt idx="7">
                  <c:v>1994</c:v>
                </c:pt>
                <c:pt idx="8">
                  <c:v>1995</c:v>
                </c:pt>
                <c:pt idx="9">
                  <c:v>1996</c:v>
                </c:pt>
                <c:pt idx="10">
                  <c:v>1997</c:v>
                </c:pt>
                <c:pt idx="11">
                  <c:v>1998</c:v>
                </c:pt>
                <c:pt idx="12">
                  <c:v>1999</c:v>
                </c:pt>
                <c:pt idx="13">
                  <c:v>2000</c:v>
                </c:pt>
                <c:pt idx="14">
                  <c:v>2001</c:v>
                </c:pt>
                <c:pt idx="15">
                  <c:v>2002</c:v>
                </c:pt>
                <c:pt idx="16">
                  <c:v>2003</c:v>
                </c:pt>
                <c:pt idx="17">
                  <c:v>2004</c:v>
                </c:pt>
                <c:pt idx="18">
                  <c:v>2005</c:v>
                </c:pt>
                <c:pt idx="19">
                  <c:v>2006</c:v>
                </c:pt>
                <c:pt idx="20">
                  <c:v>2007</c:v>
                </c:pt>
                <c:pt idx="21">
                  <c:v>2008</c:v>
                </c:pt>
                <c:pt idx="22">
                  <c:v>2009</c:v>
                </c:pt>
                <c:pt idx="23">
                  <c:v>2010</c:v>
                </c:pt>
                <c:pt idx="24">
                  <c:v>2011</c:v>
                </c:pt>
                <c:pt idx="25">
                  <c:v>2012</c:v>
                </c:pt>
              </c:numCache>
            </c:numRef>
          </c:cat>
          <c:val>
            <c:numRef>
              <c:f>Sheet1!$B$2:$B$27</c:f>
              <c:numCache>
                <c:formatCode>#,##0</c:formatCode>
                <c:ptCount val="26"/>
                <c:pt idx="0">
                  <c:v>25816</c:v>
                </c:pt>
                <c:pt idx="1">
                  <c:v>47463</c:v>
                </c:pt>
                <c:pt idx="2">
                  <c:v>123417</c:v>
                </c:pt>
                <c:pt idx="3">
                  <c:v>101858</c:v>
                </c:pt>
                <c:pt idx="4">
                  <c:v>117541</c:v>
                </c:pt>
                <c:pt idx="5">
                  <c:v>118137</c:v>
                </c:pt>
                <c:pt idx="6">
                  <c:v>200588</c:v>
                </c:pt>
                <c:pt idx="7">
                  <c:v>396987</c:v>
                </c:pt>
                <c:pt idx="8">
                  <c:v>579200</c:v>
                </c:pt>
                <c:pt idx="9">
                  <c:v>441589</c:v>
                </c:pt>
                <c:pt idx="10">
                  <c:v>623197</c:v>
                </c:pt>
                <c:pt idx="11">
                  <c:v>954182</c:v>
                </c:pt>
                <c:pt idx="12">
                  <c:v>1513802</c:v>
                </c:pt>
                <c:pt idx="13">
                  <c:v>1291506</c:v>
                </c:pt>
                <c:pt idx="14">
                  <c:v>1111178</c:v>
                </c:pt>
                <c:pt idx="15">
                  <c:v>1790633</c:v>
                </c:pt>
                <c:pt idx="16">
                  <c:v>2336445</c:v>
                </c:pt>
                <c:pt idx="17">
                  <c:v>2022357</c:v>
                </c:pt>
                <c:pt idx="18">
                  <c:v>1912339</c:v>
                </c:pt>
                <c:pt idx="19">
                  <c:v>2038823</c:v>
                </c:pt>
                <c:pt idx="20">
                  <c:v>1505366</c:v>
                </c:pt>
                <c:pt idx="21">
                  <c:v>2492692</c:v>
                </c:pt>
                <c:pt idx="22">
                  <c:v>2422595</c:v>
                </c:pt>
                <c:pt idx="23">
                  <c:v>2844624</c:v>
                </c:pt>
                <c:pt idx="24">
                  <c:v>2864492</c:v>
                </c:pt>
                <c:pt idx="25">
                  <c:v>984977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35410432"/>
        <c:axId val="92932352"/>
      </c:barChart>
      <c:lineChart>
        <c:grouping val="standard"/>
        <c:varyColors val="0"/>
        <c:ser>
          <c:idx val="3"/>
          <c:order val="1"/>
          <c:tx>
            <c:strRef>
              <c:f>Sheet1!$C$1</c:f>
              <c:strCache>
                <c:ptCount val="1"/>
                <c:pt idx="0">
                  <c:v>Cumm.</c:v>
                </c:pt>
              </c:strCache>
            </c:strRef>
          </c:tx>
          <c:spPr>
            <a:ln w="19050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glow rad="63500">
                <a:srgbClr val="4F81BD">
                  <a:satMod val="175000"/>
                  <a:alpha val="40000"/>
                </a:srgb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dPt>
            <c:idx val="25"/>
            <c:bubble3D val="0"/>
            <c:spPr>
              <a:ln w="2857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glow rad="63500">
                  <a:srgbClr val="4F81BD">
                    <a:satMod val="175000"/>
                    <a:alpha val="40000"/>
                  </a:srgbClr>
                </a:glow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</c:dPt>
          <c:cat>
            <c:numRef>
              <c:f>Sheet1!$A$2:$A$27</c:f>
              <c:numCache>
                <c:formatCode>General</c:formatCode>
                <c:ptCount val="26"/>
                <c:pt idx="0">
                  <c:v>1987</c:v>
                </c:pt>
                <c:pt idx="1">
                  <c:v>1988</c:v>
                </c:pt>
                <c:pt idx="2">
                  <c:v>1989</c:v>
                </c:pt>
                <c:pt idx="3">
                  <c:v>1990</c:v>
                </c:pt>
                <c:pt idx="4">
                  <c:v>1991</c:v>
                </c:pt>
                <c:pt idx="5">
                  <c:v>1992</c:v>
                </c:pt>
                <c:pt idx="6">
                  <c:v>1993</c:v>
                </c:pt>
                <c:pt idx="7">
                  <c:v>1994</c:v>
                </c:pt>
                <c:pt idx="8">
                  <c:v>1995</c:v>
                </c:pt>
                <c:pt idx="9">
                  <c:v>1996</c:v>
                </c:pt>
                <c:pt idx="10">
                  <c:v>1997</c:v>
                </c:pt>
                <c:pt idx="11">
                  <c:v>1998</c:v>
                </c:pt>
                <c:pt idx="12">
                  <c:v>1999</c:v>
                </c:pt>
                <c:pt idx="13">
                  <c:v>2000</c:v>
                </c:pt>
                <c:pt idx="14">
                  <c:v>2001</c:v>
                </c:pt>
                <c:pt idx="15">
                  <c:v>2002</c:v>
                </c:pt>
                <c:pt idx="16">
                  <c:v>2003</c:v>
                </c:pt>
                <c:pt idx="17">
                  <c:v>2004</c:v>
                </c:pt>
                <c:pt idx="18">
                  <c:v>2005</c:v>
                </c:pt>
                <c:pt idx="19">
                  <c:v>2006</c:v>
                </c:pt>
                <c:pt idx="20">
                  <c:v>2007</c:v>
                </c:pt>
                <c:pt idx="21">
                  <c:v>2008</c:v>
                </c:pt>
                <c:pt idx="22">
                  <c:v>2009</c:v>
                </c:pt>
                <c:pt idx="23">
                  <c:v>2010</c:v>
                </c:pt>
                <c:pt idx="24">
                  <c:v>2011</c:v>
                </c:pt>
                <c:pt idx="25">
                  <c:v>2012</c:v>
                </c:pt>
              </c:numCache>
            </c:numRef>
          </c:cat>
          <c:val>
            <c:numRef>
              <c:f>Sheet1!$C$2:$C$27</c:f>
              <c:numCache>
                <c:formatCode>#,##0</c:formatCode>
                <c:ptCount val="26"/>
                <c:pt idx="0">
                  <c:v>25816</c:v>
                </c:pt>
                <c:pt idx="1">
                  <c:v>73279</c:v>
                </c:pt>
                <c:pt idx="2">
                  <c:v>196696</c:v>
                </c:pt>
                <c:pt idx="3">
                  <c:v>298554</c:v>
                </c:pt>
                <c:pt idx="4">
                  <c:v>416095</c:v>
                </c:pt>
                <c:pt idx="5">
                  <c:v>534232</c:v>
                </c:pt>
                <c:pt idx="6">
                  <c:v>734820</c:v>
                </c:pt>
                <c:pt idx="7">
                  <c:v>1131807</c:v>
                </c:pt>
                <c:pt idx="8">
                  <c:v>1711007</c:v>
                </c:pt>
                <c:pt idx="9">
                  <c:v>2152596</c:v>
                </c:pt>
                <c:pt idx="10">
                  <c:v>2775793</c:v>
                </c:pt>
                <c:pt idx="11">
                  <c:v>3729975</c:v>
                </c:pt>
                <c:pt idx="12">
                  <c:v>5243777</c:v>
                </c:pt>
                <c:pt idx="13">
                  <c:v>6535283</c:v>
                </c:pt>
                <c:pt idx="14">
                  <c:v>7646461</c:v>
                </c:pt>
                <c:pt idx="15">
                  <c:v>9437094</c:v>
                </c:pt>
                <c:pt idx="16">
                  <c:v>11773539</c:v>
                </c:pt>
                <c:pt idx="17">
                  <c:v>13795896</c:v>
                </c:pt>
                <c:pt idx="18">
                  <c:v>15708235</c:v>
                </c:pt>
                <c:pt idx="19">
                  <c:v>17747058</c:v>
                </c:pt>
                <c:pt idx="20">
                  <c:v>19252424</c:v>
                </c:pt>
                <c:pt idx="21">
                  <c:v>21745116</c:v>
                </c:pt>
                <c:pt idx="22">
                  <c:v>24167711</c:v>
                </c:pt>
                <c:pt idx="23">
                  <c:v>27012335</c:v>
                </c:pt>
                <c:pt idx="24">
                  <c:v>29876827</c:v>
                </c:pt>
                <c:pt idx="25">
                  <c:v>30861804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5411968"/>
        <c:axId val="92932928"/>
      </c:lineChart>
      <c:catAx>
        <c:axId val="3541043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400" baseline="0">
                    <a:latin typeface="Tahoma" pitchFamily="34" charset="0"/>
                  </a:defRPr>
                </a:pPr>
                <a:r>
                  <a:rPr lang="en-US" dirty="0" smtClean="0"/>
                  <a:t>Migration Year</a:t>
                </a:r>
                <a:endParaRPr lang="en-US" dirty="0"/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txPr>
          <a:bodyPr rot="-2700000"/>
          <a:lstStyle/>
          <a:p>
            <a:pPr>
              <a:defRPr>
                <a:latin typeface="Tahoma" pitchFamily="34" charset="0"/>
                <a:ea typeface="Tahoma" pitchFamily="34" charset="0"/>
                <a:cs typeface="Tahoma" pitchFamily="34" charset="0"/>
              </a:defRPr>
            </a:pPr>
            <a:endParaRPr lang="en-US"/>
          </a:p>
        </c:txPr>
        <c:crossAx val="92932352"/>
        <c:crosses val="autoZero"/>
        <c:auto val="1"/>
        <c:lblAlgn val="ctr"/>
        <c:lblOffset val="100"/>
        <c:noMultiLvlLbl val="0"/>
      </c:catAx>
      <c:valAx>
        <c:axId val="92932352"/>
        <c:scaling>
          <c:orientation val="minMax"/>
          <c:max val="3000000"/>
          <c:min val="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400" baseline="0">
                    <a:latin typeface="Tahoma" pitchFamily="34" charset="0"/>
                    <a:ea typeface="Tahoma" pitchFamily="34" charset="0"/>
                    <a:cs typeface="Tahoma" pitchFamily="34" charset="0"/>
                  </a:defRPr>
                </a:pPr>
                <a:r>
                  <a:rPr lang="en-US" dirty="0" smtClean="0"/>
                  <a:t>Tagged Fish Released</a:t>
                </a:r>
                <a:r>
                  <a:rPr lang="en-US" baseline="0" dirty="0" smtClean="0"/>
                  <a:t> Annually </a:t>
                </a:r>
              </a:p>
              <a:p>
                <a:pPr>
                  <a:defRPr sz="1400" baseline="0">
                    <a:latin typeface="Tahoma" pitchFamily="34" charset="0"/>
                    <a:ea typeface="Tahoma" pitchFamily="34" charset="0"/>
                    <a:cs typeface="Tahoma" pitchFamily="34" charset="0"/>
                  </a:defRPr>
                </a:pPr>
                <a:r>
                  <a:rPr lang="en-US" baseline="0" dirty="0" smtClean="0"/>
                  <a:t>(Millions)</a:t>
                </a:r>
                <a:endParaRPr lang="en-US" dirty="0"/>
              </a:p>
            </c:rich>
          </c:tx>
          <c:layout/>
          <c:overlay val="0"/>
        </c:title>
        <c:numFmt formatCode="0.0" sourceLinked="0"/>
        <c:majorTickMark val="none"/>
        <c:minorTickMark val="none"/>
        <c:tickLblPos val="nextTo"/>
        <c:spPr>
          <a:ln w="9525">
            <a:noFill/>
          </a:ln>
        </c:spPr>
        <c:crossAx val="35410432"/>
        <c:crosses val="autoZero"/>
        <c:crossBetween val="between"/>
        <c:majorUnit val="500000"/>
        <c:dispUnits>
          <c:builtInUnit val="millions"/>
        </c:dispUnits>
      </c:valAx>
      <c:catAx>
        <c:axId val="3541196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92932928"/>
        <c:crosses val="autoZero"/>
        <c:auto val="1"/>
        <c:lblAlgn val="ctr"/>
        <c:lblOffset val="100"/>
        <c:noMultiLvlLbl val="0"/>
      </c:catAx>
      <c:valAx>
        <c:axId val="92932928"/>
        <c:scaling>
          <c:orientation val="minMax"/>
        </c:scaling>
        <c:delete val="0"/>
        <c:axPos val="r"/>
        <c:title>
          <c:tx>
            <c:rich>
              <a:bodyPr rot="-5400000" vert="horz"/>
              <a:lstStyle/>
              <a:p>
                <a:pPr>
                  <a:defRPr sz="1400" baseline="0">
                    <a:latin typeface="Tahoma" pitchFamily="34" charset="0"/>
                  </a:defRPr>
                </a:pPr>
                <a:r>
                  <a:rPr lang="en-US" dirty="0" smtClean="0"/>
                  <a:t>Cumulative</a:t>
                </a:r>
                <a:r>
                  <a:rPr lang="en-US" baseline="0" dirty="0" smtClean="0"/>
                  <a:t> Fish Tagged </a:t>
                </a:r>
              </a:p>
              <a:p>
                <a:pPr>
                  <a:defRPr sz="1400" baseline="0">
                    <a:latin typeface="Tahoma" pitchFamily="34" charset="0"/>
                  </a:defRPr>
                </a:pPr>
                <a:r>
                  <a:rPr lang="en-US" baseline="0" dirty="0" smtClean="0"/>
                  <a:t>(Millions)</a:t>
                </a:r>
                <a:endParaRPr lang="en-US" dirty="0"/>
              </a:p>
            </c:rich>
          </c:tx>
          <c:layout/>
          <c:overlay val="0"/>
        </c:title>
        <c:numFmt formatCode="#,##0" sourceLinked="1"/>
        <c:majorTickMark val="out"/>
        <c:minorTickMark val="none"/>
        <c:tickLblPos val="nextTo"/>
        <c:crossAx val="35411968"/>
        <c:crosses val="max"/>
        <c:crossBetween val="between"/>
        <c:dispUnits>
          <c:builtInUnit val="millions"/>
        </c:dispUnits>
      </c:valAx>
      <c:spPr>
        <a:noFill/>
      </c:spPr>
    </c:plotArea>
    <c:plotVisOnly val="1"/>
    <c:dispBlanksAs val="gap"/>
    <c:showDLblsOverMax val="0"/>
  </c:chart>
  <c:externalData r:id="rId2">
    <c:autoUpdate val="0"/>
  </c:externalData>
  <c:userShapes r:id="rId3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PIT Tag Passive Detection (Interrogation) Events</a:t>
            </a:r>
          </a:p>
          <a:p>
            <a:pPr>
              <a:defRPr/>
            </a:pPr>
            <a:r>
              <a:rPr lang="en-US" dirty="0" smtClean="0"/>
              <a:t>1987-2012</a:t>
            </a:r>
            <a:endParaRPr lang="en-US" dirty="0"/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2"/>
          <c:order val="0"/>
          <c:tx>
            <c:strRef>
              <c:f>Sheet1!$B$1</c:f>
              <c:strCache>
                <c:ptCount val="1"/>
                <c:pt idx="0">
                  <c:v>Unique Tags Detected</c:v>
                </c:pt>
              </c:strCache>
            </c:strRef>
          </c:tx>
          <c:spPr>
            <a:solidFill>
              <a:srgbClr val="0070C0"/>
            </a:solidFill>
          </c:spPr>
          <c:invertIfNegative val="0"/>
          <c:dPt>
            <c:idx val="23"/>
            <c:invertIfNegative val="0"/>
            <c:bubble3D val="0"/>
            <c:spPr>
              <a:solidFill>
                <a:srgbClr val="0070C0"/>
              </a:solidFill>
            </c:spPr>
          </c:dPt>
          <c:dPt>
            <c:idx val="24"/>
            <c:invertIfNegative val="0"/>
            <c:bubble3D val="0"/>
            <c:spPr>
              <a:solidFill>
                <a:srgbClr val="00B0F0"/>
              </a:solidFill>
            </c:spPr>
          </c:dPt>
          <c:cat>
            <c:numRef>
              <c:f>Sheet1!$A$2:$A$27</c:f>
              <c:numCache>
                <c:formatCode>General</c:formatCode>
                <c:ptCount val="26"/>
                <c:pt idx="0">
                  <c:v>1987</c:v>
                </c:pt>
                <c:pt idx="1">
                  <c:v>1988</c:v>
                </c:pt>
                <c:pt idx="2">
                  <c:v>1989</c:v>
                </c:pt>
                <c:pt idx="3">
                  <c:v>1990</c:v>
                </c:pt>
                <c:pt idx="4">
                  <c:v>1991</c:v>
                </c:pt>
                <c:pt idx="5">
                  <c:v>1992</c:v>
                </c:pt>
                <c:pt idx="6">
                  <c:v>1993</c:v>
                </c:pt>
                <c:pt idx="7">
                  <c:v>1994</c:v>
                </c:pt>
                <c:pt idx="8">
                  <c:v>1995</c:v>
                </c:pt>
                <c:pt idx="9">
                  <c:v>1996</c:v>
                </c:pt>
                <c:pt idx="10">
                  <c:v>1997</c:v>
                </c:pt>
                <c:pt idx="11">
                  <c:v>1998</c:v>
                </c:pt>
                <c:pt idx="12">
                  <c:v>1999</c:v>
                </c:pt>
                <c:pt idx="13">
                  <c:v>2000</c:v>
                </c:pt>
                <c:pt idx="14">
                  <c:v>2001</c:v>
                </c:pt>
                <c:pt idx="15">
                  <c:v>2002</c:v>
                </c:pt>
                <c:pt idx="16">
                  <c:v>2003</c:v>
                </c:pt>
                <c:pt idx="17">
                  <c:v>2004</c:v>
                </c:pt>
                <c:pt idx="18">
                  <c:v>2005</c:v>
                </c:pt>
                <c:pt idx="19">
                  <c:v>2006</c:v>
                </c:pt>
                <c:pt idx="20">
                  <c:v>2007</c:v>
                </c:pt>
                <c:pt idx="21">
                  <c:v>2008</c:v>
                </c:pt>
                <c:pt idx="22">
                  <c:v>2009</c:v>
                </c:pt>
                <c:pt idx="23">
                  <c:v>2010</c:v>
                </c:pt>
                <c:pt idx="24">
                  <c:v>2011</c:v>
                </c:pt>
                <c:pt idx="25">
                  <c:v>2012</c:v>
                </c:pt>
              </c:numCache>
            </c:numRef>
          </c:cat>
          <c:val>
            <c:numRef>
              <c:f>Sheet1!$B$2:$B$27</c:f>
              <c:numCache>
                <c:formatCode>#,##0</c:formatCode>
                <c:ptCount val="26"/>
                <c:pt idx="0">
                  <c:v>1522</c:v>
                </c:pt>
                <c:pt idx="1">
                  <c:v>24441</c:v>
                </c:pt>
                <c:pt idx="2">
                  <c:v>55366</c:v>
                </c:pt>
                <c:pt idx="3">
                  <c:v>33428</c:v>
                </c:pt>
                <c:pt idx="4">
                  <c:v>47889</c:v>
                </c:pt>
                <c:pt idx="5">
                  <c:v>39068</c:v>
                </c:pt>
                <c:pt idx="6">
                  <c:v>77286</c:v>
                </c:pt>
                <c:pt idx="7">
                  <c:v>182614</c:v>
                </c:pt>
                <c:pt idx="8">
                  <c:v>236086</c:v>
                </c:pt>
                <c:pt idx="9">
                  <c:v>166147</c:v>
                </c:pt>
                <c:pt idx="10">
                  <c:v>217845</c:v>
                </c:pt>
                <c:pt idx="11">
                  <c:v>405374</c:v>
                </c:pt>
                <c:pt idx="12">
                  <c:v>621698</c:v>
                </c:pt>
                <c:pt idx="13">
                  <c:v>546981</c:v>
                </c:pt>
                <c:pt idx="14">
                  <c:v>556839</c:v>
                </c:pt>
                <c:pt idx="15">
                  <c:v>804734</c:v>
                </c:pt>
                <c:pt idx="16">
                  <c:v>987739</c:v>
                </c:pt>
                <c:pt idx="17">
                  <c:v>667581</c:v>
                </c:pt>
                <c:pt idx="18">
                  <c:v>662690</c:v>
                </c:pt>
                <c:pt idx="19">
                  <c:v>825005</c:v>
                </c:pt>
                <c:pt idx="20">
                  <c:v>627236</c:v>
                </c:pt>
                <c:pt idx="21">
                  <c:v>982766</c:v>
                </c:pt>
                <c:pt idx="22">
                  <c:v>1002462</c:v>
                </c:pt>
                <c:pt idx="23">
                  <c:v>1076822</c:v>
                </c:pt>
                <c:pt idx="24">
                  <c:v>1165888</c:v>
                </c:pt>
                <c:pt idx="25">
                  <c:v>3418</c:v>
                </c:pt>
              </c:numCache>
            </c:numRef>
          </c:val>
        </c:ser>
        <c:ser>
          <c:idx val="3"/>
          <c:order val="1"/>
          <c:tx>
            <c:strRef>
              <c:f>Sheet1!$C$1</c:f>
              <c:strCache>
                <c:ptCount val="1"/>
                <c:pt idx="0">
                  <c:v>All Tags Detected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dPt>
            <c:idx val="23"/>
            <c:invertIfNegative val="0"/>
            <c:bubble3D val="0"/>
          </c:dPt>
          <c:dPt>
            <c:idx val="24"/>
            <c:invertIfNegative val="0"/>
            <c:bubble3D val="0"/>
            <c:spPr>
              <a:solidFill>
                <a:srgbClr val="FF0000"/>
              </a:solidFill>
            </c:spPr>
          </c:dPt>
          <c:cat>
            <c:numRef>
              <c:f>Sheet1!$A$2:$A$27</c:f>
              <c:numCache>
                <c:formatCode>General</c:formatCode>
                <c:ptCount val="26"/>
                <c:pt idx="0">
                  <c:v>1987</c:v>
                </c:pt>
                <c:pt idx="1">
                  <c:v>1988</c:v>
                </c:pt>
                <c:pt idx="2">
                  <c:v>1989</c:v>
                </c:pt>
                <c:pt idx="3">
                  <c:v>1990</c:v>
                </c:pt>
                <c:pt idx="4">
                  <c:v>1991</c:v>
                </c:pt>
                <c:pt idx="5">
                  <c:v>1992</c:v>
                </c:pt>
                <c:pt idx="6">
                  <c:v>1993</c:v>
                </c:pt>
                <c:pt idx="7">
                  <c:v>1994</c:v>
                </c:pt>
                <c:pt idx="8">
                  <c:v>1995</c:v>
                </c:pt>
                <c:pt idx="9">
                  <c:v>1996</c:v>
                </c:pt>
                <c:pt idx="10">
                  <c:v>1997</c:v>
                </c:pt>
                <c:pt idx="11">
                  <c:v>1998</c:v>
                </c:pt>
                <c:pt idx="12">
                  <c:v>1999</c:v>
                </c:pt>
                <c:pt idx="13">
                  <c:v>2000</c:v>
                </c:pt>
                <c:pt idx="14">
                  <c:v>2001</c:v>
                </c:pt>
                <c:pt idx="15">
                  <c:v>2002</c:v>
                </c:pt>
                <c:pt idx="16">
                  <c:v>2003</c:v>
                </c:pt>
                <c:pt idx="17">
                  <c:v>2004</c:v>
                </c:pt>
                <c:pt idx="18">
                  <c:v>2005</c:v>
                </c:pt>
                <c:pt idx="19">
                  <c:v>2006</c:v>
                </c:pt>
                <c:pt idx="20">
                  <c:v>2007</c:v>
                </c:pt>
                <c:pt idx="21">
                  <c:v>2008</c:v>
                </c:pt>
                <c:pt idx="22">
                  <c:v>2009</c:v>
                </c:pt>
                <c:pt idx="23">
                  <c:v>2010</c:v>
                </c:pt>
                <c:pt idx="24">
                  <c:v>2011</c:v>
                </c:pt>
                <c:pt idx="25">
                  <c:v>2012</c:v>
                </c:pt>
              </c:numCache>
            </c:numRef>
          </c:cat>
          <c:val>
            <c:numRef>
              <c:f>Sheet1!$C$2:$C$27</c:f>
              <c:numCache>
                <c:formatCode>#,##0</c:formatCode>
                <c:ptCount val="26"/>
                <c:pt idx="0">
                  <c:v>1522</c:v>
                </c:pt>
                <c:pt idx="1">
                  <c:v>24448</c:v>
                </c:pt>
                <c:pt idx="2">
                  <c:v>59126</c:v>
                </c:pt>
                <c:pt idx="3">
                  <c:v>35876</c:v>
                </c:pt>
                <c:pt idx="4">
                  <c:v>53354</c:v>
                </c:pt>
                <c:pt idx="5">
                  <c:v>41456</c:v>
                </c:pt>
                <c:pt idx="6">
                  <c:v>107548</c:v>
                </c:pt>
                <c:pt idx="7">
                  <c:v>249044</c:v>
                </c:pt>
                <c:pt idx="8">
                  <c:v>393613</c:v>
                </c:pt>
                <c:pt idx="9">
                  <c:v>276238</c:v>
                </c:pt>
                <c:pt idx="10">
                  <c:v>339325</c:v>
                </c:pt>
                <c:pt idx="11">
                  <c:v>680894</c:v>
                </c:pt>
                <c:pt idx="12">
                  <c:v>1012078</c:v>
                </c:pt>
                <c:pt idx="13">
                  <c:v>718002</c:v>
                </c:pt>
                <c:pt idx="14">
                  <c:v>918619</c:v>
                </c:pt>
                <c:pt idx="15">
                  <c:v>1450890</c:v>
                </c:pt>
                <c:pt idx="16">
                  <c:v>1350643</c:v>
                </c:pt>
                <c:pt idx="17">
                  <c:v>975255</c:v>
                </c:pt>
                <c:pt idx="18">
                  <c:v>1036766</c:v>
                </c:pt>
                <c:pt idx="19">
                  <c:v>1311382</c:v>
                </c:pt>
                <c:pt idx="20">
                  <c:v>966089</c:v>
                </c:pt>
                <c:pt idx="21">
                  <c:v>1427136</c:v>
                </c:pt>
                <c:pt idx="22">
                  <c:v>1545107</c:v>
                </c:pt>
                <c:pt idx="23">
                  <c:v>1505679</c:v>
                </c:pt>
                <c:pt idx="24">
                  <c:v>1769837</c:v>
                </c:pt>
                <c:pt idx="25">
                  <c:v>5993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35239424"/>
        <c:axId val="92937536"/>
      </c:barChart>
      <c:lineChart>
        <c:grouping val="standard"/>
        <c:varyColors val="0"/>
        <c:ser>
          <c:idx val="4"/>
          <c:order val="2"/>
          <c:tx>
            <c:strRef>
              <c:f>Sheet1!$D$1</c:f>
              <c:strCache>
                <c:ptCount val="1"/>
                <c:pt idx="0">
                  <c:v>Interrogations</c:v>
                </c:pt>
              </c:strCache>
            </c:strRef>
          </c:tx>
          <c:spPr>
            <a:ln w="2857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glow rad="63500">
                <a:srgbClr val="4F81BD">
                  <a:satMod val="175000"/>
                  <a:alpha val="40000"/>
                </a:srgb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cat>
            <c:numRef>
              <c:f>Sheet1!$A$2:$A$27</c:f>
              <c:numCache>
                <c:formatCode>General</c:formatCode>
                <c:ptCount val="26"/>
                <c:pt idx="0">
                  <c:v>1987</c:v>
                </c:pt>
                <c:pt idx="1">
                  <c:v>1988</c:v>
                </c:pt>
                <c:pt idx="2">
                  <c:v>1989</c:v>
                </c:pt>
                <c:pt idx="3">
                  <c:v>1990</c:v>
                </c:pt>
                <c:pt idx="4">
                  <c:v>1991</c:v>
                </c:pt>
                <c:pt idx="5">
                  <c:v>1992</c:v>
                </c:pt>
                <c:pt idx="6">
                  <c:v>1993</c:v>
                </c:pt>
                <c:pt idx="7">
                  <c:v>1994</c:v>
                </c:pt>
                <c:pt idx="8">
                  <c:v>1995</c:v>
                </c:pt>
                <c:pt idx="9">
                  <c:v>1996</c:v>
                </c:pt>
                <c:pt idx="10">
                  <c:v>1997</c:v>
                </c:pt>
                <c:pt idx="11">
                  <c:v>1998</c:v>
                </c:pt>
                <c:pt idx="12">
                  <c:v>1999</c:v>
                </c:pt>
                <c:pt idx="13">
                  <c:v>2000</c:v>
                </c:pt>
                <c:pt idx="14">
                  <c:v>2001</c:v>
                </c:pt>
                <c:pt idx="15">
                  <c:v>2002</c:v>
                </c:pt>
                <c:pt idx="16">
                  <c:v>2003</c:v>
                </c:pt>
                <c:pt idx="17">
                  <c:v>2004</c:v>
                </c:pt>
                <c:pt idx="18">
                  <c:v>2005</c:v>
                </c:pt>
                <c:pt idx="19">
                  <c:v>2006</c:v>
                </c:pt>
                <c:pt idx="20">
                  <c:v>2007</c:v>
                </c:pt>
                <c:pt idx="21">
                  <c:v>2008</c:v>
                </c:pt>
                <c:pt idx="22">
                  <c:v>2009</c:v>
                </c:pt>
                <c:pt idx="23">
                  <c:v>2010</c:v>
                </c:pt>
                <c:pt idx="24">
                  <c:v>2011</c:v>
                </c:pt>
                <c:pt idx="25">
                  <c:v>2012</c:v>
                </c:pt>
              </c:numCache>
            </c:numRef>
          </c:cat>
          <c:val>
            <c:numRef>
              <c:f>Sheet1!$D$2:$D$27</c:f>
              <c:numCache>
                <c:formatCode>#,##0</c:formatCode>
                <c:ptCount val="26"/>
                <c:pt idx="0">
                  <c:v>2595</c:v>
                </c:pt>
                <c:pt idx="1">
                  <c:v>61455</c:v>
                </c:pt>
                <c:pt idx="2">
                  <c:v>203125</c:v>
                </c:pt>
                <c:pt idx="3">
                  <c:v>300250</c:v>
                </c:pt>
                <c:pt idx="4">
                  <c:v>413372</c:v>
                </c:pt>
                <c:pt idx="5">
                  <c:v>512732</c:v>
                </c:pt>
                <c:pt idx="6">
                  <c:v>807506</c:v>
                </c:pt>
                <c:pt idx="7">
                  <c:v>1684481</c:v>
                </c:pt>
                <c:pt idx="8">
                  <c:v>3586555</c:v>
                </c:pt>
                <c:pt idx="9">
                  <c:v>4952552</c:v>
                </c:pt>
                <c:pt idx="10">
                  <c:v>7570171</c:v>
                </c:pt>
                <c:pt idx="11">
                  <c:v>12435007</c:v>
                </c:pt>
                <c:pt idx="12">
                  <c:v>19737146</c:v>
                </c:pt>
                <c:pt idx="13">
                  <c:v>24376322</c:v>
                </c:pt>
                <c:pt idx="14">
                  <c:v>31191573</c:v>
                </c:pt>
                <c:pt idx="15">
                  <c:v>40579792</c:v>
                </c:pt>
                <c:pt idx="16">
                  <c:v>50339883</c:v>
                </c:pt>
                <c:pt idx="17">
                  <c:v>57968444</c:v>
                </c:pt>
                <c:pt idx="18">
                  <c:v>66101012</c:v>
                </c:pt>
                <c:pt idx="19">
                  <c:v>76410437</c:v>
                </c:pt>
                <c:pt idx="20">
                  <c:v>84504562</c:v>
                </c:pt>
                <c:pt idx="21">
                  <c:v>96672617</c:v>
                </c:pt>
                <c:pt idx="22">
                  <c:v>110130721</c:v>
                </c:pt>
                <c:pt idx="23">
                  <c:v>120817191</c:v>
                </c:pt>
                <c:pt idx="24">
                  <c:v>135877547</c:v>
                </c:pt>
                <c:pt idx="25">
                  <c:v>136045415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4444032"/>
        <c:axId val="53231616"/>
      </c:lineChart>
      <c:catAx>
        <c:axId val="352394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-2700000"/>
          <a:lstStyle/>
          <a:p>
            <a:pPr>
              <a:defRPr sz="1100" baseline="0">
                <a:latin typeface="Tahoma" pitchFamily="34" charset="0"/>
                <a:ea typeface="Tahoma" pitchFamily="34" charset="0"/>
                <a:cs typeface="Tahoma" pitchFamily="34" charset="0"/>
              </a:defRPr>
            </a:pPr>
            <a:endParaRPr lang="en-US"/>
          </a:p>
        </c:txPr>
        <c:crossAx val="92937536"/>
        <c:crosses val="autoZero"/>
        <c:auto val="1"/>
        <c:lblAlgn val="ctr"/>
        <c:lblOffset val="100"/>
        <c:noMultiLvlLbl val="0"/>
      </c:catAx>
      <c:valAx>
        <c:axId val="92937536"/>
        <c:scaling>
          <c:orientation val="minMax"/>
          <c:max val="1800000"/>
          <c:min val="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600"/>
                </a:pPr>
                <a:r>
                  <a:rPr lang="en-US" sz="1600" dirty="0" smtClean="0"/>
                  <a:t>PIT Tags Detected </a:t>
                </a:r>
              </a:p>
              <a:p>
                <a:pPr>
                  <a:defRPr sz="1600"/>
                </a:pPr>
                <a:r>
                  <a:rPr lang="en-US" sz="1600" dirty="0" smtClean="0"/>
                  <a:t>(Millions)</a:t>
                </a:r>
                <a:endParaRPr lang="en-US" sz="1600" dirty="0"/>
              </a:p>
            </c:rich>
          </c:tx>
          <c:layout>
            <c:manualLayout>
              <c:xMode val="edge"/>
              <c:yMode val="edge"/>
              <c:x val="6.1728395061728392E-3"/>
              <c:y val="0.33362762017761477"/>
            </c:manualLayout>
          </c:layout>
          <c:overlay val="0"/>
        </c:title>
        <c:numFmt formatCode="0.0" sourceLinked="0"/>
        <c:majorTickMark val="none"/>
        <c:minorTickMark val="none"/>
        <c:tickLblPos val="nextTo"/>
        <c:spPr>
          <a:ln w="9525">
            <a:noFill/>
          </a:ln>
        </c:spPr>
        <c:txPr>
          <a:bodyPr/>
          <a:lstStyle/>
          <a:p>
            <a:pPr>
              <a:defRPr sz="1100" baseline="0"/>
            </a:pPr>
            <a:endParaRPr lang="en-US"/>
          </a:p>
        </c:txPr>
        <c:crossAx val="35239424"/>
        <c:crosses val="autoZero"/>
        <c:crossBetween val="between"/>
        <c:majorUnit val="300000"/>
        <c:dispUnits>
          <c:builtInUnit val="millions"/>
        </c:dispUnits>
      </c:valAx>
      <c:catAx>
        <c:axId val="5444403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53231616"/>
        <c:crosses val="autoZero"/>
        <c:auto val="1"/>
        <c:lblAlgn val="ctr"/>
        <c:lblOffset val="100"/>
        <c:noMultiLvlLbl val="0"/>
      </c:catAx>
      <c:valAx>
        <c:axId val="53231616"/>
        <c:scaling>
          <c:orientation val="minMax"/>
          <c:max val="136000000"/>
          <c:min val="0"/>
        </c:scaling>
        <c:delete val="0"/>
        <c:axPos val="r"/>
        <c:title>
          <c:tx>
            <c:rich>
              <a:bodyPr rot="-5400000" vert="horz"/>
              <a:lstStyle/>
              <a:p>
                <a:pPr>
                  <a:defRPr sz="1600"/>
                </a:pPr>
                <a:r>
                  <a:rPr lang="en-US" sz="1600" dirty="0" smtClean="0"/>
                  <a:t>Cumulative Interrogations</a:t>
                </a:r>
                <a:r>
                  <a:rPr lang="en-US" sz="1600" baseline="0" dirty="0" smtClean="0"/>
                  <a:t> </a:t>
                </a:r>
              </a:p>
              <a:p>
                <a:pPr>
                  <a:defRPr sz="1600"/>
                </a:pPr>
                <a:r>
                  <a:rPr lang="en-US" sz="1600" baseline="0" dirty="0" smtClean="0"/>
                  <a:t>(Millions)</a:t>
                </a:r>
                <a:endParaRPr lang="en-US" sz="1600" dirty="0"/>
              </a:p>
            </c:rich>
          </c:tx>
          <c:layout>
            <c:manualLayout>
              <c:xMode val="edge"/>
              <c:yMode val="edge"/>
              <c:x val="0.92925259943468619"/>
              <c:y val="0.26368340781726607"/>
            </c:manualLayout>
          </c:layout>
          <c:overlay val="0"/>
        </c:title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100"/>
            </a:pPr>
            <a:endParaRPr lang="en-US"/>
          </a:p>
        </c:txPr>
        <c:crossAx val="54444032"/>
        <c:crosses val="max"/>
        <c:crossBetween val="between"/>
        <c:majorUnit val="20000000"/>
        <c:dispUnits>
          <c:builtInUnit val="millions"/>
        </c:dispUnits>
      </c:valAx>
      <c:spPr>
        <a:noFill/>
      </c:spPr>
    </c:plotArea>
    <c:legend>
      <c:legendPos val="b"/>
      <c:layout/>
      <c:overlay val="0"/>
      <c:txPr>
        <a:bodyPr/>
        <a:lstStyle/>
        <a:p>
          <a:pPr>
            <a:defRPr sz="1200" b="1" i="0" baseline="0">
              <a:latin typeface="Tahoma" pitchFamily="34" charset="0"/>
            </a:defRPr>
          </a:pPr>
          <a:endParaRPr lang="en-US"/>
        </a:p>
      </c:txPr>
    </c:legend>
    <c:plotVisOnly val="1"/>
    <c:dispBlanksAs val="gap"/>
    <c:showDLblsOverMax val="0"/>
  </c:chart>
  <c:externalData r:id="rId2">
    <c:autoUpdate val="0"/>
  </c:externalData>
  <c:userShapes r:id="rId3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PIT</a:t>
            </a:r>
            <a:r>
              <a:rPr lang="en-US" baseline="0" dirty="0" smtClean="0"/>
              <a:t> Tag Recapture and Mortality Events</a:t>
            </a:r>
          </a:p>
          <a:p>
            <a:pPr>
              <a:defRPr/>
            </a:pPr>
            <a:r>
              <a:rPr lang="en-US" baseline="0" dirty="0" smtClean="0"/>
              <a:t>1987-2012</a:t>
            </a:r>
            <a:endParaRPr lang="en-US" dirty="0"/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3"/>
          <c:order val="0"/>
          <c:tx>
            <c:strRef>
              <c:f>Sheet1!$B$1</c:f>
              <c:strCache>
                <c:ptCount val="1"/>
                <c:pt idx="0">
                  <c:v>Recaptures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dPt>
            <c:idx val="23"/>
            <c:invertIfNegative val="0"/>
            <c:bubble3D val="0"/>
            <c:spPr>
              <a:solidFill>
                <a:srgbClr val="C00000"/>
              </a:solidFill>
            </c:spPr>
          </c:dPt>
          <c:dPt>
            <c:idx val="24"/>
            <c:invertIfNegative val="0"/>
            <c:bubble3D val="0"/>
            <c:spPr>
              <a:solidFill>
                <a:srgbClr val="FF0000"/>
              </a:solidFill>
            </c:spPr>
          </c:dPt>
          <c:cat>
            <c:numRef>
              <c:f>Sheet1!$A$2:$A$26</c:f>
              <c:numCache>
                <c:formatCode>General</c:formatCode>
                <c:ptCount val="25"/>
                <c:pt idx="0">
                  <c:v>1988</c:v>
                </c:pt>
                <c:pt idx="1">
                  <c:v>1989</c:v>
                </c:pt>
                <c:pt idx="2">
                  <c:v>1990</c:v>
                </c:pt>
                <c:pt idx="3">
                  <c:v>1991</c:v>
                </c:pt>
                <c:pt idx="4">
                  <c:v>1992</c:v>
                </c:pt>
                <c:pt idx="5">
                  <c:v>1993</c:v>
                </c:pt>
                <c:pt idx="6">
                  <c:v>1994</c:v>
                </c:pt>
                <c:pt idx="7">
                  <c:v>1995</c:v>
                </c:pt>
                <c:pt idx="8">
                  <c:v>1996</c:v>
                </c:pt>
                <c:pt idx="9">
                  <c:v>1997</c:v>
                </c:pt>
                <c:pt idx="10">
                  <c:v>1998</c:v>
                </c:pt>
                <c:pt idx="11">
                  <c:v>1999</c:v>
                </c:pt>
                <c:pt idx="12">
                  <c:v>2000</c:v>
                </c:pt>
                <c:pt idx="13">
                  <c:v>2001</c:v>
                </c:pt>
                <c:pt idx="14">
                  <c:v>2002</c:v>
                </c:pt>
                <c:pt idx="15">
                  <c:v>2003</c:v>
                </c:pt>
                <c:pt idx="16">
                  <c:v>2004</c:v>
                </c:pt>
                <c:pt idx="17">
                  <c:v>2005</c:v>
                </c:pt>
                <c:pt idx="18">
                  <c:v>2006</c:v>
                </c:pt>
                <c:pt idx="19">
                  <c:v>2007</c:v>
                </c:pt>
                <c:pt idx="20">
                  <c:v>2008</c:v>
                </c:pt>
                <c:pt idx="21">
                  <c:v>2009</c:v>
                </c:pt>
                <c:pt idx="22">
                  <c:v>2010</c:v>
                </c:pt>
                <c:pt idx="23">
                  <c:v>2011</c:v>
                </c:pt>
                <c:pt idx="24">
                  <c:v>2012</c:v>
                </c:pt>
              </c:numCache>
            </c:numRef>
          </c:cat>
          <c:val>
            <c:numRef>
              <c:f>Sheet1!$B$2:$B$26</c:f>
              <c:numCache>
                <c:formatCode>General</c:formatCode>
                <c:ptCount val="25"/>
                <c:pt idx="0">
                  <c:v>8</c:v>
                </c:pt>
                <c:pt idx="1">
                  <c:v>293</c:v>
                </c:pt>
                <c:pt idx="2" formatCode="#,##0">
                  <c:v>1357</c:v>
                </c:pt>
                <c:pt idx="3" formatCode="#,##0">
                  <c:v>3076</c:v>
                </c:pt>
                <c:pt idx="4" formatCode="#,##0">
                  <c:v>1636</c:v>
                </c:pt>
                <c:pt idx="5" formatCode="#,##0">
                  <c:v>10006</c:v>
                </c:pt>
                <c:pt idx="6" formatCode="#,##0">
                  <c:v>8290</c:v>
                </c:pt>
                <c:pt idx="7" formatCode="#,##0">
                  <c:v>14549</c:v>
                </c:pt>
                <c:pt idx="8" formatCode="#,##0">
                  <c:v>13189</c:v>
                </c:pt>
                <c:pt idx="9" formatCode="#,##0">
                  <c:v>14855</c:v>
                </c:pt>
                <c:pt idx="10" formatCode="#,##0">
                  <c:v>24860</c:v>
                </c:pt>
                <c:pt idx="11" formatCode="#,##0">
                  <c:v>22981</c:v>
                </c:pt>
                <c:pt idx="12" formatCode="#,##0">
                  <c:v>33184</c:v>
                </c:pt>
                <c:pt idx="13" formatCode="#,##0">
                  <c:v>41852</c:v>
                </c:pt>
                <c:pt idx="14" formatCode="#,##0">
                  <c:v>47963</c:v>
                </c:pt>
                <c:pt idx="15" formatCode="#,##0">
                  <c:v>47243</c:v>
                </c:pt>
                <c:pt idx="16" formatCode="#,##0">
                  <c:v>59310</c:v>
                </c:pt>
                <c:pt idx="17" formatCode="#,##0">
                  <c:v>132711</c:v>
                </c:pt>
                <c:pt idx="18" formatCode="#,##0">
                  <c:v>48968</c:v>
                </c:pt>
                <c:pt idx="19" formatCode="#,##0">
                  <c:v>48830</c:v>
                </c:pt>
                <c:pt idx="20" formatCode="#,##0">
                  <c:v>81564</c:v>
                </c:pt>
                <c:pt idx="21" formatCode="#,##0">
                  <c:v>94526</c:v>
                </c:pt>
                <c:pt idx="22" formatCode="#,##0">
                  <c:v>102267</c:v>
                </c:pt>
                <c:pt idx="23" formatCode="#,##0">
                  <c:v>72312</c:v>
                </c:pt>
                <c:pt idx="24" formatCode="#,##0">
                  <c:v>4956</c:v>
                </c:pt>
              </c:numCache>
            </c:numRef>
          </c:val>
        </c:ser>
        <c:ser>
          <c:idx val="2"/>
          <c:order val="1"/>
          <c:tx>
            <c:strRef>
              <c:f>Sheet1!$C$1</c:f>
              <c:strCache>
                <c:ptCount val="1"/>
                <c:pt idx="0">
                  <c:v>Mortalities</c:v>
                </c:pt>
              </c:strCache>
            </c:strRef>
          </c:tx>
          <c:spPr>
            <a:solidFill>
              <a:srgbClr val="0070C0"/>
            </a:solidFill>
          </c:spPr>
          <c:invertIfNegative val="0"/>
          <c:cat>
            <c:numRef>
              <c:f>Sheet1!$A$2:$A$26</c:f>
              <c:numCache>
                <c:formatCode>General</c:formatCode>
                <c:ptCount val="25"/>
                <c:pt idx="0">
                  <c:v>1988</c:v>
                </c:pt>
                <c:pt idx="1">
                  <c:v>1989</c:v>
                </c:pt>
                <c:pt idx="2">
                  <c:v>1990</c:v>
                </c:pt>
                <c:pt idx="3">
                  <c:v>1991</c:v>
                </c:pt>
                <c:pt idx="4">
                  <c:v>1992</c:v>
                </c:pt>
                <c:pt idx="5">
                  <c:v>1993</c:v>
                </c:pt>
                <c:pt idx="6">
                  <c:v>1994</c:v>
                </c:pt>
                <c:pt idx="7">
                  <c:v>1995</c:v>
                </c:pt>
                <c:pt idx="8">
                  <c:v>1996</c:v>
                </c:pt>
                <c:pt idx="9">
                  <c:v>1997</c:v>
                </c:pt>
                <c:pt idx="10">
                  <c:v>1998</c:v>
                </c:pt>
                <c:pt idx="11">
                  <c:v>1999</c:v>
                </c:pt>
                <c:pt idx="12">
                  <c:v>2000</c:v>
                </c:pt>
                <c:pt idx="13">
                  <c:v>2001</c:v>
                </c:pt>
                <c:pt idx="14">
                  <c:v>2002</c:v>
                </c:pt>
                <c:pt idx="15">
                  <c:v>2003</c:v>
                </c:pt>
                <c:pt idx="16">
                  <c:v>2004</c:v>
                </c:pt>
                <c:pt idx="17">
                  <c:v>2005</c:v>
                </c:pt>
                <c:pt idx="18">
                  <c:v>2006</c:v>
                </c:pt>
                <c:pt idx="19">
                  <c:v>2007</c:v>
                </c:pt>
                <c:pt idx="20">
                  <c:v>2008</c:v>
                </c:pt>
                <c:pt idx="21">
                  <c:v>2009</c:v>
                </c:pt>
                <c:pt idx="22">
                  <c:v>2010</c:v>
                </c:pt>
                <c:pt idx="23">
                  <c:v>2011</c:v>
                </c:pt>
                <c:pt idx="24">
                  <c:v>2012</c:v>
                </c:pt>
              </c:numCache>
            </c:numRef>
          </c:cat>
          <c:val>
            <c:numRef>
              <c:f>Sheet1!$C$2:$C$26</c:f>
              <c:numCache>
                <c:formatCode>General</c:formatCode>
                <c:ptCount val="25"/>
                <c:pt idx="0">
                  <c:v>12</c:v>
                </c:pt>
                <c:pt idx="1">
                  <c:v>17</c:v>
                </c:pt>
                <c:pt idx="2">
                  <c:v>26</c:v>
                </c:pt>
                <c:pt idx="3">
                  <c:v>10</c:v>
                </c:pt>
                <c:pt idx="4">
                  <c:v>78</c:v>
                </c:pt>
                <c:pt idx="5">
                  <c:v>101</c:v>
                </c:pt>
                <c:pt idx="6" formatCode="#,##0">
                  <c:v>1536</c:v>
                </c:pt>
                <c:pt idx="7" formatCode="#,##0">
                  <c:v>1384</c:v>
                </c:pt>
                <c:pt idx="8" formatCode="#,##0">
                  <c:v>2183</c:v>
                </c:pt>
                <c:pt idx="9">
                  <c:v>996</c:v>
                </c:pt>
                <c:pt idx="10" formatCode="#,##0">
                  <c:v>61000</c:v>
                </c:pt>
                <c:pt idx="11" formatCode="#,##0">
                  <c:v>73011</c:v>
                </c:pt>
                <c:pt idx="12" formatCode="#,##0">
                  <c:v>55712</c:v>
                </c:pt>
                <c:pt idx="13" formatCode="#,##0">
                  <c:v>51699</c:v>
                </c:pt>
                <c:pt idx="14" formatCode="#,##0">
                  <c:v>60790</c:v>
                </c:pt>
                <c:pt idx="15" formatCode="#,##0">
                  <c:v>82846</c:v>
                </c:pt>
                <c:pt idx="16" formatCode="#,##0">
                  <c:v>95109</c:v>
                </c:pt>
                <c:pt idx="17" formatCode="#,##0">
                  <c:v>93001</c:v>
                </c:pt>
                <c:pt idx="18" formatCode="#,##0">
                  <c:v>80046</c:v>
                </c:pt>
                <c:pt idx="19" formatCode="#,##0">
                  <c:v>92096</c:v>
                </c:pt>
                <c:pt idx="20" formatCode="#,##0">
                  <c:v>122456</c:v>
                </c:pt>
                <c:pt idx="21" formatCode="#,##0">
                  <c:v>122660</c:v>
                </c:pt>
                <c:pt idx="22" formatCode="#,##0">
                  <c:v>109338</c:v>
                </c:pt>
                <c:pt idx="23" formatCode="#,##0">
                  <c:v>91186</c:v>
                </c:pt>
                <c:pt idx="24">
                  <c:v>22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36908032"/>
        <c:axId val="53234496"/>
      </c:barChart>
      <c:lineChart>
        <c:grouping val="standard"/>
        <c:varyColors val="0"/>
        <c:ser>
          <c:idx val="1"/>
          <c:order val="2"/>
          <c:tx>
            <c:strRef>
              <c:f>Sheet1!$D$1</c:f>
              <c:strCache>
                <c:ptCount val="1"/>
                <c:pt idx="0">
                  <c:v>Cumulative Recaptures</c:v>
                </c:pt>
              </c:strCache>
            </c:strRef>
          </c:tx>
          <c:spPr>
            <a:ln w="19050" cap="flat" cmpd="sng" algn="ctr">
              <a:solidFill>
                <a:srgbClr val="C0504D">
                  <a:shade val="95000"/>
                  <a:satMod val="105000"/>
                </a:srgbClr>
              </a:solidFill>
              <a:prstDash val="solid"/>
            </a:ln>
            <a:effectLst>
              <a:glow rad="63500">
                <a:srgbClr val="C0504D">
                  <a:satMod val="175000"/>
                  <a:alpha val="40000"/>
                </a:srgb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cat>
            <c:numRef>
              <c:f>Sheet1!$A$2:$A$26</c:f>
              <c:numCache>
                <c:formatCode>General</c:formatCode>
                <c:ptCount val="25"/>
                <c:pt idx="0">
                  <c:v>1988</c:v>
                </c:pt>
                <c:pt idx="1">
                  <c:v>1989</c:v>
                </c:pt>
                <c:pt idx="2">
                  <c:v>1990</c:v>
                </c:pt>
                <c:pt idx="3">
                  <c:v>1991</c:v>
                </c:pt>
                <c:pt idx="4">
                  <c:v>1992</c:v>
                </c:pt>
                <c:pt idx="5">
                  <c:v>1993</c:v>
                </c:pt>
                <c:pt idx="6">
                  <c:v>1994</c:v>
                </c:pt>
                <c:pt idx="7">
                  <c:v>1995</c:v>
                </c:pt>
                <c:pt idx="8">
                  <c:v>1996</c:v>
                </c:pt>
                <c:pt idx="9">
                  <c:v>1997</c:v>
                </c:pt>
                <c:pt idx="10">
                  <c:v>1998</c:v>
                </c:pt>
                <c:pt idx="11">
                  <c:v>1999</c:v>
                </c:pt>
                <c:pt idx="12">
                  <c:v>2000</c:v>
                </c:pt>
                <c:pt idx="13">
                  <c:v>2001</c:v>
                </c:pt>
                <c:pt idx="14">
                  <c:v>2002</c:v>
                </c:pt>
                <c:pt idx="15">
                  <c:v>2003</c:v>
                </c:pt>
                <c:pt idx="16">
                  <c:v>2004</c:v>
                </c:pt>
                <c:pt idx="17">
                  <c:v>2005</c:v>
                </c:pt>
                <c:pt idx="18">
                  <c:v>2006</c:v>
                </c:pt>
                <c:pt idx="19">
                  <c:v>2007</c:v>
                </c:pt>
                <c:pt idx="20">
                  <c:v>2008</c:v>
                </c:pt>
                <c:pt idx="21">
                  <c:v>2009</c:v>
                </c:pt>
                <c:pt idx="22">
                  <c:v>2010</c:v>
                </c:pt>
                <c:pt idx="23">
                  <c:v>2011</c:v>
                </c:pt>
                <c:pt idx="24">
                  <c:v>2012</c:v>
                </c:pt>
              </c:numCache>
            </c:numRef>
          </c:cat>
          <c:val>
            <c:numRef>
              <c:f>Sheet1!$D$2:$D$26</c:f>
              <c:numCache>
                <c:formatCode>General</c:formatCode>
                <c:ptCount val="25"/>
                <c:pt idx="0">
                  <c:v>8</c:v>
                </c:pt>
                <c:pt idx="1">
                  <c:v>301</c:v>
                </c:pt>
                <c:pt idx="2">
                  <c:v>1658</c:v>
                </c:pt>
                <c:pt idx="3">
                  <c:v>4734</c:v>
                </c:pt>
                <c:pt idx="4">
                  <c:v>6370</c:v>
                </c:pt>
                <c:pt idx="5">
                  <c:v>16376</c:v>
                </c:pt>
                <c:pt idx="6">
                  <c:v>24666</c:v>
                </c:pt>
                <c:pt idx="7">
                  <c:v>39215</c:v>
                </c:pt>
                <c:pt idx="8">
                  <c:v>52404</c:v>
                </c:pt>
                <c:pt idx="9">
                  <c:v>67259</c:v>
                </c:pt>
                <c:pt idx="10">
                  <c:v>92119</c:v>
                </c:pt>
                <c:pt idx="11">
                  <c:v>115100</c:v>
                </c:pt>
                <c:pt idx="12">
                  <c:v>148284</c:v>
                </c:pt>
                <c:pt idx="13">
                  <c:v>190136</c:v>
                </c:pt>
                <c:pt idx="14">
                  <c:v>238099</c:v>
                </c:pt>
                <c:pt idx="15">
                  <c:v>285342</c:v>
                </c:pt>
                <c:pt idx="16">
                  <c:v>344652</c:v>
                </c:pt>
                <c:pt idx="17">
                  <c:v>477363</c:v>
                </c:pt>
                <c:pt idx="18">
                  <c:v>526331</c:v>
                </c:pt>
                <c:pt idx="19">
                  <c:v>575161</c:v>
                </c:pt>
                <c:pt idx="20">
                  <c:v>656725</c:v>
                </c:pt>
                <c:pt idx="21">
                  <c:v>751251</c:v>
                </c:pt>
                <c:pt idx="22">
                  <c:v>853518</c:v>
                </c:pt>
                <c:pt idx="23">
                  <c:v>925830</c:v>
                </c:pt>
                <c:pt idx="24">
                  <c:v>930786</c:v>
                </c:pt>
              </c:numCache>
            </c:numRef>
          </c:val>
          <c:smooth val="0"/>
        </c:ser>
        <c:ser>
          <c:idx val="0"/>
          <c:order val="3"/>
          <c:tx>
            <c:strRef>
              <c:f>Sheet1!$E$1</c:f>
              <c:strCache>
                <c:ptCount val="1"/>
                <c:pt idx="0">
                  <c:v>Cumulative Mortalities</c:v>
                </c:pt>
              </c:strCache>
            </c:strRef>
          </c:tx>
          <c:spPr>
            <a:ln w="19050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glow rad="63500">
                <a:srgbClr val="4F81BD">
                  <a:satMod val="175000"/>
                  <a:alpha val="40000"/>
                </a:srgb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cat>
            <c:numRef>
              <c:f>Sheet1!$A$2:$A$26</c:f>
              <c:numCache>
                <c:formatCode>General</c:formatCode>
                <c:ptCount val="25"/>
                <c:pt idx="0">
                  <c:v>1988</c:v>
                </c:pt>
                <c:pt idx="1">
                  <c:v>1989</c:v>
                </c:pt>
                <c:pt idx="2">
                  <c:v>1990</c:v>
                </c:pt>
                <c:pt idx="3">
                  <c:v>1991</c:v>
                </c:pt>
                <c:pt idx="4">
                  <c:v>1992</c:v>
                </c:pt>
                <c:pt idx="5">
                  <c:v>1993</c:v>
                </c:pt>
                <c:pt idx="6">
                  <c:v>1994</c:v>
                </c:pt>
                <c:pt idx="7">
                  <c:v>1995</c:v>
                </c:pt>
                <c:pt idx="8">
                  <c:v>1996</c:v>
                </c:pt>
                <c:pt idx="9">
                  <c:v>1997</c:v>
                </c:pt>
                <c:pt idx="10">
                  <c:v>1998</c:v>
                </c:pt>
                <c:pt idx="11">
                  <c:v>1999</c:v>
                </c:pt>
                <c:pt idx="12">
                  <c:v>2000</c:v>
                </c:pt>
                <c:pt idx="13">
                  <c:v>2001</c:v>
                </c:pt>
                <c:pt idx="14">
                  <c:v>2002</c:v>
                </c:pt>
                <c:pt idx="15">
                  <c:v>2003</c:v>
                </c:pt>
                <c:pt idx="16">
                  <c:v>2004</c:v>
                </c:pt>
                <c:pt idx="17">
                  <c:v>2005</c:v>
                </c:pt>
                <c:pt idx="18">
                  <c:v>2006</c:v>
                </c:pt>
                <c:pt idx="19">
                  <c:v>2007</c:v>
                </c:pt>
                <c:pt idx="20">
                  <c:v>2008</c:v>
                </c:pt>
                <c:pt idx="21">
                  <c:v>2009</c:v>
                </c:pt>
                <c:pt idx="22">
                  <c:v>2010</c:v>
                </c:pt>
                <c:pt idx="23">
                  <c:v>2011</c:v>
                </c:pt>
                <c:pt idx="24">
                  <c:v>2012</c:v>
                </c:pt>
              </c:numCache>
            </c:numRef>
          </c:cat>
          <c:val>
            <c:numRef>
              <c:f>Sheet1!$E$2:$E$26</c:f>
              <c:numCache>
                <c:formatCode>General</c:formatCode>
                <c:ptCount val="25"/>
                <c:pt idx="0">
                  <c:v>12</c:v>
                </c:pt>
                <c:pt idx="1">
                  <c:v>29</c:v>
                </c:pt>
                <c:pt idx="2">
                  <c:v>55</c:v>
                </c:pt>
                <c:pt idx="3">
                  <c:v>65</c:v>
                </c:pt>
                <c:pt idx="4">
                  <c:v>143</c:v>
                </c:pt>
                <c:pt idx="5">
                  <c:v>244</c:v>
                </c:pt>
                <c:pt idx="6">
                  <c:v>1780</c:v>
                </c:pt>
                <c:pt idx="7">
                  <c:v>3164</c:v>
                </c:pt>
                <c:pt idx="8">
                  <c:v>5347</c:v>
                </c:pt>
                <c:pt idx="9">
                  <c:v>6343</c:v>
                </c:pt>
                <c:pt idx="10">
                  <c:v>67343</c:v>
                </c:pt>
                <c:pt idx="11">
                  <c:v>140354</c:v>
                </c:pt>
                <c:pt idx="12">
                  <c:v>196066</c:v>
                </c:pt>
                <c:pt idx="13">
                  <c:v>247765</c:v>
                </c:pt>
                <c:pt idx="14">
                  <c:v>308555</c:v>
                </c:pt>
                <c:pt idx="15">
                  <c:v>391401</c:v>
                </c:pt>
                <c:pt idx="16">
                  <c:v>486510</c:v>
                </c:pt>
                <c:pt idx="17">
                  <c:v>579511</c:v>
                </c:pt>
                <c:pt idx="18">
                  <c:v>659557</c:v>
                </c:pt>
                <c:pt idx="19">
                  <c:v>751653</c:v>
                </c:pt>
                <c:pt idx="20">
                  <c:v>874109</c:v>
                </c:pt>
                <c:pt idx="21">
                  <c:v>996769</c:v>
                </c:pt>
                <c:pt idx="22">
                  <c:v>1106107</c:v>
                </c:pt>
                <c:pt idx="23">
                  <c:v>1197293</c:v>
                </c:pt>
                <c:pt idx="24">
                  <c:v>1197315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6910592"/>
        <c:axId val="53235072"/>
      </c:lineChart>
      <c:catAx>
        <c:axId val="369080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-2700000"/>
          <a:lstStyle/>
          <a:p>
            <a:pPr>
              <a:defRPr sz="1100">
                <a:latin typeface="Tahoma" pitchFamily="34" charset="0"/>
                <a:ea typeface="Tahoma" pitchFamily="34" charset="0"/>
                <a:cs typeface="Tahoma" pitchFamily="34" charset="0"/>
              </a:defRPr>
            </a:pPr>
            <a:endParaRPr lang="en-US"/>
          </a:p>
        </c:txPr>
        <c:crossAx val="53234496"/>
        <c:crosses val="autoZero"/>
        <c:auto val="1"/>
        <c:lblAlgn val="ctr"/>
        <c:lblOffset val="100"/>
        <c:noMultiLvlLbl val="0"/>
      </c:catAx>
      <c:valAx>
        <c:axId val="53234496"/>
        <c:scaling>
          <c:orientation val="minMax"/>
          <c:max val="150000"/>
          <c:min val="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200"/>
                </a:pPr>
                <a:r>
                  <a:rPr lang="en-US" sz="1200" dirty="0" smtClean="0"/>
                  <a:t>Recapture and Mortality Events </a:t>
                </a:r>
              </a:p>
              <a:p>
                <a:pPr>
                  <a:defRPr sz="1200"/>
                </a:pPr>
                <a:r>
                  <a:rPr lang="en-US" sz="1200" dirty="0" smtClean="0"/>
                  <a:t>(Thousands)</a:t>
                </a:r>
                <a:endParaRPr lang="en-US" sz="1200" dirty="0"/>
              </a:p>
            </c:rich>
          </c:tx>
          <c:layout/>
          <c:overlay val="0"/>
        </c:title>
        <c:numFmt formatCode="0" sourceLinked="0"/>
        <c:majorTickMark val="none"/>
        <c:minorTickMark val="none"/>
        <c:tickLblPos val="nextTo"/>
        <c:spPr>
          <a:ln w="9525">
            <a:noFill/>
          </a:ln>
        </c:spPr>
        <c:txPr>
          <a:bodyPr/>
          <a:lstStyle/>
          <a:p>
            <a:pPr>
              <a:defRPr sz="1100"/>
            </a:pPr>
            <a:endParaRPr lang="en-US"/>
          </a:p>
        </c:txPr>
        <c:crossAx val="36908032"/>
        <c:crosses val="autoZero"/>
        <c:crossBetween val="between"/>
        <c:majorUnit val="25000"/>
        <c:dispUnits>
          <c:builtInUnit val="thousands"/>
        </c:dispUnits>
      </c:valAx>
      <c:catAx>
        <c:axId val="3691059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53235072"/>
        <c:crosses val="autoZero"/>
        <c:auto val="1"/>
        <c:lblAlgn val="ctr"/>
        <c:lblOffset val="100"/>
        <c:noMultiLvlLbl val="0"/>
      </c:catAx>
      <c:valAx>
        <c:axId val="53235072"/>
        <c:scaling>
          <c:orientation val="minMax"/>
        </c:scaling>
        <c:delete val="0"/>
        <c:axPos val="r"/>
        <c:title>
          <c:tx>
            <c:rich>
              <a:bodyPr rot="-5400000" vert="horz"/>
              <a:lstStyle/>
              <a:p>
                <a:pPr>
                  <a:defRPr sz="1200"/>
                </a:pPr>
                <a:r>
                  <a:rPr lang="en-US" sz="1200" dirty="0" smtClean="0"/>
                  <a:t>Cumulative</a:t>
                </a:r>
                <a:r>
                  <a:rPr lang="en-US" sz="1200" baseline="0" dirty="0" smtClean="0"/>
                  <a:t> Events Reported</a:t>
                </a:r>
              </a:p>
              <a:p>
                <a:pPr>
                  <a:defRPr sz="1200"/>
                </a:pPr>
                <a:r>
                  <a:rPr lang="en-US" sz="1200" baseline="0" dirty="0" smtClean="0"/>
                  <a:t>(Millions)</a:t>
                </a:r>
                <a:endParaRPr lang="en-US" sz="1200" dirty="0"/>
              </a:p>
            </c:rich>
          </c:tx>
          <c:layout/>
          <c:overlay val="0"/>
        </c:title>
        <c:numFmt formatCode="#,##0.0" sourceLinked="0"/>
        <c:majorTickMark val="out"/>
        <c:minorTickMark val="none"/>
        <c:tickLblPos val="nextTo"/>
        <c:txPr>
          <a:bodyPr/>
          <a:lstStyle/>
          <a:p>
            <a:pPr>
              <a:defRPr sz="1100"/>
            </a:pPr>
            <a:endParaRPr lang="en-US"/>
          </a:p>
        </c:txPr>
        <c:crossAx val="36910592"/>
        <c:crosses val="max"/>
        <c:crossBetween val="between"/>
        <c:dispUnits>
          <c:builtInUnit val="millions"/>
        </c:dispUnits>
      </c:valAx>
      <c:spPr>
        <a:noFill/>
      </c:spPr>
    </c:plotArea>
    <c:legend>
      <c:legendPos val="b"/>
      <c:layout/>
      <c:overlay val="0"/>
      <c:txPr>
        <a:bodyPr/>
        <a:lstStyle/>
        <a:p>
          <a:pPr>
            <a:defRPr sz="1200" b="1" i="0" baseline="0">
              <a:latin typeface="Tahoma" pitchFamily="34" charset="0"/>
            </a:defRPr>
          </a:pPr>
          <a:endParaRPr lang="en-US"/>
        </a:p>
      </c:txPr>
    </c:legend>
    <c:plotVisOnly val="1"/>
    <c:dispBlanksAs val="gap"/>
    <c:showDLblsOverMax val="0"/>
  </c:chart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0.89691</cdr:x>
      <cdr:y>0.18</cdr:y>
    </cdr:from>
    <cdr:to>
      <cdr:x>1</cdr:x>
      <cdr:y>0.34695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7959834" y="985851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0.87707</cdr:x>
      <cdr:y>0.19444</cdr:y>
    </cdr:from>
    <cdr:to>
      <cdr:x>0.98016</cdr:x>
      <cdr:y>0.24777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7017428" y="1066800"/>
          <a:ext cx="824823" cy="29259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100" b="1" dirty="0" smtClean="0">
              <a:latin typeface="Tahoma" pitchFamily="34" charset="0"/>
              <a:ea typeface="Tahoma" pitchFamily="34" charset="0"/>
              <a:cs typeface="Tahoma" pitchFamily="34" charset="0"/>
            </a:rPr>
            <a:t>∑=31.0M</a:t>
          </a:r>
          <a:endParaRPr lang="en-US" sz="1100" b="1" dirty="0">
            <a:latin typeface="Tahoma" pitchFamily="34" charset="0"/>
            <a:ea typeface="Tahoma" pitchFamily="34" charset="0"/>
            <a:cs typeface="Tahoma" pitchFamily="34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0.13675</cdr:x>
      <cdr:y>0.13699</cdr:y>
    </cdr:from>
    <cdr:to>
      <cdr:x>0.41256</cdr:x>
      <cdr:y>0.40189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1219200" y="762000"/>
          <a:ext cx="2458956" cy="147353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>
            <a:buFont typeface="Arial" pitchFamily="34" charset="0"/>
            <a:buChar char="•"/>
          </a:pPr>
          <a:r>
            <a:rPr lang="en-US" sz="1400" b="1" dirty="0" smtClean="0">
              <a:latin typeface="Calibri" pitchFamily="34" charset="0"/>
              <a:cs typeface="Calibri" pitchFamily="34" charset="0"/>
            </a:rPr>
            <a:t> 12M unique tags detected</a:t>
          </a:r>
        </a:p>
        <a:p xmlns:a="http://schemas.openxmlformats.org/drawingml/2006/main">
          <a:pPr>
            <a:buFont typeface="Arial" pitchFamily="34" charset="0"/>
            <a:buChar char="•"/>
          </a:pPr>
          <a:endParaRPr lang="en-US" sz="1400" b="1" dirty="0" smtClean="0">
            <a:latin typeface="Calibri" pitchFamily="34" charset="0"/>
            <a:cs typeface="Calibri" pitchFamily="34" charset="0"/>
          </a:endParaRPr>
        </a:p>
        <a:p xmlns:a="http://schemas.openxmlformats.org/drawingml/2006/main">
          <a:pPr>
            <a:buFont typeface="Arial" pitchFamily="34" charset="0"/>
            <a:buChar char="•"/>
          </a:pPr>
          <a:r>
            <a:rPr lang="en-US" sz="1400" b="1" dirty="0">
              <a:latin typeface="Calibri" pitchFamily="34" charset="0"/>
              <a:cs typeface="Calibri" pitchFamily="34" charset="0"/>
            </a:rPr>
            <a:t> </a:t>
          </a:r>
          <a:r>
            <a:rPr lang="en-US" sz="1400" b="1" dirty="0" smtClean="0">
              <a:latin typeface="Calibri" pitchFamily="34" charset="0"/>
              <a:cs typeface="Calibri" pitchFamily="34" charset="0"/>
            </a:rPr>
            <a:t>18M tag/site detections</a:t>
          </a:r>
        </a:p>
        <a:p xmlns:a="http://schemas.openxmlformats.org/drawingml/2006/main">
          <a:pPr>
            <a:buFont typeface="Arial" pitchFamily="34" charset="0"/>
            <a:buChar char="•"/>
          </a:pPr>
          <a:endParaRPr lang="en-US" sz="1400" b="1" dirty="0">
            <a:latin typeface="Calibri" pitchFamily="34" charset="0"/>
            <a:cs typeface="Calibri" pitchFamily="34" charset="0"/>
          </a:endParaRPr>
        </a:p>
        <a:p xmlns:a="http://schemas.openxmlformats.org/drawingml/2006/main">
          <a:pPr>
            <a:buFont typeface="Arial" pitchFamily="34" charset="0"/>
            <a:buChar char="•"/>
          </a:pPr>
          <a:r>
            <a:rPr lang="en-US" sz="1400" b="1" dirty="0" smtClean="0">
              <a:latin typeface="Calibri" pitchFamily="34" charset="0"/>
              <a:cs typeface="Calibri" pitchFamily="34" charset="0"/>
            </a:rPr>
            <a:t> 136M interrogation records</a:t>
          </a:r>
        </a:p>
        <a:p xmlns:a="http://schemas.openxmlformats.org/drawingml/2006/main">
          <a:endParaRPr lang="en-US" sz="1200" b="1" dirty="0">
            <a:latin typeface="Tahoma" pitchFamily="34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332562-87D2-4EFB-93D4-2A14D2F4063C}" type="datetimeFigureOut">
              <a:rPr lang="en-US" smtClean="0"/>
              <a:t>3/21/2012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182FBD-792E-4230-AB84-BD4EA1D47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4078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Presentation</a:t>
            </a:r>
            <a:r>
              <a:rPr lang="en-US" baseline="0" dirty="0" smtClean="0"/>
              <a:t>: overview of PTAGIS data and how database works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182FBD-792E-4230-AB84-BD4EA1D47A9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6017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30608" indent="-226397"/>
            <a:r>
              <a:rPr lang="en-US" dirty="0" smtClean="0"/>
              <a:t>We</a:t>
            </a:r>
            <a:r>
              <a:rPr lang="en-US" baseline="0" dirty="0" smtClean="0"/>
              <a:t> </a:t>
            </a:r>
            <a:r>
              <a:rPr lang="en-US" b="1" baseline="0" dirty="0" smtClean="0"/>
              <a:t>record</a:t>
            </a:r>
            <a:r>
              <a:rPr lang="en-US" baseline="0" dirty="0" smtClean="0"/>
              <a:t> v</a:t>
            </a:r>
            <a:r>
              <a:rPr lang="en-US" dirty="0" smtClean="0"/>
              <a:t>arious types</a:t>
            </a:r>
            <a:r>
              <a:rPr lang="en-US" baseline="0" dirty="0" smtClean="0"/>
              <a:t> of </a:t>
            </a:r>
            <a:r>
              <a:rPr lang="en-US" b="1" baseline="0" dirty="0" smtClean="0"/>
              <a:t>Mortality Events</a:t>
            </a:r>
            <a:r>
              <a:rPr lang="en-US" baseline="0" dirty="0" smtClean="0"/>
              <a:t>  such as:</a:t>
            </a:r>
          </a:p>
          <a:p>
            <a:pPr marL="230608" indent="-226397"/>
            <a:endParaRPr lang="en-US" dirty="0" smtClean="0"/>
          </a:p>
          <a:p>
            <a:pPr marL="230608" indent="-226397">
              <a:buFont typeface="+mj-lt"/>
              <a:buAutoNum type="arabicPeriod"/>
            </a:pPr>
            <a:r>
              <a:rPr lang="en-US" baseline="0" dirty="0" smtClean="0"/>
              <a:t>When adult fish </a:t>
            </a:r>
            <a:r>
              <a:rPr lang="en-US" b="1" baseline="0" dirty="0" smtClean="0"/>
              <a:t>return to hatcheries to spawn</a:t>
            </a:r>
          </a:p>
          <a:p>
            <a:pPr marL="230608" indent="-226397">
              <a:buFont typeface="+mj-lt"/>
              <a:buAutoNum type="arabicPeriod"/>
            </a:pPr>
            <a:endParaRPr lang="en-US" b="1" baseline="0" dirty="0" smtClean="0"/>
          </a:p>
          <a:p>
            <a:pPr marL="230608" indent="-226397">
              <a:buFont typeface="+mj-lt"/>
              <a:buAutoNum type="arabicPeriod"/>
            </a:pPr>
            <a:r>
              <a:rPr lang="en-US" b="0" baseline="0" dirty="0" smtClean="0"/>
              <a:t>From various </a:t>
            </a:r>
            <a:r>
              <a:rPr lang="en-US" b="1" baseline="0" dirty="0" smtClean="0"/>
              <a:t>Predation studies</a:t>
            </a:r>
          </a:p>
          <a:p>
            <a:pPr marL="230608" indent="-226397">
              <a:buFont typeface="+mj-lt"/>
              <a:buAutoNum type="arabicPeriod"/>
            </a:pPr>
            <a:endParaRPr lang="en-US" b="1" baseline="0" dirty="0" smtClean="0"/>
          </a:p>
          <a:p>
            <a:pPr marL="230608" indent="-226397">
              <a:buFont typeface="+mj-lt"/>
              <a:buAutoNum type="arabicPeriod"/>
            </a:pPr>
            <a:r>
              <a:rPr lang="en-US" b="0" baseline="0" dirty="0" smtClean="0"/>
              <a:t>And </a:t>
            </a:r>
            <a:r>
              <a:rPr lang="en-US" b="1" baseline="0" dirty="0" smtClean="0"/>
              <a:t>Sport Recoveries</a:t>
            </a:r>
          </a:p>
          <a:p>
            <a:pPr marL="230608" indent="-226397">
              <a:buFont typeface="+mj-lt"/>
              <a:buAutoNum type="arabicPeriod"/>
            </a:pPr>
            <a:endParaRPr lang="en-US" b="1" baseline="0" dirty="0" smtClean="0"/>
          </a:p>
          <a:p>
            <a:pPr marL="230608" indent="-226397">
              <a:buFont typeface="+mj-lt"/>
              <a:buAutoNum type="arabicPeriod"/>
            </a:pPr>
            <a:r>
              <a:rPr lang="en-US" b="0" baseline="0" dirty="0" smtClean="0"/>
              <a:t>As well as </a:t>
            </a:r>
            <a:r>
              <a:rPr lang="en-US" b="1" baseline="0" dirty="0" smtClean="0"/>
              <a:t>unintentional</a:t>
            </a:r>
            <a:r>
              <a:rPr lang="en-US" b="0" baseline="0" dirty="0" smtClean="0"/>
              <a:t> mortalities caused by </a:t>
            </a:r>
            <a:r>
              <a:rPr lang="en-US" b="1" baseline="0" dirty="0" smtClean="0"/>
              <a:t>Sampling </a:t>
            </a:r>
            <a:r>
              <a:rPr lang="en-US" b="0" baseline="0" dirty="0" smtClean="0"/>
              <a:t>and</a:t>
            </a:r>
            <a:r>
              <a:rPr lang="en-US" b="1" baseline="0" dirty="0" smtClean="0"/>
              <a:t> Handling</a:t>
            </a:r>
            <a:endParaRPr lang="en-US" b="0" baseline="0" dirty="0" smtClean="0"/>
          </a:p>
          <a:p>
            <a:pPr marL="230608" indent="-226397"/>
            <a:endParaRPr lang="en-US" b="1" baseline="0" dirty="0" smtClean="0"/>
          </a:p>
          <a:p>
            <a:pPr marL="679190" lvl="1" indent="-226397"/>
            <a:endParaRPr lang="en-US" baseline="0" dirty="0" smtClean="0"/>
          </a:p>
          <a:p>
            <a:pPr marL="679190" lvl="1" indent="-226397"/>
            <a:endParaRPr lang="en-US" baseline="0" dirty="0" smtClean="0"/>
          </a:p>
          <a:p>
            <a:pPr marL="679190" lvl="1" indent="-226397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996D0-F580-4E24-9539-1A3545C3F0E6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dirty="0" smtClean="0"/>
              <a:t>We use a simple model to describe the various PIT tag events reported in the Columbia Basin.</a:t>
            </a:r>
          </a:p>
          <a:p>
            <a:pPr>
              <a:buFontTx/>
              <a:buChar char="•"/>
            </a:pPr>
            <a:r>
              <a:rPr lang="en-US" dirty="0" smtClean="0"/>
              <a:t>It is in the </a:t>
            </a:r>
            <a:r>
              <a:rPr lang="en-US" b="1" dirty="0" smtClean="0"/>
              <a:t>tag and release</a:t>
            </a:r>
            <a:r>
              <a:rPr lang="en-US" dirty="0" smtClean="0"/>
              <a:t> event that a unique PIT tag is permanently associate with a specific fish.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182FBD-792E-4230-AB84-BD4EA1D47A9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38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r>
              <a:rPr lang="en-US" dirty="0" smtClean="0"/>
              <a:t>There has been a steady and dramatic growth in PIT tag use in the last 20 years.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dirty="0" smtClean="0"/>
              <a:t> 25,000 fish were tagged during the spring migration in 1987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dirty="0" smtClean="0"/>
              <a:t>Over 2.5 million fish were marked during the 2011 Migration Year.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dirty="0" smtClean="0"/>
              <a:t>Total</a:t>
            </a:r>
            <a:r>
              <a:rPr lang="en-US" baseline="0" dirty="0" smtClean="0"/>
              <a:t> number of marked fish in the database currently exceeds 31 million</a:t>
            </a:r>
            <a:endParaRPr lang="en-US" dirty="0" smtClean="0"/>
          </a:p>
          <a:p>
            <a:pPr marL="0" indent="0">
              <a:buFont typeface="Arial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182FBD-792E-4230-AB84-BD4EA1D47A9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3099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kern="1200" baseline="0" dirty="0" smtClean="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rPr>
              <a:t>T</a:t>
            </a:r>
            <a:r>
              <a:rPr lang="en-US" dirty="0" smtClean="0"/>
              <a:t>his graph shows the number of </a:t>
            </a:r>
            <a:r>
              <a:rPr lang="en-US" b="1" dirty="0" smtClean="0"/>
              <a:t>individual fish detected, by year, </a:t>
            </a:r>
            <a:r>
              <a:rPr lang="en-US" b="0" dirty="0" smtClean="0"/>
              <a:t>(BLUE)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dirty="0" smtClean="0"/>
              <a:t>as well as </a:t>
            </a:r>
            <a:r>
              <a:rPr lang="en-US" b="1" dirty="0" smtClean="0"/>
              <a:t>cumulative</a:t>
            </a:r>
            <a:r>
              <a:rPr lang="en-US" b="1" baseline="0" dirty="0" smtClean="0"/>
              <a:t> number of individual antenna interrogations events (136 M)</a:t>
            </a:r>
            <a:r>
              <a:rPr lang="en-US" dirty="0" smtClean="0"/>
              <a:t>. (LINE)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dirty="0" smtClean="0"/>
              <a:t>Many of these </a:t>
            </a:r>
            <a:r>
              <a:rPr lang="en-US" b="1" dirty="0" smtClean="0"/>
              <a:t>fish were detected at two or more sites </a:t>
            </a:r>
            <a:r>
              <a:rPr lang="en-US" dirty="0" smtClean="0"/>
              <a:t>as they </a:t>
            </a:r>
            <a:r>
              <a:rPr lang="en-US" b="1" dirty="0" smtClean="0"/>
              <a:t>migrated down- or back up-stream</a:t>
            </a:r>
            <a:r>
              <a:rPr lang="en-US" dirty="0" smtClean="0"/>
              <a:t>. (RED)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182FBD-792E-4230-AB84-BD4EA1D47A9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1301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r>
              <a:rPr lang="en-US" sz="1200" kern="1200" baseline="0" dirty="0" smtClean="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rPr>
              <a:t>The annual and cumulative numbers of PIT tag recapture and mortality events reported to PTAGIS. 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Times" pitchFamily="18" charset="0"/>
              <a:ea typeface="+mn-ea"/>
              <a:cs typeface="+mn-cs"/>
            </a:endParaRPr>
          </a:p>
          <a:p>
            <a:pPr marL="171450" indent="-171450">
              <a:buFont typeface="Arial" pitchFamily="34" charset="0"/>
              <a:buChar char="•"/>
            </a:pPr>
            <a:r>
              <a:rPr lang="en-US" sz="1200" kern="1200" baseline="0" dirty="0" smtClean="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rPr>
              <a:t>Avian predation, as indicated on graph, were reported starting in 1998 (vast majority &gt;95%).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Times" pitchFamily="18" charset="0"/>
              <a:ea typeface="+mn-ea"/>
              <a:cs typeface="+mn-cs"/>
            </a:endParaRPr>
          </a:p>
          <a:p>
            <a:pPr marL="171450" indent="-171450">
              <a:buFont typeface="Arial" pitchFamily="34" charset="0"/>
              <a:buChar char="•"/>
            </a:pPr>
            <a:r>
              <a:rPr lang="en-US" sz="1200" kern="1200" baseline="0" dirty="0" smtClean="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rPr>
              <a:t>The spike in recaptures in 2005 are 60K fish released from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rPr>
              <a:t>Ringold</a:t>
            </a:r>
            <a:r>
              <a:rPr lang="en-US" sz="1200" kern="1200" baseline="0" dirty="0" smtClean="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rPr>
              <a:t> Hatchery that were supposed to be a monitored release and instead were reported as recapture events due to equipment malfunction.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182FBD-792E-4230-AB84-BD4EA1D47A9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9565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baseline="0" dirty="0" smtClean="0"/>
          </a:p>
          <a:p>
            <a:pPr marL="0" indent="0">
              <a:buFont typeface="+mj-lt"/>
              <a:buNone/>
            </a:pPr>
            <a:r>
              <a:rPr lang="en-US" b="0" baseline="0" dirty="0" smtClean="0">
                <a:solidFill>
                  <a:srgbClr val="FF0000"/>
                </a:solidFill>
              </a:rPr>
              <a:t>To collect this data, we have to principal types of field software applications that we develop and support:</a:t>
            </a:r>
          </a:p>
          <a:p>
            <a:pPr marL="0" indent="0">
              <a:buFont typeface="+mj-lt"/>
              <a:buNone/>
            </a:pPr>
            <a:endParaRPr lang="en-US" b="0" baseline="0" dirty="0" smtClean="0">
              <a:solidFill>
                <a:srgbClr val="FF0000"/>
              </a:solidFill>
            </a:endParaRPr>
          </a:p>
          <a:p>
            <a:pPr marL="226403" indent="-226403">
              <a:buFont typeface="+mj-lt"/>
              <a:buAutoNum type="arabicPeriod"/>
            </a:pPr>
            <a:r>
              <a:rPr lang="en-US" b="1" baseline="0" dirty="0" smtClean="0">
                <a:solidFill>
                  <a:srgbClr val="FF0000"/>
                </a:solidFill>
              </a:rPr>
              <a:t>(CLICK) </a:t>
            </a:r>
            <a:r>
              <a:rPr lang="en-US" b="1" u="sng" baseline="0" dirty="0" smtClean="0"/>
              <a:t>Interrogation Software</a:t>
            </a:r>
            <a:r>
              <a:rPr lang="en-US" b="0" u="sng" baseline="0" dirty="0" smtClean="0"/>
              <a:t> </a:t>
            </a:r>
            <a:r>
              <a:rPr lang="en-US" b="0" baseline="0" dirty="0" smtClean="0"/>
              <a:t>which runs </a:t>
            </a:r>
            <a:r>
              <a:rPr lang="en-US" b="1" baseline="0" dirty="0" smtClean="0"/>
              <a:t>unattended</a:t>
            </a:r>
            <a:r>
              <a:rPr lang="en-US" b="0" baseline="0" dirty="0" smtClean="0"/>
              <a:t> and automatically captures the passage of </a:t>
            </a:r>
            <a:r>
              <a:rPr lang="en-US" b="1" baseline="0" dirty="0" smtClean="0"/>
              <a:t>Juvenile</a:t>
            </a:r>
            <a:r>
              <a:rPr lang="en-US" b="0" baseline="0" dirty="0" smtClean="0"/>
              <a:t> and </a:t>
            </a:r>
            <a:r>
              <a:rPr lang="en-US" b="1" baseline="0" dirty="0" smtClean="0"/>
              <a:t>Adult</a:t>
            </a:r>
            <a:r>
              <a:rPr lang="en-US" b="0" baseline="0" dirty="0" smtClean="0"/>
              <a:t> fish marked with a PIT Tag.</a:t>
            </a:r>
          </a:p>
          <a:p>
            <a:pPr marL="226403" indent="-226403">
              <a:buFont typeface="+mj-lt"/>
              <a:buAutoNum type="arabicPeriod"/>
            </a:pPr>
            <a:endParaRPr lang="en-US" b="1" baseline="0" dirty="0" smtClean="0"/>
          </a:p>
          <a:p>
            <a:pPr marL="226403" indent="-226403">
              <a:buFont typeface="+mj-lt"/>
              <a:buAutoNum type="arabicPeriod"/>
            </a:pPr>
            <a:r>
              <a:rPr lang="en-US" b="1" baseline="0" dirty="0" smtClean="0">
                <a:solidFill>
                  <a:srgbClr val="FF0000"/>
                </a:solidFill>
              </a:rPr>
              <a:t>(CLICK) </a:t>
            </a:r>
            <a:r>
              <a:rPr lang="en-US" baseline="0" dirty="0" smtClean="0"/>
              <a:t>And </a:t>
            </a:r>
            <a:r>
              <a:rPr lang="en-US" b="1" u="sng" baseline="0" dirty="0" smtClean="0"/>
              <a:t>Tagging Software </a:t>
            </a:r>
            <a:r>
              <a:rPr lang="en-US" b="0" baseline="0" dirty="0" smtClean="0"/>
              <a:t>is used to capture all the other events which we sometimes refer to as </a:t>
            </a:r>
            <a:r>
              <a:rPr lang="en-US" b="1" baseline="0" dirty="0" smtClean="0"/>
              <a:t>mark and release </a:t>
            </a:r>
            <a:r>
              <a:rPr lang="en-US" b="0" baseline="0" dirty="0" smtClean="0"/>
              <a:t>or</a:t>
            </a:r>
            <a:r>
              <a:rPr lang="en-US" b="1" baseline="0" dirty="0" smtClean="0"/>
              <a:t> tagging data </a:t>
            </a:r>
            <a:r>
              <a:rPr lang="en-US" b="0" baseline="0" dirty="0" smtClean="0"/>
              <a:t>as a group.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996D0-F580-4E24-9539-1A3545C3F0E6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dirty="0" smtClean="0"/>
              <a:t>This tagging software, called P3, was developed by PTAGIS over 10 years ago as a PC-Based application. </a:t>
            </a:r>
          </a:p>
          <a:p>
            <a:r>
              <a:rPr lang="en-US" baseline="0" dirty="0" smtClean="0"/>
              <a:t>It presents a </a:t>
            </a:r>
            <a:r>
              <a:rPr lang="en-US" b="1" baseline="0" dirty="0" smtClean="0"/>
              <a:t>structured data entry environment</a:t>
            </a:r>
            <a:r>
              <a:rPr lang="en-US" baseline="0" dirty="0" smtClean="0"/>
              <a:t> for end users to </a:t>
            </a:r>
            <a:r>
              <a:rPr lang="en-US" b="1" baseline="0" dirty="0" smtClean="0"/>
              <a:t>rapidly </a:t>
            </a:r>
            <a:r>
              <a:rPr lang="en-US" b="0" baseline="0" dirty="0" smtClean="0"/>
              <a:t>and</a:t>
            </a:r>
            <a:r>
              <a:rPr lang="en-US" b="1" baseline="0" dirty="0" smtClean="0"/>
              <a:t> accurately</a:t>
            </a:r>
            <a:r>
              <a:rPr lang="en-US" baseline="0" dirty="0" smtClean="0"/>
              <a:t> input </a:t>
            </a:r>
            <a:r>
              <a:rPr lang="en-US" b="1" baseline="0" dirty="0" smtClean="0"/>
              <a:t>mark</a:t>
            </a:r>
            <a:r>
              <a:rPr lang="en-US" baseline="0" dirty="0" smtClean="0"/>
              <a:t> and </a:t>
            </a:r>
            <a:r>
              <a:rPr lang="en-US" b="1" baseline="0" dirty="0" smtClean="0"/>
              <a:t>release</a:t>
            </a:r>
            <a:r>
              <a:rPr lang="en-US" baseline="0" dirty="0" smtClean="0"/>
              <a:t> information. </a:t>
            </a:r>
          </a:p>
          <a:p>
            <a:endParaRPr lang="en-US" baseline="0" dirty="0" smtClean="0"/>
          </a:p>
          <a:p>
            <a:pPr defTabSz="905611"/>
            <a:r>
              <a:rPr lang="en-US" baseline="0" dirty="0" smtClean="0"/>
              <a:t>Users can enter data with the traditional </a:t>
            </a:r>
            <a:r>
              <a:rPr lang="en-US" b="1" baseline="0" dirty="0" smtClean="0"/>
              <a:t>keyboard </a:t>
            </a:r>
            <a:r>
              <a:rPr lang="en-US" baseline="0" dirty="0" smtClean="0"/>
              <a:t>and </a:t>
            </a:r>
            <a:r>
              <a:rPr lang="en-US" b="1" baseline="0" dirty="0" smtClean="0"/>
              <a:t>mouse</a:t>
            </a:r>
            <a:r>
              <a:rPr lang="en-US" b="0" baseline="0" dirty="0" smtClean="0"/>
              <a:t>. </a:t>
            </a:r>
          </a:p>
          <a:p>
            <a:pPr defTabSz="905611"/>
            <a:endParaRPr lang="en-US" b="0" baseline="0" dirty="0" smtClean="0"/>
          </a:p>
          <a:p>
            <a:pPr defTabSz="905611"/>
            <a:r>
              <a:rPr lang="en-US" b="0" baseline="0" dirty="0" smtClean="0"/>
              <a:t>However, this application interfaces with </a:t>
            </a:r>
            <a:r>
              <a:rPr lang="en-US" b="1" baseline="0" dirty="0" smtClean="0"/>
              <a:t>peripheral devices</a:t>
            </a:r>
            <a:r>
              <a:rPr lang="en-US" b="0" baseline="0" dirty="0" smtClean="0"/>
              <a:t> </a:t>
            </a:r>
            <a:r>
              <a:rPr lang="en-US" baseline="0" dirty="0" smtClean="0"/>
              <a:t>such as:</a:t>
            </a:r>
          </a:p>
          <a:p>
            <a:pPr defTabSz="905611"/>
            <a:endParaRPr lang="en-US" baseline="0" dirty="0" smtClean="0"/>
          </a:p>
          <a:p>
            <a:pPr lvl="1">
              <a:buFont typeface="Arial" pitchFamily="34" charset="0"/>
              <a:buChar char="•"/>
            </a:pPr>
            <a:r>
              <a:rPr lang="en-US" b="1" baseline="0" dirty="0" smtClean="0">
                <a:solidFill>
                  <a:srgbClr val="FF0000"/>
                </a:solidFill>
              </a:rPr>
              <a:t>(CLICK) </a:t>
            </a:r>
            <a:r>
              <a:rPr lang="en-US" b="1" baseline="0" dirty="0" smtClean="0"/>
              <a:t>Tag Readers</a:t>
            </a:r>
            <a:r>
              <a:rPr lang="en-US" baseline="0" dirty="0" smtClean="0"/>
              <a:t> to input a tag code</a:t>
            </a:r>
          </a:p>
          <a:p>
            <a:pPr lvl="1">
              <a:buFont typeface="Arial" pitchFamily="34" charset="0"/>
              <a:buNone/>
            </a:pPr>
            <a:endParaRPr lang="en-US" baseline="0" dirty="0" smtClean="0"/>
          </a:p>
          <a:p>
            <a:pPr lvl="1">
              <a:buFont typeface="Arial" pitchFamily="34" charset="0"/>
              <a:buChar char="•"/>
            </a:pPr>
            <a:r>
              <a:rPr lang="en-US" b="1" baseline="0" dirty="0" smtClean="0">
                <a:solidFill>
                  <a:srgbClr val="FF0000"/>
                </a:solidFill>
              </a:rPr>
              <a:t>(CLICK) </a:t>
            </a:r>
            <a:r>
              <a:rPr lang="en-US" b="1" baseline="0" dirty="0" smtClean="0"/>
              <a:t>Digitizer Tablet</a:t>
            </a:r>
            <a:r>
              <a:rPr lang="en-US" baseline="0" dirty="0" smtClean="0"/>
              <a:t> to input length and codified comments</a:t>
            </a:r>
          </a:p>
          <a:p>
            <a:pPr lvl="1">
              <a:buFont typeface="Arial" pitchFamily="34" charset="0"/>
              <a:buNone/>
            </a:pPr>
            <a:endParaRPr lang="en-US" baseline="0" dirty="0" smtClean="0"/>
          </a:p>
          <a:p>
            <a:pPr lvl="1">
              <a:buFont typeface="Arial" pitchFamily="34" charset="0"/>
              <a:buChar char="•"/>
            </a:pPr>
            <a:r>
              <a:rPr lang="en-US" b="1" baseline="0" dirty="0" smtClean="0">
                <a:solidFill>
                  <a:srgbClr val="FF0000"/>
                </a:solidFill>
              </a:rPr>
              <a:t>(CLICK) </a:t>
            </a:r>
            <a:r>
              <a:rPr lang="en-US" b="1" baseline="0" dirty="0" smtClean="0"/>
              <a:t>Electronic Balance</a:t>
            </a:r>
            <a:r>
              <a:rPr lang="en-US" baseline="0" dirty="0" smtClean="0"/>
              <a:t> to record weight.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 data is then </a:t>
            </a:r>
            <a:r>
              <a:rPr lang="en-US" b="1" baseline="0" dirty="0" smtClean="0"/>
              <a:t>submitted</a:t>
            </a:r>
            <a:r>
              <a:rPr lang="en-US" baseline="0" dirty="0" smtClean="0"/>
              <a:t> to the </a:t>
            </a:r>
            <a:r>
              <a:rPr lang="en-US" b="1" baseline="0" dirty="0" smtClean="0"/>
              <a:t>PTAGIS database</a:t>
            </a:r>
            <a:r>
              <a:rPr lang="en-US" baseline="0" dirty="0" smtClean="0"/>
              <a:t> and made available to</a:t>
            </a:r>
            <a:r>
              <a:rPr lang="en-US" b="0" baseline="0" dirty="0" smtClean="0"/>
              <a:t> the </a:t>
            </a:r>
            <a:r>
              <a:rPr lang="en-US" b="1" baseline="0" dirty="0" smtClean="0"/>
              <a:t>world-wide-web.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996D0-F580-4E24-9539-1A3545C3F0E6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r>
              <a:rPr lang="en-US" dirty="0" smtClean="0"/>
              <a:t>An</a:t>
            </a:r>
            <a:r>
              <a:rPr lang="en-US" baseline="0" dirty="0" smtClean="0"/>
              <a:t> example of a P3 tagging file used to submit field data to PTAGIS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baseline="0" dirty="0" smtClean="0"/>
              <a:t>Top header provides metadata on who, when and where the fish were marked or recovered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baseline="0" dirty="0" smtClean="0"/>
              <a:t>Bottom provide detail for each fish marked with a PIT Tag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baseline="0" dirty="0" smtClean="0"/>
              <a:t>ASCII format developed years ago based upon an implementation running on DOS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baseline="0" dirty="0" smtClean="0"/>
              <a:t>The data is defined in the PIT Tag Spec Doc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baseline="0" dirty="0" smtClean="0"/>
              <a:t>Requires custom code to parse/validate and is difficult to extend</a:t>
            </a:r>
          </a:p>
          <a:p>
            <a:pPr marL="0" indent="0">
              <a:buFont typeface="Arial" pitchFamily="34" charset="0"/>
              <a:buNone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182FBD-792E-4230-AB84-BD4EA1D47A9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1284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Tagging</a:t>
            </a:r>
            <a:r>
              <a:rPr lang="en-US" baseline="0" dirty="0" smtClean="0"/>
              <a:t> data is submitted on-demand by researchers in batches of tagging files. Files are validated and loaded into the database and the data is immediately available on the PTAGIS web site.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182FBD-792E-4230-AB84-BD4EA1D47A9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3627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Tagging</a:t>
            </a:r>
            <a:r>
              <a:rPr lang="en-US" baseline="0" dirty="0" smtClean="0"/>
              <a:t> data is submitted on-demand by researchers in batches of tagging files. Files are validated and loaded into the database and the data is immediately available on the PTAGIS web site.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182FBD-792E-4230-AB84-BD4EA1D47A9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3627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 was asked to present</a:t>
            </a:r>
            <a:r>
              <a:rPr lang="en-US" baseline="0" dirty="0" smtClean="0"/>
              <a:t> brief overview of PTAGIS, focusing on data management.</a:t>
            </a:r>
          </a:p>
          <a:p>
            <a:endParaRPr lang="en-US" baseline="0" dirty="0" smtClean="0"/>
          </a:p>
          <a:p>
            <a:pPr marL="232871" indent="-232871"/>
            <a:r>
              <a:rPr lang="en-US" sz="1200" dirty="0" smtClean="0"/>
              <a:t>PTAGIS is a </a:t>
            </a:r>
            <a:r>
              <a:rPr lang="en-US" sz="1200" b="1" dirty="0" smtClean="0"/>
              <a:t>regional database </a:t>
            </a:r>
            <a:r>
              <a:rPr lang="en-US" sz="1200" dirty="0" smtClean="0"/>
              <a:t>of fish marked with </a:t>
            </a:r>
            <a:r>
              <a:rPr lang="en-US" sz="1200" b="1" dirty="0" smtClean="0"/>
              <a:t>PIT tags</a:t>
            </a:r>
            <a:r>
              <a:rPr lang="en-US" sz="1200" dirty="0" smtClean="0"/>
              <a:t> by various </a:t>
            </a:r>
            <a:r>
              <a:rPr lang="en-US" sz="1200" b="1" dirty="0" smtClean="0"/>
              <a:t>fisheries management agencies</a:t>
            </a:r>
            <a:r>
              <a:rPr lang="en-US" sz="1200" dirty="0" smtClean="0"/>
              <a:t> and research </a:t>
            </a:r>
            <a:r>
              <a:rPr lang="en-US" sz="1200" b="1" dirty="0" smtClean="0"/>
              <a:t>organizations</a:t>
            </a:r>
            <a:r>
              <a:rPr lang="en-US" sz="1200" dirty="0" smtClean="0"/>
              <a:t>.</a:t>
            </a:r>
          </a:p>
          <a:p>
            <a:pPr marL="232871" indent="-232871"/>
            <a:endParaRPr lang="en-US" sz="1200" dirty="0" smtClean="0"/>
          </a:p>
          <a:p>
            <a:pPr marL="232871" indent="-232871"/>
            <a:r>
              <a:rPr lang="en-US" sz="1200" dirty="0" smtClean="0"/>
              <a:t>There</a:t>
            </a:r>
            <a:r>
              <a:rPr lang="en-US" sz="1200" baseline="0" dirty="0" smtClean="0"/>
              <a:t> are </a:t>
            </a:r>
            <a:r>
              <a:rPr lang="en-US" sz="1200" b="1" baseline="0" dirty="0" smtClean="0"/>
              <a:t>hundreds of MRR and Interrogation sites submitting data to PTAGIS throughout the CRB</a:t>
            </a:r>
            <a:endParaRPr lang="en-US" sz="1200" b="1" dirty="0" smtClean="0"/>
          </a:p>
          <a:p>
            <a:pPr marL="232871" indent="-232871"/>
            <a:endParaRPr lang="en-US" sz="1200" b="1" dirty="0" smtClean="0"/>
          </a:p>
          <a:p>
            <a:pPr marL="232871" indent="-232871">
              <a:buFont typeface="+mj-lt"/>
              <a:buAutoNum type="arabicPeriod"/>
            </a:pPr>
            <a:r>
              <a:rPr lang="en-US" sz="1200" b="1" dirty="0" smtClean="0">
                <a:solidFill>
                  <a:srgbClr val="FF0000"/>
                </a:solidFill>
              </a:rPr>
              <a:t>(CLICK) </a:t>
            </a:r>
            <a:r>
              <a:rPr lang="en-US" sz="1200" u="sng" dirty="0" smtClean="0"/>
              <a:t>Data Collection</a:t>
            </a:r>
            <a:r>
              <a:rPr lang="en-US" sz="1200" dirty="0" smtClean="0"/>
              <a:t>: we </a:t>
            </a:r>
            <a:r>
              <a:rPr lang="en-US" sz="1200" b="1" dirty="0" smtClean="0"/>
              <a:t>develop custom software</a:t>
            </a:r>
            <a:r>
              <a:rPr lang="en-US" sz="1200" dirty="0" smtClean="0"/>
              <a:t> to </a:t>
            </a:r>
            <a:r>
              <a:rPr lang="en-US" sz="1200" b="1" dirty="0" smtClean="0"/>
              <a:t>capture</a:t>
            </a:r>
            <a:r>
              <a:rPr lang="en-US" sz="1200" dirty="0" smtClean="0"/>
              <a:t> this data</a:t>
            </a:r>
          </a:p>
          <a:p>
            <a:pPr marL="232871" indent="-232871"/>
            <a:endParaRPr lang="en-US" sz="1200" dirty="0" smtClean="0"/>
          </a:p>
          <a:p>
            <a:pPr marL="232871" indent="-232871">
              <a:buFont typeface="+mj-lt"/>
              <a:buAutoNum type="arabicPeriod"/>
            </a:pPr>
            <a:r>
              <a:rPr lang="en-US" sz="1200" b="1" dirty="0" smtClean="0">
                <a:solidFill>
                  <a:srgbClr val="FF0000"/>
                </a:solidFill>
              </a:rPr>
              <a:t>(CLICK)</a:t>
            </a:r>
            <a:r>
              <a:rPr lang="en-US" sz="1200" dirty="0" smtClean="0">
                <a:solidFill>
                  <a:srgbClr val="FF0000"/>
                </a:solidFill>
              </a:rPr>
              <a:t> </a:t>
            </a:r>
            <a:r>
              <a:rPr lang="en-US" sz="1200" u="sng" dirty="0" smtClean="0"/>
              <a:t>Fish Monitoring</a:t>
            </a:r>
            <a:r>
              <a:rPr lang="en-US" sz="1200" dirty="0" smtClean="0"/>
              <a:t>: every time a </a:t>
            </a:r>
            <a:r>
              <a:rPr lang="en-US" sz="1200" b="1" dirty="0" smtClean="0"/>
              <a:t>fish marked with a PIT tag</a:t>
            </a:r>
            <a:r>
              <a:rPr lang="en-US" sz="1200" dirty="0" smtClean="0"/>
              <a:t> passes a </a:t>
            </a:r>
            <a:r>
              <a:rPr lang="en-US" sz="1200" b="1" dirty="0" smtClean="0"/>
              <a:t>detection site</a:t>
            </a:r>
            <a:r>
              <a:rPr lang="en-US" sz="1200" dirty="0" smtClean="0"/>
              <a:t>, a computer </a:t>
            </a:r>
            <a:r>
              <a:rPr lang="en-US" sz="1200" b="1" dirty="0" smtClean="0"/>
              <a:t>records</a:t>
            </a:r>
            <a:r>
              <a:rPr lang="en-US" sz="1200" dirty="0" smtClean="0"/>
              <a:t> this information and </a:t>
            </a:r>
            <a:r>
              <a:rPr lang="en-US" sz="1200" b="1" dirty="0" smtClean="0"/>
              <a:t>automatically uploads </a:t>
            </a:r>
            <a:r>
              <a:rPr lang="en-US" sz="1200" dirty="0" smtClean="0"/>
              <a:t>this data to </a:t>
            </a:r>
            <a:r>
              <a:rPr lang="en-US" sz="1200" b="1" dirty="0" smtClean="0"/>
              <a:t>PTAGIS database</a:t>
            </a:r>
            <a:r>
              <a:rPr lang="en-US" sz="1200" dirty="0" smtClean="0"/>
              <a:t>.</a:t>
            </a:r>
          </a:p>
          <a:p>
            <a:pPr marL="232871" indent="-232871">
              <a:buFont typeface="+mj-lt"/>
              <a:buAutoNum type="arabicPeriod"/>
            </a:pPr>
            <a:endParaRPr lang="en-US" sz="1200" dirty="0" smtClean="0"/>
          </a:p>
          <a:p>
            <a:pPr marL="232871" indent="-232871">
              <a:buFont typeface="+mj-lt"/>
              <a:buAutoNum type="arabicPeriod"/>
            </a:pPr>
            <a:r>
              <a:rPr lang="en-US" sz="1200" b="1" dirty="0" smtClean="0">
                <a:solidFill>
                  <a:srgbClr val="FF0000"/>
                </a:solidFill>
              </a:rPr>
              <a:t>(CLICK) </a:t>
            </a:r>
            <a:r>
              <a:rPr lang="en-US" sz="1200" u="sng" dirty="0" smtClean="0"/>
              <a:t>Technical Operations</a:t>
            </a:r>
            <a:r>
              <a:rPr lang="en-US" sz="1200" dirty="0" smtClean="0"/>
              <a:t>:</a:t>
            </a:r>
            <a:r>
              <a:rPr lang="en-US" sz="1200" b="1" dirty="0" smtClean="0"/>
              <a:t> </a:t>
            </a:r>
            <a:r>
              <a:rPr lang="en-US" sz="1200" dirty="0" smtClean="0"/>
              <a:t>PTAGIS </a:t>
            </a:r>
            <a:r>
              <a:rPr lang="en-US" sz="1200" b="1" dirty="0" smtClean="0"/>
              <a:t>installs</a:t>
            </a:r>
            <a:r>
              <a:rPr lang="en-US" sz="1200" dirty="0" smtClean="0"/>
              <a:t>, </a:t>
            </a:r>
            <a:r>
              <a:rPr lang="en-US" sz="1200" b="1" dirty="0" smtClean="0"/>
              <a:t>operates</a:t>
            </a:r>
            <a:r>
              <a:rPr lang="en-US" sz="1200" dirty="0" smtClean="0"/>
              <a:t> and </a:t>
            </a:r>
            <a:r>
              <a:rPr lang="en-US" sz="1200" b="1" dirty="0" smtClean="0"/>
              <a:t>maintains</a:t>
            </a:r>
            <a:r>
              <a:rPr lang="en-US" sz="1200" dirty="0" smtClean="0"/>
              <a:t> most of the </a:t>
            </a:r>
            <a:r>
              <a:rPr lang="en-US" sz="1200" b="1" dirty="0" smtClean="0"/>
              <a:t>equipment</a:t>
            </a:r>
            <a:r>
              <a:rPr lang="en-US" sz="1200" dirty="0" smtClean="0"/>
              <a:t> and </a:t>
            </a:r>
            <a:r>
              <a:rPr lang="en-US" sz="1200" b="1" dirty="0" smtClean="0"/>
              <a:t>software</a:t>
            </a:r>
            <a:r>
              <a:rPr lang="en-US" sz="1200" dirty="0" smtClean="0"/>
              <a:t> needed for this </a:t>
            </a:r>
            <a:r>
              <a:rPr lang="en-US" sz="1200" b="1" dirty="0" smtClean="0"/>
              <a:t>automated PIT Tag detection.</a:t>
            </a:r>
          </a:p>
          <a:p>
            <a:pPr marL="232871" indent="-232871">
              <a:buFont typeface="+mj-lt"/>
              <a:buAutoNum type="arabicPeriod"/>
            </a:pPr>
            <a:endParaRPr lang="en-US" sz="1200" dirty="0" smtClean="0"/>
          </a:p>
          <a:p>
            <a:pPr marL="232871" indent="-232871">
              <a:buFont typeface="+mj-lt"/>
              <a:buAutoNum type="arabicPeriod"/>
            </a:pPr>
            <a:r>
              <a:rPr lang="en-US" sz="1200" b="1" dirty="0" smtClean="0">
                <a:solidFill>
                  <a:srgbClr val="FF0000"/>
                </a:solidFill>
              </a:rPr>
              <a:t>(CLICK) </a:t>
            </a:r>
            <a:r>
              <a:rPr lang="en-US" sz="1200" u="sng" dirty="0" smtClean="0"/>
              <a:t>Online Data Access</a:t>
            </a:r>
            <a:r>
              <a:rPr lang="en-US" sz="1200" dirty="0" smtClean="0"/>
              <a:t>:</a:t>
            </a:r>
            <a:r>
              <a:rPr lang="en-US" sz="1200" b="1" dirty="0" smtClean="0"/>
              <a:t> </a:t>
            </a:r>
            <a:r>
              <a:rPr lang="en-US" sz="1200" dirty="0" smtClean="0"/>
              <a:t>and</a:t>
            </a:r>
            <a:r>
              <a:rPr lang="en-US" sz="1200" b="1" dirty="0" smtClean="0"/>
              <a:t> </a:t>
            </a:r>
            <a:r>
              <a:rPr lang="en-US" sz="1200" dirty="0" smtClean="0"/>
              <a:t>PTAGIS </a:t>
            </a:r>
            <a:r>
              <a:rPr lang="en-US" sz="1200" b="1" dirty="0" smtClean="0"/>
              <a:t>publishes</a:t>
            </a:r>
            <a:r>
              <a:rPr lang="en-US" sz="1200" dirty="0" smtClean="0"/>
              <a:t> all of </a:t>
            </a:r>
            <a:r>
              <a:rPr lang="en-US" sz="1200" b="1" dirty="0" smtClean="0"/>
              <a:t>the PIT tag data </a:t>
            </a:r>
            <a:r>
              <a:rPr lang="en-US" sz="1200" dirty="0" smtClean="0"/>
              <a:t>to our website to make it accessible for </a:t>
            </a:r>
            <a:r>
              <a:rPr lang="en-US" sz="1200" b="1" dirty="0" smtClean="0"/>
              <a:t>researchers</a:t>
            </a:r>
            <a:r>
              <a:rPr lang="en-US" sz="1200" dirty="0" smtClean="0"/>
              <a:t> and the </a:t>
            </a:r>
            <a:r>
              <a:rPr lang="en-US" sz="1200" b="1" dirty="0" smtClean="0"/>
              <a:t>general public.</a:t>
            </a:r>
            <a:r>
              <a:rPr lang="en-US" sz="1200" dirty="0" smtClean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182FBD-792E-4230-AB84-BD4EA1D47A9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76474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Interrogation </a:t>
            </a:r>
            <a:r>
              <a:rPr lang="en-US" dirty="0" err="1" smtClean="0"/>
              <a:t>Platofrm</a:t>
            </a:r>
            <a:r>
              <a:rPr lang="en-US" dirty="0" smtClean="0"/>
              <a:t>?</a:t>
            </a:r>
          </a:p>
          <a:p>
            <a:endParaRPr lang="en-US" dirty="0" smtClean="0"/>
          </a:p>
          <a:p>
            <a:pPr marL="171450" indent="-171450">
              <a:buFont typeface="Arial" pitchFamily="34" charset="0"/>
              <a:buChar char="•"/>
            </a:pPr>
            <a:r>
              <a:rPr lang="en-US" dirty="0" smtClean="0"/>
              <a:t>M4</a:t>
            </a:r>
            <a:r>
              <a:rPr lang="en-US" baseline="0" dirty="0" smtClean="0"/>
              <a:t> is software that will </a:t>
            </a:r>
            <a:r>
              <a:rPr lang="en-US" b="1" baseline="0" dirty="0" smtClean="0"/>
              <a:t>operate on</a:t>
            </a:r>
            <a:r>
              <a:rPr lang="en-US" baseline="0" dirty="0" smtClean="0"/>
              <a:t> </a:t>
            </a:r>
            <a:r>
              <a:rPr lang="en-US" b="1" baseline="0" dirty="0" smtClean="0"/>
              <a:t>standard Windows</a:t>
            </a:r>
            <a:r>
              <a:rPr lang="en-US" baseline="0" dirty="0" smtClean="0"/>
              <a:t> PCs.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baseline="0" dirty="0" smtClean="0"/>
              <a:t>Designed to run </a:t>
            </a:r>
            <a:r>
              <a:rPr lang="en-US" b="1" baseline="0" dirty="0" smtClean="0"/>
              <a:t>unattended</a:t>
            </a:r>
            <a:r>
              <a:rPr lang="en-US" baseline="0" dirty="0" smtClean="0"/>
              <a:t> in a </a:t>
            </a:r>
            <a:r>
              <a:rPr lang="en-US" b="1" baseline="0" dirty="0" smtClean="0"/>
              <a:t>24x7 lights-out</a:t>
            </a:r>
            <a:r>
              <a:rPr lang="en-US" b="0" baseline="0" dirty="0" smtClean="0"/>
              <a:t> environment</a:t>
            </a:r>
            <a:endParaRPr lang="en-US" b="1" baseline="0" dirty="0" smtClean="0"/>
          </a:p>
          <a:p>
            <a:pPr marL="171450" indent="-171450">
              <a:buFont typeface="Arial" pitchFamily="34" charset="0"/>
              <a:buChar char="•"/>
            </a:pPr>
            <a:r>
              <a:rPr lang="en-US" b="1" baseline="0" dirty="0" smtClean="0"/>
              <a:t>Simultaneously</a:t>
            </a:r>
            <a:r>
              <a:rPr lang="en-US" baseline="0" dirty="0" smtClean="0"/>
              <a:t> captures data from </a:t>
            </a:r>
            <a:r>
              <a:rPr lang="en-US" b="1" baseline="0" dirty="0" smtClean="0"/>
              <a:t>several transceivers</a:t>
            </a:r>
            <a:r>
              <a:rPr lang="en-US" baseline="0" dirty="0" smtClean="0"/>
              <a:t> and other devices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baseline="0" dirty="0" smtClean="0"/>
              <a:t>This data consists of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b="1" baseline="0" dirty="0" smtClean="0"/>
              <a:t>Site configuration </a:t>
            </a:r>
            <a:r>
              <a:rPr lang="en-US" baseline="0" dirty="0" smtClean="0"/>
              <a:t>and </a:t>
            </a:r>
            <a:r>
              <a:rPr lang="en-US" b="1" baseline="0" dirty="0" smtClean="0"/>
              <a:t>location</a:t>
            </a:r>
            <a:r>
              <a:rPr lang="en-US" baseline="0" dirty="0" smtClean="0"/>
              <a:t> information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b="1" baseline="0" dirty="0" smtClean="0"/>
              <a:t>Observation of fish marked</a:t>
            </a:r>
            <a:r>
              <a:rPr lang="en-US" baseline="0" dirty="0" smtClean="0"/>
              <a:t> with a PIT Tag at </a:t>
            </a:r>
            <a:r>
              <a:rPr lang="en-US" b="1" baseline="0" dirty="0" smtClean="0"/>
              <a:t>given time</a:t>
            </a:r>
            <a:r>
              <a:rPr lang="en-US" baseline="0" dirty="0" smtClean="0"/>
              <a:t> 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b="1" baseline="0" dirty="0" smtClean="0"/>
              <a:t>Diagnostic data</a:t>
            </a:r>
            <a:r>
              <a:rPr lang="en-US" baseline="0" dirty="0" smtClean="0"/>
              <a:t> from the </a:t>
            </a:r>
            <a:r>
              <a:rPr lang="en-US" b="1" baseline="0" dirty="0" smtClean="0"/>
              <a:t>transceivers</a:t>
            </a:r>
            <a:r>
              <a:rPr lang="en-US" baseline="0" dirty="0" smtClean="0"/>
              <a:t> to report on </a:t>
            </a:r>
            <a:r>
              <a:rPr lang="en-US" b="1" baseline="0" dirty="0" smtClean="0"/>
              <a:t>the health of the entire data acquisition system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en-US" baseline="0" dirty="0" smtClean="0"/>
              <a:t>M4 can be run on </a:t>
            </a:r>
            <a:r>
              <a:rPr lang="en-US" b="1" baseline="0" dirty="0" smtClean="0"/>
              <a:t>two computers in a clustered failover environment</a:t>
            </a:r>
            <a:r>
              <a:rPr lang="en-US" baseline="0" dirty="0" smtClean="0"/>
              <a:t> to </a:t>
            </a:r>
            <a:r>
              <a:rPr lang="en-US" b="1" baseline="0" dirty="0" smtClean="0"/>
              <a:t>maintain continuous uptime</a:t>
            </a:r>
            <a:r>
              <a:rPr lang="en-US" baseline="0" dirty="0" smtClean="0"/>
              <a:t>.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en-US" baseline="0" dirty="0" smtClean="0"/>
              <a:t>Data captured by M4 is </a:t>
            </a:r>
            <a:r>
              <a:rPr lang="en-US" b="1" baseline="0" dirty="0" smtClean="0"/>
              <a:t>uploaded </a:t>
            </a:r>
            <a:r>
              <a:rPr lang="en-US" baseline="0" dirty="0" smtClean="0"/>
              <a:t>to the central </a:t>
            </a:r>
            <a:r>
              <a:rPr lang="en-US" b="1" baseline="0" dirty="0" smtClean="0"/>
              <a:t>PTAGIS server</a:t>
            </a:r>
            <a:r>
              <a:rPr lang="en-US" baseline="0" dirty="0" smtClean="0"/>
              <a:t> so that it can be </a:t>
            </a:r>
            <a:r>
              <a:rPr lang="en-US" b="1" baseline="0" dirty="0" smtClean="0"/>
              <a:t>reported</a:t>
            </a:r>
            <a:r>
              <a:rPr lang="en-US" baseline="0" dirty="0" smtClean="0"/>
              <a:t> upon in </a:t>
            </a:r>
            <a:r>
              <a:rPr lang="en-US" b="1" baseline="0" dirty="0" smtClean="0"/>
              <a:t>“near-real-time”</a:t>
            </a:r>
          </a:p>
          <a:p>
            <a:pPr marL="171450" lvl="0" indent="-171450">
              <a:buFont typeface="Arial" pitchFamily="34" charset="0"/>
              <a:buNone/>
            </a:pPr>
            <a:r>
              <a:rPr lang="en-US" b="1" baseline="0" dirty="0" smtClean="0"/>
              <a:t>CLICK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M4 can be configured to </a:t>
            </a:r>
            <a:r>
              <a:rPr lang="en-US" b="1" dirty="0" smtClean="0"/>
              <a:t>identify i</a:t>
            </a:r>
            <a:r>
              <a:rPr lang="en-US" sz="1200" b="1" i="0" u="none" strike="noStrike" kern="1200" baseline="0" dirty="0" smtClean="0">
                <a:solidFill>
                  <a:schemeClr val="tx1"/>
                </a:solidFill>
                <a:effectLst/>
                <a:latin typeface="Times" pitchFamily="18" charset="0"/>
                <a:ea typeface="+mn-ea"/>
                <a:cs typeface="+mn-cs"/>
              </a:rPr>
              <a:t>ndividual PIT-tagged fish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Times" pitchFamily="18" charset="0"/>
                <a:ea typeface="+mn-ea"/>
                <a:cs typeface="+mn-cs"/>
              </a:rPr>
              <a:t>and </a:t>
            </a:r>
            <a:r>
              <a:rPr lang="en-US" sz="1200" b="1" i="0" u="none" strike="noStrike" kern="1200" baseline="0" dirty="0" smtClean="0">
                <a:solidFill>
                  <a:schemeClr val="tx1"/>
                </a:solidFill>
                <a:effectLst/>
                <a:latin typeface="Times" pitchFamily="18" charset="0"/>
                <a:ea typeface="+mn-ea"/>
                <a:cs typeface="+mn-cs"/>
              </a:rPr>
              <a:t>instantly divert them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Times" pitchFamily="18" charset="0"/>
                <a:ea typeface="+mn-ea"/>
                <a:cs typeface="+mn-cs"/>
              </a:rPr>
              <a:t>into </a:t>
            </a:r>
            <a:r>
              <a:rPr lang="en-US" sz="1200" b="1" i="0" u="none" strike="noStrike" kern="1200" baseline="0" dirty="0" smtClean="0">
                <a:solidFill>
                  <a:schemeClr val="tx1"/>
                </a:solidFill>
                <a:effectLst/>
                <a:latin typeface="Times" pitchFamily="18" charset="0"/>
                <a:ea typeface="+mn-ea"/>
                <a:cs typeface="+mn-cs"/>
              </a:rPr>
              <a:t>Examination Tanks, Transportation Vehicles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Times" pitchFamily="18" charset="0"/>
                <a:ea typeface="+mn-ea"/>
                <a:cs typeface="+mn-cs"/>
              </a:rPr>
              <a:t>or </a:t>
            </a:r>
            <a:r>
              <a:rPr lang="en-US" sz="1200" b="1" i="0" u="none" strike="noStrike" kern="1200" baseline="0" dirty="0" smtClean="0">
                <a:solidFill>
                  <a:schemeClr val="tx1"/>
                </a:solidFill>
                <a:effectLst/>
                <a:latin typeface="Times" pitchFamily="18" charset="0"/>
                <a:ea typeface="+mn-ea"/>
                <a:cs typeface="+mn-cs"/>
              </a:rPr>
              <a:t>Back to the River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Times" pitchFamily="18" charset="0"/>
                <a:ea typeface="+mn-ea"/>
                <a:cs typeface="+mn-cs"/>
              </a:rPr>
              <a:t> using system called </a:t>
            </a:r>
            <a:r>
              <a:rPr lang="en-US" sz="1200" b="1" i="0" u="none" strike="noStrike" kern="1200" baseline="0" dirty="0" smtClean="0">
                <a:solidFill>
                  <a:schemeClr val="tx1"/>
                </a:solidFill>
                <a:effectLst/>
                <a:latin typeface="Times" pitchFamily="18" charset="0"/>
                <a:ea typeface="+mn-ea"/>
                <a:cs typeface="+mn-cs"/>
              </a:rPr>
              <a:t>Separation-By-Cod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Times" pitchFamily="18" charset="0"/>
                <a:ea typeface="+mn-ea"/>
                <a:cs typeface="+mn-cs"/>
              </a:rPr>
              <a:t>e. </a:t>
            </a:r>
          </a:p>
          <a:p>
            <a:pPr>
              <a:buFont typeface="Arial" pitchFamily="34" charset="0"/>
              <a:buChar char="•"/>
            </a:pPr>
            <a:endParaRPr lang="en-US" sz="1200" b="0" i="0" u="none" strike="noStrike" kern="1200" baseline="0" dirty="0" smtClean="0">
              <a:solidFill>
                <a:schemeClr val="tx1"/>
              </a:solidFill>
              <a:effectLst/>
              <a:latin typeface="Times" pitchFamily="18" charset="0"/>
              <a:ea typeface="+mn-ea"/>
              <a:cs typeface="+mn-cs"/>
            </a:endParaRPr>
          </a:p>
          <a:p>
            <a:pPr>
              <a:buFont typeface="Arial" pitchFamily="34" charset="0"/>
              <a:buChar char="•"/>
            </a:pP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Times" pitchFamily="18" charset="0"/>
                <a:ea typeface="+mn-ea"/>
                <a:cs typeface="+mn-cs"/>
              </a:rPr>
              <a:t>Once a marked fish is </a:t>
            </a:r>
            <a:r>
              <a:rPr lang="en-US" sz="1200" b="1" i="0" u="none" strike="noStrike" kern="1200" baseline="0" dirty="0" smtClean="0">
                <a:solidFill>
                  <a:schemeClr val="tx1"/>
                </a:solidFill>
                <a:effectLst/>
                <a:latin typeface="Times" pitchFamily="18" charset="0"/>
                <a:ea typeface="+mn-ea"/>
                <a:cs typeface="+mn-cs"/>
              </a:rPr>
              <a:t>detected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Times" pitchFamily="18" charset="0"/>
                <a:ea typeface="+mn-ea"/>
                <a:cs typeface="+mn-cs"/>
              </a:rPr>
              <a:t>, M4 has a </a:t>
            </a:r>
            <a:r>
              <a:rPr lang="en-US" sz="1200" b="1" i="0" u="none" strike="noStrike" kern="1200" baseline="0" dirty="0" smtClean="0">
                <a:solidFill>
                  <a:schemeClr val="tx1"/>
                </a:solidFill>
                <a:effectLst/>
                <a:latin typeface="Times" pitchFamily="18" charset="0"/>
                <a:ea typeface="+mn-ea"/>
                <a:cs typeface="+mn-cs"/>
              </a:rPr>
              <a:t>fraction of a second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Times" pitchFamily="18" charset="0"/>
                <a:ea typeface="+mn-ea"/>
                <a:cs typeface="+mn-cs"/>
              </a:rPr>
              <a:t>to </a:t>
            </a:r>
            <a:r>
              <a:rPr lang="en-US" sz="1200" b="1" i="0" u="none" strike="noStrike" kern="1200" baseline="0" dirty="0" smtClean="0">
                <a:solidFill>
                  <a:schemeClr val="tx1"/>
                </a:solidFill>
                <a:effectLst/>
                <a:latin typeface="Times" pitchFamily="18" charset="0"/>
                <a:ea typeface="+mn-ea"/>
                <a:cs typeface="+mn-cs"/>
              </a:rPr>
              <a:t>lookup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Times" pitchFamily="18" charset="0"/>
                <a:ea typeface="+mn-ea"/>
                <a:cs typeface="+mn-cs"/>
              </a:rPr>
              <a:t>the </a:t>
            </a:r>
            <a:r>
              <a:rPr lang="en-US" sz="1200" b="1" i="0" u="none" strike="noStrike" kern="1200" baseline="0" dirty="0" smtClean="0">
                <a:solidFill>
                  <a:schemeClr val="tx1"/>
                </a:solidFill>
                <a:effectLst/>
                <a:latin typeface="Times" pitchFamily="18" charset="0"/>
                <a:ea typeface="+mn-ea"/>
                <a:cs typeface="+mn-cs"/>
              </a:rPr>
              <a:t>tag code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Times" pitchFamily="18" charset="0"/>
                <a:ea typeface="+mn-ea"/>
                <a:cs typeface="+mn-cs"/>
              </a:rPr>
              <a:t> in a </a:t>
            </a:r>
            <a:r>
              <a:rPr lang="en-US" sz="1200" b="1" i="0" u="none" strike="noStrike" kern="1200" baseline="0" dirty="0" smtClean="0">
                <a:solidFill>
                  <a:schemeClr val="tx1"/>
                </a:solidFill>
                <a:effectLst/>
                <a:latin typeface="Times" pitchFamily="18" charset="0"/>
                <a:ea typeface="+mn-ea"/>
                <a:cs typeface="+mn-cs"/>
              </a:rPr>
              <a:t>database (with records usually in the millions)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Times" pitchFamily="18" charset="0"/>
                <a:ea typeface="+mn-ea"/>
                <a:cs typeface="+mn-cs"/>
              </a:rPr>
              <a:t>and </a:t>
            </a:r>
            <a:r>
              <a:rPr lang="en-US" sz="1200" b="1" i="0" u="none" strike="noStrike" kern="1200" baseline="0" dirty="0" smtClean="0">
                <a:solidFill>
                  <a:schemeClr val="tx1"/>
                </a:solidFill>
                <a:effectLst/>
                <a:latin typeface="Times" pitchFamily="18" charset="0"/>
                <a:ea typeface="+mn-ea"/>
                <a:cs typeface="+mn-cs"/>
              </a:rPr>
              <a:t>trigger the physical gate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Times" pitchFamily="18" charset="0"/>
                <a:ea typeface="+mn-ea"/>
                <a:cs typeface="+mn-cs"/>
              </a:rPr>
              <a:t>.</a:t>
            </a:r>
          </a:p>
          <a:p>
            <a:pPr>
              <a:buFont typeface="Arial" pitchFamily="34" charset="0"/>
              <a:buChar char="•"/>
            </a:pPr>
            <a:endParaRPr lang="en-US" sz="1200" b="0" i="0" u="none" strike="noStrike" kern="1200" baseline="0" dirty="0" smtClean="0">
              <a:solidFill>
                <a:schemeClr val="tx1"/>
              </a:solidFill>
              <a:effectLst/>
              <a:latin typeface="Times" pitchFamily="18" charset="0"/>
              <a:ea typeface="+mn-ea"/>
              <a:cs typeface="+mn-cs"/>
            </a:endParaRPr>
          </a:p>
          <a:p>
            <a:pPr>
              <a:buFont typeface="Arial" pitchFamily="34" charset="0"/>
              <a:buChar char="•"/>
            </a:pPr>
            <a:r>
              <a:rPr lang="en-US" sz="1200" b="1" i="0" u="none" strike="noStrike" kern="1200" baseline="0" dirty="0" smtClean="0">
                <a:solidFill>
                  <a:schemeClr val="tx1"/>
                </a:solidFill>
                <a:effectLst/>
                <a:latin typeface="Times" pitchFamily="18" charset="0"/>
                <a:ea typeface="+mn-ea"/>
                <a:cs typeface="+mn-cs"/>
              </a:rPr>
              <a:t>Downstream antennas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Times" pitchFamily="18" charset="0"/>
                <a:ea typeface="+mn-ea"/>
                <a:cs typeface="+mn-cs"/>
              </a:rPr>
              <a:t>are used  by M4 to </a:t>
            </a:r>
            <a:r>
              <a:rPr lang="en-US" sz="1200" b="1" i="0" u="none" strike="noStrike" kern="1200" baseline="0" dirty="0" smtClean="0">
                <a:solidFill>
                  <a:schemeClr val="tx1"/>
                </a:solidFill>
                <a:effectLst/>
                <a:latin typeface="Times" pitchFamily="18" charset="0"/>
                <a:ea typeface="+mn-ea"/>
                <a:cs typeface="+mn-cs"/>
              </a:rPr>
              <a:t>confirm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Times" pitchFamily="18" charset="0"/>
                <a:ea typeface="+mn-ea"/>
                <a:cs typeface="+mn-cs"/>
              </a:rPr>
              <a:t> </a:t>
            </a:r>
            <a:r>
              <a:rPr lang="en-US" sz="1200" b="1" i="0" u="none" strike="noStrike" kern="1200" baseline="0" dirty="0" smtClean="0">
                <a:solidFill>
                  <a:schemeClr val="tx1"/>
                </a:solidFill>
                <a:effectLst/>
                <a:latin typeface="Times" pitchFamily="18" charset="0"/>
                <a:ea typeface="+mn-ea"/>
                <a:cs typeface="+mn-cs"/>
              </a:rPr>
              <a:t>diversion activities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Times" pitchFamily="18" charset="0"/>
                <a:ea typeface="+mn-ea"/>
                <a:cs typeface="+mn-cs"/>
              </a:rPr>
              <a:t> and </a:t>
            </a:r>
            <a:r>
              <a:rPr lang="en-US" sz="1200" b="1" i="0" u="none" strike="noStrike" kern="1200" baseline="0" dirty="0" smtClean="0">
                <a:solidFill>
                  <a:schemeClr val="tx1"/>
                </a:solidFill>
                <a:effectLst/>
                <a:latin typeface="Times" pitchFamily="18" charset="0"/>
                <a:ea typeface="+mn-ea"/>
                <a:cs typeface="+mn-cs"/>
              </a:rPr>
              <a:t>compute and report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Times" pitchFamily="18" charset="0"/>
                <a:ea typeface="+mn-ea"/>
                <a:cs typeface="+mn-cs"/>
              </a:rPr>
              <a:t> </a:t>
            </a:r>
            <a:r>
              <a:rPr lang="en-US" sz="1200" b="1" i="0" u="none" strike="noStrike" kern="1200" baseline="0" dirty="0" smtClean="0">
                <a:solidFill>
                  <a:schemeClr val="tx1"/>
                </a:solidFill>
                <a:effectLst/>
                <a:latin typeface="Times" pitchFamily="18" charset="0"/>
                <a:ea typeface="+mn-ea"/>
                <a:cs typeface="+mn-cs"/>
              </a:rPr>
              <a:t>efficiency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Times" pitchFamily="18" charset="0"/>
                <a:ea typeface="+mn-ea"/>
                <a:cs typeface="+mn-cs"/>
              </a:rPr>
              <a:t>.</a:t>
            </a:r>
          </a:p>
          <a:p>
            <a:pPr marL="171450" lvl="0" indent="-171450">
              <a:buFont typeface="Arial" pitchFamily="34" charset="0"/>
              <a:buChar char="•"/>
            </a:pPr>
            <a:endParaRPr lang="en-US" b="1" baseline="0" dirty="0" smtClean="0"/>
          </a:p>
          <a:p>
            <a:pPr marL="171450" lvl="0" indent="-171450">
              <a:buFont typeface="Arial" pitchFamily="34" charset="0"/>
              <a:buChar char="•"/>
            </a:pPr>
            <a:endParaRPr lang="en-US" b="1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BBA8C9-46BB-524E-BE6D-FCE215B4FE07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r>
              <a:rPr lang="en-US" dirty="0" smtClean="0"/>
              <a:t>The current field</a:t>
            </a:r>
            <a:r>
              <a:rPr lang="en-US" baseline="0" dirty="0" smtClean="0"/>
              <a:t> interrogation software are MultiMon and MiniMon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baseline="0" dirty="0" smtClean="0"/>
              <a:t>MultiMon, developed by NOAA, is a DOS-based application used at interrogation sites performing SbyC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baseline="0" dirty="0" smtClean="0"/>
              <a:t>MiniMon, developed by PTAGIS, replaced MultiMon at sites not performing SbyC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baseline="0" dirty="0" smtClean="0"/>
              <a:t>M4, next-gen software developed by PTAGIS to replace both MM’s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baseline="0" dirty="0" smtClean="0"/>
              <a:t>Deployed this year for evaluation at select sites</a:t>
            </a:r>
          </a:p>
          <a:p>
            <a:pPr marL="171450" indent="-171450">
              <a:buFont typeface="Arial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182FBD-792E-4230-AB84-BD4EA1D47A9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51700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r>
              <a:rPr lang="en-US" dirty="0" smtClean="0"/>
              <a:t>MiniMon</a:t>
            </a:r>
            <a:r>
              <a:rPr lang="en-US" baseline="0" dirty="0" smtClean="0"/>
              <a:t> (and MultiMon) generate ASCII text files containing data and transceiver diagnostics.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baseline="0" dirty="0" smtClean="0"/>
              <a:t>The data format are specified in the PIT Tag Spec Doc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baseline="0" dirty="0" smtClean="0"/>
              <a:t>Provides a compact, human-readable data format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baseline="0" dirty="0" smtClean="0"/>
              <a:t>This format require custom coding to parse and validate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baseline="0" dirty="0" smtClean="0"/>
              <a:t>It has fragile formatting (e.g. MIME) and somewhat rigid.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182FBD-792E-4230-AB84-BD4EA1D47A9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70400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r>
              <a:rPr lang="en-US" dirty="0" smtClean="0"/>
              <a:t>The</a:t>
            </a:r>
            <a:r>
              <a:rPr lang="en-US" baseline="0" dirty="0" smtClean="0"/>
              <a:t> next generation systems M4 (and P4) use file format common in the industry called XML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baseline="0" dirty="0" smtClean="0"/>
              <a:t>Efficient and portable for data exchange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baseline="0" dirty="0" smtClean="0"/>
              <a:t>Designed to be easily extendable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baseline="0" dirty="0" smtClean="0"/>
              <a:t>The specifications for data and relationships are available in a published schema allowing other entities to submit data to PTAGIS</a:t>
            </a:r>
          </a:p>
          <a:p>
            <a:pPr marL="0" indent="0">
              <a:buFont typeface="Arial" pitchFamily="34" charset="0"/>
              <a:buNone/>
            </a:pPr>
            <a:endParaRPr lang="en-US" baseline="0" dirty="0" smtClean="0"/>
          </a:p>
          <a:p>
            <a:pPr marL="0" indent="0">
              <a:buFont typeface="Arial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182FBD-792E-4230-AB84-BD4EA1D47A9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83654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dirty="0" smtClean="0"/>
              <a:t>M4 Data Capture</a:t>
            </a:r>
          </a:p>
          <a:p>
            <a:pPr marL="228600" indent="-228600">
              <a:buFont typeface="+mj-lt"/>
              <a:buAutoNum type="arabicPeriod"/>
            </a:pPr>
            <a:r>
              <a:rPr lang="en-US" baseline="0" dirty="0" smtClean="0"/>
              <a:t>M4 Background service captures data and diagnostics from up to several dozen transceivers devices connected to antennas</a:t>
            </a:r>
          </a:p>
          <a:p>
            <a:pPr marL="228600" indent="-228600">
              <a:buFont typeface="+mj-lt"/>
              <a:buAutoNum type="arabicPeriod"/>
            </a:pPr>
            <a:r>
              <a:rPr lang="en-US" baseline="0" dirty="0" smtClean="0"/>
              <a:t>M4 user interface separate application from service, promoting stability for long-running processes</a:t>
            </a:r>
          </a:p>
          <a:p>
            <a:pPr marL="228600" indent="-228600">
              <a:buFont typeface="+mj-lt"/>
              <a:buAutoNum type="arabicPeriod"/>
            </a:pPr>
            <a:r>
              <a:rPr lang="en-US" baseline="0" dirty="0" smtClean="0"/>
              <a:t>M4 Service stores data in XML data files, partitioned over time, typically 4 to 6 files a day…</a:t>
            </a:r>
          </a:p>
          <a:p>
            <a:pPr marL="0" indent="0">
              <a:buFont typeface="+mj-lt"/>
              <a:buNone/>
            </a:pPr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BBA8C9-46BB-524E-BE6D-FCE215B4FE07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dirty="0" smtClean="0"/>
              <a:t>M4 Data Capture continued</a:t>
            </a:r>
          </a:p>
          <a:p>
            <a:pPr marL="228600" indent="-228600">
              <a:buFont typeface="+mj-lt"/>
              <a:buAutoNum type="arabicPeriod"/>
            </a:pPr>
            <a:r>
              <a:rPr lang="en-US" baseline="0" dirty="0" smtClean="0"/>
              <a:t>Periodically, the data files are uploaded to the server …</a:t>
            </a:r>
          </a:p>
          <a:p>
            <a:pPr marL="228600" indent="-228600">
              <a:buFont typeface="+mj-lt"/>
              <a:buAutoNum type="arabicPeriod"/>
            </a:pPr>
            <a:r>
              <a:rPr lang="en-US" baseline="0" dirty="0" smtClean="0"/>
              <a:t> and batch processed into the database, typically every 4 – 6 hour</a:t>
            </a:r>
          </a:p>
          <a:p>
            <a:pPr marL="228600" indent="-228600">
              <a:buFont typeface="+mj-lt"/>
              <a:buAutoNum type="arabicPeriod"/>
            </a:pPr>
            <a:r>
              <a:rPr lang="en-US" baseline="0" dirty="0" smtClean="0"/>
              <a:t>The original data files are also archived on the server</a:t>
            </a:r>
          </a:p>
          <a:p>
            <a:pPr marL="228600" indent="-228600">
              <a:buFont typeface="+mj-lt"/>
              <a:buAutoNum type="arabicPeriod"/>
            </a:pPr>
            <a:r>
              <a:rPr lang="en-US" baseline="0" dirty="0" smtClean="0"/>
              <a:t>The data is then immediately available for querying once it is processed.</a:t>
            </a:r>
          </a:p>
          <a:p>
            <a:pPr marL="0" indent="0">
              <a:buFont typeface="+mj-lt"/>
              <a:buNone/>
            </a:pPr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BBA8C9-46BB-524E-BE6D-FCE215B4FE07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</a:t>
            </a:r>
            <a:r>
              <a:rPr lang="en-US" baseline="0" dirty="0" smtClean="0"/>
              <a:t> interrogation software also captures transceiver diagnostic information and embeds them into the data stream</a:t>
            </a:r>
          </a:p>
          <a:p>
            <a:r>
              <a:rPr lang="en-US" baseline="0" dirty="0" smtClean="0"/>
              <a:t>These diagnostics are used in our near-real-time operational reports to provide our field engineers with current status of all our detection components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182FBD-792E-4230-AB84-BD4EA1D47A9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97001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r>
              <a:rPr lang="en-US" dirty="0" smtClean="0"/>
              <a:t>PTAGIS is in the</a:t>
            </a:r>
            <a:r>
              <a:rPr lang="en-US" baseline="0" dirty="0" smtClean="0"/>
              <a:t> middle of a major systems upgrade and continue to make progress while maintaining the current systems.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baseline="0" dirty="0" smtClean="0"/>
              <a:t>PTAGIS3 OLTP: database primarily tuned to receive data and not extract it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baseline="0" dirty="0" smtClean="0"/>
              <a:t>PTAGIS4: contains OLTP database to receive data, but uses industry-standard dedicated reporting environment (OLAP)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baseline="0" dirty="0" smtClean="0"/>
              <a:t>Much more efficient data analysis and report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182FBD-792E-4230-AB84-BD4EA1D47A9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39043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Example</a:t>
            </a:r>
            <a:r>
              <a:rPr lang="en-US" baseline="0" dirty="0" smtClean="0"/>
              <a:t> of OLAP report using PTAGIS data and Microstrategy Web Reporting Tool</a:t>
            </a:r>
          </a:p>
          <a:p>
            <a:pPr marL="228600" indent="-228600">
              <a:buFont typeface="+mj-lt"/>
              <a:buAutoNum type="arabicPeriod"/>
            </a:pPr>
            <a:r>
              <a:rPr lang="en-US" baseline="0" dirty="0" smtClean="0"/>
              <a:t>User selects one of the predefined aggregate report types from the new PTAGIS web portal</a:t>
            </a:r>
          </a:p>
          <a:p>
            <a:pPr marL="228600" indent="-228600">
              <a:buFont typeface="+mj-lt"/>
              <a:buAutoNum type="arabicPeriod"/>
            </a:pPr>
            <a:r>
              <a:rPr lang="en-US" baseline="0" dirty="0" smtClean="0"/>
              <a:t>Tagging detail contains 31 million tags</a:t>
            </a:r>
          </a:p>
          <a:p>
            <a:pPr marL="228600" indent="-228600">
              <a:buFont typeface="+mj-lt"/>
              <a:buAutoNum type="arabicPeriod"/>
            </a:pPr>
            <a:r>
              <a:rPr lang="en-US" baseline="0" dirty="0" smtClean="0"/>
              <a:t>Drag and drop </a:t>
            </a:r>
            <a:r>
              <a:rPr lang="en-US" b="1" baseline="0" dirty="0" smtClean="0"/>
              <a:t>Migration Year</a:t>
            </a:r>
            <a:r>
              <a:rPr lang="en-US" b="0" baseline="0" dirty="0" smtClean="0"/>
              <a:t> and slice the rows in less than a second</a:t>
            </a:r>
          </a:p>
          <a:p>
            <a:pPr marL="228600" indent="-228600">
              <a:buFont typeface="+mj-lt"/>
              <a:buAutoNum type="arabicPeriod"/>
            </a:pPr>
            <a:r>
              <a:rPr lang="en-US" baseline="0" dirty="0" smtClean="0"/>
              <a:t>Drag drop </a:t>
            </a:r>
            <a:r>
              <a:rPr lang="en-US" b="1" baseline="0" dirty="0" smtClean="0"/>
              <a:t>Release Site </a:t>
            </a:r>
            <a:r>
              <a:rPr lang="en-US" b="1" baseline="0" dirty="0" err="1" smtClean="0"/>
              <a:t>Subbasin</a:t>
            </a:r>
            <a:r>
              <a:rPr lang="en-US" b="1" baseline="0" dirty="0" smtClean="0"/>
              <a:t> </a:t>
            </a:r>
            <a:r>
              <a:rPr lang="en-US" baseline="0" dirty="0" smtClean="0"/>
              <a:t>(HUC4) to the top and slice again </a:t>
            </a:r>
          </a:p>
          <a:p>
            <a:pPr marL="228600" indent="-228600">
              <a:buFont typeface="+mj-lt"/>
              <a:buAutoNum type="arabicPeriod"/>
            </a:pPr>
            <a:r>
              <a:rPr lang="en-US" b="1" baseline="0" dirty="0" smtClean="0"/>
              <a:t>Filter</a:t>
            </a:r>
            <a:r>
              <a:rPr lang="en-US" baseline="0" dirty="0" smtClean="0"/>
              <a:t> on a few Sub Basins and migration years</a:t>
            </a:r>
          </a:p>
          <a:p>
            <a:pPr marL="228600" indent="-228600">
              <a:buFont typeface="+mj-lt"/>
              <a:buAutoNum type="arabicPeriod"/>
            </a:pPr>
            <a:r>
              <a:rPr lang="en-US" baseline="0" dirty="0" smtClean="0"/>
              <a:t>Drag and drop Organization onto the data…</a:t>
            </a:r>
          </a:p>
          <a:p>
            <a:pPr marL="0" indent="0">
              <a:buFont typeface="+mj-lt"/>
              <a:buNone/>
            </a:pPr>
            <a:endParaRPr lang="en-US" baseline="0" dirty="0" smtClean="0"/>
          </a:p>
          <a:p>
            <a:pPr marL="228600" indent="-228600">
              <a:buFont typeface="+mj-lt"/>
              <a:buAutoNum type="arabicPeriod"/>
            </a:pPr>
            <a:endParaRPr lang="en-US" baseline="0" dirty="0" smtClean="0"/>
          </a:p>
          <a:p>
            <a:pPr marL="228600" indent="-228600">
              <a:buFont typeface="+mj-lt"/>
              <a:buAutoNum type="arabicPeriod"/>
            </a:pPr>
            <a:endParaRPr lang="en-US" baseline="0" dirty="0" smtClean="0"/>
          </a:p>
          <a:p>
            <a:pPr marL="228600" indent="-228600">
              <a:buFont typeface="+mj-lt"/>
              <a:buAutoNum type="arabicPeriod"/>
            </a:pPr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182FBD-792E-4230-AB84-BD4EA1D47A99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35631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second</a:t>
            </a:r>
            <a:r>
              <a:rPr lang="en-US" baseline="0" dirty="0" smtClean="0"/>
              <a:t> beta of our new web site will be released very soon to a focus group for evaluation and feedback. This site incorporates the advanced reporting features discussed previously.</a:t>
            </a:r>
          </a:p>
          <a:p>
            <a:pPr marL="457200" lvl="1" indent="0">
              <a:buFont typeface="Arial" pitchFamily="34" charset="0"/>
              <a:buNone/>
            </a:pPr>
            <a:endParaRPr lang="en-US" baseline="0" dirty="0" smtClean="0"/>
          </a:p>
          <a:p>
            <a:pPr marL="628650" lvl="1" indent="-171450">
              <a:buFont typeface="Arial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182FBD-792E-4230-AB84-BD4EA1D47A99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2403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dirty="0" smtClean="0"/>
              <a:t>We use a simple model to describe the various PIT tag events reported in the Columbia Basin.</a:t>
            </a:r>
          </a:p>
          <a:p>
            <a:pPr>
              <a:buFontTx/>
              <a:buChar char="•"/>
            </a:pPr>
            <a:r>
              <a:rPr lang="en-US" dirty="0" smtClean="0"/>
              <a:t>It is in the </a:t>
            </a:r>
            <a:r>
              <a:rPr lang="en-US" b="1" dirty="0" smtClean="0"/>
              <a:t>tag and release</a:t>
            </a:r>
            <a:r>
              <a:rPr lang="en-US" dirty="0" smtClean="0"/>
              <a:t> event that a unique PIT tag is permanently associate with a specific fish.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182FBD-792E-4230-AB84-BD4EA1D47A9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380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new</a:t>
            </a:r>
            <a:r>
              <a:rPr lang="en-US" baseline="0" dirty="0" smtClean="0"/>
              <a:t> web site is built on top of a OTS content-management system, allowing us to easily </a:t>
            </a:r>
            <a:r>
              <a:rPr lang="en-US" b="1" baseline="0" dirty="0" smtClean="0"/>
              <a:t>manage and publish</a:t>
            </a:r>
            <a:r>
              <a:rPr lang="en-US" baseline="0" dirty="0" smtClean="0"/>
              <a:t> content such as news, documentation, photos and videos. It also provides system and user account management.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182FBD-792E-4230-AB84-BD4EA1D47A99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62299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There are</a:t>
            </a:r>
            <a:r>
              <a:rPr lang="en-US" baseline="0" dirty="0" smtClean="0"/>
              <a:t> a lot of new features on our new website we’re currently developing. The services section provides self-service governance of metadata by site stewards, PTSC and FPAC.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182FBD-792E-4230-AB84-BD4EA1D47A99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60369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For example, researchers</a:t>
            </a:r>
            <a:r>
              <a:rPr lang="en-US" baseline="0" dirty="0" smtClean="0"/>
              <a:t> will log into the site and complete an online form to request SbyC projects. FPAC will receive an email notification, review the request and promptly approve or deny.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182FBD-792E-4230-AB84-BD4EA1D47A99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16070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Another service that is</a:t>
            </a:r>
            <a:r>
              <a:rPr lang="en-US" baseline="0" dirty="0" smtClean="0"/>
              <a:t> still in the design phase is allow researchers to request new interrogation sites. Similarly, PTSC will receive a notification and review the request metadata and promptly approve/deny the request. We’re working with an ad-hoc in-stream PIT Tag Steering group that includes ISEMP and others to define new set’s of metadata for in-stream sites to add to our database. Once defined, we’ll implement a </a:t>
            </a:r>
            <a:r>
              <a:rPr lang="en-US" b="1" baseline="0" dirty="0" smtClean="0"/>
              <a:t>portal</a:t>
            </a:r>
            <a:r>
              <a:rPr lang="en-US" b="0" baseline="0" dirty="0" smtClean="0"/>
              <a:t> to allow site stewards to maintain and version their metadata over time.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182FBD-792E-4230-AB84-BD4EA1D47A99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13242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182FBD-792E-4230-AB84-BD4EA1D47A99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5941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0" dirty="0" smtClean="0"/>
              <a:t>PTAGIS</a:t>
            </a:r>
            <a:r>
              <a:rPr lang="en-US" b="1" dirty="0" smtClean="0"/>
              <a:t>  inventories </a:t>
            </a:r>
            <a:r>
              <a:rPr lang="en-US" b="0" dirty="0" smtClean="0"/>
              <a:t>and</a:t>
            </a:r>
            <a:r>
              <a:rPr lang="en-US" b="1" dirty="0" smtClean="0"/>
              <a:t>, </a:t>
            </a:r>
            <a:r>
              <a:rPr lang="en-US" b="0" dirty="0" smtClean="0"/>
              <a:t>in cooperation with BPA</a:t>
            </a:r>
            <a:r>
              <a:rPr lang="en-US" b="1" dirty="0" smtClean="0"/>
              <a:t>, distributes</a:t>
            </a:r>
            <a:r>
              <a:rPr lang="en-US" b="1" baseline="0" dirty="0" smtClean="0"/>
              <a:t> </a:t>
            </a:r>
            <a:r>
              <a:rPr lang="en-US" baseline="0" dirty="0" smtClean="0"/>
              <a:t>more than a </a:t>
            </a:r>
            <a:r>
              <a:rPr lang="en-US" b="1" baseline="0" dirty="0" smtClean="0"/>
              <a:t>half of the 2 million tags</a:t>
            </a:r>
            <a:r>
              <a:rPr lang="en-US" baseline="0" dirty="0" smtClean="0"/>
              <a:t> used for research in the CRB by various FWP. The distribution event is the </a:t>
            </a:r>
            <a:r>
              <a:rPr lang="en-US" b="1" baseline="0" dirty="0" smtClean="0"/>
              <a:t>first</a:t>
            </a:r>
            <a:r>
              <a:rPr lang="en-US" baseline="0" dirty="0" smtClean="0"/>
              <a:t> event in our </a:t>
            </a:r>
            <a:r>
              <a:rPr lang="en-US" b="1" baseline="0" dirty="0" smtClean="0"/>
              <a:t>data lifecycle </a:t>
            </a:r>
            <a:r>
              <a:rPr lang="en-US" baseline="0" dirty="0" smtClean="0"/>
              <a:t>of a PIT Tag and provides additional metadata such as </a:t>
            </a:r>
            <a:r>
              <a:rPr lang="en-US" b="1" baseline="0" dirty="0" smtClean="0"/>
              <a:t>Tag Type</a:t>
            </a:r>
            <a:r>
              <a:rPr lang="en-US" b="0" baseline="0" dirty="0" smtClean="0"/>
              <a:t> and </a:t>
            </a:r>
            <a:r>
              <a:rPr lang="en-US" b="1" baseline="0" dirty="0" smtClean="0"/>
              <a:t>FWP number</a:t>
            </a:r>
            <a:r>
              <a:rPr lang="en-US" b="0" baseline="0" dirty="0" smtClean="0"/>
              <a:t>. 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528B37-E9F1-4FEE-BB80-69CAB4C71EED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6397" indent="-226397"/>
            <a:r>
              <a:rPr lang="en-US" sz="1400" dirty="0"/>
              <a:t>What do we </a:t>
            </a:r>
            <a:r>
              <a:rPr lang="en-US" sz="1400" b="1" dirty="0"/>
              <a:t>mean by data</a:t>
            </a:r>
            <a:r>
              <a:rPr lang="en-US" sz="1400" dirty="0"/>
              <a:t>?</a:t>
            </a:r>
          </a:p>
          <a:p>
            <a:pPr marL="226397" indent="-226397"/>
            <a:endParaRPr lang="en-US" sz="1400" dirty="0"/>
          </a:p>
          <a:p>
            <a:pPr marL="226397" indent="-226397">
              <a:buFont typeface="+mj-lt"/>
              <a:buAutoNum type="arabicPeriod"/>
            </a:pPr>
            <a:r>
              <a:rPr lang="en-US" sz="1400" b="1" dirty="0">
                <a:solidFill>
                  <a:srgbClr val="FF0000"/>
                </a:solidFill>
              </a:rPr>
              <a:t>(CLICK) </a:t>
            </a:r>
            <a:r>
              <a:rPr lang="en-US" sz="1400" dirty="0"/>
              <a:t>we capture the </a:t>
            </a:r>
            <a:r>
              <a:rPr lang="en-US" sz="1400" b="1" dirty="0"/>
              <a:t>Initial Tagging Event</a:t>
            </a:r>
          </a:p>
          <a:p>
            <a:pPr marL="226397" indent="-226397">
              <a:buFont typeface="+mj-lt"/>
              <a:buAutoNum type="arabicPeriod"/>
            </a:pPr>
            <a:endParaRPr lang="en-US" sz="1400" b="1" dirty="0"/>
          </a:p>
          <a:p>
            <a:pPr marL="226397" indent="-226397">
              <a:buFont typeface="+mj-lt"/>
              <a:buAutoNum type="arabicPeriod"/>
            </a:pPr>
            <a:r>
              <a:rPr lang="en-US" sz="1400" b="1" dirty="0">
                <a:solidFill>
                  <a:srgbClr val="FF0000"/>
                </a:solidFill>
              </a:rPr>
              <a:t>(CLICK)</a:t>
            </a:r>
            <a:r>
              <a:rPr lang="en-US" sz="1400" dirty="0">
                <a:solidFill>
                  <a:srgbClr val="FF0000"/>
                </a:solidFill>
              </a:rPr>
              <a:t> </a:t>
            </a:r>
            <a:r>
              <a:rPr lang="en-US" sz="1400" dirty="0"/>
              <a:t>this can range from 20,000 tagged fish per day at </a:t>
            </a:r>
            <a:r>
              <a:rPr lang="en-US" sz="1400" b="1" dirty="0"/>
              <a:t>Mass Marking operations</a:t>
            </a:r>
            <a:r>
              <a:rPr lang="en-US" sz="1400" dirty="0"/>
              <a:t> located at </a:t>
            </a:r>
            <a:r>
              <a:rPr lang="en-US" sz="1400" b="1" dirty="0"/>
              <a:t>hatcheries </a:t>
            </a:r>
            <a:r>
              <a:rPr lang="en-US" sz="1400" dirty="0"/>
              <a:t>or </a:t>
            </a:r>
            <a:r>
              <a:rPr lang="en-US" sz="1400" b="1" dirty="0"/>
              <a:t>Juvenile Bypass Facilities.</a:t>
            </a:r>
          </a:p>
          <a:p>
            <a:pPr marL="1131985" lvl="2" indent="-226397"/>
            <a:r>
              <a:rPr lang="en-US" sz="1400" b="1" dirty="0"/>
              <a:t>	</a:t>
            </a:r>
            <a:endParaRPr lang="en-US" sz="1400" dirty="0"/>
          </a:p>
          <a:p>
            <a:pPr marL="234819" indent="-226397">
              <a:buFont typeface="+mj-lt"/>
              <a:buAutoNum type="arabicPeriod"/>
            </a:pPr>
            <a:r>
              <a:rPr lang="en-US" sz="1400" b="1" dirty="0">
                <a:solidFill>
                  <a:srgbClr val="FF0000"/>
                </a:solidFill>
              </a:rPr>
              <a:t>(CLICK) </a:t>
            </a:r>
            <a:r>
              <a:rPr lang="en-US" sz="1400" dirty="0"/>
              <a:t>To </a:t>
            </a:r>
            <a:r>
              <a:rPr lang="en-US" sz="1400" b="1" dirty="0"/>
              <a:t>tagging </a:t>
            </a:r>
            <a:r>
              <a:rPr lang="en-US" sz="1400" dirty="0"/>
              <a:t>much </a:t>
            </a:r>
            <a:r>
              <a:rPr lang="en-US" sz="1400" b="1" dirty="0"/>
              <a:t>fewer</a:t>
            </a:r>
            <a:r>
              <a:rPr lang="en-US" sz="1400" dirty="0"/>
              <a:t> </a:t>
            </a:r>
            <a:r>
              <a:rPr lang="en-US" sz="1400" b="1" dirty="0"/>
              <a:t>wild fish </a:t>
            </a:r>
            <a:r>
              <a:rPr lang="en-US" sz="1400" dirty="0"/>
              <a:t>in very </a:t>
            </a:r>
            <a:r>
              <a:rPr lang="en-US" sz="1400" b="1" dirty="0"/>
              <a:t>remote regions</a:t>
            </a:r>
            <a:r>
              <a:rPr lang="en-US" sz="1400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996D0-F580-4E24-9539-1A3545C3F0E6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6397" indent="-226397" defTabSz="905588">
              <a:defRPr/>
            </a:pPr>
            <a:r>
              <a:rPr lang="en-US" sz="1400" dirty="0"/>
              <a:t>Release Information tells us </a:t>
            </a:r>
            <a:r>
              <a:rPr lang="en-US" sz="1400" b="1" dirty="0"/>
              <a:t>Where </a:t>
            </a:r>
            <a:r>
              <a:rPr lang="en-US" sz="1400" dirty="0"/>
              <a:t>and </a:t>
            </a:r>
            <a:r>
              <a:rPr lang="en-US" sz="1400" b="1" dirty="0"/>
              <a:t>When</a:t>
            </a:r>
            <a:r>
              <a:rPr lang="en-US" sz="1400" dirty="0"/>
              <a:t> a </a:t>
            </a:r>
            <a:r>
              <a:rPr lang="en-US" sz="1400" b="1" dirty="0"/>
              <a:t>group of tagged fish </a:t>
            </a:r>
            <a:r>
              <a:rPr lang="en-US" sz="1400" dirty="0"/>
              <a:t>are </a:t>
            </a:r>
            <a:r>
              <a:rPr lang="en-US" sz="1400" b="1" dirty="0"/>
              <a:t>released</a:t>
            </a:r>
            <a:r>
              <a:rPr lang="en-US" sz="1400" dirty="0"/>
              <a:t> into the </a:t>
            </a:r>
            <a:r>
              <a:rPr lang="en-US" sz="1400" b="1" dirty="0"/>
              <a:t>wild</a:t>
            </a:r>
            <a:r>
              <a:rPr lang="en-US" sz="1400" dirty="0"/>
              <a:t>.</a:t>
            </a:r>
          </a:p>
          <a:p>
            <a:pPr marL="226397" indent="-226397"/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996D0-F580-4E24-9539-1A3545C3F0E6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6397" indent="-226397" defTabSz="905588">
              <a:defRPr/>
            </a:pPr>
            <a:r>
              <a:rPr lang="en-US" baseline="0" dirty="0" smtClean="0"/>
              <a:t>When </a:t>
            </a:r>
            <a:r>
              <a:rPr lang="en-US" b="1" baseline="0" dirty="0" smtClean="0"/>
              <a:t>juvenile fish</a:t>
            </a:r>
            <a:r>
              <a:rPr lang="en-US" b="0" baseline="0" dirty="0" smtClean="0"/>
              <a:t> marked with a PIT Tag migrate downstream,</a:t>
            </a:r>
            <a:r>
              <a:rPr lang="en-US" baseline="0" dirty="0" smtClean="0"/>
              <a:t> they pass by </a:t>
            </a:r>
            <a:r>
              <a:rPr lang="en-US" b="1" baseline="0" dirty="0" smtClean="0"/>
              <a:t>automated PIT Tag interrogation equipment </a:t>
            </a:r>
            <a:r>
              <a:rPr lang="en-US" baseline="0" dirty="0" smtClean="0"/>
              <a:t>that record this event</a:t>
            </a:r>
            <a:r>
              <a:rPr lang="en-US" b="1" baseline="0" dirty="0" smtClean="0"/>
              <a:t> </a:t>
            </a:r>
            <a:r>
              <a:rPr lang="en-US" b="0" baseline="0" dirty="0" smtClean="0"/>
              <a:t>at </a:t>
            </a:r>
            <a:r>
              <a:rPr lang="en-US" b="1" baseline="0" dirty="0" smtClean="0"/>
              <a:t>larger sites </a:t>
            </a:r>
            <a:r>
              <a:rPr lang="en-US" b="0" baseline="0" dirty="0" smtClean="0"/>
              <a:t>situated at hydro-facilities as well as smaller </a:t>
            </a:r>
            <a:r>
              <a:rPr lang="en-US" b="1" baseline="0" dirty="0" smtClean="0"/>
              <a:t>in-stream sites</a:t>
            </a:r>
          </a:p>
          <a:p>
            <a:pPr marL="226397" indent="-226397" defTabSz="905588">
              <a:defRPr/>
            </a:pPr>
            <a:endParaRPr lang="en-US" b="1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996D0-F580-4E24-9539-1A3545C3F0E6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30608" indent="-226397"/>
            <a:r>
              <a:rPr lang="en-US" b="1" dirty="0" smtClean="0"/>
              <a:t>Fish traps </a:t>
            </a:r>
            <a:r>
              <a:rPr lang="en-US" dirty="0" smtClean="0"/>
              <a:t>such as this may </a:t>
            </a:r>
            <a:r>
              <a:rPr lang="en-US" b="1" dirty="0" smtClean="0"/>
              <a:t>recapture a previously tagged fish</a:t>
            </a:r>
            <a:r>
              <a:rPr lang="en-US" dirty="0" smtClean="0"/>
              <a:t>. This event is </a:t>
            </a:r>
            <a:r>
              <a:rPr lang="en-US" b="1" dirty="0" smtClean="0"/>
              <a:t>recorded and</a:t>
            </a:r>
            <a:r>
              <a:rPr lang="en-US" b="1" baseline="0" dirty="0" smtClean="0"/>
              <a:t> appended to the life history </a:t>
            </a:r>
            <a:r>
              <a:rPr lang="en-US" baseline="0" dirty="0" smtClean="0"/>
              <a:t>of that fish.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996D0-F580-4E24-9539-1A3545C3F0E6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30608" indent="-226397"/>
            <a:r>
              <a:rPr lang="en-US" b="0" baseline="0" dirty="0" smtClean="0"/>
              <a:t>When </a:t>
            </a:r>
            <a:r>
              <a:rPr lang="en-US" b="1" baseline="0" dirty="0" smtClean="0"/>
              <a:t>adult fish marked </a:t>
            </a:r>
            <a:r>
              <a:rPr lang="en-US" b="0" baseline="0" dirty="0" smtClean="0"/>
              <a:t>with a </a:t>
            </a:r>
            <a:r>
              <a:rPr lang="en-US" b="1" baseline="0" dirty="0" smtClean="0"/>
              <a:t>PIT TAG return</a:t>
            </a:r>
            <a:r>
              <a:rPr lang="en-US" b="0" baseline="0" dirty="0" smtClean="0"/>
              <a:t> from the </a:t>
            </a:r>
            <a:r>
              <a:rPr lang="en-US" b="1" baseline="0" dirty="0" smtClean="0"/>
              <a:t>ocean</a:t>
            </a:r>
            <a:r>
              <a:rPr lang="en-US" b="0" baseline="0" dirty="0" smtClean="0"/>
              <a:t> they </a:t>
            </a:r>
            <a:r>
              <a:rPr lang="en-US" b="1" baseline="0" dirty="0" smtClean="0"/>
              <a:t>pass</a:t>
            </a:r>
            <a:r>
              <a:rPr lang="en-US" b="0" baseline="0" dirty="0" smtClean="0"/>
              <a:t> through </a:t>
            </a:r>
            <a:r>
              <a:rPr lang="en-US" b="1" baseline="0" dirty="0" smtClean="0"/>
              <a:t>Fish Ladders </a:t>
            </a:r>
            <a:r>
              <a:rPr lang="en-US" b="0" baseline="0" dirty="0" smtClean="0"/>
              <a:t>and</a:t>
            </a:r>
            <a:r>
              <a:rPr lang="en-US" b="1" baseline="0" dirty="0" smtClean="0"/>
              <a:t> Weirs instrumented </a:t>
            </a:r>
            <a:r>
              <a:rPr lang="en-US" b="0" baseline="0" dirty="0" smtClean="0"/>
              <a:t>with</a:t>
            </a:r>
            <a:r>
              <a:rPr lang="en-US" b="1" baseline="0" dirty="0" smtClean="0"/>
              <a:t> PIT Tag detection equipment </a:t>
            </a:r>
            <a:r>
              <a:rPr lang="en-US" baseline="0" dirty="0" smtClean="0"/>
              <a:t>that </a:t>
            </a:r>
            <a:r>
              <a:rPr lang="en-US" b="1" baseline="0" dirty="0" smtClean="0"/>
              <a:t>automatically</a:t>
            </a:r>
            <a:r>
              <a:rPr lang="en-US" baseline="0" dirty="0" smtClean="0"/>
              <a:t> record this event. And of course we record adult detections at numerous in-stream sites as well.</a:t>
            </a:r>
          </a:p>
          <a:p>
            <a:pPr marL="230608" indent="-226397"/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996D0-F580-4E24-9539-1A3545C3F0E6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3070225"/>
            <a:ext cx="7772400" cy="1470025"/>
          </a:xfrm>
        </p:spPr>
        <p:txBody>
          <a:bodyPr>
            <a:normAutofit/>
          </a:bodyPr>
          <a:lstStyle>
            <a:lvl1pPr algn="l">
              <a:defRPr sz="3600" cap="small">
                <a:solidFill>
                  <a:schemeClr val="bg1"/>
                </a:solidFill>
                <a:effectLst>
                  <a:reflection stA="50000" endPos="75000" dist="12700" dir="5400000" sy="-100000" algn="bl" rotWithShape="0"/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26000"/>
            <a:ext cx="7086600" cy="825500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FB96E-5188-834A-9D68-9269F8D7F446}" type="datetimeFigureOut">
              <a:rPr lang="en-US" smtClean="0">
                <a:solidFill>
                  <a:prstClr val="white"/>
                </a:solidFill>
              </a:rPr>
              <a:pPr/>
              <a:t>3/21/2012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C5796-4AAD-C143-8E3E-728396D2506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9819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FB96E-5188-834A-9D68-9269F8D7F446}" type="datetimeFigureOut">
              <a:rPr lang="en-US" smtClean="0">
                <a:solidFill>
                  <a:prstClr val="white"/>
                </a:solidFill>
              </a:rPr>
              <a:pPr/>
              <a:t>3/21/2012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C5796-4AAD-C143-8E3E-728396D2506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8" name="Group 7"/>
          <p:cNvGrpSpPr/>
          <p:nvPr userDrawn="1"/>
        </p:nvGrpSpPr>
        <p:grpSpPr>
          <a:xfrm>
            <a:off x="0" y="0"/>
            <a:ext cx="9040537" cy="224346"/>
            <a:chOff x="0" y="0"/>
            <a:chExt cx="9040537" cy="224346"/>
          </a:xfrm>
        </p:grpSpPr>
        <p:pic>
          <p:nvPicPr>
            <p:cNvPr id="9" name="Picture 8" descr="title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354571" y="39253"/>
              <a:ext cx="685966" cy="146993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0" y="0"/>
              <a:ext cx="7747000" cy="224346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100000">
                  <a:srgbClr val="5098B1"/>
                </a:gs>
              </a:gsLst>
              <a:lin ang="1104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196576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FB96E-5188-834A-9D68-9269F8D7F446}" type="datetimeFigureOut">
              <a:rPr lang="en-US" smtClean="0">
                <a:solidFill>
                  <a:prstClr val="white"/>
                </a:solidFill>
              </a:rPr>
              <a:pPr/>
              <a:t>3/21/2012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C5796-4AAD-C143-8E3E-728396D2506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0"/>
            <a:ext cx="9040537" cy="224346"/>
            <a:chOff x="0" y="0"/>
            <a:chExt cx="9040537" cy="224346"/>
          </a:xfrm>
        </p:grpSpPr>
        <p:pic>
          <p:nvPicPr>
            <p:cNvPr id="8" name="Picture 7" descr="title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354571" y="39253"/>
              <a:ext cx="685966" cy="146993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0" y="0"/>
              <a:ext cx="7747000" cy="224346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100000">
                  <a:srgbClr val="5098B1"/>
                </a:gs>
              </a:gsLst>
              <a:lin ang="1104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87004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FB96E-5188-834A-9D68-9269F8D7F446}" type="datetimeFigureOut">
              <a:rPr lang="en-US" smtClean="0">
                <a:solidFill>
                  <a:prstClr val="white"/>
                </a:solidFill>
              </a:rPr>
              <a:pPr/>
              <a:t>3/21/2012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C5796-4AAD-C143-8E3E-728396D2506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69417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bg>
      <p:bgPr>
        <a:gradFill flip="none" rotWithShape="1">
          <a:gsLst>
            <a:gs pos="13000">
              <a:schemeClr val="bg1"/>
            </a:gs>
            <a:gs pos="91000">
              <a:srgbClr val="1A6491"/>
            </a:gs>
            <a:gs pos="42000">
              <a:schemeClr val="accent1">
                <a:lumMod val="40000"/>
                <a:lumOff val="60000"/>
              </a:schemeClr>
            </a:gs>
          </a:gsLst>
          <a:lin ang="564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FB96E-5188-834A-9D68-9269F8D7F446}" type="datetimeFigureOut">
              <a:rPr lang="en-US" smtClean="0"/>
              <a:pPr/>
              <a:t>3/21/2012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C5796-4AAD-C143-8E3E-728396D25063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0" y="0"/>
            <a:ext cx="9040537" cy="224346"/>
            <a:chOff x="0" y="0"/>
            <a:chExt cx="9040537" cy="224346"/>
          </a:xfrm>
        </p:grpSpPr>
        <p:pic>
          <p:nvPicPr>
            <p:cNvPr id="6" name="Picture 5" descr="title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354571" y="39253"/>
              <a:ext cx="685966" cy="146993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0" y="0"/>
              <a:ext cx="7747000" cy="224346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100000">
                  <a:srgbClr val="5098B1"/>
                </a:gs>
              </a:gsLst>
              <a:lin ang="1104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25470" y="274638"/>
            <a:ext cx="7789829" cy="69334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4590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3070225"/>
            <a:ext cx="7772400" cy="1470025"/>
          </a:xfrm>
        </p:spPr>
        <p:txBody>
          <a:bodyPr>
            <a:normAutofit/>
          </a:bodyPr>
          <a:lstStyle>
            <a:lvl1pPr algn="l">
              <a:defRPr sz="3600" cap="small">
                <a:solidFill>
                  <a:schemeClr val="bg1"/>
                </a:solidFill>
                <a:effectLst>
                  <a:reflection stA="50000" endPos="75000" dist="127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26000"/>
            <a:ext cx="7086600" cy="825500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FB96E-5188-834A-9D68-9269F8D7F446}" type="datetimeFigureOut">
              <a:rPr lang="en-US" smtClean="0">
                <a:solidFill>
                  <a:prstClr val="white"/>
                </a:solidFill>
              </a:rPr>
              <a:pPr/>
              <a:t>3/21/2012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C5796-4AAD-C143-8E3E-728396D2506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5101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FB96E-5188-834A-9D68-9269F8D7F446}" type="datetimeFigureOut">
              <a:rPr lang="en-US" smtClean="0">
                <a:solidFill>
                  <a:prstClr val="white"/>
                </a:solidFill>
              </a:rPr>
              <a:pPr/>
              <a:t>3/21/2012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C5796-4AAD-C143-8E3E-728396D2506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1" name="Picture 10" descr="bottom-01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126753"/>
            <a:ext cx="9144000" cy="2731247"/>
          </a:xfrm>
          <a:prstGeom prst="rect">
            <a:avLst/>
          </a:prstGeom>
        </p:spPr>
      </p:pic>
      <p:grpSp>
        <p:nvGrpSpPr>
          <p:cNvPr id="7" name="Group 6"/>
          <p:cNvGrpSpPr/>
          <p:nvPr userDrawn="1"/>
        </p:nvGrpSpPr>
        <p:grpSpPr>
          <a:xfrm>
            <a:off x="0" y="0"/>
            <a:ext cx="9040537" cy="224346"/>
            <a:chOff x="0" y="0"/>
            <a:chExt cx="9040537" cy="224346"/>
          </a:xfrm>
        </p:grpSpPr>
        <p:pic>
          <p:nvPicPr>
            <p:cNvPr id="8" name="Picture 7" descr="title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54571" y="39253"/>
              <a:ext cx="685966" cy="146993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0" y="0"/>
              <a:ext cx="7747000" cy="224346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100000">
                  <a:srgbClr val="5098B1"/>
                </a:gs>
              </a:gsLst>
              <a:lin ang="1104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542972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FB96E-5188-834A-9D68-9269F8D7F446}" type="datetimeFigureOut">
              <a:rPr lang="en-US" smtClean="0">
                <a:solidFill>
                  <a:prstClr val="white"/>
                </a:solidFill>
              </a:rPr>
              <a:pPr/>
              <a:t>3/21/2012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C5796-4AAD-C143-8E3E-728396D2506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/>
          <p:nvPr userDrawn="1"/>
        </p:nvGrpSpPr>
        <p:grpSpPr>
          <a:xfrm>
            <a:off x="0" y="0"/>
            <a:ext cx="9040537" cy="224346"/>
            <a:chOff x="0" y="0"/>
            <a:chExt cx="9040537" cy="224346"/>
          </a:xfrm>
        </p:grpSpPr>
        <p:pic>
          <p:nvPicPr>
            <p:cNvPr id="10" name="Picture 9" descr="title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54571" y="39253"/>
              <a:ext cx="685966" cy="146993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0" y="0"/>
              <a:ext cx="7747000" cy="224346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100000">
                  <a:srgbClr val="5098B1"/>
                </a:gs>
              </a:gsLst>
              <a:lin ang="1104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756967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>
            <a:normAutofit/>
          </a:bodyPr>
          <a:lstStyle>
            <a:lvl1pPr algn="l">
              <a:defRPr sz="3600" b="1" cap="all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FB96E-5188-834A-9D68-9269F8D7F446}" type="datetimeFigureOut">
              <a:rPr lang="en-US" smtClean="0">
                <a:solidFill>
                  <a:prstClr val="white"/>
                </a:solidFill>
              </a:rPr>
              <a:pPr/>
              <a:t>3/21/2012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C5796-4AAD-C143-8E3E-728396D2506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0"/>
            <a:ext cx="9040537" cy="224346"/>
            <a:chOff x="0" y="0"/>
            <a:chExt cx="9040537" cy="224346"/>
          </a:xfrm>
        </p:grpSpPr>
        <p:pic>
          <p:nvPicPr>
            <p:cNvPr id="8" name="Picture 7" descr="title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354571" y="39253"/>
              <a:ext cx="685966" cy="146993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0" y="0"/>
              <a:ext cx="7747000" cy="224346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100000">
                  <a:srgbClr val="5098B1"/>
                </a:gs>
              </a:gsLst>
              <a:lin ang="1104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054292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FB96E-5188-834A-9D68-9269F8D7F446}" type="datetimeFigureOut">
              <a:rPr lang="en-US" smtClean="0">
                <a:solidFill>
                  <a:prstClr val="white"/>
                </a:solidFill>
              </a:rPr>
              <a:pPr/>
              <a:t>3/21/2012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C5796-4AAD-C143-8E3E-728396D2506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8" name="Group 7"/>
          <p:cNvGrpSpPr/>
          <p:nvPr userDrawn="1"/>
        </p:nvGrpSpPr>
        <p:grpSpPr>
          <a:xfrm>
            <a:off x="0" y="0"/>
            <a:ext cx="9040537" cy="224346"/>
            <a:chOff x="0" y="0"/>
            <a:chExt cx="9040537" cy="224346"/>
          </a:xfrm>
        </p:grpSpPr>
        <p:pic>
          <p:nvPicPr>
            <p:cNvPr id="9" name="Picture 8" descr="title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354571" y="39253"/>
              <a:ext cx="685966" cy="146993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0" y="0"/>
              <a:ext cx="7747000" cy="224346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100000">
                  <a:srgbClr val="5098B1"/>
                </a:gs>
              </a:gsLst>
              <a:lin ang="1104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390890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FB96E-5188-834A-9D68-9269F8D7F446}" type="datetimeFigureOut">
              <a:rPr lang="en-US" smtClean="0">
                <a:solidFill>
                  <a:prstClr val="white"/>
                </a:solidFill>
              </a:rPr>
              <a:pPr/>
              <a:t>3/21/2012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C5796-4AAD-C143-8E3E-728396D2506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10" name="Group 9"/>
          <p:cNvGrpSpPr/>
          <p:nvPr userDrawn="1"/>
        </p:nvGrpSpPr>
        <p:grpSpPr>
          <a:xfrm>
            <a:off x="0" y="0"/>
            <a:ext cx="9040537" cy="224346"/>
            <a:chOff x="0" y="0"/>
            <a:chExt cx="9040537" cy="224346"/>
          </a:xfrm>
        </p:grpSpPr>
        <p:pic>
          <p:nvPicPr>
            <p:cNvPr id="11" name="Picture 10" descr="title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354571" y="39253"/>
              <a:ext cx="685966" cy="146993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0" y="0"/>
              <a:ext cx="7747000" cy="224346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100000">
                  <a:srgbClr val="5098B1"/>
                </a:gs>
              </a:gsLst>
              <a:lin ang="1104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082049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FB96E-5188-834A-9D68-9269F8D7F446}" type="datetimeFigureOut">
              <a:rPr lang="en-US" smtClean="0">
                <a:solidFill>
                  <a:prstClr val="white"/>
                </a:solidFill>
              </a:rPr>
              <a:pPr/>
              <a:t>3/21/2012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C5796-4AAD-C143-8E3E-728396D2506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1" name="Picture 10" descr="bottom-01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126753"/>
            <a:ext cx="9144000" cy="2731247"/>
          </a:xfrm>
          <a:prstGeom prst="rect">
            <a:avLst/>
          </a:prstGeom>
        </p:spPr>
      </p:pic>
      <p:grpSp>
        <p:nvGrpSpPr>
          <p:cNvPr id="7" name="Group 6"/>
          <p:cNvGrpSpPr/>
          <p:nvPr userDrawn="1"/>
        </p:nvGrpSpPr>
        <p:grpSpPr>
          <a:xfrm>
            <a:off x="0" y="0"/>
            <a:ext cx="9040537" cy="224346"/>
            <a:chOff x="0" y="0"/>
            <a:chExt cx="9040537" cy="224346"/>
          </a:xfrm>
        </p:grpSpPr>
        <p:pic>
          <p:nvPicPr>
            <p:cNvPr id="8" name="Picture 7" descr="title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54571" y="39253"/>
              <a:ext cx="685966" cy="146993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0" y="0"/>
              <a:ext cx="7747000" cy="224346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100000">
                  <a:srgbClr val="5098B1"/>
                </a:gs>
              </a:gsLst>
              <a:lin ang="1104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926066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gradFill flip="none" rotWithShape="1">
          <a:gsLst>
            <a:gs pos="0">
              <a:schemeClr val="bg1"/>
            </a:gs>
            <a:gs pos="100000">
              <a:schemeClr val="bg1">
                <a:lumMod val="6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FB96E-5188-834A-9D68-9269F8D7F446}" type="datetimeFigureOut">
              <a:rPr lang="en-US" smtClean="0">
                <a:solidFill>
                  <a:prstClr val="white"/>
                </a:solidFill>
              </a:rPr>
              <a:pPr/>
              <a:t>3/21/2012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C5796-4AAD-C143-8E3E-728396D2506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0" y="0"/>
            <a:ext cx="9040537" cy="224346"/>
            <a:chOff x="0" y="0"/>
            <a:chExt cx="9040537" cy="224346"/>
          </a:xfrm>
        </p:grpSpPr>
        <p:pic>
          <p:nvPicPr>
            <p:cNvPr id="7" name="Picture 6" descr="title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354571" y="39253"/>
              <a:ext cx="685966" cy="146993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0" y="0"/>
              <a:ext cx="7747000" cy="224346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100000">
                  <a:srgbClr val="5098B1"/>
                </a:gs>
              </a:gsLst>
              <a:lin ang="1104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dirty="0">
                <a:solidFill>
                  <a:prstClr val="white"/>
                </a:solidFill>
              </a:endParaRPr>
            </a:p>
          </p:txBody>
        </p:sp>
      </p:grpSp>
      <p:pic>
        <p:nvPicPr>
          <p:cNvPr id="9" name="Picture 8" descr="wave-01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4881890"/>
            <a:ext cx="9144000" cy="1976110"/>
          </a:xfrm>
          <a:prstGeom prst="rect">
            <a:avLst/>
          </a:prstGeom>
        </p:spPr>
      </p:pic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62788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FB96E-5188-834A-9D68-9269F8D7F446}" type="datetimeFigureOut">
              <a:rPr lang="en-US" smtClean="0">
                <a:solidFill>
                  <a:prstClr val="white"/>
                </a:solidFill>
              </a:rPr>
              <a:pPr/>
              <a:t>3/21/2012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C5796-4AAD-C143-8E3E-728396D2506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5" name="Group 4"/>
          <p:cNvGrpSpPr/>
          <p:nvPr userDrawn="1"/>
        </p:nvGrpSpPr>
        <p:grpSpPr>
          <a:xfrm>
            <a:off x="0" y="0"/>
            <a:ext cx="9040537" cy="224346"/>
            <a:chOff x="0" y="0"/>
            <a:chExt cx="9040537" cy="224346"/>
          </a:xfrm>
        </p:grpSpPr>
        <p:pic>
          <p:nvPicPr>
            <p:cNvPr id="6" name="Picture 5" descr="title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354571" y="39253"/>
              <a:ext cx="685966" cy="146993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0" y="0"/>
              <a:ext cx="7747000" cy="224346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100000">
                  <a:srgbClr val="5098B1"/>
                </a:gs>
              </a:gsLst>
              <a:lin ang="1104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605686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FB96E-5188-834A-9D68-9269F8D7F446}" type="datetimeFigureOut">
              <a:rPr lang="en-US" smtClean="0">
                <a:solidFill>
                  <a:prstClr val="white"/>
                </a:solidFill>
              </a:rPr>
              <a:pPr/>
              <a:t>3/21/2012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C5796-4AAD-C143-8E3E-728396D2506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8" name="Group 7"/>
          <p:cNvGrpSpPr/>
          <p:nvPr userDrawn="1"/>
        </p:nvGrpSpPr>
        <p:grpSpPr>
          <a:xfrm>
            <a:off x="0" y="0"/>
            <a:ext cx="9040537" cy="224346"/>
            <a:chOff x="0" y="0"/>
            <a:chExt cx="9040537" cy="224346"/>
          </a:xfrm>
        </p:grpSpPr>
        <p:pic>
          <p:nvPicPr>
            <p:cNvPr id="9" name="Picture 8" descr="title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354571" y="39253"/>
              <a:ext cx="685966" cy="146993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0" y="0"/>
              <a:ext cx="7747000" cy="224346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100000">
                  <a:srgbClr val="5098B1"/>
                </a:gs>
              </a:gsLst>
              <a:lin ang="1104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382615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FB96E-5188-834A-9D68-9269F8D7F446}" type="datetimeFigureOut">
              <a:rPr lang="en-US" smtClean="0">
                <a:solidFill>
                  <a:prstClr val="white"/>
                </a:solidFill>
              </a:rPr>
              <a:pPr/>
              <a:t>3/21/2012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C5796-4AAD-C143-8E3E-728396D2506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8" name="Group 7"/>
          <p:cNvGrpSpPr/>
          <p:nvPr userDrawn="1"/>
        </p:nvGrpSpPr>
        <p:grpSpPr>
          <a:xfrm>
            <a:off x="0" y="0"/>
            <a:ext cx="9040537" cy="224346"/>
            <a:chOff x="0" y="0"/>
            <a:chExt cx="9040537" cy="224346"/>
          </a:xfrm>
        </p:grpSpPr>
        <p:pic>
          <p:nvPicPr>
            <p:cNvPr id="9" name="Picture 8" descr="title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354571" y="39253"/>
              <a:ext cx="685966" cy="146993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0" y="0"/>
              <a:ext cx="7747000" cy="224346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100000">
                  <a:srgbClr val="5098B1"/>
                </a:gs>
              </a:gsLst>
              <a:lin ang="1104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845339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FB96E-5188-834A-9D68-9269F8D7F446}" type="datetimeFigureOut">
              <a:rPr lang="en-US" smtClean="0">
                <a:solidFill>
                  <a:prstClr val="white"/>
                </a:solidFill>
              </a:rPr>
              <a:pPr/>
              <a:t>3/21/2012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C5796-4AAD-C143-8E3E-728396D2506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0"/>
            <a:ext cx="9040537" cy="224346"/>
            <a:chOff x="0" y="0"/>
            <a:chExt cx="9040537" cy="224346"/>
          </a:xfrm>
        </p:grpSpPr>
        <p:pic>
          <p:nvPicPr>
            <p:cNvPr id="8" name="Picture 7" descr="title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354571" y="39253"/>
              <a:ext cx="685966" cy="146993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0" y="0"/>
              <a:ext cx="7747000" cy="224346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100000">
                  <a:srgbClr val="5098B1"/>
                </a:gs>
              </a:gsLst>
              <a:lin ang="1104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513456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FB96E-5188-834A-9D68-9269F8D7F446}" type="datetimeFigureOut">
              <a:rPr lang="en-US" smtClean="0">
                <a:solidFill>
                  <a:prstClr val="white"/>
                </a:solidFill>
              </a:rPr>
              <a:pPr/>
              <a:t>3/21/2012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C5796-4AAD-C143-8E3E-728396D2506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1966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FB96E-5188-834A-9D68-9269F8D7F446}" type="datetimeFigureOut">
              <a:rPr lang="en-US" smtClean="0">
                <a:solidFill>
                  <a:prstClr val="white"/>
                </a:solidFill>
              </a:rPr>
              <a:pPr/>
              <a:t>3/21/2012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C5796-4AAD-C143-8E3E-728396D2506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/>
          <p:nvPr userDrawn="1"/>
        </p:nvGrpSpPr>
        <p:grpSpPr>
          <a:xfrm>
            <a:off x="0" y="0"/>
            <a:ext cx="9040537" cy="224346"/>
            <a:chOff x="0" y="0"/>
            <a:chExt cx="9040537" cy="224346"/>
          </a:xfrm>
        </p:grpSpPr>
        <p:pic>
          <p:nvPicPr>
            <p:cNvPr id="10" name="Picture 9" descr="title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54571" y="39253"/>
              <a:ext cx="685966" cy="146993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0" y="0"/>
              <a:ext cx="7747000" cy="224346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100000">
                  <a:srgbClr val="5098B1"/>
                </a:gs>
              </a:gsLst>
              <a:lin ang="1104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91812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>
            <a:normAutofit/>
          </a:bodyPr>
          <a:lstStyle>
            <a:lvl1pPr algn="l">
              <a:defRPr sz="3600" b="1" cap="all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FB96E-5188-834A-9D68-9269F8D7F446}" type="datetimeFigureOut">
              <a:rPr lang="en-US" smtClean="0">
                <a:solidFill>
                  <a:prstClr val="white"/>
                </a:solidFill>
              </a:rPr>
              <a:pPr/>
              <a:t>3/21/2012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C5796-4AAD-C143-8E3E-728396D2506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0"/>
            <a:ext cx="9040537" cy="224346"/>
            <a:chOff x="0" y="0"/>
            <a:chExt cx="9040537" cy="224346"/>
          </a:xfrm>
        </p:grpSpPr>
        <p:pic>
          <p:nvPicPr>
            <p:cNvPr id="8" name="Picture 7" descr="title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354571" y="39253"/>
              <a:ext cx="685966" cy="146993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0" y="0"/>
              <a:ext cx="7747000" cy="224346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100000">
                  <a:srgbClr val="5098B1"/>
                </a:gs>
              </a:gsLst>
              <a:lin ang="1104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425706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FB96E-5188-834A-9D68-9269F8D7F446}" type="datetimeFigureOut">
              <a:rPr lang="en-US" smtClean="0">
                <a:solidFill>
                  <a:prstClr val="white"/>
                </a:solidFill>
              </a:rPr>
              <a:pPr/>
              <a:t>3/21/2012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C5796-4AAD-C143-8E3E-728396D2506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8" name="Group 7"/>
          <p:cNvGrpSpPr/>
          <p:nvPr userDrawn="1"/>
        </p:nvGrpSpPr>
        <p:grpSpPr>
          <a:xfrm>
            <a:off x="0" y="0"/>
            <a:ext cx="9040537" cy="224346"/>
            <a:chOff x="0" y="0"/>
            <a:chExt cx="9040537" cy="224346"/>
          </a:xfrm>
        </p:grpSpPr>
        <p:pic>
          <p:nvPicPr>
            <p:cNvPr id="9" name="Picture 8" descr="title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354571" y="39253"/>
              <a:ext cx="685966" cy="146993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0" y="0"/>
              <a:ext cx="7747000" cy="224346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100000">
                  <a:srgbClr val="5098B1"/>
                </a:gs>
              </a:gsLst>
              <a:lin ang="1104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54017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FB96E-5188-834A-9D68-9269F8D7F446}" type="datetimeFigureOut">
              <a:rPr lang="en-US" smtClean="0">
                <a:solidFill>
                  <a:prstClr val="white"/>
                </a:solidFill>
              </a:rPr>
              <a:pPr/>
              <a:t>3/21/2012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C5796-4AAD-C143-8E3E-728396D2506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10" name="Group 9"/>
          <p:cNvGrpSpPr/>
          <p:nvPr userDrawn="1"/>
        </p:nvGrpSpPr>
        <p:grpSpPr>
          <a:xfrm>
            <a:off x="0" y="0"/>
            <a:ext cx="9040537" cy="224346"/>
            <a:chOff x="0" y="0"/>
            <a:chExt cx="9040537" cy="224346"/>
          </a:xfrm>
        </p:grpSpPr>
        <p:pic>
          <p:nvPicPr>
            <p:cNvPr id="11" name="Picture 10" descr="title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354571" y="39253"/>
              <a:ext cx="685966" cy="146993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0" y="0"/>
              <a:ext cx="7747000" cy="224346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100000">
                  <a:srgbClr val="5098B1"/>
                </a:gs>
              </a:gsLst>
              <a:lin ang="1104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363597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gradFill flip="none" rotWithShape="1">
          <a:gsLst>
            <a:gs pos="0">
              <a:schemeClr val="bg1"/>
            </a:gs>
            <a:gs pos="100000">
              <a:schemeClr val="bg1">
                <a:lumMod val="6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FB96E-5188-834A-9D68-9269F8D7F446}" type="datetimeFigureOut">
              <a:rPr lang="en-US" smtClean="0">
                <a:solidFill>
                  <a:prstClr val="white"/>
                </a:solidFill>
              </a:rPr>
              <a:pPr/>
              <a:t>3/21/2012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C5796-4AAD-C143-8E3E-728396D2506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0" y="0"/>
            <a:ext cx="9040537" cy="224346"/>
            <a:chOff x="0" y="0"/>
            <a:chExt cx="9040537" cy="224346"/>
          </a:xfrm>
        </p:grpSpPr>
        <p:pic>
          <p:nvPicPr>
            <p:cNvPr id="7" name="Picture 6" descr="title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354571" y="39253"/>
              <a:ext cx="685966" cy="146993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0" y="0"/>
              <a:ext cx="7747000" cy="224346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100000">
                  <a:srgbClr val="5098B1"/>
                </a:gs>
              </a:gsLst>
              <a:lin ang="1104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dirty="0">
                <a:solidFill>
                  <a:prstClr val="white"/>
                </a:solidFill>
              </a:endParaRPr>
            </a:p>
          </p:txBody>
        </p:sp>
      </p:grpSp>
      <p:pic>
        <p:nvPicPr>
          <p:cNvPr id="9" name="Picture 8" descr="wave-01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4881890"/>
            <a:ext cx="9144000" cy="1976110"/>
          </a:xfrm>
          <a:prstGeom prst="rect">
            <a:avLst/>
          </a:prstGeom>
        </p:spPr>
      </p:pic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81320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FB96E-5188-834A-9D68-9269F8D7F446}" type="datetimeFigureOut">
              <a:rPr lang="en-US" smtClean="0">
                <a:solidFill>
                  <a:prstClr val="white"/>
                </a:solidFill>
              </a:rPr>
              <a:pPr/>
              <a:t>3/21/2012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C5796-4AAD-C143-8E3E-728396D2506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5" name="Group 4"/>
          <p:cNvGrpSpPr/>
          <p:nvPr userDrawn="1"/>
        </p:nvGrpSpPr>
        <p:grpSpPr>
          <a:xfrm>
            <a:off x="0" y="0"/>
            <a:ext cx="9040537" cy="224346"/>
            <a:chOff x="0" y="0"/>
            <a:chExt cx="9040537" cy="224346"/>
          </a:xfrm>
        </p:grpSpPr>
        <p:pic>
          <p:nvPicPr>
            <p:cNvPr id="6" name="Picture 5" descr="title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354571" y="39253"/>
              <a:ext cx="685966" cy="146993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0" y="0"/>
              <a:ext cx="7747000" cy="224346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100000">
                  <a:srgbClr val="5098B1"/>
                </a:gs>
              </a:gsLst>
              <a:lin ang="1104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053937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FB96E-5188-834A-9D68-9269F8D7F446}" type="datetimeFigureOut">
              <a:rPr lang="en-US" smtClean="0">
                <a:solidFill>
                  <a:prstClr val="white"/>
                </a:solidFill>
              </a:rPr>
              <a:pPr/>
              <a:t>3/21/2012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C5796-4AAD-C143-8E3E-728396D2506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8" name="Group 7"/>
          <p:cNvGrpSpPr/>
          <p:nvPr userDrawn="1"/>
        </p:nvGrpSpPr>
        <p:grpSpPr>
          <a:xfrm>
            <a:off x="0" y="0"/>
            <a:ext cx="9040537" cy="224346"/>
            <a:chOff x="0" y="0"/>
            <a:chExt cx="9040537" cy="224346"/>
          </a:xfrm>
        </p:grpSpPr>
        <p:pic>
          <p:nvPicPr>
            <p:cNvPr id="9" name="Picture 8" descr="title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354571" y="39253"/>
              <a:ext cx="685966" cy="146993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0" y="0"/>
              <a:ext cx="7747000" cy="224346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100000">
                  <a:srgbClr val="5098B1"/>
                </a:gs>
              </a:gsLst>
              <a:lin ang="1104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99428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5470" y="274638"/>
            <a:ext cx="7789829" cy="6933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5470" y="1600200"/>
            <a:ext cx="778983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pPr defTabSz="457200"/>
            <a:fld id="{60CFB96E-5188-834A-9D68-9269F8D7F446}" type="datetimeFigureOut">
              <a:rPr lang="en-US" smtClean="0">
                <a:solidFill>
                  <a:prstClr val="white"/>
                </a:solidFill>
              </a:rPr>
              <a:pPr defTabSz="457200"/>
              <a:t>3/21/2012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pPr defTabSz="457200"/>
            <a:fld id="{50FC5796-4AAD-C143-8E3E-728396D25063}" type="slidenum">
              <a:rPr lang="en-US" smtClean="0">
                <a:solidFill>
                  <a:prstClr val="white"/>
                </a:solidFill>
              </a:rPr>
              <a:pPr defTabSz="457200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5134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712" r:id="rId13"/>
  </p:sldLayoutIdLst>
  <p:txStyles>
    <p:titleStyle>
      <a:lvl1pPr algn="l" defTabSz="457200" rtl="0" eaLnBrk="1" latinLnBrk="0" hangingPunct="1">
        <a:spcBef>
          <a:spcPct val="0"/>
        </a:spcBef>
        <a:buNone/>
        <a:defRPr sz="2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5470" y="274638"/>
            <a:ext cx="7789829" cy="6933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5470" y="1600200"/>
            <a:ext cx="778983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pPr defTabSz="457200"/>
            <a:fld id="{60CFB96E-5188-834A-9D68-9269F8D7F446}" type="datetimeFigureOut">
              <a:rPr lang="en-US" smtClean="0">
                <a:solidFill>
                  <a:prstClr val="white"/>
                </a:solidFill>
              </a:rPr>
              <a:pPr defTabSz="457200"/>
              <a:t>3/21/2012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pPr defTabSz="457200"/>
            <a:fld id="{50FC5796-4AAD-C143-8E3E-728396D25063}" type="slidenum">
              <a:rPr lang="en-US" smtClean="0">
                <a:solidFill>
                  <a:prstClr val="white"/>
                </a:solidFill>
              </a:rPr>
              <a:pPr defTabSz="457200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266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</p:sldLayoutIdLst>
  <p:txStyles>
    <p:titleStyle>
      <a:lvl1pPr algn="l" defTabSz="457200" rtl="0" eaLnBrk="1" latinLnBrk="0" hangingPunct="1">
        <a:spcBef>
          <a:spcPct val="0"/>
        </a:spcBef>
        <a:buNone/>
        <a:defRPr sz="2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5" Type="http://schemas.openxmlformats.org/officeDocument/2006/relationships/image" Target="../media/image29.jpe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7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3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3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wmf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0.png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49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8.png"/><Relationship Id="rId11" Type="http://schemas.openxmlformats.org/officeDocument/2006/relationships/image" Target="../media/image54.png"/><Relationship Id="rId5" Type="http://schemas.openxmlformats.org/officeDocument/2006/relationships/image" Target="../media/image51.wmf"/><Relationship Id="rId10" Type="http://schemas.openxmlformats.org/officeDocument/2006/relationships/image" Target="../media/image53.png"/><Relationship Id="rId4" Type="http://schemas.openxmlformats.org/officeDocument/2006/relationships/image" Target="../media/image45.png"/><Relationship Id="rId9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45.png"/><Relationship Id="rId4" Type="http://schemas.openxmlformats.org/officeDocument/2006/relationships/image" Target="../media/image40.png"/><Relationship Id="rId9" Type="http://schemas.openxmlformats.org/officeDocument/2006/relationships/image" Target="../media/image46.wm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24.jpe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5" Type="http://schemas.openxmlformats.org/officeDocument/2006/relationships/image" Target="../media/image27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5" Type="http://schemas.openxmlformats.org/officeDocument/2006/relationships/image" Target="../media/image28.jp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tagis 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028" y="1828800"/>
            <a:ext cx="8248839" cy="1861019"/>
          </a:xfrm>
          <a:prstGeom prst="rect">
            <a:avLst/>
          </a:prstGeom>
        </p:spPr>
      </p:pic>
      <p:pic>
        <p:nvPicPr>
          <p:cNvPr id="5" name="Picture 4" descr="psmfc logo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96" y="301263"/>
            <a:ext cx="9125104" cy="59127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76400" y="4267200"/>
            <a:ext cx="6324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Presentation of the PTAGIS Database 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NPCC’s Fish Tagging Forum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John Tenney PTAGIS Software Engineer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March 22, 2012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81616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PTAGIS Data Event: Mortality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February 8th, 2006</a:t>
            </a:r>
            <a:r>
              <a:rPr lang="en-US" b="0" smtClean="0"/>
              <a:t> </a:t>
            </a:r>
            <a:endParaRPr lang="en-US" b="0"/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764244"/>
            <a:ext cx="9144000" cy="509375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sp>
        <p:nvSpPr>
          <p:cNvPr id="8" name="Rectangle 7"/>
          <p:cNvSpPr/>
          <p:nvPr/>
        </p:nvSpPr>
        <p:spPr>
          <a:xfrm>
            <a:off x="7543800" y="3048000"/>
            <a:ext cx="1356076" cy="461665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3600000"/>
            </a:lightRig>
          </a:scene3d>
          <a:sp3d>
            <a:bevelT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>
              <a:buNone/>
            </a:pPr>
            <a:r>
              <a:rPr lang="en-US" sz="2400" b="1" cap="none" spc="0" dirty="0" smtClean="0">
                <a:ln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Tagging</a:t>
            </a:r>
            <a:endParaRPr lang="en-US" sz="2400" b="1" cap="none" spc="0" dirty="0">
              <a:ln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876800" y="2438400"/>
            <a:ext cx="1350050" cy="461665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3600000"/>
            </a:lightRig>
          </a:scene3d>
          <a:sp3d>
            <a:bevelT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>
              <a:buNone/>
            </a:pPr>
            <a:r>
              <a:rPr lang="en-US" sz="2400" b="1" cap="none" spc="0" dirty="0" smtClean="0">
                <a:ln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Release</a:t>
            </a:r>
            <a:endParaRPr lang="en-US" sz="2400" b="1" cap="none" spc="0" dirty="0">
              <a:ln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76600" y="4724400"/>
            <a:ext cx="3467617" cy="461665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3600000"/>
            </a:lightRig>
          </a:scene3d>
          <a:sp3d>
            <a:bevelT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>
              <a:buNone/>
            </a:pPr>
            <a:r>
              <a:rPr lang="en-US" sz="2400" b="1" cap="none" spc="0" dirty="0" smtClean="0">
                <a:ln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Juvenile Fish Passage</a:t>
            </a:r>
            <a:endParaRPr lang="en-US" sz="2400" b="1" cap="none" spc="0" dirty="0">
              <a:ln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14400" y="4114800"/>
            <a:ext cx="1691490" cy="461665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3600000"/>
            </a:lightRig>
          </a:scene3d>
          <a:sp3d>
            <a:bevelT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>
              <a:buNone/>
            </a:pPr>
            <a:r>
              <a:rPr lang="en-US" sz="2400" b="1" cap="none" spc="0" dirty="0" smtClean="0">
                <a:ln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Recapture</a:t>
            </a:r>
            <a:endParaRPr lang="en-US" sz="2400" b="1" cap="none" spc="0" dirty="0">
              <a:ln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819400" y="3276600"/>
            <a:ext cx="3021982" cy="461665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3600000"/>
            </a:lightRig>
          </a:scene3d>
          <a:sp3d>
            <a:bevelT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>
              <a:buNone/>
            </a:pPr>
            <a:r>
              <a:rPr lang="en-US" sz="2400" b="1" cap="none" spc="0" dirty="0" smtClean="0">
                <a:ln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Adult Fish Passage</a:t>
            </a:r>
            <a:endParaRPr lang="en-US" sz="2400" b="1" cap="none" spc="0" dirty="0">
              <a:ln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4600" y="1896977"/>
            <a:ext cx="3657600" cy="4808623"/>
          </a:xfrm>
          <a:prstGeom prst="rect">
            <a:avLst/>
          </a:prstGeom>
          <a:noFill/>
          <a:ln w="101600">
            <a:solidFill>
              <a:schemeClr val="bg1"/>
            </a:solidFill>
            <a:miter lim="800000"/>
            <a:headEnd/>
            <a:tailEnd/>
          </a:ln>
          <a:effectLst/>
        </p:spPr>
      </p:pic>
      <p:sp>
        <p:nvSpPr>
          <p:cNvPr id="14" name="TextBox 13"/>
          <p:cNvSpPr txBox="1"/>
          <p:nvPr/>
        </p:nvSpPr>
        <p:spPr>
          <a:xfrm>
            <a:off x="2133600" y="6248400"/>
            <a:ext cx="4724400" cy="49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200" dirty="0" smtClean="0"/>
              <a:t>Photo Credit: Lynn Ketchum, OSU </a:t>
            </a:r>
          </a:p>
          <a:p>
            <a:pPr>
              <a:buNone/>
            </a:pPr>
            <a:r>
              <a:rPr lang="en-US" sz="1200" dirty="0" smtClean="0"/>
              <a:t>Used with Permission</a:t>
            </a:r>
            <a:endParaRPr lang="en-US" sz="1200" dirty="0"/>
          </a:p>
        </p:txBody>
      </p:sp>
      <p:sp>
        <p:nvSpPr>
          <p:cNvPr id="15" name="Rectangle 14"/>
          <p:cNvSpPr/>
          <p:nvPr/>
        </p:nvSpPr>
        <p:spPr>
          <a:xfrm>
            <a:off x="3505200" y="4114800"/>
            <a:ext cx="1467068" cy="461665"/>
          </a:xfrm>
          <a:prstGeom prst="rect">
            <a:avLst/>
          </a:prstGeom>
          <a:solidFill>
            <a:schemeClr val="lt1"/>
          </a:solidFill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3600000"/>
            </a:lightRig>
          </a:scene3d>
          <a:sp3d>
            <a:bevelT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>
              <a:buNone/>
            </a:pPr>
            <a:r>
              <a:rPr lang="en-US" sz="2400" b="1" dirty="0" smtClean="0">
                <a:ln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Mortality</a:t>
            </a:r>
            <a:endParaRPr lang="en-US" sz="2400" b="1" cap="none" spc="0" dirty="0">
              <a:ln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298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75"/>
    </mc:Choice>
    <mc:Fallback xmlns="">
      <p:transition spd="slow" advTm="158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5000" y="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81481E-6 L 0.28646 -0.03356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00" y="-1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of the PIT Tag Data Event Model</a:t>
            </a:r>
            <a:endParaRPr lang="en-US" dirty="0"/>
          </a:p>
        </p:txBody>
      </p:sp>
      <p:pic>
        <p:nvPicPr>
          <p:cNvPr id="4" name="Picture 5" descr="PIT Tag Event Model - horizontal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449388"/>
            <a:ext cx="8515350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9262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/>
          <p:cNvSpPr txBox="1">
            <a:spLocks/>
          </p:cNvSpPr>
          <p:nvPr/>
        </p:nvSpPr>
        <p:spPr>
          <a:xfrm>
            <a:off x="609600" y="5456238"/>
            <a:ext cx="7683501" cy="762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defTabSz="457200">
              <a:spcBef>
                <a:spcPct val="20000"/>
              </a:spcBef>
            </a:pPr>
            <a:endParaRPr lang="en-US" sz="2000" b="1" dirty="0">
              <a:solidFill>
                <a:prstClr val="black"/>
              </a:solidFill>
            </a:endParaRPr>
          </a:p>
        </p:txBody>
      </p:sp>
      <p:grpSp>
        <p:nvGrpSpPr>
          <p:cNvPr id="2" name="Group 13"/>
          <p:cNvGrpSpPr/>
          <p:nvPr/>
        </p:nvGrpSpPr>
        <p:grpSpPr>
          <a:xfrm>
            <a:off x="0" y="0"/>
            <a:ext cx="9040537" cy="224346"/>
            <a:chOff x="0" y="0"/>
            <a:chExt cx="9040537" cy="224346"/>
          </a:xfrm>
        </p:grpSpPr>
        <p:pic>
          <p:nvPicPr>
            <p:cNvPr id="15" name="Picture 14" descr="title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54571" y="39253"/>
              <a:ext cx="685966" cy="146993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0" y="0"/>
              <a:ext cx="7747000" cy="224346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100000">
                  <a:srgbClr val="5098B1"/>
                </a:gs>
              </a:gsLst>
              <a:lin ang="1104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dirty="0">
                <a:solidFill>
                  <a:prstClr val="white"/>
                </a:solidFill>
              </a:endParaRPr>
            </a:p>
          </p:txBody>
        </p:sp>
      </p:grpSp>
      <p:graphicFrame>
        <p:nvGraphicFramePr>
          <p:cNvPr id="3" name="Chart 2"/>
          <p:cNvGraphicFramePr/>
          <p:nvPr>
            <p:extLst>
              <p:ext uri="{D42A27DB-BD31-4B8C-83A1-F6EECF244321}">
                <p14:modId xmlns:p14="http://schemas.microsoft.com/office/powerpoint/2010/main" val="3911309298"/>
              </p:ext>
            </p:extLst>
          </p:nvPr>
        </p:nvGraphicFramePr>
        <p:xfrm>
          <a:off x="352425" y="533400"/>
          <a:ext cx="8316554" cy="5562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5596403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6"/>
          <p:cNvGraphicFramePr/>
          <p:nvPr>
            <p:extLst>
              <p:ext uri="{D42A27DB-BD31-4B8C-83A1-F6EECF244321}">
                <p14:modId xmlns:p14="http://schemas.microsoft.com/office/powerpoint/2010/main" val="514144820"/>
              </p:ext>
            </p:extLst>
          </p:nvPr>
        </p:nvGraphicFramePr>
        <p:xfrm>
          <a:off x="76200" y="304800"/>
          <a:ext cx="8915400" cy="5562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60891254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/>
          <p:cNvSpPr txBox="1">
            <a:spLocks/>
          </p:cNvSpPr>
          <p:nvPr/>
        </p:nvSpPr>
        <p:spPr>
          <a:xfrm>
            <a:off x="609600" y="5456238"/>
            <a:ext cx="7683501" cy="762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defTabSz="457200">
              <a:spcBef>
                <a:spcPct val="20000"/>
              </a:spcBef>
            </a:pPr>
            <a:endParaRPr lang="en-US" sz="2000" b="1" dirty="0">
              <a:solidFill>
                <a:prstClr val="black"/>
              </a:solidFill>
            </a:endParaRPr>
          </a:p>
        </p:txBody>
      </p:sp>
      <p:grpSp>
        <p:nvGrpSpPr>
          <p:cNvPr id="2" name="Group 13"/>
          <p:cNvGrpSpPr/>
          <p:nvPr/>
        </p:nvGrpSpPr>
        <p:grpSpPr>
          <a:xfrm>
            <a:off x="0" y="0"/>
            <a:ext cx="9040537" cy="224346"/>
            <a:chOff x="0" y="0"/>
            <a:chExt cx="9040537" cy="224346"/>
          </a:xfrm>
        </p:grpSpPr>
        <p:pic>
          <p:nvPicPr>
            <p:cNvPr id="15" name="Picture 14" descr="title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54571" y="39253"/>
              <a:ext cx="685966" cy="146993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0" y="0"/>
              <a:ext cx="7747000" cy="224346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100000">
                  <a:srgbClr val="5098B1"/>
                </a:gs>
              </a:gsLst>
              <a:lin ang="1104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dirty="0">
                <a:solidFill>
                  <a:prstClr val="white"/>
                </a:solidFill>
              </a:endParaRPr>
            </a:p>
          </p:txBody>
        </p:sp>
      </p:grpSp>
      <p:graphicFrame>
        <p:nvGraphicFramePr>
          <p:cNvPr id="7" name="Chart 6"/>
          <p:cNvGraphicFramePr/>
          <p:nvPr>
            <p:extLst>
              <p:ext uri="{D42A27DB-BD31-4B8C-83A1-F6EECF244321}">
                <p14:modId xmlns:p14="http://schemas.microsoft.com/office/powerpoint/2010/main" val="1988858912"/>
              </p:ext>
            </p:extLst>
          </p:nvPr>
        </p:nvGraphicFramePr>
        <p:xfrm>
          <a:off x="381000" y="457200"/>
          <a:ext cx="8316554" cy="53800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22154927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PTAGIS Data Collection Software</a:t>
            </a:r>
            <a:endParaRPr lang="en-US" dirty="0"/>
          </a:p>
        </p:txBody>
      </p:sp>
      <p:grpSp>
        <p:nvGrpSpPr>
          <p:cNvPr id="37" name="Group 36"/>
          <p:cNvGrpSpPr/>
          <p:nvPr/>
        </p:nvGrpSpPr>
        <p:grpSpPr>
          <a:xfrm>
            <a:off x="685799" y="1203903"/>
            <a:ext cx="3565969" cy="4526392"/>
            <a:chOff x="685800" y="1524000"/>
            <a:chExt cx="3733800" cy="4722727"/>
          </a:xfrm>
        </p:grpSpPr>
        <p:sp>
          <p:nvSpPr>
            <p:cNvPr id="17" name="Rectangle 16"/>
            <p:cNvSpPr/>
            <p:nvPr/>
          </p:nvSpPr>
          <p:spPr>
            <a:xfrm>
              <a:off x="957854" y="5543490"/>
              <a:ext cx="2920991" cy="400110"/>
            </a:xfrm>
            <a:prstGeom prst="rect">
              <a:avLst/>
            </a:prstGeom>
            <a:solidFill>
              <a:schemeClr val="lt1">
                <a:alpha val="0"/>
              </a:schemeClr>
            </a:solidFill>
            <a:ln>
              <a:noFill/>
            </a:ln>
            <a:effectLst>
              <a:glow rad="1397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none" lIns="91440" tIns="45720" rIns="91440" bIns="45720">
              <a:spAutoFit/>
              <a:sp3d prstMaterial="softEdge">
                <a:bevelT w="29210" h="16510"/>
                <a:contourClr>
                  <a:schemeClr val="accent4">
                    <a:alpha val="95000"/>
                  </a:schemeClr>
                </a:contourClr>
              </a:sp3d>
            </a:bodyPr>
            <a:lstStyle/>
            <a:p>
              <a:pPr algn="ctr">
                <a:buNone/>
              </a:pPr>
              <a:r>
                <a:rPr lang="en-US" sz="2000" b="1" cap="none" spc="0" dirty="0" smtClean="0">
                  <a:ln>
                    <a:prstDash val="solid"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outerShdw blurRad="88000" dist="50800" dir="5040000" algn="tl">
                      <a:schemeClr val="accent4">
                        <a:tint val="80000"/>
                        <a:satMod val="250000"/>
                        <a:alpha val="45000"/>
                      </a:schemeClr>
                    </a:outerShdw>
                  </a:effectLst>
                </a:rPr>
                <a:t>Juvenile Fish Passage</a:t>
              </a:r>
              <a:endParaRPr lang="en-US" sz="2000" b="1" cap="none" spc="0" dirty="0">
                <a:ln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143000" y="5181600"/>
              <a:ext cx="2550698" cy="400110"/>
            </a:xfrm>
            <a:prstGeom prst="rect">
              <a:avLst/>
            </a:prstGeom>
            <a:solidFill>
              <a:schemeClr val="lt1">
                <a:alpha val="0"/>
              </a:schemeClr>
            </a:solidFill>
            <a:ln>
              <a:noFill/>
            </a:ln>
            <a:effectLst>
              <a:glow rad="1397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none" lIns="91440" tIns="45720" rIns="91440" bIns="45720">
              <a:spAutoFit/>
              <a:sp3d prstMaterial="softEdge">
                <a:bevelT w="29210" h="16510"/>
                <a:contourClr>
                  <a:schemeClr val="accent4">
                    <a:alpha val="95000"/>
                  </a:schemeClr>
                </a:contourClr>
              </a:sp3d>
            </a:bodyPr>
            <a:lstStyle/>
            <a:p>
              <a:pPr algn="ctr">
                <a:buNone/>
              </a:pPr>
              <a:r>
                <a:rPr lang="en-US" sz="2000" b="1" cap="none" spc="0" dirty="0" smtClean="0">
                  <a:ln>
                    <a:prstDash val="solid"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outerShdw blurRad="88000" dist="50800" dir="5040000" algn="tl">
                      <a:schemeClr val="accent4">
                        <a:tint val="80000"/>
                        <a:satMod val="250000"/>
                        <a:alpha val="45000"/>
                      </a:schemeClr>
                    </a:outerShdw>
                  </a:effectLst>
                </a:rPr>
                <a:t>Adult Fish Passage</a:t>
              </a:r>
              <a:endParaRPr lang="en-US" sz="2000" b="1" cap="none" spc="0" dirty="0">
                <a:ln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685800" y="1524000"/>
              <a:ext cx="3733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dirty="0" smtClean="0"/>
                <a:t>Interrogation Software</a:t>
              </a:r>
              <a:endParaRPr lang="en-US" dirty="0"/>
            </a:p>
          </p:txBody>
        </p:sp>
        <p:sp>
          <p:nvSpPr>
            <p:cNvPr id="34" name="Rounded Rectangle 33"/>
            <p:cNvSpPr/>
            <p:nvPr/>
          </p:nvSpPr>
          <p:spPr bwMode="auto">
            <a:xfrm>
              <a:off x="775989" y="5240361"/>
              <a:ext cx="3200400" cy="1006366"/>
            </a:xfrm>
            <a:prstGeom prst="roundRect">
              <a:avLst/>
            </a:prstGeom>
            <a:noFill/>
            <a:ln w="952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5029199" y="1215571"/>
            <a:ext cx="3733800" cy="5260777"/>
            <a:chOff x="5029200" y="1535668"/>
            <a:chExt cx="3733800" cy="5260777"/>
          </a:xfrm>
        </p:grpSpPr>
        <p:grpSp>
          <p:nvGrpSpPr>
            <p:cNvPr id="36" name="Group 35"/>
            <p:cNvGrpSpPr/>
            <p:nvPr/>
          </p:nvGrpSpPr>
          <p:grpSpPr>
            <a:xfrm>
              <a:off x="5029200" y="1535668"/>
              <a:ext cx="3733800" cy="5260777"/>
              <a:chOff x="5029200" y="1535668"/>
              <a:chExt cx="3733800" cy="5260777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5257800" y="1877171"/>
                <a:ext cx="3429000" cy="30264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12" name="TextBox 11"/>
              <p:cNvSpPr txBox="1"/>
              <p:nvPr/>
            </p:nvSpPr>
            <p:spPr>
              <a:xfrm>
                <a:off x="5029200" y="1535668"/>
                <a:ext cx="37338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None/>
                </a:pPr>
                <a:r>
                  <a:rPr lang="en-US" dirty="0" smtClean="0"/>
                  <a:t>Tagging Software</a:t>
                </a:r>
                <a:endParaRPr lang="en-US" dirty="0"/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6248400" y="4953000"/>
                <a:ext cx="1164293" cy="400110"/>
              </a:xfrm>
              <a:prstGeom prst="rect">
                <a:avLst/>
              </a:prstGeom>
              <a:solidFill>
                <a:schemeClr val="lt1">
                  <a:alpha val="0"/>
                </a:schemeClr>
              </a:solidFill>
              <a:ln>
                <a:noFill/>
              </a:ln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none" lIns="91440" tIns="45720" rIns="91440" bIns="45720">
                <a:spAutoFit/>
                <a:sp3d prstMaterial="softEdge">
                  <a:bevelT w="29210" h="16510"/>
                  <a:contourClr>
                    <a:schemeClr val="accent4">
                      <a:alpha val="95000"/>
                    </a:schemeClr>
                  </a:contourClr>
                </a:sp3d>
              </a:bodyPr>
              <a:lstStyle/>
              <a:p>
                <a:pPr algn="ctr">
                  <a:buNone/>
                </a:pPr>
                <a:r>
                  <a:rPr lang="en-US" sz="2000" b="1" cap="none" spc="0" dirty="0" smtClean="0">
                    <a:ln>
                      <a:prstDash val="solid"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outerShdw blurRad="88000" dist="50800" dir="5040000" algn="tl">
                        <a:schemeClr val="accent4">
                          <a:tint val="80000"/>
                          <a:satMod val="250000"/>
                          <a:alpha val="45000"/>
                        </a:schemeClr>
                      </a:outerShdw>
                    </a:effectLst>
                  </a:rPr>
                  <a:t>Tagging</a:t>
                </a:r>
                <a:endParaRPr lang="en-US" sz="2000" b="1" cap="none" spc="0" dirty="0">
                  <a:ln>
                    <a:prstDash val="solid"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outerShdw blurRad="88000" dist="50800" dir="5040000" algn="tl">
                      <a:schemeClr val="accent4">
                        <a:tint val="80000"/>
                        <a:satMod val="250000"/>
                        <a:alpha val="45000"/>
                      </a:schemeClr>
                    </a:outerShdw>
                  </a:effectLst>
                </a:endParaRPr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6248400" y="5915224"/>
                <a:ext cx="1154482" cy="400110"/>
              </a:xfrm>
              <a:prstGeom prst="rect">
                <a:avLst/>
              </a:prstGeom>
              <a:solidFill>
                <a:schemeClr val="lt1">
                  <a:alpha val="0"/>
                </a:schemeClr>
              </a:solidFill>
              <a:ln>
                <a:noFill/>
              </a:ln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none" lIns="91440" tIns="45720" rIns="91440" bIns="45720">
                <a:spAutoFit/>
                <a:sp3d prstMaterial="softEdge">
                  <a:bevelT w="29210" h="16510"/>
                  <a:contourClr>
                    <a:schemeClr val="accent4">
                      <a:alpha val="95000"/>
                    </a:schemeClr>
                  </a:contourClr>
                </a:sp3d>
              </a:bodyPr>
              <a:lstStyle/>
              <a:p>
                <a:pPr algn="ctr">
                  <a:buNone/>
                </a:pPr>
                <a:r>
                  <a:rPr lang="en-US" sz="2000" b="1" cap="none" spc="0" dirty="0" smtClean="0">
                    <a:ln>
                      <a:prstDash val="solid"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outerShdw blurRad="88000" dist="50800" dir="5040000" algn="tl">
                        <a:schemeClr val="accent4">
                          <a:tint val="80000"/>
                          <a:satMod val="250000"/>
                          <a:alpha val="45000"/>
                        </a:schemeClr>
                      </a:outerShdw>
                    </a:effectLst>
                  </a:rPr>
                  <a:t>Release</a:t>
                </a:r>
                <a:endParaRPr lang="en-US" sz="2000" b="1" cap="none" spc="0" dirty="0">
                  <a:ln>
                    <a:prstDash val="solid"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outerShdw blurRad="88000" dist="50800" dir="5040000" algn="tl">
                      <a:schemeClr val="accent4">
                        <a:tint val="80000"/>
                        <a:satMod val="250000"/>
                        <a:alpha val="45000"/>
                      </a:schemeClr>
                    </a:outerShdw>
                  </a:effectLst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6248400" y="5434112"/>
                <a:ext cx="1439817" cy="400110"/>
              </a:xfrm>
              <a:prstGeom prst="rect">
                <a:avLst/>
              </a:prstGeom>
              <a:solidFill>
                <a:schemeClr val="lt1">
                  <a:alpha val="0"/>
                </a:schemeClr>
              </a:solidFill>
              <a:ln>
                <a:noFill/>
              </a:ln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none" lIns="91440" tIns="45720" rIns="91440" bIns="45720">
                <a:spAutoFit/>
                <a:sp3d prstMaterial="softEdge">
                  <a:bevelT w="29210" h="16510"/>
                  <a:contourClr>
                    <a:schemeClr val="accent4">
                      <a:alpha val="95000"/>
                    </a:schemeClr>
                  </a:contourClr>
                </a:sp3d>
              </a:bodyPr>
              <a:lstStyle/>
              <a:p>
                <a:pPr algn="ctr">
                  <a:buNone/>
                </a:pPr>
                <a:r>
                  <a:rPr lang="en-US" sz="2000" b="1" cap="none" spc="0" dirty="0" smtClean="0">
                    <a:ln>
                      <a:prstDash val="solid"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outerShdw blurRad="88000" dist="50800" dir="5040000" algn="tl">
                        <a:schemeClr val="accent4">
                          <a:tint val="80000"/>
                          <a:satMod val="250000"/>
                          <a:alpha val="45000"/>
                        </a:schemeClr>
                      </a:outerShdw>
                    </a:effectLst>
                  </a:rPr>
                  <a:t>Recapture</a:t>
                </a:r>
                <a:endParaRPr lang="en-US" sz="2000" b="1" cap="none" spc="0" dirty="0">
                  <a:ln>
                    <a:prstDash val="solid"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outerShdw blurRad="88000" dist="50800" dir="5040000" algn="tl">
                      <a:schemeClr val="accent4">
                        <a:tint val="80000"/>
                        <a:satMod val="250000"/>
                        <a:alpha val="45000"/>
                      </a:schemeClr>
                    </a:outerShdw>
                  </a:effectLst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6248400" y="6396335"/>
                <a:ext cx="1250662" cy="400110"/>
              </a:xfrm>
              <a:prstGeom prst="rect">
                <a:avLst/>
              </a:prstGeom>
              <a:solidFill>
                <a:schemeClr val="lt1">
                  <a:alpha val="0"/>
                </a:schemeClr>
              </a:solidFill>
              <a:ln>
                <a:noFill/>
              </a:ln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none" lIns="91440" tIns="45720" rIns="91440" bIns="45720">
                <a:spAutoFit/>
                <a:sp3d prstMaterial="softEdge">
                  <a:bevelT w="29210" h="16510"/>
                  <a:contourClr>
                    <a:schemeClr val="accent4">
                      <a:alpha val="95000"/>
                    </a:schemeClr>
                  </a:contourClr>
                </a:sp3d>
              </a:bodyPr>
              <a:lstStyle/>
              <a:p>
                <a:pPr algn="ctr">
                  <a:buNone/>
                </a:pPr>
                <a:r>
                  <a:rPr lang="en-US" sz="2000" b="1" dirty="0" smtClean="0">
                    <a:ln>
                      <a:prstDash val="solid"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outerShdw blurRad="88000" dist="50800" dir="5040000" algn="tl">
                        <a:schemeClr val="accent4">
                          <a:tint val="80000"/>
                          <a:satMod val="250000"/>
                          <a:alpha val="45000"/>
                        </a:schemeClr>
                      </a:outerShdw>
                    </a:effectLst>
                  </a:rPr>
                  <a:t>Mortality</a:t>
                </a:r>
                <a:endParaRPr lang="en-US" sz="2000" b="1" cap="none" spc="0" dirty="0">
                  <a:ln>
                    <a:prstDash val="solid"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outerShdw blurRad="88000" dist="50800" dir="5040000" algn="tl">
                      <a:schemeClr val="accent4">
                        <a:tint val="80000"/>
                        <a:satMod val="250000"/>
                        <a:alpha val="45000"/>
                      </a:schemeClr>
                    </a:outerShdw>
                  </a:effectLst>
                </a:endParaRPr>
              </a:p>
            </p:txBody>
          </p:sp>
        </p:grpSp>
        <p:sp>
          <p:nvSpPr>
            <p:cNvPr id="35" name="Rounded Rectangle 34"/>
            <p:cNvSpPr/>
            <p:nvPr/>
          </p:nvSpPr>
          <p:spPr bwMode="auto">
            <a:xfrm>
              <a:off x="5562600" y="4953000"/>
              <a:ext cx="2743200" cy="1828800"/>
            </a:xfrm>
            <a:prstGeom prst="roundRect">
              <a:avLst/>
            </a:prstGeom>
            <a:noFill/>
            <a:ln w="952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509" y="1584902"/>
            <a:ext cx="3249540" cy="3124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49413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359"/>
    </mc:Choice>
    <mc:Fallback xmlns="">
      <p:transition spd="slow" advTm="333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59259E-6 L -0.19584 0.0037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00" y="20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PTAGIS Tagging Software: P3</a:t>
            </a:r>
            <a:endParaRPr lang="en-US" dirty="0"/>
          </a:p>
        </p:txBody>
      </p:sp>
      <p:grpSp>
        <p:nvGrpSpPr>
          <p:cNvPr id="5" name="Group 37"/>
          <p:cNvGrpSpPr/>
          <p:nvPr/>
        </p:nvGrpSpPr>
        <p:grpSpPr>
          <a:xfrm>
            <a:off x="3254231" y="1093856"/>
            <a:ext cx="3733800" cy="5260777"/>
            <a:chOff x="5029200" y="1535668"/>
            <a:chExt cx="3733800" cy="5260777"/>
          </a:xfrm>
        </p:grpSpPr>
        <p:grpSp>
          <p:nvGrpSpPr>
            <p:cNvPr id="6" name="Group 35"/>
            <p:cNvGrpSpPr/>
            <p:nvPr/>
          </p:nvGrpSpPr>
          <p:grpSpPr>
            <a:xfrm>
              <a:off x="5029200" y="1535668"/>
              <a:ext cx="3733800" cy="5260777"/>
              <a:chOff x="5029200" y="1535668"/>
              <a:chExt cx="3733800" cy="5260777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5257800" y="1877171"/>
                <a:ext cx="3429000" cy="30264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12" name="TextBox 11"/>
              <p:cNvSpPr txBox="1"/>
              <p:nvPr/>
            </p:nvSpPr>
            <p:spPr>
              <a:xfrm>
                <a:off x="5029200" y="1535668"/>
                <a:ext cx="37338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buNone/>
                </a:pPr>
                <a:r>
                  <a:rPr lang="en-US" dirty="0" smtClean="0"/>
                  <a:t>Tagging Software</a:t>
                </a:r>
                <a:endParaRPr lang="en-US" dirty="0"/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6248400" y="4953000"/>
                <a:ext cx="1164293" cy="400110"/>
              </a:xfrm>
              <a:prstGeom prst="rect">
                <a:avLst/>
              </a:prstGeom>
              <a:solidFill>
                <a:schemeClr val="lt1">
                  <a:alpha val="0"/>
                </a:schemeClr>
              </a:solidFill>
              <a:ln>
                <a:noFill/>
              </a:ln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none" lIns="91440" tIns="45720" rIns="91440" bIns="45720">
                <a:spAutoFit/>
                <a:sp3d prstMaterial="softEdge">
                  <a:bevelT w="29210" h="16510"/>
                  <a:contourClr>
                    <a:schemeClr val="accent4">
                      <a:alpha val="95000"/>
                    </a:schemeClr>
                  </a:contourClr>
                </a:sp3d>
              </a:bodyPr>
              <a:lstStyle/>
              <a:p>
                <a:pPr algn="ctr">
                  <a:buNone/>
                </a:pPr>
                <a:r>
                  <a:rPr lang="en-US" sz="2000" b="1" cap="none" spc="0" dirty="0" smtClean="0">
                    <a:ln>
                      <a:prstDash val="solid"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outerShdw blurRad="88000" dist="50800" dir="5040000" algn="tl">
                        <a:schemeClr val="accent4">
                          <a:tint val="80000"/>
                          <a:satMod val="250000"/>
                          <a:alpha val="45000"/>
                        </a:schemeClr>
                      </a:outerShdw>
                    </a:effectLst>
                  </a:rPr>
                  <a:t>Tagging</a:t>
                </a:r>
                <a:endParaRPr lang="en-US" sz="2000" b="1" cap="none" spc="0" dirty="0">
                  <a:ln>
                    <a:prstDash val="solid"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outerShdw blurRad="88000" dist="50800" dir="5040000" algn="tl">
                      <a:schemeClr val="accent4">
                        <a:tint val="80000"/>
                        <a:satMod val="250000"/>
                        <a:alpha val="45000"/>
                      </a:schemeClr>
                    </a:outerShdw>
                  </a:effectLst>
                </a:endParaRPr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6248400" y="5915224"/>
                <a:ext cx="1154482" cy="400110"/>
              </a:xfrm>
              <a:prstGeom prst="rect">
                <a:avLst/>
              </a:prstGeom>
              <a:solidFill>
                <a:schemeClr val="lt1">
                  <a:alpha val="0"/>
                </a:schemeClr>
              </a:solidFill>
              <a:ln>
                <a:noFill/>
              </a:ln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none" lIns="91440" tIns="45720" rIns="91440" bIns="45720">
                <a:spAutoFit/>
                <a:sp3d prstMaterial="softEdge">
                  <a:bevelT w="29210" h="16510"/>
                  <a:contourClr>
                    <a:schemeClr val="accent4">
                      <a:alpha val="95000"/>
                    </a:schemeClr>
                  </a:contourClr>
                </a:sp3d>
              </a:bodyPr>
              <a:lstStyle/>
              <a:p>
                <a:pPr algn="ctr">
                  <a:buNone/>
                </a:pPr>
                <a:r>
                  <a:rPr lang="en-US" sz="2000" b="1" cap="none" spc="0" dirty="0" smtClean="0">
                    <a:ln>
                      <a:prstDash val="solid"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outerShdw blurRad="88000" dist="50800" dir="5040000" algn="tl">
                        <a:schemeClr val="accent4">
                          <a:tint val="80000"/>
                          <a:satMod val="250000"/>
                          <a:alpha val="45000"/>
                        </a:schemeClr>
                      </a:outerShdw>
                    </a:effectLst>
                  </a:rPr>
                  <a:t>Release</a:t>
                </a:r>
                <a:endParaRPr lang="en-US" sz="2000" b="1" cap="none" spc="0" dirty="0">
                  <a:ln>
                    <a:prstDash val="solid"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outerShdw blurRad="88000" dist="50800" dir="5040000" algn="tl">
                      <a:schemeClr val="accent4">
                        <a:tint val="80000"/>
                        <a:satMod val="250000"/>
                        <a:alpha val="45000"/>
                      </a:schemeClr>
                    </a:outerShdw>
                  </a:effectLst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6248400" y="5434112"/>
                <a:ext cx="1439817" cy="400110"/>
              </a:xfrm>
              <a:prstGeom prst="rect">
                <a:avLst/>
              </a:prstGeom>
              <a:solidFill>
                <a:schemeClr val="lt1">
                  <a:alpha val="0"/>
                </a:schemeClr>
              </a:solidFill>
              <a:ln>
                <a:noFill/>
              </a:ln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none" lIns="91440" tIns="45720" rIns="91440" bIns="45720">
                <a:spAutoFit/>
                <a:sp3d prstMaterial="softEdge">
                  <a:bevelT w="29210" h="16510"/>
                  <a:contourClr>
                    <a:schemeClr val="accent4">
                      <a:alpha val="95000"/>
                    </a:schemeClr>
                  </a:contourClr>
                </a:sp3d>
              </a:bodyPr>
              <a:lstStyle/>
              <a:p>
                <a:pPr algn="ctr">
                  <a:buNone/>
                </a:pPr>
                <a:r>
                  <a:rPr lang="en-US" sz="2000" b="1" cap="none" spc="0" dirty="0" smtClean="0">
                    <a:ln>
                      <a:prstDash val="solid"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outerShdw blurRad="88000" dist="50800" dir="5040000" algn="tl">
                        <a:schemeClr val="accent4">
                          <a:tint val="80000"/>
                          <a:satMod val="250000"/>
                          <a:alpha val="45000"/>
                        </a:schemeClr>
                      </a:outerShdw>
                    </a:effectLst>
                  </a:rPr>
                  <a:t>Recapture</a:t>
                </a:r>
                <a:endParaRPr lang="en-US" sz="2000" b="1" cap="none" spc="0" dirty="0">
                  <a:ln>
                    <a:prstDash val="solid"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outerShdw blurRad="88000" dist="50800" dir="5040000" algn="tl">
                      <a:schemeClr val="accent4">
                        <a:tint val="80000"/>
                        <a:satMod val="250000"/>
                        <a:alpha val="45000"/>
                      </a:schemeClr>
                    </a:outerShdw>
                  </a:effectLst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6248400" y="6396335"/>
                <a:ext cx="1250662" cy="400110"/>
              </a:xfrm>
              <a:prstGeom prst="rect">
                <a:avLst/>
              </a:prstGeom>
              <a:solidFill>
                <a:schemeClr val="lt1">
                  <a:alpha val="0"/>
                </a:schemeClr>
              </a:solidFill>
              <a:ln>
                <a:noFill/>
              </a:ln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none" lIns="91440" tIns="45720" rIns="91440" bIns="45720">
                <a:spAutoFit/>
                <a:sp3d prstMaterial="softEdge">
                  <a:bevelT w="29210" h="16510"/>
                  <a:contourClr>
                    <a:schemeClr val="accent4">
                      <a:alpha val="95000"/>
                    </a:schemeClr>
                  </a:contourClr>
                </a:sp3d>
              </a:bodyPr>
              <a:lstStyle/>
              <a:p>
                <a:pPr algn="ctr">
                  <a:buNone/>
                </a:pPr>
                <a:r>
                  <a:rPr lang="en-US" sz="2000" b="1" dirty="0" smtClean="0">
                    <a:ln>
                      <a:prstDash val="solid"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outerShdw blurRad="88000" dist="50800" dir="5040000" algn="tl">
                        <a:schemeClr val="accent4">
                          <a:tint val="80000"/>
                          <a:satMod val="250000"/>
                          <a:alpha val="45000"/>
                        </a:schemeClr>
                      </a:outerShdw>
                    </a:effectLst>
                  </a:rPr>
                  <a:t>Mortality</a:t>
                </a:r>
                <a:endParaRPr lang="en-US" sz="2000" b="1" cap="none" spc="0" dirty="0">
                  <a:ln>
                    <a:prstDash val="solid"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outerShdw blurRad="88000" dist="50800" dir="5040000" algn="tl">
                      <a:schemeClr val="accent4">
                        <a:tint val="80000"/>
                        <a:satMod val="250000"/>
                        <a:alpha val="45000"/>
                      </a:schemeClr>
                    </a:outerShdw>
                  </a:effectLst>
                </a:endParaRPr>
              </a:p>
            </p:txBody>
          </p:sp>
        </p:grpSp>
        <p:sp>
          <p:nvSpPr>
            <p:cNvPr id="35" name="Rounded Rectangle 34"/>
            <p:cNvSpPr/>
            <p:nvPr/>
          </p:nvSpPr>
          <p:spPr bwMode="auto">
            <a:xfrm>
              <a:off x="5562600" y="4953000"/>
              <a:ext cx="2743200" cy="1828800"/>
            </a:xfrm>
            <a:prstGeom prst="roundRect">
              <a:avLst/>
            </a:prstGeom>
            <a:noFill/>
            <a:ln w="9525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01600">
                <a:schemeClr val="accent1">
                  <a:satMod val="175000"/>
                  <a:alpha val="40000"/>
                </a:schemeClr>
              </a:glo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815831" y="1096833"/>
            <a:ext cx="2667000" cy="1646368"/>
            <a:chOff x="1007806" y="1600200"/>
            <a:chExt cx="2497394" cy="1646368"/>
          </a:xfrm>
        </p:grpSpPr>
        <p:grpSp>
          <p:nvGrpSpPr>
            <p:cNvPr id="24" name="Group 23"/>
            <p:cNvGrpSpPr/>
            <p:nvPr/>
          </p:nvGrpSpPr>
          <p:grpSpPr>
            <a:xfrm>
              <a:off x="1007806" y="1600200"/>
              <a:ext cx="1710834" cy="1646368"/>
              <a:chOff x="838200" y="1600200"/>
              <a:chExt cx="1894138" cy="1789530"/>
            </a:xfrm>
          </p:grpSpPr>
          <p:pic>
            <p:nvPicPr>
              <p:cNvPr id="8197" name="Picture 5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928280" y="1903033"/>
                <a:ext cx="1804058" cy="14866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</p:spPr>
          </p:pic>
          <p:sp>
            <p:nvSpPr>
              <p:cNvPr id="23" name="TextBox 22"/>
              <p:cNvSpPr txBox="1"/>
              <p:nvPr/>
            </p:nvSpPr>
            <p:spPr>
              <a:xfrm>
                <a:off x="838200" y="1600200"/>
                <a:ext cx="17526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None/>
                </a:pPr>
                <a:r>
                  <a:rPr lang="en-US" sz="1400" dirty="0" smtClean="0"/>
                  <a:t>PIT Tag Reader</a:t>
                </a:r>
                <a:endParaRPr lang="en-US" sz="1400" dirty="0"/>
              </a:p>
            </p:txBody>
          </p:sp>
        </p:grpSp>
        <p:cxnSp>
          <p:nvCxnSpPr>
            <p:cNvPr id="37" name="Straight Connector 25"/>
            <p:cNvCxnSpPr/>
            <p:nvPr/>
          </p:nvCxnSpPr>
          <p:spPr bwMode="auto">
            <a:xfrm>
              <a:off x="2384481" y="3017967"/>
              <a:ext cx="1120719" cy="106233"/>
            </a:xfrm>
            <a:prstGeom prst="curvedConnector3">
              <a:avLst>
                <a:gd name="adj1" fmla="val 50000"/>
              </a:avLst>
            </a:prstGeom>
            <a:noFill/>
            <a:ln w="28575" cap="flat" cmpd="sng" algn="ctr">
              <a:solidFill>
                <a:schemeClr val="accent1">
                  <a:lumMod val="75000"/>
                  <a:alpha val="96000"/>
                </a:schemeClr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52" name="Group 51"/>
          <p:cNvGrpSpPr/>
          <p:nvPr/>
        </p:nvGrpSpPr>
        <p:grpSpPr>
          <a:xfrm>
            <a:off x="815831" y="3306633"/>
            <a:ext cx="3810000" cy="2743200"/>
            <a:chOff x="838200" y="2200793"/>
            <a:chExt cx="3810000" cy="2667000"/>
          </a:xfrm>
        </p:grpSpPr>
        <p:pic>
          <p:nvPicPr>
            <p:cNvPr id="8199" name="Picture 7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900112" y="3810000"/>
              <a:ext cx="1766888" cy="1057793"/>
            </a:xfrm>
            <a:prstGeom prst="rect">
              <a:avLst/>
            </a:prstGeom>
            <a:ln>
              <a:headEnd/>
              <a:tailEnd/>
            </a:ln>
            <a:effectLst>
              <a:glow rad="101600">
                <a:schemeClr val="accent1">
                  <a:satMod val="175000"/>
                  <a:alpha val="40000"/>
                </a:scheme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1001">
              <a:schemeClr val="lt1"/>
            </a:fillRef>
            <a:effectRef idx="2">
              <a:schemeClr val="accent1"/>
            </a:effectRef>
            <a:fontRef idx="minor">
              <a:schemeClr val="lt1"/>
            </a:fontRef>
          </p:style>
        </p:pic>
        <p:sp>
          <p:nvSpPr>
            <p:cNvPr id="48" name="TextBox 47"/>
            <p:cNvSpPr txBox="1"/>
            <p:nvPr/>
          </p:nvSpPr>
          <p:spPr>
            <a:xfrm>
              <a:off x="838200" y="3581400"/>
              <a:ext cx="17526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sz="1400" dirty="0" smtClean="0"/>
                <a:t>Digital Balance</a:t>
              </a:r>
              <a:endParaRPr lang="en-US" sz="1400" dirty="0"/>
            </a:p>
          </p:txBody>
        </p:sp>
        <p:cxnSp>
          <p:nvCxnSpPr>
            <p:cNvPr id="49" name="Straight Connector 25"/>
            <p:cNvCxnSpPr/>
            <p:nvPr/>
          </p:nvCxnSpPr>
          <p:spPr bwMode="auto">
            <a:xfrm flipV="1">
              <a:off x="2590800" y="2200793"/>
              <a:ext cx="2057400" cy="1990207"/>
            </a:xfrm>
            <a:prstGeom prst="curvedConnector3">
              <a:avLst>
                <a:gd name="adj1" fmla="val 85125"/>
              </a:avLst>
            </a:prstGeom>
            <a:noFill/>
            <a:ln w="28575" cap="flat" cmpd="sng" algn="ctr">
              <a:solidFill>
                <a:schemeClr val="accent1">
                  <a:lumMod val="75000"/>
                  <a:alpha val="96000"/>
                </a:schemeClr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59" name="Group 58"/>
          <p:cNvGrpSpPr/>
          <p:nvPr/>
        </p:nvGrpSpPr>
        <p:grpSpPr>
          <a:xfrm>
            <a:off x="892031" y="2925633"/>
            <a:ext cx="2590800" cy="1676400"/>
            <a:chOff x="838200" y="3429000"/>
            <a:chExt cx="2590800" cy="1676400"/>
          </a:xfrm>
        </p:grpSpPr>
        <p:grpSp>
          <p:nvGrpSpPr>
            <p:cNvPr id="53" name="Group 52"/>
            <p:cNvGrpSpPr/>
            <p:nvPr/>
          </p:nvGrpSpPr>
          <p:grpSpPr>
            <a:xfrm>
              <a:off x="838200" y="3429000"/>
              <a:ext cx="1828800" cy="1676400"/>
              <a:chOff x="838200" y="5029200"/>
              <a:chExt cx="1828800" cy="1676400"/>
            </a:xfrm>
          </p:grpSpPr>
          <p:sp>
            <p:nvSpPr>
              <p:cNvPr id="36" name="TextBox 35"/>
              <p:cNvSpPr txBox="1"/>
              <p:nvPr/>
            </p:nvSpPr>
            <p:spPr>
              <a:xfrm>
                <a:off x="914400" y="5029200"/>
                <a:ext cx="17526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None/>
                </a:pPr>
                <a:r>
                  <a:rPr lang="en-US" sz="1400" dirty="0" smtClean="0"/>
                  <a:t>Digitizer Tablet</a:t>
                </a:r>
                <a:endParaRPr lang="en-US" sz="1400" dirty="0"/>
              </a:p>
            </p:txBody>
          </p:sp>
          <p:pic>
            <p:nvPicPr>
              <p:cNvPr id="8198" name="Picture 6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838200" y="5303904"/>
                <a:ext cx="1752600" cy="14016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</p:spPr>
          </p:pic>
        </p:grpSp>
        <p:cxnSp>
          <p:nvCxnSpPr>
            <p:cNvPr id="26" name="Straight Connector 25"/>
            <p:cNvCxnSpPr/>
            <p:nvPr/>
          </p:nvCxnSpPr>
          <p:spPr bwMode="auto">
            <a:xfrm>
              <a:off x="2362200" y="3808412"/>
              <a:ext cx="1066800" cy="1588"/>
            </a:xfrm>
            <a:prstGeom prst="curvedConnector3">
              <a:avLst>
                <a:gd name="adj1" fmla="val 50000"/>
              </a:avLst>
            </a:prstGeom>
            <a:noFill/>
            <a:ln w="28575" cap="flat" cmpd="sng" algn="ctr">
              <a:solidFill>
                <a:schemeClr val="accent1">
                  <a:lumMod val="75000"/>
                  <a:alpha val="96000"/>
                </a:schemeClr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33" name="Straight Connector 25"/>
            <p:cNvCxnSpPr/>
            <p:nvPr/>
          </p:nvCxnSpPr>
          <p:spPr bwMode="auto">
            <a:xfrm>
              <a:off x="2438400" y="4419600"/>
              <a:ext cx="990600" cy="1588"/>
            </a:xfrm>
            <a:prstGeom prst="curvedConnector3">
              <a:avLst>
                <a:gd name="adj1" fmla="val 50000"/>
              </a:avLst>
            </a:prstGeom>
            <a:noFill/>
            <a:ln w="28575" cap="flat" cmpd="sng" algn="ctr">
              <a:solidFill>
                <a:schemeClr val="accent1">
                  <a:lumMod val="75000"/>
                  <a:alpha val="96000"/>
                </a:schemeClr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3198984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594"/>
    </mc:Choice>
    <mc:Fallback xmlns="">
      <p:transition spd="slow" advTm="235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P3 Tagging File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838200"/>
            <a:ext cx="4648200" cy="5863360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029200" y="1066800"/>
            <a:ext cx="40386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Defined in the </a:t>
            </a:r>
            <a:r>
              <a:rPr lang="en-US" i="1" u="sng" dirty="0" smtClean="0"/>
              <a:t>2009 PIT Tag Specification Document</a:t>
            </a:r>
          </a:p>
          <a:p>
            <a:endParaRPr lang="en-US" dirty="0" smtClean="0"/>
          </a:p>
          <a:p>
            <a:r>
              <a:rPr lang="en-US" dirty="0" smtClean="0"/>
              <a:t>ASCII format, designed for DOS systems</a:t>
            </a:r>
          </a:p>
          <a:p>
            <a:endParaRPr lang="en-US" dirty="0" smtClean="0"/>
          </a:p>
          <a:p>
            <a:r>
              <a:rPr lang="en-US" dirty="0" smtClean="0"/>
              <a:t>Pros: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dirty="0" smtClean="0"/>
              <a:t>Well-defined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dirty="0" smtClean="0"/>
              <a:t>Compact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dirty="0" smtClean="0"/>
              <a:t>Human readable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dirty="0" smtClean="0"/>
              <a:t>Security through obscurity</a:t>
            </a:r>
          </a:p>
          <a:p>
            <a:r>
              <a:rPr lang="en-US" dirty="0" smtClean="0"/>
              <a:t>Cons: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dirty="0" smtClean="0"/>
              <a:t>Difficult/costly to extend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dirty="0" smtClean="0"/>
              <a:t>Fragile formatting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dirty="0" smtClean="0"/>
              <a:t>Non-standard: requires custom software to parse/validate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0624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P3 Tagging Software Data Submission</a:t>
            </a:r>
            <a:endParaRPr lang="en-US" dirty="0"/>
          </a:p>
        </p:txBody>
      </p:sp>
      <p:pic>
        <p:nvPicPr>
          <p:cNvPr id="5122" name="Picture 2" descr="C:\Users\john\AppData\Local\Microsoft\Windows\Temporary Internet Files\Content.Outlook\AIVCPVOD\P3_Upload_Screensho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981075"/>
            <a:ext cx="6781800" cy="5572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2127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12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11111E-6 L -0.33334 -0.0555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67" y="-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P3 Tagging Software Data Submission</a:t>
            </a:r>
            <a:endParaRPr lang="en-US" dirty="0"/>
          </a:p>
        </p:txBody>
      </p:sp>
      <p:pic>
        <p:nvPicPr>
          <p:cNvPr id="5122" name="Picture 2" descr="C:\Users\john\AppData\Local\Microsoft\Windows\Temporary Internet Files\Content.Outlook\AIVCPVOD\P3_Upload_Screensho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096" y="2010435"/>
            <a:ext cx="2202964" cy="1810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3243172" y="4674993"/>
            <a:ext cx="3395059" cy="1770532"/>
            <a:chOff x="3464868" y="4674993"/>
            <a:chExt cx="3395059" cy="1770532"/>
          </a:xfrm>
        </p:grpSpPr>
        <p:sp>
          <p:nvSpPr>
            <p:cNvPr id="5" name="Right Arrow 4"/>
            <p:cNvSpPr/>
            <p:nvPr/>
          </p:nvSpPr>
          <p:spPr bwMode="auto">
            <a:xfrm>
              <a:off x="3464868" y="5080000"/>
              <a:ext cx="1746250" cy="685800"/>
            </a:xfrm>
            <a:prstGeom prst="rightArrow">
              <a:avLst>
                <a:gd name="adj1" fmla="val 50000"/>
                <a:gd name="adj2" fmla="val 51056"/>
              </a:avLst>
            </a:prstGeom>
            <a:gradFill flip="none" rotWithShape="1">
              <a:gsLst>
                <a:gs pos="0">
                  <a:schemeClr val="tx2">
                    <a:lumMod val="40000"/>
                    <a:lumOff val="60000"/>
                    <a:alpha val="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  <a:gs pos="50000">
                  <a:srgbClr val="E46C0A"/>
                </a:gs>
              </a:gsLst>
              <a:lin ang="17340000" scaled="0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42900" marR="0" indent="-342900" algn="ctr" defTabSz="91440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tabLst/>
              </a:pPr>
              <a:r>
                <a:rPr lang="en-US" b="1" dirty="0" smtClean="0">
                  <a:solidFill>
                    <a:schemeClr val="bg1"/>
                  </a:solidFill>
                  <a:latin typeface="+mj-lt"/>
                </a:rPr>
                <a:t>Upload (FTP)</a:t>
              </a: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4775842" y="4674993"/>
              <a:ext cx="2084085" cy="1770532"/>
              <a:chOff x="4775842" y="4903593"/>
              <a:chExt cx="2084085" cy="1770532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4775842" y="6304793"/>
                <a:ext cx="208408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buNone/>
                </a:pPr>
                <a:r>
                  <a:rPr lang="en-US" dirty="0" smtClean="0">
                    <a:solidFill>
                      <a:schemeClr val="bg1"/>
                    </a:solidFill>
                  </a:rPr>
                  <a:t>PTAGIS Server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  <p:pic>
            <p:nvPicPr>
              <p:cNvPr id="8" name="Picture 3" descr="C:\Documents and Settings\john\Local Settings\Temporary Internet Files\Content.IE5\18PZXMZM\MCj04348450000[1].png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5219699" y="4903593"/>
                <a:ext cx="1196370" cy="1344807"/>
              </a:xfrm>
              <a:prstGeom prst="rect">
                <a:avLst/>
              </a:prstGeom>
              <a:noFill/>
            </p:spPr>
          </p:pic>
        </p:grpSp>
      </p:grpSp>
      <p:grpSp>
        <p:nvGrpSpPr>
          <p:cNvPr id="9" name="Group 8"/>
          <p:cNvGrpSpPr/>
          <p:nvPr/>
        </p:nvGrpSpPr>
        <p:grpSpPr>
          <a:xfrm>
            <a:off x="4857809" y="843859"/>
            <a:ext cx="3699175" cy="3319479"/>
            <a:chOff x="4864742" y="1085850"/>
            <a:chExt cx="3699175" cy="3319479"/>
          </a:xfrm>
        </p:grpSpPr>
        <p:sp>
          <p:nvSpPr>
            <p:cNvPr id="10" name="Up Arrow 9"/>
            <p:cNvSpPr/>
            <p:nvPr/>
          </p:nvSpPr>
          <p:spPr bwMode="auto">
            <a:xfrm>
              <a:off x="5511800" y="3719529"/>
              <a:ext cx="533400" cy="685800"/>
            </a:xfrm>
            <a:prstGeom prst="upArrow">
              <a:avLst/>
            </a:prstGeom>
            <a:gradFill flip="none" rotWithShape="1">
              <a:gsLst>
                <a:gs pos="0">
                  <a:schemeClr val="tx2">
                    <a:lumMod val="40000"/>
                    <a:lumOff val="60000"/>
                    <a:alpha val="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  <a:gs pos="50000">
                  <a:srgbClr val="E46C0A"/>
                </a:gs>
              </a:gsLst>
              <a:lin ang="17340000" scaled="0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indent="-342900" defTabSz="914400" eaLnBrk="0" fontAlgn="base" hangingPunct="0">
                <a:spcBef>
                  <a:spcPct val="20000"/>
                </a:spcBef>
                <a:spcAft>
                  <a:spcPct val="0"/>
                </a:spcAft>
                <a:buFontTx/>
                <a:buChar char="•"/>
              </a:pPr>
              <a:endParaRPr lang="en-US" smtClean="0">
                <a:latin typeface="Arial" pitchFamily="34" charset="0"/>
              </a:endParaRPr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4864742" y="1085850"/>
              <a:ext cx="3699175" cy="2692398"/>
              <a:chOff x="4864742" y="1085850"/>
              <a:chExt cx="3699175" cy="2692398"/>
            </a:xfrm>
          </p:grpSpPr>
          <p:sp>
            <p:nvSpPr>
              <p:cNvPr id="12" name="Rounded Rectangle 11"/>
              <p:cNvSpPr/>
              <p:nvPr/>
            </p:nvSpPr>
            <p:spPr>
              <a:xfrm>
                <a:off x="4867892" y="1098550"/>
                <a:ext cx="3556000" cy="2679698"/>
              </a:xfrm>
              <a:prstGeom prst="roundRect">
                <a:avLst>
                  <a:gd name="adj" fmla="val 3250"/>
                </a:avLst>
              </a:prstGeom>
              <a:gradFill>
                <a:gsLst>
                  <a:gs pos="1000">
                    <a:schemeClr val="accent1">
                      <a:lumMod val="75000"/>
                      <a:alpha val="68000"/>
                    </a:schemeClr>
                  </a:gs>
                  <a:gs pos="100000">
                    <a:schemeClr val="accent1">
                      <a:lumMod val="60000"/>
                      <a:lumOff val="40000"/>
                      <a:alpha val="0"/>
                    </a:schemeClr>
                  </a:gs>
                </a:gsLst>
                <a:lin ang="6060000" scaled="0"/>
              </a:gradFill>
              <a:ln>
                <a:gradFill flip="none" rotWithShape="1"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580000" scaled="0"/>
                  <a:tileRect/>
                </a:gra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3" name="Group 12"/>
              <p:cNvGrpSpPr/>
              <p:nvPr/>
            </p:nvGrpSpPr>
            <p:grpSpPr>
              <a:xfrm>
                <a:off x="5007918" y="1420164"/>
                <a:ext cx="3555999" cy="2265071"/>
                <a:chOff x="4995218" y="1267764"/>
                <a:chExt cx="3555999" cy="2265071"/>
              </a:xfrm>
            </p:grpSpPr>
            <p:sp>
              <p:nvSpPr>
                <p:cNvPr id="17" name="TextBox 16"/>
                <p:cNvSpPr txBox="1"/>
                <p:nvPr/>
              </p:nvSpPr>
              <p:spPr>
                <a:xfrm>
                  <a:off x="5173479" y="1676400"/>
                  <a:ext cx="3004447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buNone/>
                  </a:pPr>
                  <a:r>
                    <a:rPr lang="en-US" sz="2000" dirty="0" err="1" smtClean="0">
                      <a:solidFill>
                        <a:srgbClr val="FFFFFF"/>
                      </a:solidFill>
                    </a:rPr>
                    <a:t>www.ptagis.org</a:t>
                  </a:r>
                  <a:endParaRPr lang="en-US" sz="2000" dirty="0">
                    <a:solidFill>
                      <a:srgbClr val="FFFFFF"/>
                    </a:solidFill>
                  </a:endParaRPr>
                </a:p>
              </p:txBody>
            </p:sp>
            <p:pic>
              <p:nvPicPr>
                <p:cNvPr id="18" name="Picture 7"/>
                <p:cNvPicPr>
                  <a:picLocks noChangeAspect="1" noChangeArrowheads="1"/>
                </p:cNvPicPr>
                <p:nvPr/>
              </p:nvPicPr>
              <p:blipFill>
                <a:blip r:embed="rId5"/>
                <a:srcRect l="-3106" t="11774" r="-14054" b="11180"/>
                <a:stretch>
                  <a:fillRect/>
                </a:stretch>
              </p:blipFill>
              <p:spPr bwMode="auto">
                <a:xfrm>
                  <a:off x="4995218" y="1427677"/>
                  <a:ext cx="3555999" cy="201091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19" name="Picture 18" descr="browser.png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5071877" y="1267764"/>
                  <a:ext cx="3092474" cy="2265071"/>
                </a:xfrm>
                <a:prstGeom prst="rect">
                  <a:avLst/>
                </a:prstGeom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p:spPr>
            </p:pic>
          </p:grpSp>
          <p:grpSp>
            <p:nvGrpSpPr>
              <p:cNvPr id="14" name="Group 13"/>
              <p:cNvGrpSpPr/>
              <p:nvPr/>
            </p:nvGrpSpPr>
            <p:grpSpPr>
              <a:xfrm>
                <a:off x="4864742" y="1085850"/>
                <a:ext cx="3495735" cy="374590"/>
                <a:chOff x="4864742" y="1085850"/>
                <a:chExt cx="3495735" cy="374590"/>
              </a:xfrm>
            </p:grpSpPr>
            <p:sp>
              <p:nvSpPr>
                <p:cNvPr id="15" name="Rectangle 14"/>
                <p:cNvSpPr/>
                <p:nvPr/>
              </p:nvSpPr>
              <p:spPr>
                <a:xfrm>
                  <a:off x="4864742" y="1098550"/>
                  <a:ext cx="3495735" cy="361890"/>
                </a:xfrm>
                <a:prstGeom prst="rect">
                  <a:avLst/>
                </a:prstGeom>
                <a:gradFill flip="none" rotWithShape="1">
                  <a:gsLst>
                    <a:gs pos="32000">
                      <a:schemeClr val="accent1">
                        <a:lumMod val="75000"/>
                      </a:schemeClr>
                    </a:gs>
                    <a:gs pos="100000">
                      <a:schemeClr val="accent1">
                        <a:tint val="50000"/>
                        <a:shade val="100000"/>
                        <a:satMod val="350000"/>
                        <a:alpha val="0"/>
                      </a:schemeClr>
                    </a:gs>
                    <a:gs pos="0">
                      <a:schemeClr val="accent1">
                        <a:lumMod val="75000"/>
                        <a:alpha val="0"/>
                      </a:schemeClr>
                    </a:gs>
                    <a:gs pos="72000">
                      <a:schemeClr val="accent1">
                        <a:lumMod val="75000"/>
                      </a:schemeClr>
                    </a:gs>
                  </a:gsLst>
                  <a:lin ang="0" scaled="1"/>
                  <a:tileRect/>
                </a:gra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TextBox 15"/>
                <p:cNvSpPr txBox="1"/>
                <p:nvPr/>
              </p:nvSpPr>
              <p:spPr>
                <a:xfrm>
                  <a:off x="5413575" y="1085850"/>
                  <a:ext cx="239806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buNone/>
                  </a:pPr>
                  <a:r>
                    <a:rPr lang="en-US" dirty="0" smtClean="0">
                      <a:solidFill>
                        <a:schemeClr val="bg1"/>
                      </a:solidFill>
                    </a:rPr>
                    <a:t>PTAGIS Web Site</a:t>
                  </a:r>
                  <a:endParaRPr lang="en-US" dirty="0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grpSp>
        <p:nvGrpSpPr>
          <p:cNvPr id="33" name="Group 40"/>
          <p:cNvGrpSpPr/>
          <p:nvPr/>
        </p:nvGrpSpPr>
        <p:grpSpPr>
          <a:xfrm>
            <a:off x="530302" y="4465186"/>
            <a:ext cx="2398068" cy="2364046"/>
            <a:chOff x="977900" y="4086225"/>
            <a:chExt cx="2398068" cy="2328487"/>
          </a:xfrm>
        </p:grpSpPr>
        <p:sp>
          <p:nvSpPr>
            <p:cNvPr id="37" name="Rounded Rectangle 36"/>
            <p:cNvSpPr/>
            <p:nvPr/>
          </p:nvSpPr>
          <p:spPr>
            <a:xfrm>
              <a:off x="1077269" y="4086225"/>
              <a:ext cx="2085032" cy="2172087"/>
            </a:xfrm>
            <a:prstGeom prst="roundRect">
              <a:avLst>
                <a:gd name="adj" fmla="val 3250"/>
              </a:avLst>
            </a:prstGeom>
            <a:gradFill>
              <a:gsLst>
                <a:gs pos="1000">
                  <a:schemeClr val="accent1">
                    <a:lumMod val="75000"/>
                    <a:alpha val="68000"/>
                  </a:schemeClr>
                </a:gs>
                <a:gs pos="100000">
                  <a:schemeClr val="accent1">
                    <a:lumMod val="60000"/>
                    <a:lumOff val="40000"/>
                    <a:alpha val="0"/>
                  </a:schemeClr>
                </a:gs>
              </a:gsLst>
              <a:lin ang="6060000" scaled="0"/>
            </a:gradFill>
            <a:ln w="22225" cap="flat" cmpd="sng" algn="ctr"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558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977900" y="6050935"/>
              <a:ext cx="2398068" cy="363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None/>
              </a:pPr>
              <a:r>
                <a:rPr lang="en-US" dirty="0" smtClean="0">
                  <a:solidFill>
                    <a:schemeClr val="bg1"/>
                  </a:solidFill>
                  <a:latin typeface="Calibri"/>
                  <a:cs typeface="Calibri"/>
                </a:rPr>
                <a:t>Tagging </a:t>
              </a:r>
              <a:r>
                <a:rPr lang="en-US" dirty="0">
                  <a:solidFill>
                    <a:schemeClr val="bg1"/>
                  </a:solidFill>
                  <a:latin typeface="Calibri"/>
                  <a:cs typeface="Calibri"/>
                </a:rPr>
                <a:t>Data Files</a:t>
              </a:r>
            </a:p>
          </p:txBody>
        </p:sp>
      </p:grpSp>
      <p:sp>
        <p:nvSpPr>
          <p:cNvPr id="51" name="Up Arrow 50"/>
          <p:cNvSpPr/>
          <p:nvPr/>
        </p:nvSpPr>
        <p:spPr bwMode="auto">
          <a:xfrm rot="10800000">
            <a:off x="1405487" y="3855586"/>
            <a:ext cx="533400" cy="685800"/>
          </a:xfrm>
          <a:prstGeom prst="upArrow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  <a:gs pos="50000">
                <a:srgbClr val="E46C0A"/>
              </a:gs>
            </a:gsLst>
            <a:lin ang="1734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indent="-342900"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mtClean="0">
              <a:latin typeface="Arial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910793" y="4680476"/>
            <a:ext cx="1371600" cy="1650489"/>
            <a:chOff x="910793" y="4680476"/>
            <a:chExt cx="1371600" cy="1650489"/>
          </a:xfrm>
        </p:grpSpPr>
        <p:pic>
          <p:nvPicPr>
            <p:cNvPr id="52" name="Picture 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0793" y="4680476"/>
              <a:ext cx="1066800" cy="1345689"/>
            </a:xfrm>
            <a:prstGeom prst="rect">
              <a:avLst/>
            </a:prstGeom>
            <a:noFill/>
            <a:ln>
              <a:noFill/>
            </a:ln>
            <a:effectLst>
              <a:glow rad="101600">
                <a:schemeClr val="accent1">
                  <a:satMod val="175000"/>
                  <a:alpha val="40000"/>
                </a:schemeClr>
              </a:glow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3" name="Picture 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3193" y="4832876"/>
              <a:ext cx="1066800" cy="1345689"/>
            </a:xfrm>
            <a:prstGeom prst="rect">
              <a:avLst/>
            </a:prstGeom>
            <a:noFill/>
            <a:ln>
              <a:noFill/>
            </a:ln>
            <a:effectLst>
              <a:glow rad="101600">
                <a:schemeClr val="accent1">
                  <a:satMod val="175000"/>
                  <a:alpha val="40000"/>
                </a:schemeClr>
              </a:glow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4" name="Picture 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5593" y="4985276"/>
              <a:ext cx="1066800" cy="1345689"/>
            </a:xfrm>
            <a:prstGeom prst="rect">
              <a:avLst/>
            </a:prstGeom>
            <a:noFill/>
            <a:ln>
              <a:noFill/>
            </a:ln>
            <a:effectLst>
              <a:glow rad="101600">
                <a:schemeClr val="accent1">
                  <a:satMod val="175000"/>
                  <a:alpha val="40000"/>
                </a:schemeClr>
              </a:glow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5" name="Group 54"/>
          <p:cNvGrpSpPr/>
          <p:nvPr/>
        </p:nvGrpSpPr>
        <p:grpSpPr>
          <a:xfrm>
            <a:off x="6123806" y="4360877"/>
            <a:ext cx="2452242" cy="2388804"/>
            <a:chOff x="6123806" y="4360877"/>
            <a:chExt cx="2452242" cy="2388804"/>
          </a:xfrm>
        </p:grpSpPr>
        <p:grpSp>
          <p:nvGrpSpPr>
            <p:cNvPr id="21" name="Group 20"/>
            <p:cNvGrpSpPr/>
            <p:nvPr/>
          </p:nvGrpSpPr>
          <p:grpSpPr>
            <a:xfrm>
              <a:off x="6123806" y="4360877"/>
              <a:ext cx="2452242" cy="2297483"/>
              <a:chOff x="6215482" y="4291029"/>
              <a:chExt cx="2452242" cy="2297483"/>
            </a:xfrm>
          </p:grpSpPr>
          <p:grpSp>
            <p:nvGrpSpPr>
              <p:cNvPr id="26" name="Group 25"/>
              <p:cNvGrpSpPr/>
              <p:nvPr/>
            </p:nvGrpSpPr>
            <p:grpSpPr>
              <a:xfrm>
                <a:off x="7049785" y="4291029"/>
                <a:ext cx="1356291" cy="865171"/>
                <a:chOff x="816800" y="2912989"/>
                <a:chExt cx="1508125" cy="962025"/>
              </a:xfrm>
            </p:grpSpPr>
            <p:sp>
              <p:nvSpPr>
                <p:cNvPr id="30" name="Flowchart: Magnetic Disk 2"/>
                <p:cNvSpPr/>
                <p:nvPr/>
              </p:nvSpPr>
              <p:spPr>
                <a:xfrm>
                  <a:off x="829500" y="2925689"/>
                  <a:ext cx="1495425" cy="949325"/>
                </a:xfrm>
                <a:prstGeom prst="flowChartMagneticDisk">
                  <a:avLst/>
                </a:prstGeom>
                <a:noFill/>
                <a:ln w="200025" cap="flat" cmpd="sng" algn="ctr">
                  <a:solidFill>
                    <a:schemeClr val="bg1">
                      <a:alpha val="68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  <a:softEdge rad="203200"/>
                </a:effectLst>
                <a:scene3d>
                  <a:camera prst="orthographicFront"/>
                  <a:lightRig rig="threePt" dir="t">
                    <a:rot lat="0" lon="0" rev="21360000"/>
                  </a:lightRig>
                </a:scene3d>
                <a:sp3d extrusionH="76200" contourW="12700" prstMaterial="flat">
                  <a:bevelT/>
                  <a:contourClr>
                    <a:schemeClr val="accent1"/>
                  </a:contourClr>
                </a:sp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1" name="Flowchart: Magnetic Disk 2"/>
                <p:cNvSpPr/>
                <p:nvPr/>
              </p:nvSpPr>
              <p:spPr>
                <a:xfrm>
                  <a:off x="816800" y="2912989"/>
                  <a:ext cx="1495425" cy="949325"/>
                </a:xfrm>
                <a:prstGeom prst="flowChartMagneticDisk">
                  <a:avLst/>
                </a:prstGeom>
                <a:gradFill flip="none" rotWithShape="1">
                  <a:gsLst>
                    <a:gs pos="0">
                      <a:srgbClr val="FFFF00">
                        <a:alpha val="60000"/>
                      </a:srgbClr>
                    </a:gs>
                    <a:gs pos="100000">
                      <a:schemeClr val="accent3">
                        <a:lumMod val="75000"/>
                      </a:schemeClr>
                    </a:gs>
                  </a:gsLst>
                  <a:lin ang="16200000" scaled="0"/>
                  <a:tileRect/>
                </a:gradFill>
                <a:ln>
                  <a:solidFill>
                    <a:schemeClr val="bg1"/>
                  </a:solidFill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  <a:softEdge rad="203200"/>
                </a:effectLst>
                <a:scene3d>
                  <a:camera prst="orthographicFront"/>
                  <a:lightRig rig="threePt" dir="t">
                    <a:rot lat="0" lon="0" rev="21360000"/>
                  </a:lightRig>
                </a:scene3d>
                <a:sp3d extrusionH="76200" contourW="12700" prstMaterial="flat">
                  <a:bevelT/>
                  <a:contourClr>
                    <a:schemeClr val="accent1"/>
                  </a:contourClr>
                </a:sp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b="1" dirty="0" smtClean="0"/>
                    <a:t>PTAGIS</a:t>
                  </a:r>
                  <a:r>
                    <a:rPr lang="en-US" dirty="0" smtClean="0"/>
                    <a:t/>
                  </a:r>
                  <a:br>
                    <a:rPr lang="en-US" dirty="0" smtClean="0"/>
                  </a:br>
                  <a:r>
                    <a:rPr lang="en-US" dirty="0" smtClean="0"/>
                    <a:t>Database</a:t>
                  </a:r>
                  <a:endParaRPr lang="en-US" dirty="0"/>
                </a:p>
              </p:txBody>
            </p:sp>
          </p:grpSp>
          <p:grpSp>
            <p:nvGrpSpPr>
              <p:cNvPr id="27" name="Group 26"/>
              <p:cNvGrpSpPr/>
              <p:nvPr/>
            </p:nvGrpSpPr>
            <p:grpSpPr>
              <a:xfrm>
                <a:off x="6215482" y="4938033"/>
                <a:ext cx="2452242" cy="1650479"/>
                <a:chOff x="6215482" y="4938033"/>
                <a:chExt cx="2452242" cy="1650479"/>
              </a:xfrm>
            </p:grpSpPr>
            <p:sp>
              <p:nvSpPr>
                <p:cNvPr id="28" name="Up Arrow 27"/>
                <p:cNvSpPr/>
                <p:nvPr/>
              </p:nvSpPr>
              <p:spPr bwMode="auto">
                <a:xfrm rot="5400000">
                  <a:off x="6291682" y="4861833"/>
                  <a:ext cx="533400" cy="685800"/>
                </a:xfrm>
                <a:prstGeom prst="upArrow">
                  <a:avLst/>
                </a:prstGeom>
                <a:gradFill flip="none" rotWithShape="1">
                  <a:gsLst>
                    <a:gs pos="0">
                      <a:schemeClr val="tx2">
                        <a:lumMod val="40000"/>
                        <a:lumOff val="60000"/>
                        <a:alpha val="0"/>
                      </a:schemeClr>
                    </a:gs>
                    <a:gs pos="100000">
                      <a:schemeClr val="accent6">
                        <a:lumMod val="60000"/>
                        <a:lumOff val="40000"/>
                      </a:schemeClr>
                    </a:gs>
                    <a:gs pos="50000">
                      <a:srgbClr val="E46C0A"/>
                    </a:gs>
                  </a:gsLst>
                  <a:lin ang="17340000" scaled="0"/>
                  <a:tileRect/>
                </a:gra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342900" indent="-342900" defTabSz="914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Tx/>
                    <a:buChar char="•"/>
                  </a:pPr>
                  <a:endParaRPr lang="en-US" smtClean="0">
                    <a:latin typeface="Arial" pitchFamily="34" charset="0"/>
                  </a:endParaRPr>
                </a:p>
              </p:txBody>
            </p:sp>
            <p:sp>
              <p:nvSpPr>
                <p:cNvPr id="29" name="File"/>
                <p:cNvSpPr>
                  <a:spLocks noEditPoints="1" noChangeArrowheads="1"/>
                </p:cNvSpPr>
                <p:nvPr/>
              </p:nvSpPr>
              <p:spPr bwMode="auto">
                <a:xfrm>
                  <a:off x="7143724" y="5454208"/>
                  <a:ext cx="1524000" cy="1134304"/>
                </a:xfrm>
                <a:custGeom>
                  <a:avLst/>
                  <a:gdLst>
                    <a:gd name="T0" fmla="*/ 10981 w 21600"/>
                    <a:gd name="T1" fmla="*/ 3240 h 21600"/>
                    <a:gd name="T2" fmla="*/ 0 w 21600"/>
                    <a:gd name="T3" fmla="*/ 10800 h 21600"/>
                    <a:gd name="T4" fmla="*/ 10800 w 21600"/>
                    <a:gd name="T5" fmla="*/ 21600 h 21600"/>
                    <a:gd name="T6" fmla="*/ 21600 w 21600"/>
                    <a:gd name="T7" fmla="*/ 10800 h 21600"/>
                    <a:gd name="T8" fmla="*/ 0 w 21600"/>
                    <a:gd name="T9" fmla="*/ 21600 h 21600"/>
                    <a:gd name="T10" fmla="*/ 21600 w 21600"/>
                    <a:gd name="T11" fmla="*/ 21600 h 21600"/>
                    <a:gd name="T12" fmla="*/ 1086 w 21600"/>
                    <a:gd name="T13" fmla="*/ 4628 h 21600"/>
                    <a:gd name="T14" fmla="*/ 20635 w 21600"/>
                    <a:gd name="T15" fmla="*/ 2028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T12" t="T13" r="T14" b="T15"/>
                  <a:pathLst>
                    <a:path w="21600" h="21600">
                      <a:moveTo>
                        <a:pt x="19790" y="3240"/>
                      </a:moveTo>
                      <a:cubicBezTo>
                        <a:pt x="10981" y="3240"/>
                        <a:pt x="9171" y="3240"/>
                        <a:pt x="9050" y="3086"/>
                      </a:cubicBezTo>
                      <a:cubicBezTo>
                        <a:pt x="9050" y="2931"/>
                        <a:pt x="8930" y="2777"/>
                        <a:pt x="8930" y="2469"/>
                      </a:cubicBezTo>
                      <a:cubicBezTo>
                        <a:pt x="8930" y="2160"/>
                        <a:pt x="8809" y="1851"/>
                        <a:pt x="8688" y="1389"/>
                      </a:cubicBezTo>
                      <a:cubicBezTo>
                        <a:pt x="8568" y="1080"/>
                        <a:pt x="8326" y="771"/>
                        <a:pt x="8085" y="463"/>
                      </a:cubicBezTo>
                      <a:cubicBezTo>
                        <a:pt x="7723" y="154"/>
                        <a:pt x="7361" y="0"/>
                        <a:pt x="7361" y="0"/>
                      </a:cubicBezTo>
                      <a:cubicBezTo>
                        <a:pt x="7361" y="0"/>
                        <a:pt x="2293" y="0"/>
                        <a:pt x="2051" y="154"/>
                      </a:cubicBezTo>
                      <a:cubicBezTo>
                        <a:pt x="1689" y="309"/>
                        <a:pt x="1448" y="463"/>
                        <a:pt x="1327" y="771"/>
                      </a:cubicBezTo>
                      <a:cubicBezTo>
                        <a:pt x="1207" y="1080"/>
                        <a:pt x="1086" y="1389"/>
                        <a:pt x="965" y="1697"/>
                      </a:cubicBezTo>
                      <a:cubicBezTo>
                        <a:pt x="845" y="2160"/>
                        <a:pt x="724" y="2314"/>
                        <a:pt x="724" y="2469"/>
                      </a:cubicBezTo>
                      <a:cubicBezTo>
                        <a:pt x="603" y="2623"/>
                        <a:pt x="603" y="2777"/>
                        <a:pt x="483" y="2931"/>
                      </a:cubicBezTo>
                      <a:cubicBezTo>
                        <a:pt x="483" y="3086"/>
                        <a:pt x="362" y="3240"/>
                        <a:pt x="241" y="3240"/>
                      </a:cubicBezTo>
                      <a:lnTo>
                        <a:pt x="0" y="3394"/>
                      </a:lnTo>
                      <a:lnTo>
                        <a:pt x="0" y="3703"/>
                      </a:lnTo>
                      <a:lnTo>
                        <a:pt x="0" y="10800"/>
                      </a:lnTo>
                      <a:lnTo>
                        <a:pt x="0" y="21600"/>
                      </a:lnTo>
                      <a:lnTo>
                        <a:pt x="10981" y="21600"/>
                      </a:lnTo>
                      <a:lnTo>
                        <a:pt x="21600" y="21600"/>
                      </a:lnTo>
                      <a:lnTo>
                        <a:pt x="21600" y="10800"/>
                      </a:lnTo>
                      <a:lnTo>
                        <a:pt x="21600" y="5246"/>
                      </a:lnTo>
                      <a:lnTo>
                        <a:pt x="21600" y="4783"/>
                      </a:lnTo>
                      <a:cubicBezTo>
                        <a:pt x="21479" y="4320"/>
                        <a:pt x="21359" y="4011"/>
                        <a:pt x="21117" y="3703"/>
                      </a:cubicBezTo>
                      <a:cubicBezTo>
                        <a:pt x="20876" y="3549"/>
                        <a:pt x="20514" y="3394"/>
                        <a:pt x="20152" y="324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37000">
                      <a:srgbClr val="FFFFCC">
                        <a:alpha val="57000"/>
                      </a:srgbClr>
                    </a:gs>
                    <a:gs pos="100000">
                      <a:srgbClr val="F0EB6F">
                        <a:alpha val="0"/>
                      </a:srgbClr>
                    </a:gs>
                  </a:gsLst>
                  <a:lin ang="5640000" scaled="0"/>
                  <a:tileRect/>
                </a:gradFill>
                <a:ln w="9525">
                  <a:gradFill flip="none" rotWithShape="1">
                    <a:gsLst>
                      <a:gs pos="0">
                        <a:schemeClr val="bg1"/>
                      </a:gs>
                      <a:gs pos="100000">
                        <a:srgbClr val="000000">
                          <a:alpha val="0"/>
                        </a:srgbClr>
                      </a:gs>
                    </a:gsLst>
                    <a:lin ang="5100000" scaled="0"/>
                    <a:tileRect/>
                  </a:gradFill>
                  <a:miter lim="800000"/>
                  <a:headEnd/>
                  <a:tailEnd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56" name="Group 55"/>
            <p:cNvGrpSpPr/>
            <p:nvPr/>
          </p:nvGrpSpPr>
          <p:grpSpPr>
            <a:xfrm>
              <a:off x="7447118" y="5772036"/>
              <a:ext cx="723000" cy="977645"/>
              <a:chOff x="910793" y="4680476"/>
              <a:chExt cx="1371600" cy="1650489"/>
            </a:xfrm>
          </p:grpSpPr>
          <p:pic>
            <p:nvPicPr>
              <p:cNvPr id="57" name="Picture 2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10793" y="4680476"/>
                <a:ext cx="1066800" cy="1345689"/>
              </a:xfrm>
              <a:prstGeom prst="rect">
                <a:avLst/>
              </a:prstGeom>
              <a:noFill/>
              <a:ln>
                <a:noFill/>
              </a:ln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dist="35921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8" name="Picture 2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63193" y="4832876"/>
                <a:ext cx="1066800" cy="1345689"/>
              </a:xfrm>
              <a:prstGeom prst="rect">
                <a:avLst/>
              </a:prstGeom>
              <a:noFill/>
              <a:ln>
                <a:noFill/>
              </a:ln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dist="35921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9" name="Picture 2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15593" y="4985276"/>
                <a:ext cx="1066800" cy="1345689"/>
              </a:xfrm>
              <a:prstGeom prst="rect">
                <a:avLst/>
              </a:prstGeom>
              <a:noFill/>
              <a:ln>
                <a:noFill/>
              </a:ln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dist="35921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2862200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PTAGIS Program Overview</a:t>
            </a:r>
            <a:endParaRPr lang="en-US" dirty="0"/>
          </a:p>
        </p:txBody>
      </p:sp>
      <p:sp>
        <p:nvSpPr>
          <p:cNvPr id="8" name="Text Placeholder 3"/>
          <p:cNvSpPr txBox="1">
            <a:spLocks/>
          </p:cNvSpPr>
          <p:nvPr/>
        </p:nvSpPr>
        <p:spPr>
          <a:xfrm>
            <a:off x="609600" y="5456238"/>
            <a:ext cx="7683501" cy="762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defTabSz="457200">
              <a:spcBef>
                <a:spcPct val="20000"/>
              </a:spcBef>
            </a:pPr>
            <a:endParaRPr lang="en-US" sz="2000" b="1" dirty="0">
              <a:solidFill>
                <a:prstClr val="black"/>
              </a:solidFill>
            </a:endParaRPr>
          </a:p>
        </p:txBody>
      </p:sp>
      <p:grpSp>
        <p:nvGrpSpPr>
          <p:cNvPr id="2" name="Group 13"/>
          <p:cNvGrpSpPr/>
          <p:nvPr/>
        </p:nvGrpSpPr>
        <p:grpSpPr>
          <a:xfrm>
            <a:off x="0" y="0"/>
            <a:ext cx="9040537" cy="224346"/>
            <a:chOff x="0" y="0"/>
            <a:chExt cx="9040537" cy="224346"/>
          </a:xfrm>
        </p:grpSpPr>
        <p:pic>
          <p:nvPicPr>
            <p:cNvPr id="15" name="Picture 14" descr="title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54571" y="39253"/>
              <a:ext cx="685966" cy="146993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0" y="0"/>
              <a:ext cx="7747000" cy="224346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100000">
                  <a:srgbClr val="5098B1"/>
                </a:gs>
              </a:gsLst>
              <a:lin ang="1104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dirty="0">
                <a:solidFill>
                  <a:prstClr val="white"/>
                </a:solidFill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990600"/>
            <a:ext cx="5354938" cy="4999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087" y="838200"/>
            <a:ext cx="8285163" cy="5720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537302" y="996563"/>
            <a:ext cx="3048000" cy="2542032"/>
            <a:chOff x="1526514" y="1244598"/>
            <a:chExt cx="6196559" cy="5335244"/>
          </a:xfrm>
        </p:grpSpPr>
        <p:pic>
          <p:nvPicPr>
            <p:cNvPr id="11" name="Picture 10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526514" y="1884313"/>
              <a:ext cx="6196559" cy="46955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2" name="TextBox 29"/>
            <p:cNvSpPr txBox="1"/>
            <p:nvPr/>
          </p:nvSpPr>
          <p:spPr>
            <a:xfrm>
              <a:off x="2455998" y="1244598"/>
              <a:ext cx="3733801" cy="7105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buNone/>
              </a:pPr>
              <a:r>
                <a:rPr lang="en-US" sz="1600" dirty="0" smtClean="0"/>
                <a:t>Data Collection</a:t>
              </a:r>
              <a:endParaRPr lang="en-US" sz="1600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37302" y="3723822"/>
            <a:ext cx="3048000" cy="2581418"/>
            <a:chOff x="3429000" y="3962400"/>
            <a:chExt cx="3048000" cy="2581418"/>
          </a:xfrm>
        </p:grpSpPr>
        <p:pic>
          <p:nvPicPr>
            <p:cNvPr id="14" name="Picture 13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429000" y="4267200"/>
              <a:ext cx="3048000" cy="22766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7" name="TextBox 32"/>
            <p:cNvSpPr txBox="1"/>
            <p:nvPr/>
          </p:nvSpPr>
          <p:spPr>
            <a:xfrm>
              <a:off x="4038600" y="3962400"/>
              <a:ext cx="19050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buNone/>
              </a:pPr>
              <a:r>
                <a:rPr lang="en-US" sz="1600" dirty="0" smtClean="0"/>
                <a:t>Fish Monitoring</a:t>
              </a:r>
              <a:endParaRPr lang="en-US" sz="1600" dirty="0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588821" y="1008229"/>
            <a:ext cx="3048000" cy="2530366"/>
            <a:chOff x="5181600" y="1524000"/>
            <a:chExt cx="3048000" cy="2533650"/>
          </a:xfrm>
        </p:grpSpPr>
        <p:pic>
          <p:nvPicPr>
            <p:cNvPr id="22" name="Picture 21" descr="transceiver.jp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181600" y="1828800"/>
              <a:ext cx="3048000" cy="2228850"/>
            </a:xfrm>
            <a:prstGeom prst="rect">
              <a:avLst/>
            </a:prstGeom>
          </p:spPr>
        </p:pic>
        <p:sp>
          <p:nvSpPr>
            <p:cNvPr id="23" name="Rectangle 22"/>
            <p:cNvSpPr/>
            <p:nvPr/>
          </p:nvSpPr>
          <p:spPr>
            <a:xfrm>
              <a:off x="5638800" y="1524000"/>
              <a:ext cx="2098331" cy="338554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buNone/>
              </a:pPr>
              <a:r>
                <a:rPr lang="en-US" sz="1600" dirty="0" smtClean="0"/>
                <a:t>Technical Operations</a:t>
              </a:r>
              <a:endParaRPr lang="en-US" sz="1600" dirty="0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4588821" y="3646191"/>
            <a:ext cx="3048000" cy="2667000"/>
            <a:chOff x="5410200" y="4191000"/>
            <a:chExt cx="3048000" cy="2667000"/>
          </a:xfrm>
        </p:grpSpPr>
        <p:pic>
          <p:nvPicPr>
            <p:cNvPr id="20" name="Picture 19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5410200" y="4478554"/>
              <a:ext cx="3048000" cy="2379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1" name="Rectangle 20"/>
            <p:cNvSpPr/>
            <p:nvPr/>
          </p:nvSpPr>
          <p:spPr>
            <a:xfrm>
              <a:off x="5943600" y="4191000"/>
              <a:ext cx="1973490" cy="338554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buNone/>
              </a:pPr>
              <a:r>
                <a:rPr lang="en-US" sz="1600" dirty="0" smtClean="0"/>
                <a:t>Online Data Access</a:t>
              </a:r>
              <a:endParaRPr lang="en-US" sz="1600" dirty="0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3940439" y="406210"/>
            <a:ext cx="2399904" cy="353587"/>
            <a:chOff x="3940439" y="406210"/>
            <a:chExt cx="2399904" cy="353587"/>
          </a:xfrm>
        </p:grpSpPr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40439" y="406210"/>
              <a:ext cx="266700" cy="3333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4114800" y="482798"/>
              <a:ext cx="222554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/>
                <a:t>Mark/Recapture/Recovery Sites</a:t>
              </a:r>
              <a:endParaRPr lang="en-US" sz="1200" b="1" dirty="0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6619965" y="500449"/>
            <a:ext cx="1993036" cy="285750"/>
            <a:chOff x="6619965" y="500449"/>
            <a:chExt cx="1993036" cy="285750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19965" y="500449"/>
              <a:ext cx="307029" cy="2857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4" name="TextBox 23"/>
            <p:cNvSpPr txBox="1"/>
            <p:nvPr/>
          </p:nvSpPr>
          <p:spPr>
            <a:xfrm>
              <a:off x="6880998" y="500449"/>
              <a:ext cx="173200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/>
                <a:t>Interrogation Sites</a:t>
              </a:r>
              <a:endParaRPr lang="en-US" sz="12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7336761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Interrogation Platform</a:t>
            </a:r>
            <a:endParaRPr lang="en-US" dirty="0"/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1034" name="ShockwaveFlash1" r:id="rId2" imgW="7085714" imgH="3962953"/>
        </mc:Choice>
        <mc:Fallback>
          <p:control name="ShockwaveFlash1" r:id="rId2" imgW="7085714" imgH="3962953">
            <p:pic>
              <p:nvPicPr>
                <p:cNvPr id="0" name="ShockwaveFlash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38200" y="1295400"/>
                  <a:ext cx="7086600" cy="3962400"/>
                </a:xfrm>
                <a:prstGeom prst="rect">
                  <a:avLst/>
                </a:prstGeom>
                <a:noFill/>
                <a:ln w="9525"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693611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6400800" cy="838200"/>
          </a:xfrm>
          <a:noFill/>
        </p:spPr>
        <p:txBody>
          <a:bodyPr/>
          <a:lstStyle/>
          <a:p>
            <a:r>
              <a:rPr lang="en-US" dirty="0" smtClean="0"/>
              <a:t>Field Interrogation Software</a:t>
            </a:r>
            <a:endParaRPr lang="en-US" dirty="0"/>
          </a:p>
        </p:txBody>
      </p:sp>
      <p:cxnSp>
        <p:nvCxnSpPr>
          <p:cNvPr id="17" name="Straight Arrow Connector 16"/>
          <p:cNvCxnSpPr/>
          <p:nvPr/>
        </p:nvCxnSpPr>
        <p:spPr bwMode="auto">
          <a:xfrm rot="10800000">
            <a:off x="3724273" y="2951944"/>
            <a:ext cx="990600" cy="866987"/>
          </a:xfrm>
          <a:prstGeom prst="straightConnector1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1" name="Straight Arrow Connector 20"/>
          <p:cNvCxnSpPr/>
          <p:nvPr/>
        </p:nvCxnSpPr>
        <p:spPr bwMode="auto">
          <a:xfrm>
            <a:off x="3724273" y="2951943"/>
            <a:ext cx="1295400" cy="1102731"/>
          </a:xfrm>
          <a:prstGeom prst="straightConnector1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5" name="Straight Arrow Connector 24"/>
          <p:cNvCxnSpPr/>
          <p:nvPr/>
        </p:nvCxnSpPr>
        <p:spPr bwMode="auto">
          <a:xfrm flipV="1">
            <a:off x="3712378" y="4054674"/>
            <a:ext cx="1307295" cy="983456"/>
          </a:xfrm>
          <a:prstGeom prst="straightConnector1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0" name="Straight Arrow Connector 29"/>
          <p:cNvCxnSpPr/>
          <p:nvPr/>
        </p:nvCxnSpPr>
        <p:spPr bwMode="auto">
          <a:xfrm rot="5400000" flipH="1" flipV="1">
            <a:off x="3965972" y="5718572"/>
            <a:ext cx="2126456" cy="152400"/>
          </a:xfrm>
          <a:prstGeom prst="straightConnector1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2" name="Straight Arrow Connector 31"/>
          <p:cNvCxnSpPr/>
          <p:nvPr/>
        </p:nvCxnSpPr>
        <p:spPr bwMode="auto">
          <a:xfrm rot="10800000" flipH="1" flipV="1">
            <a:off x="5105400" y="4731544"/>
            <a:ext cx="762000" cy="3040856"/>
          </a:xfrm>
          <a:prstGeom prst="straightConnector1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6" name="Group 5"/>
          <p:cNvGrpSpPr/>
          <p:nvPr/>
        </p:nvGrpSpPr>
        <p:grpSpPr>
          <a:xfrm>
            <a:off x="304363" y="3549642"/>
            <a:ext cx="2921805" cy="2788106"/>
            <a:chOff x="304363" y="3549642"/>
            <a:chExt cx="2921805" cy="2788106"/>
          </a:xfrm>
        </p:grpSpPr>
        <p:sp>
          <p:nvSpPr>
            <p:cNvPr id="8" name="TextBox 7"/>
            <p:cNvSpPr txBox="1"/>
            <p:nvPr/>
          </p:nvSpPr>
          <p:spPr>
            <a:xfrm>
              <a:off x="1002830" y="3549642"/>
              <a:ext cx="1143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dirty="0" smtClean="0"/>
                <a:t>MiniMon</a:t>
              </a:r>
              <a:endParaRPr lang="en-US" dirty="0"/>
            </a:p>
          </p:txBody>
        </p:sp>
        <p:pic>
          <p:nvPicPr>
            <p:cNvPr id="24" name="Picture 4" descr="DataStatus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04363" y="3850156"/>
              <a:ext cx="2921805" cy="2487592"/>
            </a:xfrm>
            <a:prstGeom prst="rect">
              <a:avLst/>
            </a:prstGeom>
            <a:noFill/>
          </p:spPr>
        </p:pic>
      </p:grpSp>
      <p:grpSp>
        <p:nvGrpSpPr>
          <p:cNvPr id="4" name="Group 3"/>
          <p:cNvGrpSpPr/>
          <p:nvPr/>
        </p:nvGrpSpPr>
        <p:grpSpPr>
          <a:xfrm>
            <a:off x="3756423" y="1664863"/>
            <a:ext cx="5025627" cy="3752255"/>
            <a:chOff x="3756423" y="1664863"/>
            <a:chExt cx="5025627" cy="3752255"/>
          </a:xfrm>
        </p:grpSpPr>
        <p:sp>
          <p:nvSpPr>
            <p:cNvPr id="15" name="TextBox 14"/>
            <p:cNvSpPr txBox="1"/>
            <p:nvPr/>
          </p:nvSpPr>
          <p:spPr>
            <a:xfrm>
              <a:off x="6419850" y="1664863"/>
              <a:ext cx="1143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dirty="0" smtClean="0"/>
                <a:t>M4</a:t>
              </a:r>
              <a:endParaRPr lang="en-US" dirty="0"/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3756423" y="1957995"/>
              <a:ext cx="5025627" cy="3459123"/>
              <a:chOff x="3756423" y="1957995"/>
              <a:chExt cx="5025627" cy="3459123"/>
            </a:xfrm>
          </p:grpSpPr>
          <p:sp>
            <p:nvSpPr>
              <p:cNvPr id="35" name="Right Arrow 34"/>
              <p:cNvSpPr/>
              <p:nvPr/>
            </p:nvSpPr>
            <p:spPr bwMode="auto">
              <a:xfrm>
                <a:off x="3756423" y="3453671"/>
                <a:ext cx="990600" cy="838200"/>
              </a:xfrm>
              <a:prstGeom prst="rightArrow">
                <a:avLst/>
              </a:prstGeom>
              <a:solidFill>
                <a:schemeClr val="accent6">
                  <a:alpha val="23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ctr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pic>
            <p:nvPicPr>
              <p:cNvPr id="20" name="Picture 19" descr="M4rev3-01.png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953000" y="1957995"/>
                <a:ext cx="3698065" cy="2773549"/>
              </a:xfrm>
              <a:prstGeom prst="rect">
                <a:avLst/>
              </a:prstGeom>
            </p:spPr>
          </p:pic>
          <p:sp>
            <p:nvSpPr>
              <p:cNvPr id="2" name="TextBox 1"/>
              <p:cNvSpPr txBox="1"/>
              <p:nvPr/>
            </p:nvSpPr>
            <p:spPr>
              <a:xfrm>
                <a:off x="5048249" y="4770787"/>
                <a:ext cx="373380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M4 is a replacement for both MiniMon and MultiMon software</a:t>
                </a:r>
                <a:endParaRPr lang="en-US" dirty="0"/>
              </a:p>
            </p:txBody>
          </p:sp>
        </p:grpSp>
      </p:grpSp>
      <p:grpSp>
        <p:nvGrpSpPr>
          <p:cNvPr id="5" name="Group 4"/>
          <p:cNvGrpSpPr/>
          <p:nvPr/>
        </p:nvGrpSpPr>
        <p:grpSpPr>
          <a:xfrm>
            <a:off x="304363" y="888123"/>
            <a:ext cx="2896473" cy="2494708"/>
            <a:chOff x="304363" y="888123"/>
            <a:chExt cx="2896473" cy="2494708"/>
          </a:xfrm>
        </p:grpSpPr>
        <p:sp>
          <p:nvSpPr>
            <p:cNvPr id="10" name="TextBox 9"/>
            <p:cNvSpPr txBox="1"/>
            <p:nvPr/>
          </p:nvSpPr>
          <p:spPr>
            <a:xfrm>
              <a:off x="990163" y="888123"/>
              <a:ext cx="1219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dirty="0" smtClean="0"/>
                <a:t>MultiMon</a:t>
              </a:r>
              <a:endParaRPr lang="en-US" dirty="0"/>
            </a:p>
          </p:txBody>
        </p:sp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363" y="1183991"/>
              <a:ext cx="2896473" cy="21988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02216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MiniMon Interrogation File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21" y="1066799"/>
            <a:ext cx="4669979" cy="5257800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953000" y="1066800"/>
            <a:ext cx="41148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Defined in the </a:t>
            </a:r>
            <a:r>
              <a:rPr lang="en-US" i="1" u="sng" dirty="0" smtClean="0"/>
              <a:t>2009 PIT Tag Specification Document</a:t>
            </a:r>
          </a:p>
          <a:p>
            <a:endParaRPr lang="en-US" dirty="0" smtClean="0"/>
          </a:p>
          <a:p>
            <a:r>
              <a:rPr lang="en-US" dirty="0" smtClean="0"/>
              <a:t>ASCII format, designed for DOS systems</a:t>
            </a:r>
          </a:p>
          <a:p>
            <a:endParaRPr lang="en-US" dirty="0" smtClean="0"/>
          </a:p>
          <a:p>
            <a:r>
              <a:rPr lang="en-US" dirty="0" smtClean="0"/>
              <a:t>Pros: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dirty="0" smtClean="0"/>
              <a:t>Well-defined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dirty="0" smtClean="0"/>
              <a:t>Compact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dirty="0" smtClean="0"/>
              <a:t>Human readable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dirty="0" smtClean="0"/>
              <a:t>Security through obscurity</a:t>
            </a:r>
          </a:p>
          <a:p>
            <a:r>
              <a:rPr lang="en-US" dirty="0" smtClean="0"/>
              <a:t>Cons: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dirty="0" smtClean="0"/>
              <a:t>Difficult/costly to extend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dirty="0" smtClean="0"/>
              <a:t>Fragile formatting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dirty="0" smtClean="0"/>
              <a:t>Non-standard: requires custom software to parse/validate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637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M4 Data File Format: XML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29225" y="838200"/>
            <a:ext cx="3886200" cy="5410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 smtClean="0"/>
              <a:t>Extensible Markup Language </a:t>
            </a:r>
          </a:p>
          <a:p>
            <a:pPr marL="0" indent="0">
              <a:buNone/>
            </a:pPr>
            <a:endParaRPr lang="en-US" sz="1800" dirty="0" smtClean="0"/>
          </a:p>
          <a:p>
            <a:pPr marL="0" indent="0">
              <a:buNone/>
            </a:pPr>
            <a:r>
              <a:rPr lang="en-US" sz="1800" dirty="0" smtClean="0"/>
              <a:t>Publicly defined schema (structure/data types/relationships)</a:t>
            </a:r>
          </a:p>
          <a:p>
            <a:pPr marL="0" indent="0">
              <a:buNone/>
            </a:pPr>
            <a:endParaRPr lang="en-US" sz="1800" dirty="0" smtClean="0"/>
          </a:p>
          <a:p>
            <a:pPr marL="0" indent="0">
              <a:buNone/>
            </a:pPr>
            <a:r>
              <a:rPr lang="en-US" sz="1800" dirty="0" smtClean="0"/>
              <a:t>Common for data exchange (portable)</a:t>
            </a:r>
          </a:p>
          <a:p>
            <a:pPr marL="0" indent="0">
              <a:buNone/>
            </a:pPr>
            <a:endParaRPr lang="en-US" sz="1800" dirty="0" smtClean="0"/>
          </a:p>
          <a:p>
            <a:pPr marL="0" indent="0">
              <a:buNone/>
            </a:pPr>
            <a:r>
              <a:rPr lang="en-US" sz="1800" dirty="0" smtClean="0"/>
              <a:t>Pros:</a:t>
            </a:r>
          </a:p>
          <a:p>
            <a:pPr lvl="1"/>
            <a:r>
              <a:rPr lang="en-US" sz="1800" dirty="0" smtClean="0"/>
              <a:t>Industry Support/Standards</a:t>
            </a:r>
          </a:p>
          <a:p>
            <a:pPr lvl="1"/>
            <a:r>
              <a:rPr lang="en-US" sz="1800" dirty="0" smtClean="0"/>
              <a:t>Well-defined</a:t>
            </a:r>
          </a:p>
          <a:p>
            <a:pPr lvl="1"/>
            <a:r>
              <a:rPr lang="en-US" sz="1800" dirty="0" smtClean="0"/>
              <a:t>Flexible </a:t>
            </a:r>
          </a:p>
          <a:p>
            <a:pPr lvl="1"/>
            <a:r>
              <a:rPr lang="en-US" sz="1800" dirty="0" smtClean="0"/>
              <a:t>Efficient Parsing/Validation</a:t>
            </a:r>
          </a:p>
          <a:p>
            <a:pPr marL="0" indent="0">
              <a:buNone/>
            </a:pPr>
            <a:r>
              <a:rPr lang="en-US" sz="1800" dirty="0" smtClean="0"/>
              <a:t>Cons:</a:t>
            </a:r>
          </a:p>
          <a:p>
            <a:pPr lvl="1"/>
            <a:r>
              <a:rPr lang="en-US" sz="1800" dirty="0" smtClean="0"/>
              <a:t>Verbose/Complex</a:t>
            </a:r>
          </a:p>
          <a:p>
            <a:pPr lvl="1"/>
            <a:r>
              <a:rPr lang="en-US" sz="1800" dirty="0" smtClean="0"/>
              <a:t>Security: target for injections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90600"/>
            <a:ext cx="4892469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5571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M4 Interrogation Data Capture</a:t>
            </a:r>
            <a:endParaRPr lang="en-US" dirty="0"/>
          </a:p>
        </p:txBody>
      </p:sp>
      <p:grpSp>
        <p:nvGrpSpPr>
          <p:cNvPr id="42" name="Group 41"/>
          <p:cNvGrpSpPr/>
          <p:nvPr/>
        </p:nvGrpSpPr>
        <p:grpSpPr>
          <a:xfrm>
            <a:off x="4967986" y="2212801"/>
            <a:ext cx="1263680" cy="2392418"/>
            <a:chOff x="5842555" y="1438038"/>
            <a:chExt cx="1263680" cy="2631660"/>
          </a:xfrm>
        </p:grpSpPr>
        <p:sp>
          <p:nvSpPr>
            <p:cNvPr id="44" name="Cube 43"/>
            <p:cNvSpPr/>
            <p:nvPr/>
          </p:nvSpPr>
          <p:spPr>
            <a:xfrm>
              <a:off x="6025697" y="1452995"/>
              <a:ext cx="939565" cy="1880050"/>
            </a:xfrm>
            <a:prstGeom prst="cube">
              <a:avLst>
                <a:gd name="adj" fmla="val 28133"/>
              </a:avLst>
            </a:prstGeom>
            <a:gradFill flip="none" rotWithShape="1">
              <a:gsLst>
                <a:gs pos="0">
                  <a:schemeClr val="bg1">
                    <a:lumMod val="65000"/>
                    <a:alpha val="32000"/>
                  </a:schemeClr>
                </a:gs>
                <a:gs pos="100000">
                  <a:schemeClr val="bg1">
                    <a:lumMod val="85000"/>
                    <a:alpha val="32000"/>
                  </a:schemeClr>
                </a:gs>
              </a:gsLst>
              <a:lin ang="16200000" scaled="0"/>
              <a:tileRect/>
            </a:gradFill>
            <a:ln w="254000" cap="flat" cmpd="sng" algn="ctr">
              <a:solidFill>
                <a:schemeClr val="bg1">
                  <a:alpha val="56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0" name="Group 60"/>
            <p:cNvGrpSpPr/>
            <p:nvPr/>
          </p:nvGrpSpPr>
          <p:grpSpPr>
            <a:xfrm>
              <a:off x="5842555" y="1438038"/>
              <a:ext cx="1263680" cy="2631660"/>
              <a:chOff x="5842555" y="1438038"/>
              <a:chExt cx="1263680" cy="2631660"/>
            </a:xfrm>
          </p:grpSpPr>
          <p:sp>
            <p:nvSpPr>
              <p:cNvPr id="63" name="TextBox 62"/>
              <p:cNvSpPr txBox="1"/>
              <p:nvPr/>
            </p:nvSpPr>
            <p:spPr>
              <a:xfrm>
                <a:off x="5842555" y="3663433"/>
                <a:ext cx="1263680" cy="4062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b="1" dirty="0" smtClean="0">
                    <a:solidFill>
                      <a:schemeClr val="bg1"/>
                    </a:solidFill>
                    <a:latin typeface="Calibri"/>
                    <a:cs typeface="Calibri"/>
                  </a:rPr>
                  <a:t>Transceiver</a:t>
                </a:r>
                <a:endParaRPr lang="en-US" b="1" dirty="0">
                  <a:solidFill>
                    <a:schemeClr val="bg1"/>
                  </a:solidFill>
                  <a:latin typeface="Calibri"/>
                  <a:cs typeface="Calibri"/>
                </a:endParaRPr>
              </a:p>
            </p:txBody>
          </p:sp>
          <p:grpSp>
            <p:nvGrpSpPr>
              <p:cNvPr id="64" name="Group 151"/>
              <p:cNvGrpSpPr/>
              <p:nvPr/>
            </p:nvGrpSpPr>
            <p:grpSpPr>
              <a:xfrm>
                <a:off x="6025698" y="1438038"/>
                <a:ext cx="939565" cy="1880050"/>
                <a:chOff x="4033060" y="4564970"/>
                <a:chExt cx="672290" cy="1345239"/>
              </a:xfrm>
            </p:grpSpPr>
            <p:sp>
              <p:nvSpPr>
                <p:cNvPr id="65" name="Cube 64"/>
                <p:cNvSpPr/>
                <p:nvPr/>
              </p:nvSpPr>
              <p:spPr>
                <a:xfrm>
                  <a:off x="4033060" y="4564970"/>
                  <a:ext cx="672290" cy="1345239"/>
                </a:xfrm>
                <a:prstGeom prst="cube">
                  <a:avLst>
                    <a:gd name="adj" fmla="val 28133"/>
                  </a:avLst>
                </a:prstGeom>
                <a:gradFill>
                  <a:gsLst>
                    <a:gs pos="0">
                      <a:schemeClr val="bg1">
                        <a:lumMod val="6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</a:gra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66" name="Group 143"/>
                <p:cNvGrpSpPr/>
                <p:nvPr/>
              </p:nvGrpSpPr>
              <p:grpSpPr>
                <a:xfrm>
                  <a:off x="4127799" y="5015037"/>
                  <a:ext cx="288103" cy="526518"/>
                  <a:chOff x="4127799" y="5015037"/>
                  <a:chExt cx="288103" cy="526518"/>
                </a:xfrm>
              </p:grpSpPr>
              <p:sp>
                <p:nvSpPr>
                  <p:cNvPr id="73" name="Rectangle 72"/>
                  <p:cNvSpPr/>
                  <p:nvPr/>
                </p:nvSpPr>
                <p:spPr>
                  <a:xfrm>
                    <a:off x="4127799" y="5015037"/>
                    <a:ext cx="288103" cy="526518"/>
                  </a:xfrm>
                  <a:prstGeom prst="rect">
                    <a:avLst/>
                  </a:prstGeom>
                  <a:solidFill>
                    <a:srgbClr val="FFFFFF">
                      <a:alpha val="43000"/>
                    </a:srgbClr>
                  </a:solidFill>
                  <a:ln w="6350" cap="flat" cmpd="sng" algn="ctr">
                    <a:solidFill>
                      <a:schemeClr val="bg1">
                        <a:lumMod val="50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4" name="Rounded Rectangle 73"/>
                  <p:cNvSpPr/>
                  <p:nvPr/>
                </p:nvSpPr>
                <p:spPr>
                  <a:xfrm>
                    <a:off x="4167507" y="5067300"/>
                    <a:ext cx="208686" cy="81842"/>
                  </a:xfrm>
                  <a:prstGeom prst="roundRect">
                    <a:avLst/>
                  </a:prstGeom>
                  <a:solidFill>
                    <a:srgbClr val="F0EB6F"/>
                  </a:solidFill>
                  <a:ln w="3175" cap="flat" cmpd="sng" algn="ctr">
                    <a:solidFill>
                      <a:schemeClr val="bg1">
                        <a:lumMod val="85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outerShdw blurRad="25400" dist="12700" dir="2700000">
                      <a:srgbClr val="000000">
                        <a:alpha val="50000"/>
                      </a:srgbClr>
                    </a:outerShdw>
                  </a:effectLst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</p:sp>
              <p:sp>
                <p:nvSpPr>
                  <p:cNvPr id="75" name="Rounded Rectangle 74"/>
                  <p:cNvSpPr/>
                  <p:nvPr/>
                </p:nvSpPr>
                <p:spPr>
                  <a:xfrm>
                    <a:off x="4167507" y="5243513"/>
                    <a:ext cx="208686" cy="201612"/>
                  </a:xfrm>
                  <a:prstGeom prst="round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3175" cap="flat" cmpd="sng" algn="ctr">
                    <a:solidFill>
                      <a:schemeClr val="bg1">
                        <a:lumMod val="85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</p:sp>
              <p:sp>
                <p:nvSpPr>
                  <p:cNvPr id="76" name="Rounded Rectangle 75"/>
                  <p:cNvSpPr/>
                  <p:nvPr/>
                </p:nvSpPr>
                <p:spPr>
                  <a:xfrm>
                    <a:off x="4189585" y="5346523"/>
                    <a:ext cx="164530" cy="62706"/>
                  </a:xfrm>
                  <a:prstGeom prst="roundRect">
                    <a:avLst/>
                  </a:prstGeom>
                  <a:gradFill>
                    <a:gsLst>
                      <a:gs pos="0">
                        <a:srgbClr val="FF0000"/>
                      </a:gs>
                      <a:gs pos="100000">
                        <a:srgbClr val="FF0000">
                          <a:alpha val="56000"/>
                        </a:srgbClr>
                      </a:gs>
                    </a:gsLst>
                  </a:gradFill>
                  <a:ln w="3175" cap="flat" cmpd="sng" algn="ctr">
                    <a:solidFill>
                      <a:schemeClr val="accent1">
                        <a:shade val="95000"/>
                        <a:satMod val="105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7" name="Rounded Rectangle 76"/>
                  <p:cNvSpPr/>
                  <p:nvPr/>
                </p:nvSpPr>
                <p:spPr>
                  <a:xfrm>
                    <a:off x="4240385" y="5264767"/>
                    <a:ext cx="62930" cy="62706"/>
                  </a:xfrm>
                  <a:prstGeom prst="roundRect">
                    <a:avLst/>
                  </a:prstGeom>
                  <a:gradFill>
                    <a:gsLst>
                      <a:gs pos="0">
                        <a:srgbClr val="FF0000"/>
                      </a:gs>
                      <a:gs pos="100000">
                        <a:srgbClr val="FF0000">
                          <a:alpha val="56000"/>
                        </a:srgbClr>
                      </a:gs>
                    </a:gsLst>
                  </a:gradFill>
                  <a:ln w="3175" cap="flat" cmpd="sng" algn="ctr">
                    <a:solidFill>
                      <a:schemeClr val="accent1">
                        <a:shade val="95000"/>
                        <a:satMod val="105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67" name="Group 145"/>
                <p:cNvGrpSpPr/>
                <p:nvPr/>
              </p:nvGrpSpPr>
              <p:grpSpPr>
                <a:xfrm>
                  <a:off x="4295418" y="4786101"/>
                  <a:ext cx="198526" cy="99402"/>
                  <a:chOff x="4295418" y="4786101"/>
                  <a:chExt cx="198526" cy="99402"/>
                </a:xfrm>
              </p:grpSpPr>
              <p:sp>
                <p:nvSpPr>
                  <p:cNvPr id="71" name="Rounded Rectangle 70"/>
                  <p:cNvSpPr/>
                  <p:nvPr/>
                </p:nvSpPr>
                <p:spPr>
                  <a:xfrm>
                    <a:off x="4295418" y="4796361"/>
                    <a:ext cx="198526" cy="89142"/>
                  </a:xfrm>
                  <a:prstGeom prst="roundRect">
                    <a:avLst/>
                  </a:prstGeom>
                  <a:solidFill>
                    <a:schemeClr val="tx1">
                      <a:lumMod val="65000"/>
                      <a:lumOff val="35000"/>
                    </a:schemeClr>
                  </a:solidFill>
                  <a:ln w="0" cap="flat" cmpd="sng" algn="ctr">
                    <a:solidFill>
                      <a:schemeClr val="accent1">
                        <a:shade val="95000"/>
                        <a:satMod val="105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2" name="Oval 71"/>
                  <p:cNvSpPr>
                    <a:spLocks noChangeAspect="1"/>
                  </p:cNvSpPr>
                  <p:nvPr/>
                </p:nvSpPr>
                <p:spPr>
                  <a:xfrm>
                    <a:off x="4343513" y="4786101"/>
                    <a:ext cx="93979" cy="93979"/>
                  </a:xfrm>
                  <a:prstGeom prst="ellipse">
                    <a:avLst/>
                  </a:prstGeom>
                  <a:solidFill>
                    <a:schemeClr val="tx1"/>
                  </a:solidFill>
                  <a:ln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</p:sp>
            </p:grpSp>
            <p:grpSp>
              <p:nvGrpSpPr>
                <p:cNvPr id="68" name="Group 146"/>
                <p:cNvGrpSpPr/>
                <p:nvPr/>
              </p:nvGrpSpPr>
              <p:grpSpPr>
                <a:xfrm>
                  <a:off x="4295418" y="5688836"/>
                  <a:ext cx="198526" cy="99402"/>
                  <a:chOff x="4295418" y="4786101"/>
                  <a:chExt cx="198526" cy="99402"/>
                </a:xfrm>
              </p:grpSpPr>
              <p:sp>
                <p:nvSpPr>
                  <p:cNvPr id="69" name="Rounded Rectangle 68"/>
                  <p:cNvSpPr/>
                  <p:nvPr/>
                </p:nvSpPr>
                <p:spPr>
                  <a:xfrm>
                    <a:off x="4295418" y="4796361"/>
                    <a:ext cx="198526" cy="89142"/>
                  </a:xfrm>
                  <a:prstGeom prst="roundRect">
                    <a:avLst/>
                  </a:prstGeom>
                  <a:solidFill>
                    <a:schemeClr val="tx1">
                      <a:lumMod val="65000"/>
                      <a:lumOff val="35000"/>
                    </a:schemeClr>
                  </a:solidFill>
                  <a:ln w="0" cap="flat" cmpd="sng" algn="ctr">
                    <a:solidFill>
                      <a:schemeClr val="accent1">
                        <a:shade val="95000"/>
                        <a:satMod val="105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0" name="Oval 69"/>
                  <p:cNvSpPr>
                    <a:spLocks noChangeAspect="1"/>
                  </p:cNvSpPr>
                  <p:nvPr/>
                </p:nvSpPr>
                <p:spPr>
                  <a:xfrm>
                    <a:off x="4343513" y="4786101"/>
                    <a:ext cx="93979" cy="93979"/>
                  </a:xfrm>
                  <a:prstGeom prst="ellipse">
                    <a:avLst/>
                  </a:prstGeom>
                  <a:solidFill>
                    <a:schemeClr val="tx1"/>
                  </a:solidFill>
                  <a:ln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</p:sp>
            </p:grpSp>
          </p:grpSp>
        </p:grpSp>
      </p:grpSp>
      <p:sp>
        <p:nvSpPr>
          <p:cNvPr id="79" name="Rounded Rectangle 78"/>
          <p:cNvSpPr/>
          <p:nvPr/>
        </p:nvSpPr>
        <p:spPr>
          <a:xfrm>
            <a:off x="742948" y="838200"/>
            <a:ext cx="3556000" cy="2819399"/>
          </a:xfrm>
          <a:prstGeom prst="roundRect">
            <a:avLst>
              <a:gd name="adj" fmla="val 3250"/>
            </a:avLst>
          </a:prstGeom>
          <a:gradFill>
            <a:gsLst>
              <a:gs pos="1000">
                <a:schemeClr val="accent1">
                  <a:lumMod val="75000"/>
                  <a:alpha val="68000"/>
                </a:schemeClr>
              </a:gs>
              <a:gs pos="100000">
                <a:schemeClr val="accent1">
                  <a:lumMod val="60000"/>
                  <a:lumOff val="40000"/>
                  <a:alpha val="0"/>
                </a:schemeClr>
              </a:gs>
            </a:gsLst>
            <a:lin ang="6060000" scaled="0"/>
          </a:gradFill>
          <a:ln w="22225" cap="flat" cmpd="sng" algn="ctr"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580000" scaled="0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dirty="0" smtClean="0"/>
              <a:t>PC</a:t>
            </a:r>
            <a:endParaRPr lang="en-US" dirty="0"/>
          </a:p>
        </p:txBody>
      </p:sp>
      <p:sp>
        <p:nvSpPr>
          <p:cNvPr id="82" name="Curved Right Arrow 81"/>
          <p:cNvSpPr/>
          <p:nvPr/>
        </p:nvSpPr>
        <p:spPr bwMode="auto">
          <a:xfrm rot="338666">
            <a:off x="255735" y="3090289"/>
            <a:ext cx="1147110" cy="2133051"/>
          </a:xfrm>
          <a:prstGeom prst="curvedRightArrow">
            <a:avLst>
              <a:gd name="adj1" fmla="val 20344"/>
              <a:gd name="adj2" fmla="val 73596"/>
              <a:gd name="adj3" fmla="val 23444"/>
            </a:avLst>
          </a:prstGeom>
          <a:gradFill flip="none" rotWithShape="1">
            <a:gsLst>
              <a:gs pos="0">
                <a:srgbClr val="E46C0A"/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734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62" name="Up Arrow 61"/>
          <p:cNvSpPr/>
          <p:nvPr/>
        </p:nvSpPr>
        <p:spPr bwMode="auto">
          <a:xfrm rot="16200000">
            <a:off x="4182369" y="2294485"/>
            <a:ext cx="398263" cy="1295399"/>
          </a:xfrm>
          <a:prstGeom prst="upArrow">
            <a:avLst/>
          </a:prstGeom>
          <a:gradFill flip="none" rotWithShape="1">
            <a:gsLst>
              <a:gs pos="0">
                <a:srgbClr val="FF6600">
                  <a:alpha val="0"/>
                </a:srgbClr>
              </a:gs>
              <a:gs pos="100000">
                <a:schemeClr val="accent6">
                  <a:lumMod val="75000"/>
                </a:schemeClr>
              </a:gs>
              <a:gs pos="50000">
                <a:srgbClr val="E46C0A"/>
              </a:gs>
            </a:gsLst>
            <a:lin ang="1734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indent="-342900"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mtClean="0">
              <a:latin typeface="Arial" pitchFamily="34" charset="0"/>
            </a:endParaRPr>
          </a:p>
        </p:txBody>
      </p:sp>
      <p:grpSp>
        <p:nvGrpSpPr>
          <p:cNvPr id="33" name="Group 8"/>
          <p:cNvGrpSpPr/>
          <p:nvPr/>
        </p:nvGrpSpPr>
        <p:grpSpPr>
          <a:xfrm>
            <a:off x="1651731" y="2503599"/>
            <a:ext cx="1733798" cy="1121979"/>
            <a:chOff x="6310037" y="2176228"/>
            <a:chExt cx="2590800" cy="1811572"/>
          </a:xfrm>
        </p:grpSpPr>
        <p:sp>
          <p:nvSpPr>
            <p:cNvPr id="34" name="Rounded Rectangle 33"/>
            <p:cNvSpPr/>
            <p:nvPr/>
          </p:nvSpPr>
          <p:spPr>
            <a:xfrm>
              <a:off x="6310037" y="2176228"/>
              <a:ext cx="2590800" cy="1811572"/>
            </a:xfrm>
            <a:prstGeom prst="roundRect">
              <a:avLst>
                <a:gd name="adj" fmla="val 6224"/>
              </a:avLst>
            </a:prstGeom>
            <a:gradFill flip="none" rotWithShape="1">
              <a:gsLst>
                <a:gs pos="0">
                  <a:schemeClr val="bg1">
                    <a:alpha val="57000"/>
                  </a:schemeClr>
                </a:gs>
                <a:gs pos="100000">
                  <a:schemeClr val="bg1">
                    <a:alpha val="57000"/>
                  </a:schemeClr>
                </a:gs>
              </a:gsLst>
              <a:lin ang="6000000" scaled="0"/>
              <a:tileRect/>
            </a:gradFill>
            <a:ln>
              <a:solidFill>
                <a:schemeClr val="bg1"/>
              </a:solidFill>
            </a:ln>
            <a:effectLst>
              <a:outerShdw blurRad="234950" dist="38100" dir="2700000" algn="br" rotWithShape="0">
                <a:srgbClr val="000000">
                  <a:alpha val="43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11"/>
            <p:cNvSpPr/>
            <p:nvPr/>
          </p:nvSpPr>
          <p:spPr>
            <a:xfrm>
              <a:off x="6465885" y="2290529"/>
              <a:ext cx="2282825" cy="1553444"/>
            </a:xfrm>
            <a:prstGeom prst="rect">
              <a:avLst/>
            </a:prstGeom>
            <a:gradFill>
              <a:gsLst>
                <a:gs pos="1000">
                  <a:schemeClr val="accent5">
                    <a:lumMod val="75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0"/>
                  </a:schemeClr>
                </a:gs>
              </a:gsLst>
              <a:lin ang="5400000" scaled="0"/>
            </a:gradFill>
            <a:scene3d>
              <a:camera prst="orthographicFront"/>
              <a:lightRig rig="threePt" dir="t"/>
            </a:scene3d>
            <a:sp3d extrusionH="69850">
              <a:bevelT w="63500" h="63500" prst="angle"/>
              <a:bevelB w="63500" h="63500" prst="angle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smtClean="0"/>
                <a:t>M4 Background Service</a:t>
              </a:r>
              <a:endParaRPr lang="en-US" sz="2000" dirty="0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355616" y="3974089"/>
            <a:ext cx="2398068" cy="2641044"/>
            <a:chOff x="1056913" y="4061341"/>
            <a:chExt cx="2398068" cy="2641044"/>
          </a:xfrm>
        </p:grpSpPr>
        <p:grpSp>
          <p:nvGrpSpPr>
            <p:cNvPr id="83" name="Group 40"/>
            <p:cNvGrpSpPr/>
            <p:nvPr/>
          </p:nvGrpSpPr>
          <p:grpSpPr>
            <a:xfrm>
              <a:off x="1056913" y="4061341"/>
              <a:ext cx="2398068" cy="2641044"/>
              <a:chOff x="977900" y="4086225"/>
              <a:chExt cx="2398068" cy="2601319"/>
            </a:xfrm>
          </p:grpSpPr>
          <p:sp>
            <p:nvSpPr>
              <p:cNvPr id="84" name="Rounded Rectangle 83"/>
              <p:cNvSpPr/>
              <p:nvPr/>
            </p:nvSpPr>
            <p:spPr>
              <a:xfrm>
                <a:off x="1077269" y="4086225"/>
                <a:ext cx="2085032" cy="2172087"/>
              </a:xfrm>
              <a:prstGeom prst="roundRect">
                <a:avLst>
                  <a:gd name="adj" fmla="val 3250"/>
                </a:avLst>
              </a:prstGeom>
              <a:gradFill>
                <a:gsLst>
                  <a:gs pos="1000">
                    <a:schemeClr val="accent1">
                      <a:lumMod val="75000"/>
                      <a:alpha val="68000"/>
                    </a:schemeClr>
                  </a:gs>
                  <a:gs pos="100000">
                    <a:schemeClr val="accent1">
                      <a:lumMod val="60000"/>
                      <a:lumOff val="40000"/>
                      <a:alpha val="0"/>
                    </a:schemeClr>
                  </a:gs>
                </a:gsLst>
                <a:lin ang="6060000" scaled="0"/>
              </a:gradFill>
              <a:ln w="22225" cap="flat" cmpd="sng" algn="ctr">
                <a:gradFill flip="none" rotWithShape="1"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580000" scaled="0"/>
                  <a:tileRect/>
                </a:gra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TextBox 85"/>
              <p:cNvSpPr txBox="1"/>
              <p:nvPr/>
            </p:nvSpPr>
            <p:spPr>
              <a:xfrm>
                <a:off x="977900" y="6050935"/>
                <a:ext cx="2398068" cy="6366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buNone/>
                </a:pPr>
                <a:r>
                  <a:rPr lang="en-US" b="1" dirty="0">
                    <a:solidFill>
                      <a:schemeClr val="bg1"/>
                    </a:solidFill>
                    <a:latin typeface="Calibri"/>
                    <a:cs typeface="Calibri"/>
                  </a:rPr>
                  <a:t>Interrogation Data Files</a:t>
                </a:r>
              </a:p>
            </p:txBody>
          </p:sp>
        </p:grpSp>
        <p:pic>
          <p:nvPicPr>
            <p:cNvPr id="43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19554" y="4156814"/>
              <a:ext cx="1378700" cy="1504036"/>
            </a:xfrm>
            <a:prstGeom prst="rect">
              <a:avLst/>
            </a:prstGeom>
            <a:noFill/>
            <a:ln>
              <a:noFill/>
            </a:ln>
            <a:effectLst>
              <a:glow rad="63500">
                <a:schemeClr val="accent1">
                  <a:satMod val="175000"/>
                  <a:alpha val="40000"/>
                </a:schemeClr>
              </a:glow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0633" y="4271989"/>
              <a:ext cx="1340600" cy="1462472"/>
            </a:xfrm>
            <a:prstGeom prst="rect">
              <a:avLst/>
            </a:prstGeom>
            <a:noFill/>
            <a:ln>
              <a:noFill/>
            </a:ln>
            <a:effectLst>
              <a:glow rad="63500">
                <a:schemeClr val="accent1">
                  <a:satMod val="175000"/>
                  <a:alpha val="40000"/>
                </a:schemeClr>
              </a:glow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9134" y="4403038"/>
              <a:ext cx="1336293" cy="1457774"/>
            </a:xfrm>
            <a:prstGeom prst="rect">
              <a:avLst/>
            </a:prstGeom>
            <a:noFill/>
            <a:ln>
              <a:noFill/>
            </a:ln>
            <a:effectLst>
              <a:glow rad="63500">
                <a:schemeClr val="accent1">
                  <a:satMod val="175000"/>
                  <a:alpha val="40000"/>
                </a:schemeClr>
              </a:glow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109" name="Straight Connector 108"/>
          <p:cNvCxnSpPr/>
          <p:nvPr/>
        </p:nvCxnSpPr>
        <p:spPr>
          <a:xfrm rot="5400000">
            <a:off x="2392437" y="2288543"/>
            <a:ext cx="325012" cy="1588"/>
          </a:xfrm>
          <a:prstGeom prst="line">
            <a:avLst/>
          </a:prstGeom>
          <a:ln w="31750" cap="flat" cmpd="sng" algn="ctr">
            <a:solidFill>
              <a:schemeClr val="accent1"/>
            </a:solidFill>
            <a:prstDash val="solid"/>
            <a:round/>
            <a:headEnd type="triangle" w="lg" len="med"/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0" name="Picture 109" descr="M4rev3-0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9474" y="880760"/>
            <a:ext cx="1776054" cy="1332041"/>
          </a:xfrm>
          <a:prstGeom prst="rect">
            <a:avLst/>
          </a:prstGeom>
        </p:spPr>
      </p:pic>
      <p:grpSp>
        <p:nvGrpSpPr>
          <p:cNvPr id="111" name="Group 110"/>
          <p:cNvGrpSpPr/>
          <p:nvPr/>
        </p:nvGrpSpPr>
        <p:grpSpPr>
          <a:xfrm>
            <a:off x="6721262" y="1333275"/>
            <a:ext cx="2114742" cy="2222628"/>
            <a:chOff x="767244" y="4069621"/>
            <a:chExt cx="2576470" cy="2439645"/>
          </a:xfrm>
        </p:grpSpPr>
        <p:grpSp>
          <p:nvGrpSpPr>
            <p:cNvPr id="112" name="Group 111"/>
            <p:cNvGrpSpPr/>
            <p:nvPr/>
          </p:nvGrpSpPr>
          <p:grpSpPr>
            <a:xfrm rot="1906317">
              <a:off x="1150374" y="4092770"/>
              <a:ext cx="1157271" cy="1551705"/>
              <a:chOff x="993221" y="5077564"/>
              <a:chExt cx="772083" cy="1035233"/>
            </a:xfrm>
          </p:grpSpPr>
          <p:grpSp>
            <p:nvGrpSpPr>
              <p:cNvPr id="123" name="Group 122"/>
              <p:cNvGrpSpPr/>
              <p:nvPr/>
            </p:nvGrpSpPr>
            <p:grpSpPr>
              <a:xfrm rot="19982288">
                <a:off x="993221" y="5077564"/>
                <a:ext cx="495301" cy="560220"/>
                <a:chOff x="1066798" y="5959113"/>
                <a:chExt cx="495301" cy="560220"/>
              </a:xfrm>
            </p:grpSpPr>
            <p:sp>
              <p:nvSpPr>
                <p:cNvPr id="126" name="Oval 125"/>
                <p:cNvSpPr/>
                <p:nvPr/>
              </p:nvSpPr>
              <p:spPr>
                <a:xfrm>
                  <a:off x="1066798" y="5959113"/>
                  <a:ext cx="330201" cy="560220"/>
                </a:xfrm>
                <a:prstGeom prst="ellipse">
                  <a:avLst/>
                </a:prstGeom>
                <a:solidFill>
                  <a:schemeClr val="bg1">
                    <a:alpha val="19000"/>
                  </a:schemeClr>
                </a:solidFill>
                <a:ln w="190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127" name="Oval 126"/>
                <p:cNvSpPr/>
                <p:nvPr/>
              </p:nvSpPr>
              <p:spPr>
                <a:xfrm>
                  <a:off x="1149348" y="5959113"/>
                  <a:ext cx="330201" cy="560220"/>
                </a:xfrm>
                <a:prstGeom prst="ellipse">
                  <a:avLst/>
                </a:prstGeom>
                <a:solidFill>
                  <a:schemeClr val="bg1">
                    <a:alpha val="19000"/>
                  </a:schemeClr>
                </a:solidFill>
                <a:ln w="190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128" name="Oval 127"/>
                <p:cNvSpPr/>
                <p:nvPr/>
              </p:nvSpPr>
              <p:spPr>
                <a:xfrm>
                  <a:off x="1231898" y="5959113"/>
                  <a:ext cx="330201" cy="560220"/>
                </a:xfrm>
                <a:prstGeom prst="ellipse">
                  <a:avLst/>
                </a:prstGeom>
                <a:solidFill>
                  <a:schemeClr val="bg1">
                    <a:alpha val="19000"/>
                  </a:schemeClr>
                </a:solidFill>
                <a:ln w="190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cxnSp>
            <p:nvCxnSpPr>
              <p:cNvPr id="124" name="Straight Connector 123"/>
              <p:cNvCxnSpPr/>
              <p:nvPr/>
            </p:nvCxnSpPr>
            <p:spPr>
              <a:xfrm>
                <a:off x="1123398" y="5610753"/>
                <a:ext cx="641906" cy="502044"/>
              </a:xfrm>
              <a:prstGeom prst="line">
                <a:avLst/>
              </a:prstGeom>
              <a:ln w="190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Connector 124"/>
              <p:cNvCxnSpPr>
                <a:stCxn id="128" idx="5"/>
              </p:cNvCxnSpPr>
              <p:nvPr/>
            </p:nvCxnSpPr>
            <p:spPr>
              <a:xfrm rot="16200000" flipH="1">
                <a:off x="1302334" y="5649827"/>
                <a:ext cx="668943" cy="256996"/>
              </a:xfrm>
              <a:prstGeom prst="line">
                <a:avLst/>
              </a:prstGeom>
              <a:ln w="190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3" name="Group 112"/>
            <p:cNvGrpSpPr/>
            <p:nvPr/>
          </p:nvGrpSpPr>
          <p:grpSpPr>
            <a:xfrm>
              <a:off x="1548076" y="5541555"/>
              <a:ext cx="507403" cy="507403"/>
              <a:chOff x="1610497" y="5835731"/>
              <a:chExt cx="372996" cy="372996"/>
            </a:xfrm>
          </p:grpSpPr>
          <p:sp>
            <p:nvSpPr>
              <p:cNvPr id="116" name="Cube 115"/>
              <p:cNvSpPr/>
              <p:nvPr/>
            </p:nvSpPr>
            <p:spPr>
              <a:xfrm>
                <a:off x="1610497" y="5835731"/>
                <a:ext cx="372996" cy="372996"/>
              </a:xfrm>
              <a:prstGeom prst="cube">
                <a:avLst>
                  <a:gd name="adj" fmla="val 28133"/>
                </a:avLst>
              </a:prstGeom>
              <a:gradFill>
                <a:gsLst>
                  <a:gs pos="0">
                    <a:schemeClr val="bg1">
                      <a:lumMod val="6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</a:gra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grpSp>
            <p:nvGrpSpPr>
              <p:cNvPr id="117" name="Group 116"/>
              <p:cNvGrpSpPr/>
              <p:nvPr/>
            </p:nvGrpSpPr>
            <p:grpSpPr>
              <a:xfrm>
                <a:off x="1711005" y="5997030"/>
                <a:ext cx="98658" cy="155694"/>
                <a:chOff x="6358466" y="5477933"/>
                <a:chExt cx="270933" cy="427567"/>
              </a:xfrm>
            </p:grpSpPr>
            <p:sp>
              <p:nvSpPr>
                <p:cNvPr id="118" name="Rectangle 117"/>
                <p:cNvSpPr/>
                <p:nvPr/>
              </p:nvSpPr>
              <p:spPr>
                <a:xfrm>
                  <a:off x="6358466" y="5477933"/>
                  <a:ext cx="270933" cy="427567"/>
                </a:xfrm>
                <a:prstGeom prst="rect">
                  <a:avLst/>
                </a:prstGeom>
                <a:noFill/>
                <a:ln>
                  <a:solidFill>
                    <a:schemeClr val="bg1">
                      <a:lumMod val="5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grpSp>
              <p:nvGrpSpPr>
                <p:cNvPr id="119" name="Group 118"/>
                <p:cNvGrpSpPr/>
                <p:nvPr/>
              </p:nvGrpSpPr>
              <p:grpSpPr>
                <a:xfrm>
                  <a:off x="6447714" y="5532967"/>
                  <a:ext cx="92437" cy="338669"/>
                  <a:chOff x="6430433" y="5532967"/>
                  <a:chExt cx="92437" cy="338669"/>
                </a:xfrm>
              </p:grpSpPr>
              <p:sp>
                <p:nvSpPr>
                  <p:cNvPr id="120" name="Oval 119"/>
                  <p:cNvSpPr/>
                  <p:nvPr/>
                </p:nvSpPr>
                <p:spPr>
                  <a:xfrm>
                    <a:off x="6430433" y="5532967"/>
                    <a:ext cx="92437" cy="92437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>
                        <a:lumMod val="85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121" name="Oval 120"/>
                  <p:cNvSpPr/>
                  <p:nvPr/>
                </p:nvSpPr>
                <p:spPr>
                  <a:xfrm>
                    <a:off x="6430433" y="5655035"/>
                    <a:ext cx="92437" cy="92437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>
                        <a:lumMod val="85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122" name="Oval 121"/>
                  <p:cNvSpPr/>
                  <p:nvPr/>
                </p:nvSpPr>
                <p:spPr>
                  <a:xfrm>
                    <a:off x="6430433" y="5779199"/>
                    <a:ext cx="92437" cy="92437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bg1">
                        <a:lumMod val="85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</p:grpSp>
        </p:grpSp>
        <p:sp>
          <p:nvSpPr>
            <p:cNvPr id="114" name="TextBox 63"/>
            <p:cNvSpPr txBox="1"/>
            <p:nvPr/>
          </p:nvSpPr>
          <p:spPr>
            <a:xfrm>
              <a:off x="1165341" y="6139934"/>
              <a:ext cx="9988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b="1" dirty="0" smtClean="0">
                  <a:solidFill>
                    <a:schemeClr val="bg1"/>
                  </a:solidFill>
                  <a:latin typeface="Calibri"/>
                  <a:cs typeface="Calibri"/>
                </a:rPr>
                <a:t>Antenna</a:t>
              </a:r>
              <a:endParaRPr lang="en-US" b="1" dirty="0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  <p:pic>
          <p:nvPicPr>
            <p:cNvPr id="115" name="Picture 114" descr="fish2-05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7244" y="4069621"/>
              <a:ext cx="2576470" cy="815882"/>
            </a:xfrm>
            <a:prstGeom prst="rect">
              <a:avLst/>
            </a:prstGeom>
          </p:spPr>
        </p:pic>
      </p:grpSp>
      <p:cxnSp>
        <p:nvCxnSpPr>
          <p:cNvPr id="129" name="Straight Connector 128"/>
          <p:cNvCxnSpPr>
            <a:stCxn id="44" idx="5"/>
            <a:endCxn id="116" idx="2"/>
          </p:cNvCxnSpPr>
          <p:nvPr/>
        </p:nvCxnSpPr>
        <p:spPr>
          <a:xfrm>
            <a:off x="6090693" y="2948802"/>
            <a:ext cx="1271468" cy="15189"/>
          </a:xfrm>
          <a:prstGeom prst="line">
            <a:avLst/>
          </a:prstGeom>
          <a:ln>
            <a:solidFill>
              <a:srgbClr val="FF6600"/>
            </a:solidFill>
          </a:ln>
          <a:effectLst>
            <a:outerShdw dist="38100" dir="15300000">
              <a:schemeClr val="bg1">
                <a:alpha val="32000"/>
              </a:scheme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7659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Interrogation Data Submission</a:t>
            </a:r>
            <a:endParaRPr lang="en-US" dirty="0"/>
          </a:p>
        </p:txBody>
      </p:sp>
      <p:sp>
        <p:nvSpPr>
          <p:cNvPr id="79" name="Rounded Rectangle 78"/>
          <p:cNvSpPr/>
          <p:nvPr/>
        </p:nvSpPr>
        <p:spPr>
          <a:xfrm>
            <a:off x="742948" y="838200"/>
            <a:ext cx="3556000" cy="2819399"/>
          </a:xfrm>
          <a:prstGeom prst="roundRect">
            <a:avLst>
              <a:gd name="adj" fmla="val 3250"/>
            </a:avLst>
          </a:prstGeom>
          <a:gradFill>
            <a:gsLst>
              <a:gs pos="1000">
                <a:schemeClr val="accent1">
                  <a:lumMod val="75000"/>
                  <a:alpha val="68000"/>
                </a:schemeClr>
              </a:gs>
              <a:gs pos="100000">
                <a:schemeClr val="accent1">
                  <a:lumMod val="60000"/>
                  <a:lumOff val="40000"/>
                  <a:alpha val="0"/>
                </a:schemeClr>
              </a:gs>
            </a:gsLst>
            <a:lin ang="6060000" scaled="0"/>
          </a:gradFill>
          <a:ln w="22225" cap="flat" cmpd="sng" algn="ctr"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580000" scaled="0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Curved Right Arrow 81"/>
          <p:cNvSpPr/>
          <p:nvPr/>
        </p:nvSpPr>
        <p:spPr bwMode="auto">
          <a:xfrm rot="338666">
            <a:off x="255735" y="3090289"/>
            <a:ext cx="1147110" cy="2133051"/>
          </a:xfrm>
          <a:prstGeom prst="curvedRightArrow">
            <a:avLst>
              <a:gd name="adj1" fmla="val 20344"/>
              <a:gd name="adj2" fmla="val 73596"/>
              <a:gd name="adj3" fmla="val 23444"/>
            </a:avLst>
          </a:prstGeom>
          <a:gradFill flip="none" rotWithShape="1">
            <a:gsLst>
              <a:gs pos="0">
                <a:srgbClr val="E46C0A"/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734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pSp>
        <p:nvGrpSpPr>
          <p:cNvPr id="33" name="Group 8"/>
          <p:cNvGrpSpPr/>
          <p:nvPr/>
        </p:nvGrpSpPr>
        <p:grpSpPr>
          <a:xfrm>
            <a:off x="1651731" y="2503599"/>
            <a:ext cx="1733798" cy="1121979"/>
            <a:chOff x="6310037" y="2176228"/>
            <a:chExt cx="2590800" cy="1811572"/>
          </a:xfrm>
        </p:grpSpPr>
        <p:sp>
          <p:nvSpPr>
            <p:cNvPr id="34" name="Rounded Rectangle 33"/>
            <p:cNvSpPr/>
            <p:nvPr/>
          </p:nvSpPr>
          <p:spPr>
            <a:xfrm>
              <a:off x="6310037" y="2176228"/>
              <a:ext cx="2590800" cy="1811572"/>
            </a:xfrm>
            <a:prstGeom prst="roundRect">
              <a:avLst>
                <a:gd name="adj" fmla="val 6224"/>
              </a:avLst>
            </a:prstGeom>
            <a:gradFill flip="none" rotWithShape="1">
              <a:gsLst>
                <a:gs pos="0">
                  <a:schemeClr val="bg1">
                    <a:alpha val="57000"/>
                  </a:schemeClr>
                </a:gs>
                <a:gs pos="100000">
                  <a:schemeClr val="bg1">
                    <a:alpha val="57000"/>
                  </a:schemeClr>
                </a:gs>
              </a:gsLst>
              <a:lin ang="6000000" scaled="0"/>
              <a:tileRect/>
            </a:gradFill>
            <a:ln>
              <a:solidFill>
                <a:schemeClr val="bg1"/>
              </a:solidFill>
            </a:ln>
            <a:effectLst>
              <a:outerShdw blurRad="234950" dist="38100" dir="2700000" algn="br" rotWithShape="0">
                <a:srgbClr val="000000">
                  <a:alpha val="43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11"/>
            <p:cNvSpPr/>
            <p:nvPr/>
          </p:nvSpPr>
          <p:spPr>
            <a:xfrm>
              <a:off x="6465885" y="2290529"/>
              <a:ext cx="2282825" cy="1553444"/>
            </a:xfrm>
            <a:prstGeom prst="rect">
              <a:avLst/>
            </a:prstGeom>
            <a:gradFill>
              <a:gsLst>
                <a:gs pos="1000">
                  <a:schemeClr val="accent5">
                    <a:lumMod val="75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0"/>
                  </a:schemeClr>
                </a:gs>
              </a:gsLst>
              <a:lin ang="5400000" scaled="0"/>
            </a:gradFill>
            <a:scene3d>
              <a:camera prst="orthographicFront"/>
              <a:lightRig rig="threePt" dir="t"/>
            </a:scene3d>
            <a:sp3d extrusionH="69850">
              <a:bevelT w="63500" h="63500" prst="angle"/>
              <a:bevelB w="63500" h="63500" prst="angle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smtClean="0"/>
                <a:t>M4 Background Service</a:t>
              </a:r>
              <a:endParaRPr lang="en-US" sz="2000" dirty="0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355616" y="3974090"/>
            <a:ext cx="2398068" cy="2364046"/>
            <a:chOff x="1056913" y="4061342"/>
            <a:chExt cx="2398068" cy="2364046"/>
          </a:xfrm>
        </p:grpSpPr>
        <p:grpSp>
          <p:nvGrpSpPr>
            <p:cNvPr id="83" name="Group 40"/>
            <p:cNvGrpSpPr/>
            <p:nvPr/>
          </p:nvGrpSpPr>
          <p:grpSpPr>
            <a:xfrm>
              <a:off x="1056913" y="4061342"/>
              <a:ext cx="2398068" cy="2364046"/>
              <a:chOff x="977900" y="4086225"/>
              <a:chExt cx="2398068" cy="2328487"/>
            </a:xfrm>
          </p:grpSpPr>
          <p:sp>
            <p:nvSpPr>
              <p:cNvPr id="84" name="Rounded Rectangle 83"/>
              <p:cNvSpPr/>
              <p:nvPr/>
            </p:nvSpPr>
            <p:spPr>
              <a:xfrm>
                <a:off x="1077269" y="4086225"/>
                <a:ext cx="2085032" cy="2172087"/>
              </a:xfrm>
              <a:prstGeom prst="roundRect">
                <a:avLst>
                  <a:gd name="adj" fmla="val 3250"/>
                </a:avLst>
              </a:prstGeom>
              <a:gradFill>
                <a:gsLst>
                  <a:gs pos="1000">
                    <a:schemeClr val="accent1">
                      <a:lumMod val="75000"/>
                      <a:alpha val="68000"/>
                    </a:schemeClr>
                  </a:gs>
                  <a:gs pos="100000">
                    <a:schemeClr val="accent1">
                      <a:lumMod val="60000"/>
                      <a:lumOff val="40000"/>
                      <a:alpha val="0"/>
                    </a:schemeClr>
                  </a:gs>
                </a:gsLst>
                <a:lin ang="6060000" scaled="0"/>
              </a:gradFill>
              <a:ln w="22225" cap="flat" cmpd="sng" algn="ctr">
                <a:gradFill flip="none" rotWithShape="1"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580000" scaled="0"/>
                  <a:tileRect/>
                </a:gra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TextBox 85"/>
              <p:cNvSpPr txBox="1"/>
              <p:nvPr/>
            </p:nvSpPr>
            <p:spPr>
              <a:xfrm>
                <a:off x="977900" y="6050935"/>
                <a:ext cx="2398068" cy="363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buNone/>
                </a:pPr>
                <a:r>
                  <a:rPr lang="en-US" dirty="0">
                    <a:solidFill>
                      <a:schemeClr val="bg1"/>
                    </a:solidFill>
                    <a:latin typeface="Calibri"/>
                    <a:cs typeface="Calibri"/>
                  </a:rPr>
                  <a:t>Interrogation Data Files</a:t>
                </a:r>
              </a:p>
            </p:txBody>
          </p:sp>
        </p:grpSp>
        <p:pic>
          <p:nvPicPr>
            <p:cNvPr id="43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19554" y="4156814"/>
              <a:ext cx="1378700" cy="1504036"/>
            </a:xfrm>
            <a:prstGeom prst="rect">
              <a:avLst/>
            </a:prstGeom>
            <a:noFill/>
            <a:ln>
              <a:noFill/>
            </a:ln>
            <a:effectLst>
              <a:glow rad="63500">
                <a:schemeClr val="accent1">
                  <a:satMod val="175000"/>
                  <a:alpha val="40000"/>
                </a:schemeClr>
              </a:glow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0633" y="4271989"/>
              <a:ext cx="1340600" cy="1462472"/>
            </a:xfrm>
            <a:prstGeom prst="rect">
              <a:avLst/>
            </a:prstGeom>
            <a:noFill/>
            <a:ln>
              <a:noFill/>
            </a:ln>
            <a:effectLst>
              <a:glow rad="63500">
                <a:schemeClr val="accent1">
                  <a:satMod val="175000"/>
                  <a:alpha val="40000"/>
                </a:schemeClr>
              </a:glow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9134" y="4403038"/>
              <a:ext cx="1336293" cy="1457774"/>
            </a:xfrm>
            <a:prstGeom prst="rect">
              <a:avLst/>
            </a:prstGeom>
            <a:noFill/>
            <a:ln>
              <a:noFill/>
            </a:ln>
            <a:effectLst>
              <a:glow rad="63500">
                <a:schemeClr val="accent1">
                  <a:satMod val="175000"/>
                  <a:alpha val="40000"/>
                </a:schemeClr>
              </a:glow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109" name="Straight Connector 108"/>
          <p:cNvCxnSpPr/>
          <p:nvPr/>
        </p:nvCxnSpPr>
        <p:spPr>
          <a:xfrm rot="5400000">
            <a:off x="2392437" y="2288543"/>
            <a:ext cx="325012" cy="1588"/>
          </a:xfrm>
          <a:prstGeom prst="line">
            <a:avLst/>
          </a:prstGeom>
          <a:ln w="31750" cap="flat" cmpd="sng" algn="ctr">
            <a:solidFill>
              <a:schemeClr val="accent1"/>
            </a:solidFill>
            <a:prstDash val="solid"/>
            <a:round/>
            <a:headEnd type="triangle" w="lg" len="med"/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0" name="Picture 109" descr="M4rev3-0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9474" y="880760"/>
            <a:ext cx="1776054" cy="1332041"/>
          </a:xfrm>
          <a:prstGeom prst="rect">
            <a:avLst/>
          </a:prstGeom>
        </p:spPr>
      </p:pic>
      <p:pic>
        <p:nvPicPr>
          <p:cNvPr id="55" name="Picture 5" descr="C:\Documents and Settings\john\Local Settings\Temporary Internet Files\Content.IE5\FSK2SJD9\MCj04242320000[1].wmf"/>
          <p:cNvPicPr>
            <a:picLocks noChangeAspect="1" noChangeArrowheads="1"/>
          </p:cNvPicPr>
          <p:nvPr/>
        </p:nvPicPr>
        <p:blipFill>
          <a:blip r:embed="rId5">
            <a:alphaModFix amt="25000"/>
          </a:blip>
          <a:srcRect/>
          <a:stretch>
            <a:fillRect/>
          </a:stretch>
        </p:blipFill>
        <p:spPr bwMode="auto">
          <a:xfrm>
            <a:off x="4125268" y="3438590"/>
            <a:ext cx="958850" cy="932215"/>
          </a:xfrm>
          <a:prstGeom prst="rect">
            <a:avLst/>
          </a:prstGeom>
          <a:noFill/>
        </p:spPr>
      </p:pic>
      <p:grpSp>
        <p:nvGrpSpPr>
          <p:cNvPr id="56" name="Group 55"/>
          <p:cNvGrpSpPr/>
          <p:nvPr/>
        </p:nvGrpSpPr>
        <p:grpSpPr>
          <a:xfrm>
            <a:off x="3464868" y="4674993"/>
            <a:ext cx="3395059" cy="1770532"/>
            <a:chOff x="3464868" y="4674993"/>
            <a:chExt cx="3395059" cy="1770532"/>
          </a:xfrm>
        </p:grpSpPr>
        <p:sp>
          <p:nvSpPr>
            <p:cNvPr id="57" name="Right Arrow 56"/>
            <p:cNvSpPr/>
            <p:nvPr/>
          </p:nvSpPr>
          <p:spPr bwMode="auto">
            <a:xfrm>
              <a:off x="3464868" y="5080000"/>
              <a:ext cx="1746250" cy="685800"/>
            </a:xfrm>
            <a:prstGeom prst="rightArrow">
              <a:avLst>
                <a:gd name="adj1" fmla="val 50000"/>
                <a:gd name="adj2" fmla="val 51056"/>
              </a:avLst>
            </a:prstGeom>
            <a:gradFill flip="none" rotWithShape="1">
              <a:gsLst>
                <a:gs pos="0">
                  <a:schemeClr val="tx2">
                    <a:lumMod val="40000"/>
                    <a:lumOff val="60000"/>
                    <a:alpha val="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  <a:gs pos="50000">
                  <a:srgbClr val="E46C0A"/>
                </a:gs>
              </a:gsLst>
              <a:lin ang="17340000" scaled="0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42900" marR="0" indent="-342900" algn="ctr" defTabSz="91440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tabLst/>
              </a:pPr>
              <a:r>
                <a:rPr lang="en-US" b="1" dirty="0" smtClean="0">
                  <a:solidFill>
                    <a:schemeClr val="bg1"/>
                  </a:solidFill>
                  <a:latin typeface="+mj-lt"/>
                </a:rPr>
                <a:t>Upload (FTP)</a:t>
              </a:r>
            </a:p>
          </p:txBody>
        </p:sp>
        <p:grpSp>
          <p:nvGrpSpPr>
            <p:cNvPr id="58" name="Group 57"/>
            <p:cNvGrpSpPr/>
            <p:nvPr/>
          </p:nvGrpSpPr>
          <p:grpSpPr>
            <a:xfrm>
              <a:off x="4775842" y="4674993"/>
              <a:ext cx="2084085" cy="1770532"/>
              <a:chOff x="4775842" y="4903593"/>
              <a:chExt cx="2084085" cy="1770532"/>
            </a:xfrm>
          </p:grpSpPr>
          <p:sp>
            <p:nvSpPr>
              <p:cNvPr id="59" name="TextBox 58"/>
              <p:cNvSpPr txBox="1"/>
              <p:nvPr/>
            </p:nvSpPr>
            <p:spPr>
              <a:xfrm>
                <a:off x="4775842" y="6304793"/>
                <a:ext cx="208408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buNone/>
                </a:pPr>
                <a:r>
                  <a:rPr lang="en-US" dirty="0" smtClean="0">
                    <a:solidFill>
                      <a:schemeClr val="bg1"/>
                    </a:solidFill>
                  </a:rPr>
                  <a:t>PTAGIS Server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  <p:pic>
            <p:nvPicPr>
              <p:cNvPr id="61" name="Picture 3" descr="C:\Documents and Settings\john\Local Settings\Temporary Internet Files\Content.IE5\18PZXMZM\MCj04348450000[1].png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5219699" y="4903593"/>
                <a:ext cx="1196370" cy="1344807"/>
              </a:xfrm>
              <a:prstGeom prst="rect">
                <a:avLst/>
              </a:prstGeom>
              <a:noFill/>
            </p:spPr>
          </p:pic>
        </p:grpSp>
      </p:grpSp>
      <p:grpSp>
        <p:nvGrpSpPr>
          <p:cNvPr id="97" name="Group 96"/>
          <p:cNvGrpSpPr/>
          <p:nvPr/>
        </p:nvGrpSpPr>
        <p:grpSpPr>
          <a:xfrm>
            <a:off x="5079505" y="843859"/>
            <a:ext cx="3699175" cy="3319479"/>
            <a:chOff x="4864742" y="1085850"/>
            <a:chExt cx="3699175" cy="3319479"/>
          </a:xfrm>
        </p:grpSpPr>
        <p:sp>
          <p:nvSpPr>
            <p:cNvPr id="98" name="Up Arrow 97"/>
            <p:cNvSpPr/>
            <p:nvPr/>
          </p:nvSpPr>
          <p:spPr bwMode="auto">
            <a:xfrm>
              <a:off x="5511800" y="3719529"/>
              <a:ext cx="533400" cy="685800"/>
            </a:xfrm>
            <a:prstGeom prst="upArrow">
              <a:avLst/>
            </a:prstGeom>
            <a:gradFill flip="none" rotWithShape="1">
              <a:gsLst>
                <a:gs pos="0">
                  <a:schemeClr val="tx2">
                    <a:lumMod val="40000"/>
                    <a:lumOff val="60000"/>
                    <a:alpha val="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  <a:gs pos="50000">
                  <a:srgbClr val="E46C0A"/>
                </a:gs>
              </a:gsLst>
              <a:lin ang="17340000" scaled="0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indent="-342900" defTabSz="914400" eaLnBrk="0" fontAlgn="base" hangingPunct="0">
                <a:spcBef>
                  <a:spcPct val="20000"/>
                </a:spcBef>
                <a:spcAft>
                  <a:spcPct val="0"/>
                </a:spcAft>
                <a:buFontTx/>
                <a:buChar char="•"/>
              </a:pPr>
              <a:endParaRPr lang="en-US" smtClean="0">
                <a:latin typeface="Arial" pitchFamily="34" charset="0"/>
              </a:endParaRPr>
            </a:p>
          </p:txBody>
        </p:sp>
        <p:grpSp>
          <p:nvGrpSpPr>
            <p:cNvPr id="99" name="Group 98"/>
            <p:cNvGrpSpPr/>
            <p:nvPr/>
          </p:nvGrpSpPr>
          <p:grpSpPr>
            <a:xfrm>
              <a:off x="4864742" y="1085850"/>
              <a:ext cx="3699175" cy="2692398"/>
              <a:chOff x="4864742" y="1085850"/>
              <a:chExt cx="3699175" cy="2692398"/>
            </a:xfrm>
          </p:grpSpPr>
          <p:sp>
            <p:nvSpPr>
              <p:cNvPr id="100" name="Rounded Rectangle 99"/>
              <p:cNvSpPr/>
              <p:nvPr/>
            </p:nvSpPr>
            <p:spPr>
              <a:xfrm>
                <a:off x="4867892" y="1098550"/>
                <a:ext cx="3556000" cy="2679698"/>
              </a:xfrm>
              <a:prstGeom prst="roundRect">
                <a:avLst>
                  <a:gd name="adj" fmla="val 3250"/>
                </a:avLst>
              </a:prstGeom>
              <a:gradFill>
                <a:gsLst>
                  <a:gs pos="1000">
                    <a:schemeClr val="accent1">
                      <a:lumMod val="75000"/>
                      <a:alpha val="68000"/>
                    </a:schemeClr>
                  </a:gs>
                  <a:gs pos="100000">
                    <a:schemeClr val="accent1">
                      <a:lumMod val="60000"/>
                      <a:lumOff val="40000"/>
                      <a:alpha val="0"/>
                    </a:schemeClr>
                  </a:gs>
                </a:gsLst>
                <a:lin ang="6060000" scaled="0"/>
              </a:gradFill>
              <a:ln>
                <a:gradFill flip="none" rotWithShape="1"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580000" scaled="0"/>
                  <a:tileRect/>
                </a:gra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01" name="Group 100"/>
              <p:cNvGrpSpPr/>
              <p:nvPr/>
            </p:nvGrpSpPr>
            <p:grpSpPr>
              <a:xfrm>
                <a:off x="5007918" y="1420164"/>
                <a:ext cx="3555999" cy="2265071"/>
                <a:chOff x="4995218" y="1267764"/>
                <a:chExt cx="3555999" cy="2265071"/>
              </a:xfrm>
            </p:grpSpPr>
            <p:sp>
              <p:nvSpPr>
                <p:cNvPr id="105" name="TextBox 104"/>
                <p:cNvSpPr txBox="1"/>
                <p:nvPr/>
              </p:nvSpPr>
              <p:spPr>
                <a:xfrm>
                  <a:off x="5173479" y="1676400"/>
                  <a:ext cx="3004447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buNone/>
                  </a:pPr>
                  <a:r>
                    <a:rPr lang="en-US" sz="2000" dirty="0" err="1" smtClean="0">
                      <a:solidFill>
                        <a:srgbClr val="FFFFFF"/>
                      </a:solidFill>
                    </a:rPr>
                    <a:t>www.ptagis.org</a:t>
                  </a:r>
                  <a:endParaRPr lang="en-US" sz="2000" dirty="0">
                    <a:solidFill>
                      <a:srgbClr val="FFFFFF"/>
                    </a:solidFill>
                  </a:endParaRPr>
                </a:p>
              </p:txBody>
            </p:sp>
            <p:pic>
              <p:nvPicPr>
                <p:cNvPr id="106" name="Picture 7"/>
                <p:cNvPicPr>
                  <a:picLocks noChangeAspect="1" noChangeArrowheads="1"/>
                </p:cNvPicPr>
                <p:nvPr/>
              </p:nvPicPr>
              <p:blipFill>
                <a:blip r:embed="rId7"/>
                <a:srcRect l="-3106" t="11774" r="-14054" b="11180"/>
                <a:stretch>
                  <a:fillRect/>
                </a:stretch>
              </p:blipFill>
              <p:spPr bwMode="auto">
                <a:xfrm>
                  <a:off x="4995218" y="1427677"/>
                  <a:ext cx="3555999" cy="201091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107" name="Picture 106" descr="browser.png"/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5071877" y="1267764"/>
                  <a:ext cx="3092474" cy="2265071"/>
                </a:xfrm>
                <a:prstGeom prst="rect">
                  <a:avLst/>
                </a:prstGeom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p:spPr>
            </p:pic>
          </p:grpSp>
          <p:grpSp>
            <p:nvGrpSpPr>
              <p:cNvPr id="102" name="Group 101"/>
              <p:cNvGrpSpPr/>
              <p:nvPr/>
            </p:nvGrpSpPr>
            <p:grpSpPr>
              <a:xfrm>
                <a:off x="4864742" y="1085850"/>
                <a:ext cx="3495735" cy="374590"/>
                <a:chOff x="4864742" y="1085850"/>
                <a:chExt cx="3495735" cy="374590"/>
              </a:xfrm>
            </p:grpSpPr>
            <p:sp>
              <p:nvSpPr>
                <p:cNvPr id="103" name="Rectangle 102"/>
                <p:cNvSpPr/>
                <p:nvPr/>
              </p:nvSpPr>
              <p:spPr>
                <a:xfrm>
                  <a:off x="4864742" y="1098550"/>
                  <a:ext cx="3495735" cy="361890"/>
                </a:xfrm>
                <a:prstGeom prst="rect">
                  <a:avLst/>
                </a:prstGeom>
                <a:gradFill flip="none" rotWithShape="1">
                  <a:gsLst>
                    <a:gs pos="32000">
                      <a:schemeClr val="accent1">
                        <a:lumMod val="75000"/>
                      </a:schemeClr>
                    </a:gs>
                    <a:gs pos="100000">
                      <a:schemeClr val="accent1">
                        <a:tint val="50000"/>
                        <a:shade val="100000"/>
                        <a:satMod val="350000"/>
                        <a:alpha val="0"/>
                      </a:schemeClr>
                    </a:gs>
                    <a:gs pos="0">
                      <a:schemeClr val="accent1">
                        <a:lumMod val="75000"/>
                        <a:alpha val="0"/>
                      </a:schemeClr>
                    </a:gs>
                    <a:gs pos="72000">
                      <a:schemeClr val="accent1">
                        <a:lumMod val="75000"/>
                      </a:schemeClr>
                    </a:gs>
                  </a:gsLst>
                  <a:lin ang="0" scaled="1"/>
                  <a:tileRect/>
                </a:gra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4" name="TextBox 103"/>
                <p:cNvSpPr txBox="1"/>
                <p:nvPr/>
              </p:nvSpPr>
              <p:spPr>
                <a:xfrm>
                  <a:off x="5413575" y="1085850"/>
                  <a:ext cx="239806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buNone/>
                  </a:pPr>
                  <a:r>
                    <a:rPr lang="en-US" dirty="0" smtClean="0">
                      <a:solidFill>
                        <a:schemeClr val="bg1"/>
                      </a:solidFill>
                    </a:rPr>
                    <a:t>PTAGIS Web Site</a:t>
                  </a:r>
                  <a:endParaRPr lang="en-US" dirty="0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grpSp>
        <p:nvGrpSpPr>
          <p:cNvPr id="4" name="Group 3"/>
          <p:cNvGrpSpPr/>
          <p:nvPr/>
        </p:nvGrpSpPr>
        <p:grpSpPr>
          <a:xfrm>
            <a:off x="6345502" y="4360877"/>
            <a:ext cx="2452242" cy="2386743"/>
            <a:chOff x="6345502" y="4360877"/>
            <a:chExt cx="2452242" cy="2386743"/>
          </a:xfrm>
        </p:grpSpPr>
        <p:grpSp>
          <p:nvGrpSpPr>
            <p:cNvPr id="78" name="Group 77"/>
            <p:cNvGrpSpPr/>
            <p:nvPr/>
          </p:nvGrpSpPr>
          <p:grpSpPr>
            <a:xfrm>
              <a:off x="6345502" y="4360877"/>
              <a:ext cx="2452242" cy="2297483"/>
              <a:chOff x="6215482" y="4291029"/>
              <a:chExt cx="2452242" cy="2297483"/>
            </a:xfrm>
          </p:grpSpPr>
          <p:grpSp>
            <p:nvGrpSpPr>
              <p:cNvPr id="94" name="Group 93"/>
              <p:cNvGrpSpPr/>
              <p:nvPr/>
            </p:nvGrpSpPr>
            <p:grpSpPr>
              <a:xfrm>
                <a:off x="7049785" y="4291029"/>
                <a:ext cx="1356291" cy="865171"/>
                <a:chOff x="816800" y="2912989"/>
                <a:chExt cx="1508125" cy="962025"/>
              </a:xfrm>
            </p:grpSpPr>
            <p:sp>
              <p:nvSpPr>
                <p:cNvPr id="95" name="Flowchart: Magnetic Disk 2"/>
                <p:cNvSpPr/>
                <p:nvPr/>
              </p:nvSpPr>
              <p:spPr>
                <a:xfrm>
                  <a:off x="829500" y="2925689"/>
                  <a:ext cx="1495425" cy="949325"/>
                </a:xfrm>
                <a:prstGeom prst="flowChartMagneticDisk">
                  <a:avLst/>
                </a:prstGeom>
                <a:noFill/>
                <a:ln w="200025" cap="flat" cmpd="sng" algn="ctr">
                  <a:solidFill>
                    <a:schemeClr val="bg1">
                      <a:alpha val="68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  <a:softEdge rad="203200"/>
                </a:effectLst>
                <a:scene3d>
                  <a:camera prst="orthographicFront"/>
                  <a:lightRig rig="threePt" dir="t">
                    <a:rot lat="0" lon="0" rev="21360000"/>
                  </a:lightRig>
                </a:scene3d>
                <a:sp3d extrusionH="76200" contourW="12700" prstMaterial="flat">
                  <a:bevelT/>
                  <a:contourClr>
                    <a:schemeClr val="accent1"/>
                  </a:contourClr>
                </a:sp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6" name="Flowchart: Magnetic Disk 2"/>
                <p:cNvSpPr/>
                <p:nvPr/>
              </p:nvSpPr>
              <p:spPr>
                <a:xfrm>
                  <a:off x="816800" y="2912989"/>
                  <a:ext cx="1495425" cy="949325"/>
                </a:xfrm>
                <a:prstGeom prst="flowChartMagneticDisk">
                  <a:avLst/>
                </a:prstGeom>
                <a:gradFill flip="none" rotWithShape="1">
                  <a:gsLst>
                    <a:gs pos="0">
                      <a:srgbClr val="FFFF00">
                        <a:alpha val="60000"/>
                      </a:srgbClr>
                    </a:gs>
                    <a:gs pos="100000">
                      <a:schemeClr val="accent3">
                        <a:lumMod val="75000"/>
                      </a:schemeClr>
                    </a:gs>
                  </a:gsLst>
                  <a:lin ang="16200000" scaled="0"/>
                  <a:tileRect/>
                </a:gradFill>
                <a:ln>
                  <a:solidFill>
                    <a:schemeClr val="bg1"/>
                  </a:solidFill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  <a:softEdge rad="203200"/>
                </a:effectLst>
                <a:scene3d>
                  <a:camera prst="orthographicFront"/>
                  <a:lightRig rig="threePt" dir="t">
                    <a:rot lat="0" lon="0" rev="21360000"/>
                  </a:lightRig>
                </a:scene3d>
                <a:sp3d extrusionH="76200" contourW="12700" prstMaterial="flat">
                  <a:bevelT/>
                  <a:contourClr>
                    <a:schemeClr val="accent1"/>
                  </a:contourClr>
                </a:sp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b="1" dirty="0" smtClean="0"/>
                    <a:t>PTAGIS</a:t>
                  </a:r>
                  <a:r>
                    <a:rPr lang="en-US" dirty="0" smtClean="0"/>
                    <a:t/>
                  </a:r>
                  <a:br>
                    <a:rPr lang="en-US" dirty="0" smtClean="0"/>
                  </a:br>
                  <a:r>
                    <a:rPr lang="en-US" dirty="0" smtClean="0"/>
                    <a:t>Database</a:t>
                  </a:r>
                  <a:endParaRPr lang="en-US" dirty="0"/>
                </a:p>
              </p:txBody>
            </p:sp>
          </p:grpSp>
          <p:grpSp>
            <p:nvGrpSpPr>
              <p:cNvPr id="81" name="Group 80"/>
              <p:cNvGrpSpPr/>
              <p:nvPr/>
            </p:nvGrpSpPr>
            <p:grpSpPr>
              <a:xfrm>
                <a:off x="6215482" y="4938033"/>
                <a:ext cx="2452242" cy="1650479"/>
                <a:chOff x="6215482" y="4938033"/>
                <a:chExt cx="2452242" cy="1650479"/>
              </a:xfrm>
            </p:grpSpPr>
            <p:sp>
              <p:nvSpPr>
                <p:cNvPr id="85" name="Up Arrow 84"/>
                <p:cNvSpPr/>
                <p:nvPr/>
              </p:nvSpPr>
              <p:spPr bwMode="auto">
                <a:xfrm rot="5400000">
                  <a:off x="6291682" y="4861833"/>
                  <a:ext cx="533400" cy="685800"/>
                </a:xfrm>
                <a:prstGeom prst="upArrow">
                  <a:avLst/>
                </a:prstGeom>
                <a:gradFill flip="none" rotWithShape="1">
                  <a:gsLst>
                    <a:gs pos="0">
                      <a:schemeClr val="tx2">
                        <a:lumMod val="40000"/>
                        <a:lumOff val="60000"/>
                        <a:alpha val="0"/>
                      </a:schemeClr>
                    </a:gs>
                    <a:gs pos="100000">
                      <a:schemeClr val="accent6">
                        <a:lumMod val="60000"/>
                        <a:lumOff val="40000"/>
                      </a:schemeClr>
                    </a:gs>
                    <a:gs pos="50000">
                      <a:srgbClr val="E46C0A"/>
                    </a:gs>
                  </a:gsLst>
                  <a:lin ang="17340000" scaled="0"/>
                  <a:tileRect/>
                </a:gra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342900" indent="-342900" defTabSz="914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Tx/>
                    <a:buChar char="•"/>
                  </a:pPr>
                  <a:endParaRPr lang="en-US" smtClean="0">
                    <a:latin typeface="Arial" pitchFamily="34" charset="0"/>
                  </a:endParaRPr>
                </a:p>
              </p:txBody>
            </p:sp>
            <p:sp>
              <p:nvSpPr>
                <p:cNvPr id="88" name="File"/>
                <p:cNvSpPr>
                  <a:spLocks noEditPoints="1" noChangeArrowheads="1"/>
                </p:cNvSpPr>
                <p:nvPr/>
              </p:nvSpPr>
              <p:spPr bwMode="auto">
                <a:xfrm>
                  <a:off x="7143724" y="5454208"/>
                  <a:ext cx="1524000" cy="1134304"/>
                </a:xfrm>
                <a:custGeom>
                  <a:avLst/>
                  <a:gdLst>
                    <a:gd name="T0" fmla="*/ 10981 w 21600"/>
                    <a:gd name="T1" fmla="*/ 3240 h 21600"/>
                    <a:gd name="T2" fmla="*/ 0 w 21600"/>
                    <a:gd name="T3" fmla="*/ 10800 h 21600"/>
                    <a:gd name="T4" fmla="*/ 10800 w 21600"/>
                    <a:gd name="T5" fmla="*/ 21600 h 21600"/>
                    <a:gd name="T6" fmla="*/ 21600 w 21600"/>
                    <a:gd name="T7" fmla="*/ 10800 h 21600"/>
                    <a:gd name="T8" fmla="*/ 0 w 21600"/>
                    <a:gd name="T9" fmla="*/ 21600 h 21600"/>
                    <a:gd name="T10" fmla="*/ 21600 w 21600"/>
                    <a:gd name="T11" fmla="*/ 21600 h 21600"/>
                    <a:gd name="T12" fmla="*/ 1086 w 21600"/>
                    <a:gd name="T13" fmla="*/ 4628 h 21600"/>
                    <a:gd name="T14" fmla="*/ 20635 w 21600"/>
                    <a:gd name="T15" fmla="*/ 2028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T12" t="T13" r="T14" b="T15"/>
                  <a:pathLst>
                    <a:path w="21600" h="21600">
                      <a:moveTo>
                        <a:pt x="19790" y="3240"/>
                      </a:moveTo>
                      <a:cubicBezTo>
                        <a:pt x="10981" y="3240"/>
                        <a:pt x="9171" y="3240"/>
                        <a:pt x="9050" y="3086"/>
                      </a:cubicBezTo>
                      <a:cubicBezTo>
                        <a:pt x="9050" y="2931"/>
                        <a:pt x="8930" y="2777"/>
                        <a:pt x="8930" y="2469"/>
                      </a:cubicBezTo>
                      <a:cubicBezTo>
                        <a:pt x="8930" y="2160"/>
                        <a:pt x="8809" y="1851"/>
                        <a:pt x="8688" y="1389"/>
                      </a:cubicBezTo>
                      <a:cubicBezTo>
                        <a:pt x="8568" y="1080"/>
                        <a:pt x="8326" y="771"/>
                        <a:pt x="8085" y="463"/>
                      </a:cubicBezTo>
                      <a:cubicBezTo>
                        <a:pt x="7723" y="154"/>
                        <a:pt x="7361" y="0"/>
                        <a:pt x="7361" y="0"/>
                      </a:cubicBezTo>
                      <a:cubicBezTo>
                        <a:pt x="7361" y="0"/>
                        <a:pt x="2293" y="0"/>
                        <a:pt x="2051" y="154"/>
                      </a:cubicBezTo>
                      <a:cubicBezTo>
                        <a:pt x="1689" y="309"/>
                        <a:pt x="1448" y="463"/>
                        <a:pt x="1327" y="771"/>
                      </a:cubicBezTo>
                      <a:cubicBezTo>
                        <a:pt x="1207" y="1080"/>
                        <a:pt x="1086" y="1389"/>
                        <a:pt x="965" y="1697"/>
                      </a:cubicBezTo>
                      <a:cubicBezTo>
                        <a:pt x="845" y="2160"/>
                        <a:pt x="724" y="2314"/>
                        <a:pt x="724" y="2469"/>
                      </a:cubicBezTo>
                      <a:cubicBezTo>
                        <a:pt x="603" y="2623"/>
                        <a:pt x="603" y="2777"/>
                        <a:pt x="483" y="2931"/>
                      </a:cubicBezTo>
                      <a:cubicBezTo>
                        <a:pt x="483" y="3086"/>
                        <a:pt x="362" y="3240"/>
                        <a:pt x="241" y="3240"/>
                      </a:cubicBezTo>
                      <a:lnTo>
                        <a:pt x="0" y="3394"/>
                      </a:lnTo>
                      <a:lnTo>
                        <a:pt x="0" y="3703"/>
                      </a:lnTo>
                      <a:lnTo>
                        <a:pt x="0" y="10800"/>
                      </a:lnTo>
                      <a:lnTo>
                        <a:pt x="0" y="21600"/>
                      </a:lnTo>
                      <a:lnTo>
                        <a:pt x="10981" y="21600"/>
                      </a:lnTo>
                      <a:lnTo>
                        <a:pt x="21600" y="21600"/>
                      </a:lnTo>
                      <a:lnTo>
                        <a:pt x="21600" y="10800"/>
                      </a:lnTo>
                      <a:lnTo>
                        <a:pt x="21600" y="5246"/>
                      </a:lnTo>
                      <a:lnTo>
                        <a:pt x="21600" y="4783"/>
                      </a:lnTo>
                      <a:cubicBezTo>
                        <a:pt x="21479" y="4320"/>
                        <a:pt x="21359" y="4011"/>
                        <a:pt x="21117" y="3703"/>
                      </a:cubicBezTo>
                      <a:cubicBezTo>
                        <a:pt x="20876" y="3549"/>
                        <a:pt x="20514" y="3394"/>
                        <a:pt x="20152" y="324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37000">
                      <a:srgbClr val="FFFFCC">
                        <a:alpha val="57000"/>
                      </a:srgbClr>
                    </a:gs>
                    <a:gs pos="100000">
                      <a:srgbClr val="F0EB6F">
                        <a:alpha val="0"/>
                      </a:srgbClr>
                    </a:gs>
                  </a:gsLst>
                  <a:lin ang="5640000" scaled="0"/>
                  <a:tileRect/>
                </a:gradFill>
                <a:ln w="9525">
                  <a:gradFill flip="none" rotWithShape="1">
                    <a:gsLst>
                      <a:gs pos="0">
                        <a:schemeClr val="bg1"/>
                      </a:gs>
                      <a:gs pos="100000">
                        <a:srgbClr val="000000">
                          <a:alpha val="0"/>
                        </a:srgbClr>
                      </a:gs>
                    </a:gsLst>
                    <a:lin ang="5100000" scaled="0"/>
                    <a:tileRect/>
                  </a:gradFill>
                  <a:miter lim="800000"/>
                  <a:headEnd/>
                  <a:tailEnd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3" name="Group 2"/>
            <p:cNvGrpSpPr/>
            <p:nvPr/>
          </p:nvGrpSpPr>
          <p:grpSpPr>
            <a:xfrm>
              <a:off x="7759778" y="5773560"/>
              <a:ext cx="755431" cy="974060"/>
              <a:chOff x="7046455" y="5257461"/>
              <a:chExt cx="1585873" cy="1703998"/>
            </a:xfrm>
          </p:grpSpPr>
          <p:pic>
            <p:nvPicPr>
              <p:cNvPr id="108" name="Picture 2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46455" y="5257461"/>
                <a:ext cx="1378700" cy="1504036"/>
              </a:xfrm>
              <a:prstGeom prst="rect">
                <a:avLst/>
              </a:prstGeom>
              <a:noFill/>
              <a:ln>
                <a:noFill/>
              </a:ln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dist="35921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0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57534" y="5372636"/>
                <a:ext cx="1340600" cy="1462472"/>
              </a:xfrm>
              <a:prstGeom prst="rect">
                <a:avLst/>
              </a:prstGeom>
              <a:noFill/>
              <a:ln>
                <a:noFill/>
              </a:ln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dist="35921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1" name="Picture 2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96035" y="5503685"/>
                <a:ext cx="1336293" cy="1457774"/>
              </a:xfrm>
              <a:prstGeom prst="rect">
                <a:avLst/>
              </a:prstGeom>
              <a:noFill/>
              <a:ln>
                <a:noFill/>
              </a:ln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dist="35921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8446174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PTAGIS O&amp;M Web Reports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" y="914400"/>
            <a:ext cx="4154805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816" y="914400"/>
            <a:ext cx="4610169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0369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Round Same Side Corner Rectangle 80"/>
          <p:cNvSpPr/>
          <p:nvPr/>
        </p:nvSpPr>
        <p:spPr>
          <a:xfrm>
            <a:off x="5715000" y="4804373"/>
            <a:ext cx="3429000" cy="1748828"/>
          </a:xfrm>
          <a:prstGeom prst="round2SameRect">
            <a:avLst>
              <a:gd name="adj1" fmla="val 7573"/>
              <a:gd name="adj2" fmla="val 0"/>
            </a:avLst>
          </a:prstGeom>
          <a:gradFill flip="none" rotWithShape="1">
            <a:gsLst>
              <a:gs pos="26000">
                <a:schemeClr val="bg1">
                  <a:alpha val="65000"/>
                </a:schemeClr>
              </a:gs>
              <a:gs pos="100000">
                <a:schemeClr val="bg1">
                  <a:alpha val="0"/>
                </a:schemeClr>
              </a:gs>
              <a:gs pos="0">
                <a:schemeClr val="bg1">
                  <a:alpha val="65000"/>
                </a:schemeClr>
              </a:gs>
            </a:gsLst>
            <a:lin ang="5400000" scaled="0"/>
            <a:tileRect/>
          </a:gradFill>
          <a:ln>
            <a:noFill/>
          </a:ln>
          <a:effectLst>
            <a:outerShdw blurRad="203200" dist="38100" dir="270000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dirty="0" smtClean="0">
                <a:solidFill>
                  <a:schemeClr val="tx1"/>
                </a:solidFill>
              </a:rPr>
              <a:t>New Field Systems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0" name="Round Same Side Corner Rectangle 79"/>
          <p:cNvSpPr/>
          <p:nvPr/>
        </p:nvSpPr>
        <p:spPr>
          <a:xfrm>
            <a:off x="93017" y="4804373"/>
            <a:ext cx="4250383" cy="1748828"/>
          </a:xfrm>
          <a:prstGeom prst="round2SameRect">
            <a:avLst>
              <a:gd name="adj1" fmla="val 7573"/>
              <a:gd name="adj2" fmla="val 0"/>
            </a:avLst>
          </a:prstGeom>
          <a:gradFill flip="none" rotWithShape="1">
            <a:gsLst>
              <a:gs pos="26000">
                <a:schemeClr val="bg1">
                  <a:alpha val="65000"/>
                </a:schemeClr>
              </a:gs>
              <a:gs pos="100000">
                <a:schemeClr val="bg1">
                  <a:alpha val="0"/>
                </a:schemeClr>
              </a:gs>
              <a:gs pos="0">
                <a:schemeClr val="bg1">
                  <a:alpha val="65000"/>
                </a:schemeClr>
              </a:gs>
            </a:gsLst>
            <a:lin ang="5400000" scaled="0"/>
            <a:tileRect/>
          </a:gradFill>
          <a:ln>
            <a:noFill/>
          </a:ln>
          <a:effectLst>
            <a:outerShdw blurRad="203200" dist="38100" dir="270000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dirty="0" smtClean="0">
                <a:solidFill>
                  <a:schemeClr val="tx1"/>
                </a:solidFill>
              </a:rPr>
              <a:t>Legacy Field Systems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PTAGIS Systems Upgrade</a:t>
            </a:r>
            <a:endParaRPr lang="en-US" dirty="0"/>
          </a:p>
        </p:txBody>
      </p:sp>
      <p:grpSp>
        <p:nvGrpSpPr>
          <p:cNvPr id="2056" name="Group 2055"/>
          <p:cNvGrpSpPr/>
          <p:nvPr/>
        </p:nvGrpSpPr>
        <p:grpSpPr>
          <a:xfrm>
            <a:off x="704851" y="1117093"/>
            <a:ext cx="2770374" cy="3378550"/>
            <a:chOff x="704851" y="1117093"/>
            <a:chExt cx="2770374" cy="3378550"/>
          </a:xfrm>
        </p:grpSpPr>
        <p:sp>
          <p:nvSpPr>
            <p:cNvPr id="22" name="Rounded Rectangle 21"/>
            <p:cNvSpPr/>
            <p:nvPr/>
          </p:nvSpPr>
          <p:spPr>
            <a:xfrm>
              <a:off x="735318" y="1117093"/>
              <a:ext cx="2637026" cy="3378550"/>
            </a:xfrm>
            <a:prstGeom prst="roundRect">
              <a:avLst>
                <a:gd name="adj" fmla="val 3250"/>
              </a:avLst>
            </a:prstGeom>
            <a:gradFill>
              <a:gsLst>
                <a:gs pos="1000">
                  <a:schemeClr val="accent1">
                    <a:lumMod val="75000"/>
                    <a:alpha val="68000"/>
                  </a:schemeClr>
                </a:gs>
                <a:gs pos="100000">
                  <a:schemeClr val="accent1">
                    <a:lumMod val="60000"/>
                    <a:lumOff val="40000"/>
                    <a:alpha val="0"/>
                  </a:schemeClr>
                </a:gs>
              </a:gsLst>
              <a:lin ang="6060000" scaled="0"/>
            </a:gradFill>
            <a:ln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5580000" scaled="0"/>
                <a:tileRect/>
              </a:gra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Flowchart: Magnetic Disk 2"/>
            <p:cNvSpPr/>
            <p:nvPr/>
          </p:nvSpPr>
          <p:spPr>
            <a:xfrm>
              <a:off x="1067568" y="3346508"/>
              <a:ext cx="1828800" cy="962233"/>
            </a:xfrm>
            <a:prstGeom prst="flowChartMagneticDisk">
              <a:avLst/>
            </a:prstGeom>
            <a:gradFill flip="none" rotWithShape="1">
              <a:gsLst>
                <a:gs pos="0">
                  <a:srgbClr val="FFFF00">
                    <a:alpha val="60000"/>
                  </a:srgbClr>
                </a:gs>
                <a:gs pos="100000">
                  <a:schemeClr val="accent3">
                    <a:lumMod val="75000"/>
                  </a:schemeClr>
                </a:gs>
              </a:gsLst>
              <a:lin ang="16200000" scaled="0"/>
              <a:tileRect/>
            </a:gradFill>
            <a:ln>
              <a:solidFill>
                <a:schemeClr val="bg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203200"/>
            </a:effectLst>
            <a:scene3d>
              <a:camera prst="orthographicFront"/>
              <a:lightRig rig="threePt" dir="t">
                <a:rot lat="0" lon="0" rev="21360000"/>
              </a:lightRig>
            </a:scene3d>
            <a:sp3d extrusionH="76200" contourW="12700" prstMaterial="flat">
              <a:bevelT/>
              <a:contourClr>
                <a:schemeClr val="accent1"/>
              </a:contour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Database</a:t>
              </a:r>
              <a:endParaRPr lang="en-US" dirty="0"/>
            </a:p>
          </p:txBody>
        </p:sp>
        <p:grpSp>
          <p:nvGrpSpPr>
            <p:cNvPr id="23" name="Group 22"/>
            <p:cNvGrpSpPr/>
            <p:nvPr/>
          </p:nvGrpSpPr>
          <p:grpSpPr>
            <a:xfrm>
              <a:off x="838200" y="1563058"/>
              <a:ext cx="2637025" cy="1500757"/>
              <a:chOff x="8138662" y="1987263"/>
              <a:chExt cx="3555999" cy="2265071"/>
            </a:xfrm>
          </p:grpSpPr>
          <p:pic>
            <p:nvPicPr>
              <p:cNvPr id="28" name="Picture 7"/>
              <p:cNvPicPr>
                <a:picLocks noChangeAspect="1" noChangeArrowheads="1"/>
              </p:cNvPicPr>
              <p:nvPr/>
            </p:nvPicPr>
            <p:blipFill>
              <a:blip r:embed="rId3"/>
              <a:srcRect l="-3106" t="11774" r="-14054" b="11180"/>
              <a:stretch>
                <a:fillRect/>
              </a:stretch>
            </p:blipFill>
            <p:spPr bwMode="auto">
              <a:xfrm>
                <a:off x="8138662" y="2241420"/>
                <a:ext cx="3555999" cy="201091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29" name="Picture 28" descr="browser.png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138662" y="1987263"/>
                <a:ext cx="3092473" cy="2265071"/>
              </a:xfrm>
              <a:prstGeom prst="rect">
                <a:avLst/>
              </a:prstGeom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p:spPr>
          </p:pic>
        </p:grpSp>
        <p:sp>
          <p:nvSpPr>
            <p:cNvPr id="25" name="Rectangle 24"/>
            <p:cNvSpPr/>
            <p:nvPr/>
          </p:nvSpPr>
          <p:spPr>
            <a:xfrm>
              <a:off x="704851" y="1144556"/>
              <a:ext cx="2592335" cy="239776"/>
            </a:xfrm>
            <a:prstGeom prst="rect">
              <a:avLst/>
            </a:prstGeom>
            <a:gradFill flip="none" rotWithShape="1">
              <a:gsLst>
                <a:gs pos="32000">
                  <a:schemeClr val="accent1">
                    <a:lumMod val="75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0"/>
                  </a:schemeClr>
                </a:gs>
                <a:gs pos="0">
                  <a:schemeClr val="accent1">
                    <a:lumMod val="75000"/>
                    <a:alpha val="0"/>
                  </a:schemeClr>
                </a:gs>
                <a:gs pos="72000">
                  <a:schemeClr val="accent1">
                    <a:lumMod val="75000"/>
                  </a:schemeClr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PTAGIS3 Server</a:t>
              </a:r>
              <a:endParaRPr lang="en-US" dirty="0"/>
            </a:p>
          </p:txBody>
        </p:sp>
      </p:grpSp>
      <p:cxnSp>
        <p:nvCxnSpPr>
          <p:cNvPr id="30" name="Straight Connector 29"/>
          <p:cNvCxnSpPr/>
          <p:nvPr/>
        </p:nvCxnSpPr>
        <p:spPr>
          <a:xfrm flipV="1">
            <a:off x="1972443" y="4308741"/>
            <a:ext cx="0" cy="872859"/>
          </a:xfrm>
          <a:prstGeom prst="line">
            <a:avLst/>
          </a:prstGeom>
          <a:ln w="50800" cap="flat" cmpd="sng" algn="ctr">
            <a:gradFill flip="none" rotWithShape="1">
              <a:gsLst>
                <a:gs pos="78000">
                  <a:srgbClr val="FF6600">
                    <a:alpha val="53000"/>
                  </a:srgbClr>
                </a:gs>
                <a:gs pos="7000">
                  <a:srgbClr val="FFFFFF">
                    <a:alpha val="0"/>
                  </a:srgbClr>
                </a:gs>
              </a:gsLst>
              <a:lin ang="5400000" scaled="1"/>
              <a:tileRect/>
            </a:gradFill>
            <a:prstDash val="solid"/>
            <a:round/>
            <a:headEnd type="none" w="med" len="med"/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Right Arrow 41"/>
          <p:cNvSpPr/>
          <p:nvPr/>
        </p:nvSpPr>
        <p:spPr bwMode="auto">
          <a:xfrm>
            <a:off x="4194599" y="2989424"/>
            <a:ext cx="990600" cy="838200"/>
          </a:xfrm>
          <a:prstGeom prst="rightArrow">
            <a:avLst/>
          </a:prstGeom>
          <a:solidFill>
            <a:schemeClr val="accent6">
              <a:alpha val="23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70" name="Picture 69" descr="M4rev3-0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9291" y="5181600"/>
            <a:ext cx="1625599" cy="1219200"/>
          </a:xfrm>
          <a:prstGeom prst="rect">
            <a:avLst/>
          </a:prstGeom>
        </p:spPr>
      </p:pic>
      <p:pic>
        <p:nvPicPr>
          <p:cNvPr id="71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933068" y="5303601"/>
            <a:ext cx="1232956" cy="1088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3" name="Rounded Rectangle 52"/>
          <p:cNvSpPr/>
          <p:nvPr/>
        </p:nvSpPr>
        <p:spPr>
          <a:xfrm>
            <a:off x="5941418" y="304800"/>
            <a:ext cx="2637025" cy="4332021"/>
          </a:xfrm>
          <a:prstGeom prst="roundRect">
            <a:avLst>
              <a:gd name="adj" fmla="val 3250"/>
            </a:avLst>
          </a:prstGeom>
          <a:gradFill>
            <a:gsLst>
              <a:gs pos="1000">
                <a:schemeClr val="accent1">
                  <a:lumMod val="75000"/>
                  <a:alpha val="68000"/>
                </a:schemeClr>
              </a:gs>
              <a:gs pos="100000">
                <a:schemeClr val="accent1">
                  <a:lumMod val="60000"/>
                  <a:lumOff val="40000"/>
                  <a:alpha val="0"/>
                </a:schemeClr>
              </a:gs>
            </a:gsLst>
            <a:lin ang="6060000" scaled="0"/>
          </a:gradFill>
          <a:ln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580000" scaled="0"/>
              <a:tileRect/>
            </a:gra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6258908" y="624239"/>
            <a:ext cx="2002043" cy="1601057"/>
            <a:chOff x="6230456" y="742920"/>
            <a:chExt cx="2002043" cy="1601057"/>
          </a:xfrm>
        </p:grpSpPr>
        <p:pic>
          <p:nvPicPr>
            <p:cNvPr id="58" name="Picture 57" descr="browser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30456" y="742920"/>
              <a:ext cx="2002043" cy="1563804"/>
            </a:xfrm>
            <a:prstGeom prst="rect">
              <a:avLst/>
            </a:prstGeom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</p:pic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37802" y="922988"/>
              <a:ext cx="1994697" cy="14209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50" name="Flowchart: Magnetic Disk 2"/>
          <p:cNvSpPr/>
          <p:nvPr/>
        </p:nvSpPr>
        <p:spPr>
          <a:xfrm>
            <a:off x="6414225" y="3566756"/>
            <a:ext cx="1828800" cy="867488"/>
          </a:xfrm>
          <a:prstGeom prst="flowChartMagneticDisk">
            <a:avLst/>
          </a:prstGeom>
          <a:gradFill flip="none" rotWithShape="1">
            <a:gsLst>
              <a:gs pos="0">
                <a:srgbClr val="FFFF00">
                  <a:alpha val="60000"/>
                </a:srgbClr>
              </a:gs>
              <a:gs pos="100000">
                <a:schemeClr val="accent3">
                  <a:lumMod val="75000"/>
                </a:schemeClr>
              </a:gs>
            </a:gsLst>
            <a:lin ang="16200000" scaled="0"/>
            <a:tileRect/>
          </a:gradFill>
          <a:ln>
            <a:solidFill>
              <a:schemeClr val="bg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  <a:softEdge rad="203200"/>
          </a:effectLst>
          <a:scene3d>
            <a:camera prst="orthographicFront"/>
            <a:lightRig rig="threePt" dir="t">
              <a:rot lat="0" lon="0" rev="21360000"/>
            </a:lightRig>
          </a:scene3d>
          <a:sp3d extrusionH="76200" contourW="12700" prstMaterial="flat">
            <a:bevelT/>
            <a:contourClr>
              <a:schemeClr val="accent1"/>
            </a:contourClr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Database</a:t>
            </a:r>
            <a:endParaRPr lang="en-US" dirty="0"/>
          </a:p>
        </p:txBody>
      </p:sp>
      <p:pic>
        <p:nvPicPr>
          <p:cNvPr id="73" name="Picture 4" descr="DataStatus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570289" y="5296080"/>
            <a:ext cx="1295837" cy="1103261"/>
          </a:xfrm>
          <a:prstGeom prst="rect">
            <a:avLst/>
          </a:prstGeom>
          <a:noFill/>
        </p:spPr>
      </p:pic>
      <p:pic>
        <p:nvPicPr>
          <p:cNvPr id="74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899" y="5311123"/>
            <a:ext cx="1284602" cy="1080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" name="Rectangle 54"/>
          <p:cNvSpPr/>
          <p:nvPr/>
        </p:nvSpPr>
        <p:spPr>
          <a:xfrm>
            <a:off x="5909291" y="333631"/>
            <a:ext cx="2592335" cy="239776"/>
          </a:xfrm>
          <a:prstGeom prst="rect">
            <a:avLst/>
          </a:prstGeom>
          <a:gradFill flip="none" rotWithShape="1">
            <a:gsLst>
              <a:gs pos="32000">
                <a:schemeClr val="accent1">
                  <a:lumMod val="75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  <a:gs pos="0">
                <a:schemeClr val="accent1">
                  <a:lumMod val="75000"/>
                  <a:alpha val="0"/>
                </a:schemeClr>
              </a:gs>
              <a:gs pos="72000">
                <a:schemeClr val="accent1">
                  <a:lumMod val="7500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PTAGIS4 Server</a:t>
            </a:r>
            <a:endParaRPr lang="en-US" dirty="0"/>
          </a:p>
        </p:txBody>
      </p:sp>
      <p:cxnSp>
        <p:nvCxnSpPr>
          <p:cNvPr id="76" name="Straight Connector 75"/>
          <p:cNvCxnSpPr/>
          <p:nvPr/>
        </p:nvCxnSpPr>
        <p:spPr>
          <a:xfrm flipV="1">
            <a:off x="7344494" y="4419600"/>
            <a:ext cx="3673" cy="710143"/>
          </a:xfrm>
          <a:prstGeom prst="line">
            <a:avLst/>
          </a:prstGeom>
          <a:ln w="50800" cap="flat" cmpd="sng" algn="ctr">
            <a:gradFill flip="none" rotWithShape="1">
              <a:gsLst>
                <a:gs pos="78000">
                  <a:srgbClr val="FF6600">
                    <a:alpha val="53000"/>
                  </a:srgbClr>
                </a:gs>
                <a:gs pos="7000">
                  <a:srgbClr val="FFFFFF">
                    <a:alpha val="0"/>
                  </a:srgbClr>
                </a:gs>
              </a:gsLst>
              <a:lin ang="5400000" scaled="1"/>
              <a:tileRect/>
            </a:gradFill>
            <a:prstDash val="solid"/>
            <a:round/>
            <a:headEnd type="none" w="med" len="med"/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55" name="Rounded Rectangle 2054"/>
          <p:cNvSpPr/>
          <p:nvPr/>
        </p:nvSpPr>
        <p:spPr>
          <a:xfrm>
            <a:off x="7696200" y="5296080"/>
            <a:ext cx="1295400" cy="97519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P4</a:t>
            </a:r>
            <a:endParaRPr lang="en-US" dirty="0"/>
          </a:p>
        </p:txBody>
      </p:sp>
      <p:cxnSp>
        <p:nvCxnSpPr>
          <p:cNvPr id="26" name="Straight Connector 25"/>
          <p:cNvCxnSpPr>
            <a:stCxn id="4" idx="0"/>
          </p:cNvCxnSpPr>
          <p:nvPr/>
        </p:nvCxnSpPr>
        <p:spPr>
          <a:xfrm flipV="1">
            <a:off x="1981968" y="3051442"/>
            <a:ext cx="2876" cy="615810"/>
          </a:xfrm>
          <a:prstGeom prst="line">
            <a:avLst/>
          </a:prstGeom>
          <a:ln w="50800" cap="flat" cmpd="sng" algn="ctr">
            <a:gradFill flip="none" rotWithShape="1">
              <a:gsLst>
                <a:gs pos="78000">
                  <a:srgbClr val="FF6600">
                    <a:alpha val="53000"/>
                  </a:srgbClr>
                </a:gs>
                <a:gs pos="7000">
                  <a:srgbClr val="FFFFFF">
                    <a:alpha val="0"/>
                  </a:srgbClr>
                </a:gs>
              </a:gsLst>
              <a:lin ang="5400000" scaled="1"/>
              <a:tileRect/>
            </a:gradFill>
            <a:prstDash val="solid"/>
            <a:round/>
            <a:headEnd type="none" w="med" len="med"/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Cube 46"/>
          <p:cNvSpPr/>
          <p:nvPr/>
        </p:nvSpPr>
        <p:spPr>
          <a:xfrm>
            <a:off x="6258908" y="2439137"/>
            <a:ext cx="2091589" cy="1001548"/>
          </a:xfrm>
          <a:prstGeom prst="cube">
            <a:avLst>
              <a:gd name="adj" fmla="val 20245"/>
            </a:avLst>
          </a:prstGeom>
          <a:gradFill>
            <a:gsLst>
              <a:gs pos="0">
                <a:srgbClr val="5F83B2"/>
              </a:gs>
              <a:gs pos="100000">
                <a:srgbClr val="9CC7DF"/>
              </a:gs>
            </a:gsLst>
          </a:gradFill>
          <a:ln w="127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304800" dist="254000" dir="2160000" rotWithShape="0">
              <a:srgbClr val="000000">
                <a:alpha val="1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Data Mart &amp; Reporting Environment</a:t>
            </a:r>
            <a:endParaRPr lang="en-US" dirty="0"/>
          </a:p>
        </p:txBody>
      </p:sp>
      <p:cxnSp>
        <p:nvCxnSpPr>
          <p:cNvPr id="37" name="Straight Connector 36"/>
          <p:cNvCxnSpPr/>
          <p:nvPr/>
        </p:nvCxnSpPr>
        <p:spPr>
          <a:xfrm flipV="1">
            <a:off x="7316042" y="3399167"/>
            <a:ext cx="3673" cy="710143"/>
          </a:xfrm>
          <a:prstGeom prst="line">
            <a:avLst/>
          </a:prstGeom>
          <a:ln w="50800" cap="flat" cmpd="sng" algn="ctr">
            <a:gradFill flip="none" rotWithShape="1">
              <a:gsLst>
                <a:gs pos="78000">
                  <a:srgbClr val="FF6600">
                    <a:alpha val="53000"/>
                  </a:srgbClr>
                </a:gs>
                <a:gs pos="7000">
                  <a:srgbClr val="FFFFFF">
                    <a:alpha val="0"/>
                  </a:srgbClr>
                </a:gs>
              </a:gsLst>
              <a:lin ang="5400000" scaled="1"/>
              <a:tileRect/>
            </a:gradFill>
            <a:prstDash val="solid"/>
            <a:round/>
            <a:headEnd type="none" w="med" len="med"/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V="1">
            <a:off x="7312369" y="2229768"/>
            <a:ext cx="3673" cy="710143"/>
          </a:xfrm>
          <a:prstGeom prst="line">
            <a:avLst/>
          </a:prstGeom>
          <a:ln w="50800" cap="flat" cmpd="sng" algn="ctr">
            <a:gradFill flip="none" rotWithShape="1">
              <a:gsLst>
                <a:gs pos="78000">
                  <a:srgbClr val="FF6600">
                    <a:alpha val="53000"/>
                  </a:srgbClr>
                </a:gs>
                <a:gs pos="7000">
                  <a:srgbClr val="FFFFFF">
                    <a:alpha val="0"/>
                  </a:srgbClr>
                </a:gs>
              </a:gsLst>
              <a:lin ang="5400000" scaled="1"/>
              <a:tileRect/>
            </a:gradFill>
            <a:prstDash val="solid"/>
            <a:round/>
            <a:headEnd type="none" w="med" len="med"/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5019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of Aggregate Reporting using PTAGIS Data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838200"/>
            <a:ext cx="8323898" cy="5812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838199"/>
            <a:ext cx="8323898" cy="5812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838200"/>
            <a:ext cx="8361998" cy="5175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838200"/>
            <a:ext cx="8323898" cy="5812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838200"/>
            <a:ext cx="8358188" cy="5769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838200"/>
            <a:ext cx="8420285" cy="5812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833435"/>
            <a:ext cx="8420290" cy="5812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8561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PTAGIS Web Site (beta)</a:t>
            </a:r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914400"/>
            <a:ext cx="8077200" cy="5820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2577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of the PIT Tag Data Event Model</a:t>
            </a:r>
            <a:endParaRPr lang="en-US" dirty="0"/>
          </a:p>
        </p:txBody>
      </p:sp>
      <p:pic>
        <p:nvPicPr>
          <p:cNvPr id="4" name="Picture 5" descr="PIT Tag Event Model - horizontal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449388"/>
            <a:ext cx="8515350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0156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PTAGIS Web Site: Content Management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143000"/>
            <a:ext cx="7774016" cy="489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6267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PTAGIS Web Site: Services</a:t>
            </a:r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904875"/>
            <a:ext cx="6324600" cy="5845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4532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PTAGIS Web Site: SbyC Project Requests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914400"/>
            <a:ext cx="6857999" cy="5637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1663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1" y="1066801"/>
            <a:ext cx="4876800" cy="5609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PTAGIS Web Site: Interrogation Site Metadata Management</a:t>
            </a:r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5076" y="1085062"/>
            <a:ext cx="4419600" cy="5591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9193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Evaluation of GIS Reporting Tools: Total Observations by Basin</a:t>
            </a:r>
            <a:endParaRPr lang="en-US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785284"/>
            <a:ext cx="7191376" cy="6072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785284"/>
            <a:ext cx="7191376" cy="6072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650" y="794809"/>
            <a:ext cx="7172326" cy="6056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2021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PTAGIS: PIT Tag Distribution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2362200"/>
          </a:xfrm>
        </p:spPr>
        <p:txBody>
          <a:bodyPr>
            <a:normAutofit fontScale="92500"/>
          </a:bodyPr>
          <a:lstStyle/>
          <a:p>
            <a:r>
              <a:rPr lang="en-US" dirty="0"/>
              <a:t>Approximately 1.2 million of the two million PIT tags used annually in the Columbia Basin are distributed to BPA approved projects</a:t>
            </a:r>
            <a:r>
              <a:rPr lang="en-US" dirty="0" smtClean="0"/>
              <a:t>.</a:t>
            </a:r>
          </a:p>
          <a:p>
            <a:r>
              <a:rPr lang="en-US" dirty="0" smtClean="0"/>
              <a:t>Opportunity for Additional Metadata from Distribution Event</a:t>
            </a:r>
          </a:p>
          <a:p>
            <a:pPr lvl="1"/>
            <a:r>
              <a:rPr lang="en-US" dirty="0" smtClean="0"/>
              <a:t>Tag Type</a:t>
            </a:r>
          </a:p>
          <a:p>
            <a:pPr lvl="1"/>
            <a:r>
              <a:rPr lang="en-US" dirty="0" smtClean="0"/>
              <a:t>Fish and Wildlife Project Number</a:t>
            </a:r>
            <a:endParaRPr lang="en-US" dirty="0"/>
          </a:p>
        </p:txBody>
      </p:sp>
      <p:pic>
        <p:nvPicPr>
          <p:cNvPr id="5" name="Picture 4" descr="Survivo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" y="3646418"/>
            <a:ext cx="2362200" cy="2773017"/>
          </a:xfrm>
          <a:prstGeom prst="rect">
            <a:avLst/>
          </a:prstGeom>
        </p:spPr>
      </p:pic>
      <p:pic>
        <p:nvPicPr>
          <p:cNvPr id="7" name="Picture 6" descr="Survivor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24200" y="3636893"/>
            <a:ext cx="2030067" cy="2706756"/>
          </a:xfrm>
          <a:prstGeom prst="rect">
            <a:avLst/>
          </a:prstGeom>
        </p:spPr>
      </p:pic>
      <p:pic>
        <p:nvPicPr>
          <p:cNvPr id="8" name="Picture 7" descr="Survivor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91200" y="3646418"/>
            <a:ext cx="2321983" cy="2725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657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PTAGIS Data Event: Tagging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February 8th, 2006</a:t>
            </a:r>
            <a:r>
              <a:rPr lang="en-US" b="0" smtClean="0"/>
              <a:t> </a:t>
            </a:r>
            <a:endParaRPr lang="en-US" b="0"/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764244"/>
            <a:ext cx="9144000" cy="509375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71600" y="2286000"/>
            <a:ext cx="6096000" cy="425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7"/>
          <p:cNvSpPr/>
          <p:nvPr/>
        </p:nvSpPr>
        <p:spPr>
          <a:xfrm>
            <a:off x="3429000" y="3962400"/>
            <a:ext cx="1356076" cy="461665"/>
          </a:xfrm>
          <a:prstGeom prst="rect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3600000"/>
            </a:lightRig>
          </a:scene3d>
          <a:sp3d>
            <a:bevelT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>
              <a:buNone/>
            </a:pPr>
            <a:r>
              <a:rPr lang="en-US" sz="2400" b="1" cap="none" spc="0" dirty="0" smtClean="0">
                <a:ln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Tagging</a:t>
            </a:r>
            <a:endParaRPr lang="en-US" sz="2400" b="1" cap="none" spc="0" dirty="0">
              <a:ln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pic>
        <p:nvPicPr>
          <p:cNvPr id="10" name="Picture 9" descr="DSCN962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447800" y="2133600"/>
            <a:ext cx="6096000" cy="4572000"/>
          </a:xfrm>
          <a:prstGeom prst="rect">
            <a:avLst/>
          </a:prstGeom>
          <a:ln w="98425">
            <a:solidFill>
              <a:schemeClr val="bg1"/>
            </a:solidFill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47800" y="2057400"/>
            <a:ext cx="6096000" cy="4572000"/>
          </a:xfrm>
          <a:prstGeom prst="rect">
            <a:avLst/>
          </a:prstGeom>
          <a:noFill/>
          <a:ln w="98425">
            <a:solidFill>
              <a:schemeClr val="bg1"/>
            </a:solidFill>
            <a:miter lim="800000"/>
            <a:headEnd/>
            <a:tailEnd/>
          </a:ln>
          <a:effectLst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88906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094"/>
    </mc:Choice>
    <mc:Fallback xmlns="">
      <p:transition spd="slow" advTm="190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500" fill="hold"/>
                                        <p:tgtEl>
                                          <p:spTgt spid="2050"/>
                                        </p:tgtEl>
                                      </p:cBhvr>
                                      <p:by x="5000" y="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PTAGIS Data Event: Release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February 8th, 2006</a:t>
            </a:r>
            <a:r>
              <a:rPr lang="en-US" b="0" smtClean="0"/>
              <a:t> </a:t>
            </a:r>
            <a:endParaRPr lang="en-US" b="0"/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764244"/>
            <a:ext cx="9144000" cy="509375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sp>
        <p:nvSpPr>
          <p:cNvPr id="8" name="Rectangle 7"/>
          <p:cNvSpPr/>
          <p:nvPr/>
        </p:nvSpPr>
        <p:spPr>
          <a:xfrm>
            <a:off x="7543800" y="3048000"/>
            <a:ext cx="1356076" cy="461665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3600000"/>
            </a:lightRig>
          </a:scene3d>
          <a:sp3d>
            <a:bevelT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>
              <a:buNone/>
            </a:pPr>
            <a:r>
              <a:rPr lang="en-US" sz="2400" b="1" cap="none" spc="0" dirty="0" smtClean="0">
                <a:ln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Tagging</a:t>
            </a:r>
            <a:endParaRPr lang="en-US" sz="2400" b="1" cap="none" spc="0" dirty="0">
              <a:ln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76400" y="2057400"/>
            <a:ext cx="6096000" cy="4572000"/>
          </a:xfrm>
          <a:prstGeom prst="rect">
            <a:avLst/>
          </a:prstGeom>
          <a:noFill/>
          <a:ln w="92075" cmpd="sng">
            <a:solidFill>
              <a:schemeClr val="bg1"/>
            </a:solidFill>
            <a:miter lim="800000"/>
            <a:headEnd/>
            <a:tailEnd/>
          </a:ln>
          <a:effectLst/>
        </p:spPr>
      </p:pic>
      <p:sp>
        <p:nvSpPr>
          <p:cNvPr id="10" name="Rectangle 9"/>
          <p:cNvSpPr/>
          <p:nvPr/>
        </p:nvSpPr>
        <p:spPr>
          <a:xfrm>
            <a:off x="3733800" y="3962400"/>
            <a:ext cx="1350050" cy="461665"/>
          </a:xfrm>
          <a:prstGeom prst="rect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3600000"/>
            </a:lightRig>
          </a:scene3d>
          <a:sp3d>
            <a:bevelT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>
              <a:buNone/>
            </a:pPr>
            <a:r>
              <a:rPr lang="en-US" sz="2400" b="1" cap="none" spc="0" dirty="0" smtClean="0">
                <a:ln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Release</a:t>
            </a:r>
            <a:endParaRPr lang="en-US" sz="2400" b="1" cap="none" spc="0" dirty="0">
              <a:ln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84387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69"/>
    </mc:Choice>
    <mc:Fallback xmlns="">
      <p:transition spd="slow" advTm="59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3076"/>
                                        </p:tgtEl>
                                      </p:cBhvr>
                                      <p:by x="5000" y="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2.59259E-6 L 0.14288 -0.22245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00" y="-11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PTAGIS Data Event: Juvenile Fish Passage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February 8th, 2006</a:t>
            </a:r>
            <a:r>
              <a:rPr lang="en-US" b="0" smtClean="0"/>
              <a:t> </a:t>
            </a:r>
            <a:endParaRPr lang="en-US" b="0"/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764244"/>
            <a:ext cx="9144000" cy="509375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sp>
        <p:nvSpPr>
          <p:cNvPr id="8" name="Rectangle 7"/>
          <p:cNvSpPr/>
          <p:nvPr/>
        </p:nvSpPr>
        <p:spPr>
          <a:xfrm>
            <a:off x="7543800" y="3048000"/>
            <a:ext cx="1356076" cy="461665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3600000"/>
            </a:lightRig>
          </a:scene3d>
          <a:sp3d>
            <a:bevelT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>
              <a:buNone/>
            </a:pPr>
            <a:r>
              <a:rPr lang="en-US" sz="2400" b="1" cap="none" spc="0" dirty="0" smtClean="0">
                <a:ln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Tagging</a:t>
            </a:r>
            <a:endParaRPr lang="en-US" sz="2400" b="1" cap="none" spc="0" dirty="0">
              <a:ln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343400" y="2743200"/>
            <a:ext cx="1350050" cy="461665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3600000"/>
            </a:lightRig>
          </a:scene3d>
          <a:sp3d>
            <a:bevelT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>
              <a:buNone/>
            </a:pPr>
            <a:r>
              <a:rPr lang="en-US" sz="2400" b="1" cap="none" spc="0" dirty="0" smtClean="0">
                <a:ln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Release</a:t>
            </a:r>
            <a:endParaRPr lang="en-US" sz="2400" b="1" cap="none" spc="0" dirty="0">
              <a:ln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00200" y="1981200"/>
            <a:ext cx="6096000" cy="4572000"/>
          </a:xfrm>
          <a:prstGeom prst="rect">
            <a:avLst/>
          </a:prstGeom>
          <a:noFill/>
          <a:ln w="92075">
            <a:solidFill>
              <a:schemeClr val="bg1"/>
            </a:solidFill>
            <a:miter lim="800000"/>
            <a:headEnd/>
            <a:tailEnd/>
          </a:ln>
          <a:effectLst/>
        </p:spPr>
      </p:pic>
      <p:sp>
        <p:nvSpPr>
          <p:cNvPr id="9" name="Rectangle 8"/>
          <p:cNvSpPr/>
          <p:nvPr/>
        </p:nvSpPr>
        <p:spPr>
          <a:xfrm>
            <a:off x="2971800" y="4343400"/>
            <a:ext cx="3467617" cy="461665"/>
          </a:xfrm>
          <a:prstGeom prst="rect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3600000"/>
            </a:lightRig>
          </a:scene3d>
          <a:sp3d>
            <a:bevelT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>
              <a:buNone/>
            </a:pPr>
            <a:r>
              <a:rPr lang="en-US" sz="2400" b="1" cap="none" spc="0" dirty="0" smtClean="0">
                <a:ln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Juvenile Fish Passage</a:t>
            </a:r>
            <a:endParaRPr lang="en-US" sz="2400" b="1" cap="none" spc="0" dirty="0">
              <a:ln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pic>
        <p:nvPicPr>
          <p:cNvPr id="11" name="Picture 10" descr="\\blueback\pittag\doc\Pictures\Valley Creek 2002\Remote_Site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58219" y="1932218"/>
            <a:ext cx="6179962" cy="4634972"/>
          </a:xfrm>
          <a:prstGeom prst="rect">
            <a:avLst/>
          </a:prstGeom>
          <a:noFill/>
          <a:ln w="762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749300" dist="38100" dir="270000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80593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35"/>
    </mc:Choice>
    <mc:Fallback xmlns="">
      <p:transition spd="slow" advTm="92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0.05209 0.06643 " pathEditMode="relative" rAng="0" ptsTypes="AA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0" y="3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PTAGIS Data Event: Recapture and Re-Release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February 8th, 2006</a:t>
            </a:r>
            <a:r>
              <a:rPr lang="en-US" b="0" smtClean="0"/>
              <a:t> </a:t>
            </a:r>
            <a:endParaRPr lang="en-US" b="0"/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764244"/>
            <a:ext cx="9144000" cy="509375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sp>
        <p:nvSpPr>
          <p:cNvPr id="8" name="Rectangle 7"/>
          <p:cNvSpPr/>
          <p:nvPr/>
        </p:nvSpPr>
        <p:spPr>
          <a:xfrm>
            <a:off x="7543800" y="3048000"/>
            <a:ext cx="1356076" cy="461665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3600000"/>
            </a:lightRig>
          </a:scene3d>
          <a:sp3d>
            <a:bevelT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>
              <a:buNone/>
            </a:pPr>
            <a:r>
              <a:rPr lang="en-US" sz="2400" b="1" cap="none" spc="0" dirty="0" smtClean="0">
                <a:ln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Tagging</a:t>
            </a:r>
            <a:endParaRPr lang="en-US" sz="2400" b="1" cap="none" spc="0" dirty="0">
              <a:ln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876800" y="2438400"/>
            <a:ext cx="1350050" cy="461665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3600000"/>
            </a:lightRig>
          </a:scene3d>
          <a:sp3d>
            <a:bevelT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>
              <a:buNone/>
            </a:pPr>
            <a:r>
              <a:rPr lang="en-US" sz="2400" b="1" cap="none" spc="0" dirty="0" smtClean="0">
                <a:ln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Release</a:t>
            </a:r>
            <a:endParaRPr lang="en-US" sz="2400" b="1" cap="none" spc="0" dirty="0">
              <a:ln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810000" y="4572000"/>
            <a:ext cx="3467617" cy="461665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3600000"/>
            </a:lightRig>
          </a:scene3d>
          <a:sp3d>
            <a:bevelT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>
              <a:buNone/>
            </a:pPr>
            <a:r>
              <a:rPr lang="en-US" sz="2400" b="1" cap="none" spc="0" dirty="0" smtClean="0">
                <a:ln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Juvenile Fish Passage</a:t>
            </a:r>
            <a:endParaRPr lang="en-US" sz="2400" b="1" cap="none" spc="0" dirty="0">
              <a:ln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47800" y="2057400"/>
            <a:ext cx="6096000" cy="4572000"/>
          </a:xfrm>
          <a:prstGeom prst="rect">
            <a:avLst/>
          </a:prstGeom>
          <a:noFill/>
          <a:ln w="95250">
            <a:solidFill>
              <a:schemeClr val="bg1"/>
            </a:solidFill>
            <a:miter lim="800000"/>
            <a:headEnd/>
            <a:tailEnd/>
          </a:ln>
          <a:effectLst/>
        </p:spPr>
      </p:pic>
      <p:sp>
        <p:nvSpPr>
          <p:cNvPr id="12" name="Rectangle 11"/>
          <p:cNvSpPr/>
          <p:nvPr/>
        </p:nvSpPr>
        <p:spPr>
          <a:xfrm>
            <a:off x="3733800" y="4114800"/>
            <a:ext cx="1691490" cy="461665"/>
          </a:xfrm>
          <a:prstGeom prst="rect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3600000"/>
            </a:lightRig>
          </a:scene3d>
          <a:sp3d>
            <a:bevelT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>
              <a:buNone/>
            </a:pPr>
            <a:r>
              <a:rPr lang="en-US" sz="2400" b="1" cap="none" spc="0" dirty="0" smtClean="0">
                <a:ln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Recapture</a:t>
            </a:r>
            <a:endParaRPr lang="en-US" sz="2400" b="1" cap="none" spc="0" dirty="0">
              <a:ln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79865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06"/>
    </mc:Choice>
    <mc:Fallback xmlns="">
      <p:transition spd="slow" advTm="129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5000" y="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92 -0.00023 L -0.3092 -0.00023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PTAGIS Data Event: Adult Fish Passage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February 8th, 2006</a:t>
            </a:r>
            <a:r>
              <a:rPr lang="en-US" b="0" smtClean="0"/>
              <a:t> </a:t>
            </a:r>
            <a:endParaRPr lang="en-US" b="0"/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764244"/>
            <a:ext cx="9144000" cy="509375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sp>
        <p:nvSpPr>
          <p:cNvPr id="8" name="Rectangle 7"/>
          <p:cNvSpPr/>
          <p:nvPr/>
        </p:nvSpPr>
        <p:spPr>
          <a:xfrm>
            <a:off x="7543800" y="3048000"/>
            <a:ext cx="1356076" cy="461665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3600000"/>
            </a:lightRig>
          </a:scene3d>
          <a:sp3d>
            <a:bevelT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>
              <a:buNone/>
            </a:pPr>
            <a:r>
              <a:rPr lang="en-US" sz="2400" b="1" cap="none" spc="0" dirty="0" smtClean="0">
                <a:ln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Tagging</a:t>
            </a:r>
            <a:endParaRPr lang="en-US" sz="2400" b="1" cap="none" spc="0" dirty="0">
              <a:ln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876800" y="2438400"/>
            <a:ext cx="1350050" cy="461665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3600000"/>
            </a:lightRig>
          </a:scene3d>
          <a:sp3d>
            <a:bevelT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>
              <a:buNone/>
            </a:pPr>
            <a:r>
              <a:rPr lang="en-US" sz="2400" b="1" cap="none" spc="0" dirty="0" smtClean="0">
                <a:ln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Release</a:t>
            </a:r>
            <a:endParaRPr lang="en-US" sz="2400" b="1" cap="none" spc="0" dirty="0">
              <a:ln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76600" y="4724400"/>
            <a:ext cx="3467617" cy="461665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3600000"/>
            </a:lightRig>
          </a:scene3d>
          <a:sp3d>
            <a:bevelT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>
              <a:buNone/>
            </a:pPr>
            <a:r>
              <a:rPr lang="en-US" sz="2400" b="1" cap="none" spc="0" dirty="0" smtClean="0">
                <a:ln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Juvenile Fish Passage</a:t>
            </a:r>
            <a:endParaRPr lang="en-US" sz="2400" b="1" cap="none" spc="0" dirty="0">
              <a:ln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14400" y="4114800"/>
            <a:ext cx="1691490" cy="461665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3600000"/>
            </a:lightRig>
          </a:scene3d>
          <a:sp3d>
            <a:bevelT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>
              <a:buNone/>
            </a:pPr>
            <a:r>
              <a:rPr lang="en-US" sz="2400" b="1" cap="none" spc="0" dirty="0" smtClean="0">
                <a:ln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Recapture</a:t>
            </a:r>
            <a:endParaRPr lang="en-US" sz="2400" b="1" cap="none" spc="0" dirty="0">
              <a:ln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43397" y="2059632"/>
            <a:ext cx="6096000" cy="4572000"/>
          </a:xfrm>
          <a:prstGeom prst="rect">
            <a:avLst/>
          </a:prstGeom>
          <a:noFill/>
          <a:ln w="95250">
            <a:solidFill>
              <a:schemeClr val="bg1"/>
            </a:solidFill>
            <a:miter lim="800000"/>
            <a:headEnd/>
            <a:tailEnd/>
          </a:ln>
          <a:effectLst/>
        </p:spPr>
      </p:pic>
      <p:sp>
        <p:nvSpPr>
          <p:cNvPr id="13" name="Rectangle 12"/>
          <p:cNvSpPr/>
          <p:nvPr/>
        </p:nvSpPr>
        <p:spPr>
          <a:xfrm>
            <a:off x="3200400" y="4114800"/>
            <a:ext cx="3021982" cy="461665"/>
          </a:xfrm>
          <a:prstGeom prst="rect">
            <a:avLst/>
          </a:prstGeom>
          <a:solidFill>
            <a:schemeClr val="lt1"/>
          </a:solidFill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3600000"/>
            </a:lightRig>
          </a:scene3d>
          <a:sp3d>
            <a:bevelT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>
              <a:buNone/>
            </a:pPr>
            <a:r>
              <a:rPr lang="en-US" sz="2400" b="1" cap="none" spc="0" dirty="0" smtClean="0">
                <a:ln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Adult Fish Passage</a:t>
            </a:r>
            <a:endParaRPr lang="en-US" sz="2400" b="1" cap="none" spc="0" dirty="0">
              <a:ln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4285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360"/>
    </mc:Choice>
    <mc:Fallback xmlns="">
      <p:transition spd="slow" advTm="133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5123"/>
                                        </p:tgtEl>
                                      </p:cBhvr>
                                      <p:by x="5000" y="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4.81481E-6 L -0.05695 -0.11134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00" y="-5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5.6|7.1|3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15.6|10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1|1.6|5.1|3.7"/>
</p:tagLst>
</file>

<file path=ppt/theme/theme1.xml><?xml version="1.0" encoding="utf-8"?>
<a:theme xmlns:a="http://schemas.openxmlformats.org/drawingml/2006/main" name="PowerPoint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1_Blank Presentation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  <a:fontScheme name="1_Blank Presentation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1_Blank Presentation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  <a:fontScheme name="1_Blank Presentation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1_Blank Presentation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  <a:fontScheme name="1_Blank Presentation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PowerPointTemplate</Template>
  <TotalTime>2479</TotalTime>
  <Words>2461</Words>
  <Application>Microsoft Office PowerPoint</Application>
  <PresentationFormat>On-screen Show (4:3)</PresentationFormat>
  <Paragraphs>359</Paragraphs>
  <Slides>34</Slides>
  <Notes>34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36" baseType="lpstr">
      <vt:lpstr>PowerPointTemplate</vt:lpstr>
      <vt:lpstr>3_Office Theme</vt:lpstr>
      <vt:lpstr>PowerPoint Presentation</vt:lpstr>
      <vt:lpstr>PTAGIS Program Overview</vt:lpstr>
      <vt:lpstr>Summary of the PIT Tag Data Event Model</vt:lpstr>
      <vt:lpstr>PTAGIS: PIT Tag Distribution</vt:lpstr>
      <vt:lpstr>PTAGIS Data Event: Tagging</vt:lpstr>
      <vt:lpstr>PTAGIS Data Event: Release</vt:lpstr>
      <vt:lpstr>PTAGIS Data Event: Juvenile Fish Passage</vt:lpstr>
      <vt:lpstr>PTAGIS Data Event: Recapture and Re-Release</vt:lpstr>
      <vt:lpstr>PTAGIS Data Event: Adult Fish Passage</vt:lpstr>
      <vt:lpstr>PTAGIS Data Event: Mortality</vt:lpstr>
      <vt:lpstr>Summary of the PIT Tag Data Event Model</vt:lpstr>
      <vt:lpstr>PowerPoint Presentation</vt:lpstr>
      <vt:lpstr>PowerPoint Presentation</vt:lpstr>
      <vt:lpstr>PowerPoint Presentation</vt:lpstr>
      <vt:lpstr>PTAGIS Data Collection Software</vt:lpstr>
      <vt:lpstr>PTAGIS Tagging Software: P3</vt:lpstr>
      <vt:lpstr>P3 Tagging File</vt:lpstr>
      <vt:lpstr>P3 Tagging Software Data Submission</vt:lpstr>
      <vt:lpstr>P3 Tagging Software Data Submission</vt:lpstr>
      <vt:lpstr>Interrogation Platform</vt:lpstr>
      <vt:lpstr>Field Interrogation Software</vt:lpstr>
      <vt:lpstr>MiniMon Interrogation File</vt:lpstr>
      <vt:lpstr>M4 Data File Format: XML</vt:lpstr>
      <vt:lpstr>M4 Interrogation Data Capture</vt:lpstr>
      <vt:lpstr>Interrogation Data Submission</vt:lpstr>
      <vt:lpstr>PTAGIS O&amp;M Web Reports</vt:lpstr>
      <vt:lpstr>PTAGIS Systems Upgrade</vt:lpstr>
      <vt:lpstr>Example of Aggregate Reporting using PTAGIS Data</vt:lpstr>
      <vt:lpstr>New PTAGIS Web Site (beta)</vt:lpstr>
      <vt:lpstr>New PTAGIS Web Site: Content Management</vt:lpstr>
      <vt:lpstr>PTAGIS Web Site: Services</vt:lpstr>
      <vt:lpstr>New PTAGIS Web Site: SbyC Project Requests</vt:lpstr>
      <vt:lpstr>PTAGIS Web Site: Interrogation Site Metadata Management</vt:lpstr>
      <vt:lpstr>Evaluation of GIS Reporting Tools: Total Observations by Basin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Tenney</dc:creator>
  <cp:lastModifiedBy>John Tenney</cp:lastModifiedBy>
  <cp:revision>182</cp:revision>
  <dcterms:created xsi:type="dcterms:W3CDTF">2012-03-13T17:30:14Z</dcterms:created>
  <dcterms:modified xsi:type="dcterms:W3CDTF">2012-03-22T00:00:56Z</dcterms:modified>
</cp:coreProperties>
</file>