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2" r:id="rId2"/>
    <p:sldId id="263" r:id="rId3"/>
    <p:sldId id="270" r:id="rId4"/>
    <p:sldId id="271" r:id="rId5"/>
    <p:sldId id="264" r:id="rId6"/>
    <p:sldId id="272" r:id="rId7"/>
    <p:sldId id="266" r:id="rId8"/>
    <p:sldId id="265" r:id="rId9"/>
    <p:sldId id="277" r:id="rId10"/>
    <p:sldId id="274" r:id="rId11"/>
    <p:sldId id="275" r:id="rId12"/>
    <p:sldId id="276" r:id="rId13"/>
    <p:sldId id="278" r:id="rId14"/>
    <p:sldId id="281" r:id="rId15"/>
    <p:sldId id="260" r:id="rId16"/>
    <p:sldId id="256" r:id="rId17"/>
    <p:sldId id="280" r:id="rId18"/>
    <p:sldId id="279" r:id="rId19"/>
    <p:sldId id="282" r:id="rId20"/>
    <p:sldId id="259" r:id="rId21"/>
    <p:sldId id="261" r:id="rId22"/>
    <p:sldId id="285" r:id="rId23"/>
    <p:sldId id="283" r:id="rId24"/>
    <p:sldId id="268" r:id="rId25"/>
    <p:sldId id="269" r:id="rId26"/>
    <p:sldId id="284" r:id="rId27"/>
    <p:sldId id="257" r:id="rId28"/>
    <p:sldId id="286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E2133-108E-4D74-BC84-58F6D24E662A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BD349-468D-43D6-96EB-E1B689891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84616-3327-4CCE-8859-A9981C02D03B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C066A-E30F-4242-934A-67795825F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CC793-70AD-422A-BD4C-92FCD96042EA}" type="slidenum">
              <a:rPr lang="en-US"/>
              <a:pPr/>
              <a:t>20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5913" y="514350"/>
            <a:ext cx="3432175" cy="257333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Muir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833F2-7916-4753-B680-5D333BEBC9A5}" type="slidenum">
              <a:rPr lang="en-US"/>
              <a:pPr/>
              <a:t>21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5913" y="514350"/>
            <a:ext cx="3432175" cy="257333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Muir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PIT tag presentation </a:t>
            </a:r>
            <a:r>
              <a:rPr lang="en-US" dirty="0" err="1" smtClean="0"/>
              <a:t>Hassemer</a:t>
            </a:r>
            <a:r>
              <a:rPr lang="en-US" dirty="0" smtClean="0"/>
              <a:t>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066A-E30F-4242-934A-67795825FBE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C066A-E30F-4242-934A-67795825FBE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9E5-D580-4F5B-BC6D-C8256811BC2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D1B0-61B7-481C-9FDA-0484CBE9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9E5-D580-4F5B-BC6D-C8256811BC2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D1B0-61B7-481C-9FDA-0484CBE9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9E5-D580-4F5B-BC6D-C8256811BC2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D1B0-61B7-481C-9FDA-0484CBE9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9E5-D580-4F5B-BC6D-C8256811BC2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D1B0-61B7-481C-9FDA-0484CBE9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9E5-D580-4F5B-BC6D-C8256811BC2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D1B0-61B7-481C-9FDA-0484CBE9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9E5-D580-4F5B-BC6D-C8256811BC2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D1B0-61B7-481C-9FDA-0484CBE9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9E5-D580-4F5B-BC6D-C8256811BC2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D1B0-61B7-481C-9FDA-0484CBE9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9E5-D580-4F5B-BC6D-C8256811BC2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D1B0-61B7-481C-9FDA-0484CBE9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9E5-D580-4F5B-BC6D-C8256811BC2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D1B0-61B7-481C-9FDA-0484CBE9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9E5-D580-4F5B-BC6D-C8256811BC2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D1B0-61B7-481C-9FDA-0484CBE9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9E5-D580-4F5B-BC6D-C8256811BC2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D1B0-61B7-481C-9FDA-0484CBE9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E9E5-D580-4F5B-BC6D-C8256811BC27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D1B0-61B7-481C-9FDA-0484CBE9D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229600" cy="3124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IEAB Cost-effectiveness </a:t>
            </a:r>
            <a:br>
              <a:rPr lang="en-US" sz="3600" dirty="0" smtClean="0"/>
            </a:br>
            <a:r>
              <a:rPr lang="en-US" sz="3600" dirty="0" smtClean="0"/>
              <a:t>Evaluation Framework for Fish Tagging: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Building a (MIP) Programming Model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Bill Jaeger, IEAB </a:t>
            </a:r>
          </a:p>
          <a:p>
            <a:r>
              <a:rPr lang="en-US" dirty="0" smtClean="0"/>
              <a:t>&amp; Oregon State University</a:t>
            </a:r>
          </a:p>
          <a:p>
            <a:endParaRPr lang="en-US" dirty="0"/>
          </a:p>
          <a:p>
            <a:r>
              <a:rPr lang="en-US" dirty="0" smtClean="0"/>
              <a:t>January 7, 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13348334" cy="439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on general model description: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80" y="1676400"/>
            <a:ext cx="13446320" cy="397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and optimization: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12939025" cy="502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The nuts and bolts: </a:t>
            </a:r>
            <a:br>
              <a:rPr lang="en-US" sz="3200" b="1" dirty="0" smtClean="0"/>
            </a:br>
            <a:r>
              <a:rPr lang="en-US" sz="3200" dirty="0" smtClean="0"/>
              <a:t>Model structure and parameters need to </a:t>
            </a:r>
            <a:r>
              <a:rPr lang="en-US" sz="3200" dirty="0" smtClean="0"/>
              <a:t>reflect </a:t>
            </a:r>
            <a:r>
              <a:rPr lang="en-US" sz="3200" i="1" dirty="0" smtClean="0"/>
              <a:t>most</a:t>
            </a:r>
            <a:r>
              <a:rPr lang="en-US" sz="3200" dirty="0" smtClean="0"/>
              <a:t> dimensions of </a:t>
            </a:r>
            <a:r>
              <a:rPr lang="en-US" sz="3200" dirty="0" smtClean="0"/>
              <a:t>real world setting, but not all!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Define a set of (most important) nodes and </a:t>
            </a:r>
            <a:r>
              <a:rPr lang="en-US" dirty="0" smtClean="0"/>
              <a:t>reaches</a:t>
            </a:r>
          </a:p>
          <a:p>
            <a:endParaRPr lang="en-US" dirty="0" smtClean="0"/>
          </a:p>
          <a:p>
            <a:r>
              <a:rPr lang="en-US" dirty="0" smtClean="0"/>
              <a:t>Define detection/recovery requirements to answer most management questions</a:t>
            </a:r>
          </a:p>
          <a:p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smtClean="0"/>
              <a:t>survival rates by reach, node</a:t>
            </a:r>
          </a:p>
          <a:p>
            <a:endParaRPr lang="en-US" dirty="0" smtClean="0"/>
          </a:p>
          <a:p>
            <a:r>
              <a:rPr lang="en-US" dirty="0" smtClean="0"/>
              <a:t>Estimate </a:t>
            </a:r>
            <a:r>
              <a:rPr lang="en-US" dirty="0" smtClean="0"/>
              <a:t>costs for each </a:t>
            </a:r>
            <a:r>
              <a:rPr lang="en-US" b="1" dirty="0" smtClean="0"/>
              <a:t>“activity” </a:t>
            </a:r>
            <a:r>
              <a:rPr lang="en-US" dirty="0" smtClean="0"/>
              <a:t>(tagging a fish, detecting a fish, installing an array, etc.)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So, now two demo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simple model in a spreadsheet WB:</a:t>
            </a:r>
          </a:p>
          <a:p>
            <a:pPr lvl="1"/>
            <a:r>
              <a:rPr lang="en-US" dirty="0" smtClean="0"/>
              <a:t>One species</a:t>
            </a:r>
          </a:p>
          <a:p>
            <a:pPr lvl="1"/>
            <a:r>
              <a:rPr lang="en-US" dirty="0" smtClean="0"/>
              <a:t>One technology</a:t>
            </a:r>
          </a:p>
          <a:p>
            <a:pPr lvl="1"/>
            <a:r>
              <a:rPr lang="en-US" dirty="0" smtClean="0"/>
              <a:t>A set of costs</a:t>
            </a:r>
          </a:p>
          <a:p>
            <a:pPr lvl="1"/>
            <a:r>
              <a:rPr lang="en-US" dirty="0" smtClean="0"/>
              <a:t>A set of detection requirements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simple model in GAMS:</a:t>
            </a:r>
          </a:p>
          <a:p>
            <a:pPr lvl="1"/>
            <a:r>
              <a:rPr lang="en-US" dirty="0" smtClean="0"/>
              <a:t>Two species</a:t>
            </a:r>
          </a:p>
          <a:p>
            <a:pPr lvl="1"/>
            <a:r>
              <a:rPr lang="en-US" dirty="0" smtClean="0"/>
              <a:t>Two tag types</a:t>
            </a:r>
          </a:p>
          <a:p>
            <a:pPr lvl="1"/>
            <a:r>
              <a:rPr lang="en-US" dirty="0" smtClean="0"/>
              <a:t>A network of four downstream nodes; three upstream</a:t>
            </a:r>
          </a:p>
          <a:p>
            <a:pPr lvl="1"/>
            <a:r>
              <a:rPr lang="en-US" dirty="0" smtClean="0"/>
              <a:t>A set of detection requirements</a:t>
            </a:r>
          </a:p>
          <a:p>
            <a:pPr lvl="1"/>
            <a:r>
              <a:rPr lang="en-US" dirty="0" smtClean="0"/>
              <a:t>A set of costs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1449"/>
            <a:ext cx="8458200" cy="656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shNetworkDiagram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01300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need to make reasonable choices, to build a practical model – in terms of the network </a:t>
            </a:r>
            <a:r>
              <a:rPr lang="en-US" sz="3200" dirty="0" smtClean="0"/>
              <a:t>of nodes, reaches, hatcheries, release sites?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Aim for 80% coverage? 90</a:t>
            </a:r>
            <a:r>
              <a:rPr lang="en-US" dirty="0" smtClean="0"/>
              <a:t>%?</a:t>
            </a:r>
          </a:p>
          <a:p>
            <a:endParaRPr lang="en-US" dirty="0" smtClean="0"/>
          </a:p>
          <a:p>
            <a:r>
              <a:rPr lang="en-US" dirty="0" smtClean="0"/>
              <a:t>Start with ESA listed species?</a:t>
            </a:r>
          </a:p>
          <a:p>
            <a:endParaRPr lang="en-US" dirty="0" smtClean="0"/>
          </a:p>
          <a:p>
            <a:r>
              <a:rPr lang="en-US" dirty="0" smtClean="0"/>
              <a:t>Aggregate </a:t>
            </a:r>
            <a:r>
              <a:rPr lang="en-US" dirty="0" smtClean="0"/>
              <a:t>model sites for each ESU?</a:t>
            </a:r>
          </a:p>
          <a:p>
            <a:endParaRPr lang="en-US" dirty="0" smtClean="0"/>
          </a:p>
          <a:p>
            <a:r>
              <a:rPr lang="en-US" dirty="0" smtClean="0"/>
              <a:t>Issue</a:t>
            </a:r>
            <a:r>
              <a:rPr lang="en-US" dirty="0" smtClean="0"/>
              <a:t>: management questions/indicators in FTF spreadsheet are not species-specific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</a:t>
            </a:r>
            <a:r>
              <a:rPr lang="en-US" dirty="0" smtClean="0"/>
              <a:t>estimate # of “required</a:t>
            </a:r>
            <a:r>
              <a:rPr lang="en-US" dirty="0" smtClean="0"/>
              <a:t>” detections/recoveries?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Some possibilities: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CSS </a:t>
            </a:r>
            <a:r>
              <a:rPr lang="en-US" dirty="0" smtClean="0"/>
              <a:t>report </a:t>
            </a:r>
            <a:r>
              <a:rPr lang="en-US" dirty="0" smtClean="0"/>
              <a:t>has </a:t>
            </a:r>
            <a:r>
              <a:rPr lang="en-US" dirty="0" smtClean="0"/>
              <a:t>“</a:t>
            </a:r>
            <a:r>
              <a:rPr lang="en-US" dirty="0" err="1" smtClean="0"/>
              <a:t>smolts</a:t>
            </a:r>
            <a:r>
              <a:rPr lang="en-US" dirty="0" smtClean="0"/>
              <a:t> arriving” at MCN, MCA, BOA, JDA, LGR, but </a:t>
            </a:r>
            <a:r>
              <a:rPr lang="en-US" dirty="0" smtClean="0"/>
              <a:t>not other locations</a:t>
            </a:r>
          </a:p>
          <a:p>
            <a:endParaRPr lang="en-US" dirty="0" smtClean="0"/>
          </a:p>
          <a:p>
            <a:r>
              <a:rPr lang="en-US" dirty="0" smtClean="0"/>
              <a:t>Alternative: Look at </a:t>
            </a:r>
            <a:r>
              <a:rPr lang="en-US" dirty="0" smtClean="0"/>
              <a:t>data </a:t>
            </a:r>
            <a:r>
              <a:rPr lang="en-US" dirty="0" smtClean="0"/>
              <a:t>on “</a:t>
            </a:r>
            <a:r>
              <a:rPr lang="en-US" dirty="0" err="1" smtClean="0"/>
              <a:t>smolts</a:t>
            </a:r>
            <a:r>
              <a:rPr lang="en-US" dirty="0" smtClean="0"/>
              <a:t> tagged”, assume 3% SAR, and so multiply by 0.03 </a:t>
            </a:r>
            <a:r>
              <a:rPr lang="en-US" dirty="0" smtClean="0"/>
              <a:t>to </a:t>
            </a:r>
            <a:r>
              <a:rPr lang="en-US" dirty="0" smtClean="0"/>
              <a:t>estimate required “</a:t>
            </a:r>
            <a:r>
              <a:rPr lang="en-US" dirty="0" err="1" smtClean="0"/>
              <a:t>smolts</a:t>
            </a:r>
            <a:r>
              <a:rPr lang="en-US" dirty="0" smtClean="0"/>
              <a:t> arriving</a:t>
            </a:r>
            <a:r>
              <a:rPr lang="en-US" dirty="0" smtClean="0"/>
              <a:t>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 smtClean="0"/>
              <a:t>approaches? </a:t>
            </a:r>
            <a:endParaRPr lang="en-US" dirty="0" smtClean="0"/>
          </a:p>
          <a:p>
            <a:r>
              <a:rPr lang="en-US" dirty="0" smtClean="0"/>
              <a:t>Other sources of comprehensive data?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model elements to decide: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Reach/dam survival </a:t>
            </a:r>
            <a:r>
              <a:rPr lang="en-US" dirty="0" smtClean="0"/>
              <a:t>rates </a:t>
            </a:r>
            <a:r>
              <a:rPr lang="en-US" dirty="0" smtClean="0"/>
              <a:t>in river </a:t>
            </a:r>
            <a:r>
              <a:rPr lang="en-US" dirty="0" smtClean="0"/>
              <a:t>network – how to </a:t>
            </a:r>
            <a:r>
              <a:rPr lang="en-US" dirty="0" smtClean="0"/>
              <a:t>estimate?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Locations for </a:t>
            </a:r>
            <a:r>
              <a:rPr lang="en-US" dirty="0" smtClean="0"/>
              <a:t>detection to include?</a:t>
            </a:r>
            <a:endParaRPr lang="en-US" dirty="0" smtClean="0"/>
          </a:p>
          <a:p>
            <a:r>
              <a:rPr lang="en-US" dirty="0" smtClean="0"/>
              <a:t>Locations for </a:t>
            </a:r>
            <a:r>
              <a:rPr lang="en-US" dirty="0" smtClean="0"/>
              <a:t>tagging to include?</a:t>
            </a:r>
            <a:endParaRPr lang="en-US" dirty="0" smtClean="0"/>
          </a:p>
          <a:p>
            <a:pPr lvl="1"/>
            <a:r>
              <a:rPr lang="en-US" dirty="0" smtClean="0"/>
              <a:t>E.g., top 40 hatcheries, release sites?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Cost data (template</a:t>
            </a:r>
            <a:r>
              <a:rPr lang="en-US" dirty="0" smtClean="0"/>
              <a:t>) – need to fill in template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Describe programming approach</a:t>
            </a:r>
          </a:p>
          <a:p>
            <a:r>
              <a:rPr lang="en-US" dirty="0" smtClean="0"/>
              <a:t>Demo of simple model examples</a:t>
            </a:r>
          </a:p>
          <a:p>
            <a:r>
              <a:rPr lang="en-US" dirty="0" smtClean="0"/>
              <a:t>More on specifics of approach</a:t>
            </a:r>
          </a:p>
          <a:p>
            <a:pPr lvl="1"/>
            <a:r>
              <a:rPr lang="en-US" dirty="0" smtClean="0"/>
              <a:t>Constraints, parameters, costs, objectives</a:t>
            </a:r>
          </a:p>
          <a:p>
            <a:pPr lvl="1"/>
            <a:r>
              <a:rPr lang="en-US" dirty="0" smtClean="0"/>
              <a:t>Versatility in how the model can be used</a:t>
            </a:r>
          </a:p>
          <a:p>
            <a:r>
              <a:rPr lang="en-US" dirty="0" smtClean="0"/>
              <a:t>Practicality: we can’t include everything</a:t>
            </a:r>
          </a:p>
          <a:p>
            <a:r>
              <a:rPr lang="en-US" dirty="0" smtClean="0"/>
              <a:t>Data/parameters needed (various dimensions)</a:t>
            </a:r>
          </a:p>
          <a:p>
            <a:r>
              <a:rPr lang="en-US" dirty="0" smtClean="0"/>
              <a:t>Discussion – issues to explore? </a:t>
            </a:r>
          </a:p>
          <a:p>
            <a:pPr lvl="1"/>
            <a:r>
              <a:rPr lang="en-US" dirty="0" smtClean="0"/>
              <a:t>key attributes, dimensions, complementarities that should be included</a:t>
            </a:r>
          </a:p>
          <a:p>
            <a:r>
              <a:rPr lang="en-US" dirty="0" smtClean="0"/>
              <a:t>A plan, a check-list, a sign-up sheet!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columbiamapno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2113" y="-682625"/>
            <a:ext cx="10885488" cy="7843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7106" name="Text Box 9"/>
          <p:cNvSpPr txBox="1">
            <a:spLocks noChangeArrowheads="1"/>
          </p:cNvSpPr>
          <p:nvPr/>
        </p:nvSpPr>
        <p:spPr bwMode="auto">
          <a:xfrm rot="-5413068">
            <a:off x="5302250" y="2817813"/>
            <a:ext cx="428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0" hangingPunct="0"/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7107" name="Text Box 15"/>
          <p:cNvSpPr txBox="1">
            <a:spLocks noChangeArrowheads="1"/>
          </p:cNvSpPr>
          <p:nvPr/>
        </p:nvSpPr>
        <p:spPr bwMode="auto">
          <a:xfrm>
            <a:off x="5221288" y="2919413"/>
            <a:ext cx="63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CC00"/>
                </a:solidFill>
                <a:latin typeface="Arial" charset="0"/>
              </a:rPr>
              <a:t>91.2</a:t>
            </a:r>
          </a:p>
        </p:txBody>
      </p:sp>
      <p:sp>
        <p:nvSpPr>
          <p:cNvPr id="47108" name="Text Box 16"/>
          <p:cNvSpPr txBox="1">
            <a:spLocks noChangeArrowheads="1"/>
          </p:cNvSpPr>
          <p:nvPr/>
        </p:nvSpPr>
        <p:spPr bwMode="auto">
          <a:xfrm>
            <a:off x="4713288" y="3586163"/>
            <a:ext cx="63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CC00"/>
                </a:solidFill>
                <a:latin typeface="Arial" charset="0"/>
              </a:rPr>
              <a:t>91.4</a:t>
            </a:r>
          </a:p>
        </p:txBody>
      </p:sp>
      <p:sp>
        <p:nvSpPr>
          <p:cNvPr id="47109" name="Text Box 25"/>
          <p:cNvSpPr txBox="1">
            <a:spLocks noChangeArrowheads="1"/>
          </p:cNvSpPr>
          <p:nvPr/>
        </p:nvSpPr>
        <p:spPr bwMode="auto">
          <a:xfrm>
            <a:off x="1776413" y="40640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BON</a:t>
            </a:r>
          </a:p>
        </p:txBody>
      </p:sp>
      <p:sp>
        <p:nvSpPr>
          <p:cNvPr id="47110" name="Text Box 27"/>
          <p:cNvSpPr txBox="1">
            <a:spLocks noChangeArrowheads="1"/>
          </p:cNvSpPr>
          <p:nvPr/>
        </p:nvSpPr>
        <p:spPr bwMode="auto">
          <a:xfrm>
            <a:off x="2849563" y="4086225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TDA</a:t>
            </a:r>
          </a:p>
        </p:txBody>
      </p:sp>
      <p:sp>
        <p:nvSpPr>
          <p:cNvPr id="47111" name="Text Box 28"/>
          <p:cNvSpPr txBox="1">
            <a:spLocks noChangeArrowheads="1"/>
          </p:cNvSpPr>
          <p:nvPr/>
        </p:nvSpPr>
        <p:spPr bwMode="auto">
          <a:xfrm>
            <a:off x="5626100" y="37480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ICE</a:t>
            </a:r>
          </a:p>
        </p:txBody>
      </p:sp>
      <p:pic>
        <p:nvPicPr>
          <p:cNvPr id="47112" name="Picture 34" descr="NOA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2300" y="6115050"/>
            <a:ext cx="4492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Oval 35"/>
          <p:cNvSpPr>
            <a:spLocks noChangeArrowheads="1"/>
          </p:cNvSpPr>
          <p:nvPr/>
        </p:nvSpPr>
        <p:spPr bwMode="auto">
          <a:xfrm>
            <a:off x="7659688" y="3359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47114" name="Picture 3" descr="NOA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3388" y="10842625"/>
            <a:ext cx="4492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841500" y="4872038"/>
            <a:ext cx="6353175" cy="955675"/>
            <a:chOff x="1160" y="3069"/>
            <a:chExt cx="4002" cy="602"/>
          </a:xfrm>
        </p:grpSpPr>
        <p:grpSp>
          <p:nvGrpSpPr>
            <p:cNvPr id="3" name="Group 71"/>
            <p:cNvGrpSpPr>
              <a:grpSpLocks/>
            </p:cNvGrpSpPr>
            <p:nvPr/>
          </p:nvGrpSpPr>
          <p:grpSpPr bwMode="auto">
            <a:xfrm>
              <a:off x="1360" y="3069"/>
              <a:ext cx="3639" cy="602"/>
              <a:chOff x="1360" y="3069"/>
              <a:chExt cx="3639" cy="602"/>
            </a:xfrm>
          </p:grpSpPr>
          <p:grpSp>
            <p:nvGrpSpPr>
              <p:cNvPr id="4" name="Group 46"/>
              <p:cNvGrpSpPr>
                <a:grpSpLocks/>
              </p:cNvGrpSpPr>
              <p:nvPr/>
            </p:nvGrpSpPr>
            <p:grpSpPr bwMode="auto">
              <a:xfrm>
                <a:off x="1360" y="3273"/>
                <a:ext cx="3588" cy="82"/>
                <a:chOff x="1608" y="2000"/>
                <a:chExt cx="3588" cy="82"/>
              </a:xfrm>
            </p:grpSpPr>
            <p:sp>
              <p:nvSpPr>
                <p:cNvPr id="47151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608" y="2035"/>
                  <a:ext cx="3588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lg" len="sm"/>
                  <a:tailEnd type="oval" w="lg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52" name="Oval 40"/>
                <p:cNvSpPr>
                  <a:spLocks noChangeArrowheads="1"/>
                </p:cNvSpPr>
                <p:nvPr/>
              </p:nvSpPr>
              <p:spPr bwMode="auto">
                <a:xfrm>
                  <a:off x="2496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47153" name="Oval 41"/>
                <p:cNvSpPr>
                  <a:spLocks noChangeArrowheads="1"/>
                </p:cNvSpPr>
                <p:nvPr/>
              </p:nvSpPr>
              <p:spPr bwMode="auto">
                <a:xfrm>
                  <a:off x="3488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47154" name="Oval 43"/>
                <p:cNvSpPr>
                  <a:spLocks noChangeArrowheads="1"/>
                </p:cNvSpPr>
                <p:nvPr/>
              </p:nvSpPr>
              <p:spPr bwMode="auto">
                <a:xfrm>
                  <a:off x="4055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47155" name="Oval 44"/>
                <p:cNvSpPr>
                  <a:spLocks noChangeArrowheads="1"/>
                </p:cNvSpPr>
                <p:nvPr/>
              </p:nvSpPr>
              <p:spPr bwMode="auto">
                <a:xfrm>
                  <a:off x="4407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47156" name="Oval 45"/>
                <p:cNvSpPr>
                  <a:spLocks noChangeArrowheads="1"/>
                </p:cNvSpPr>
                <p:nvPr/>
              </p:nvSpPr>
              <p:spPr bwMode="auto">
                <a:xfrm>
                  <a:off x="4868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</p:grpSp>
          <p:grpSp>
            <p:nvGrpSpPr>
              <p:cNvPr id="5" name="Group 70"/>
              <p:cNvGrpSpPr>
                <a:grpSpLocks/>
              </p:cNvGrpSpPr>
              <p:nvPr/>
            </p:nvGrpSpPr>
            <p:grpSpPr bwMode="auto">
              <a:xfrm>
                <a:off x="1417" y="3069"/>
                <a:ext cx="3581" cy="233"/>
                <a:chOff x="1417" y="3069"/>
                <a:chExt cx="3581" cy="233"/>
              </a:xfrm>
            </p:grpSpPr>
            <p:sp>
              <p:nvSpPr>
                <p:cNvPr id="4714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05" y="3069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00CC00"/>
                      </a:solidFill>
                      <a:latin typeface="Arial" charset="0"/>
                    </a:rPr>
                    <a:t>91.9</a:t>
                  </a:r>
                </a:p>
              </p:txBody>
            </p:sp>
            <p:sp>
              <p:nvSpPr>
                <p:cNvPr id="4714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3069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00CC00"/>
                      </a:solidFill>
                      <a:latin typeface="Arial" charset="0"/>
                    </a:rPr>
                    <a:t>96.6</a:t>
                  </a:r>
                </a:p>
              </p:txBody>
            </p:sp>
            <p:sp>
              <p:nvSpPr>
                <p:cNvPr id="4714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83" y="3069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00CC00"/>
                      </a:solidFill>
                      <a:latin typeface="Arial" charset="0"/>
                    </a:rPr>
                    <a:t>89.3</a:t>
                  </a:r>
                </a:p>
              </p:txBody>
            </p:sp>
            <p:sp>
              <p:nvSpPr>
                <p:cNvPr id="4714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17" y="3069"/>
                  <a:ext cx="81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00CC00"/>
                      </a:solidFill>
                      <a:latin typeface="Arial" charset="0"/>
                    </a:rPr>
                    <a:t>76.6 (87.5)</a:t>
                  </a:r>
                </a:p>
              </p:txBody>
            </p:sp>
            <p:sp>
              <p:nvSpPr>
                <p:cNvPr id="4714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99" y="3069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00CC00"/>
                      </a:solidFill>
                      <a:latin typeface="Arial" charset="0"/>
                    </a:rPr>
                    <a:t>94.3</a:t>
                  </a:r>
                </a:p>
              </p:txBody>
            </p:sp>
            <p:sp>
              <p:nvSpPr>
                <p:cNvPr id="4715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34" y="3069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00CC00"/>
                      </a:solidFill>
                      <a:latin typeface="Arial" charset="0"/>
                    </a:rPr>
                    <a:t>84.5</a:t>
                  </a:r>
                </a:p>
              </p:txBody>
            </p:sp>
          </p:grpSp>
          <p:grpSp>
            <p:nvGrpSpPr>
              <p:cNvPr id="6" name="Group 69"/>
              <p:cNvGrpSpPr>
                <a:grpSpLocks/>
              </p:cNvGrpSpPr>
              <p:nvPr/>
            </p:nvGrpSpPr>
            <p:grpSpPr bwMode="auto">
              <a:xfrm>
                <a:off x="1417" y="3438"/>
                <a:ext cx="3582" cy="233"/>
                <a:chOff x="1417" y="3438"/>
                <a:chExt cx="3582" cy="233"/>
              </a:xfrm>
            </p:grpSpPr>
            <p:sp>
              <p:nvSpPr>
                <p:cNvPr id="4713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00" y="3438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accent2"/>
                      </a:solidFill>
                      <a:latin typeface="Arial" charset="0"/>
                    </a:rPr>
                    <a:t>95.1</a:t>
                  </a:r>
                </a:p>
              </p:txBody>
            </p:sp>
            <p:sp>
              <p:nvSpPr>
                <p:cNvPr id="4714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06" y="3438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accent2"/>
                      </a:solidFill>
                      <a:latin typeface="Arial" charset="0"/>
                    </a:rPr>
                    <a:t>93.6</a:t>
                  </a:r>
                </a:p>
              </p:txBody>
            </p:sp>
            <p:sp>
              <p:nvSpPr>
                <p:cNvPr id="4714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76" y="3438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accent2"/>
                      </a:solidFill>
                      <a:latin typeface="Arial" charset="0"/>
                    </a:rPr>
                    <a:t>94.2</a:t>
                  </a:r>
                </a:p>
              </p:txBody>
            </p:sp>
            <p:sp>
              <p:nvSpPr>
                <p:cNvPr id="471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83" y="3438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accent2"/>
                      </a:solidFill>
                      <a:latin typeface="Arial" charset="0"/>
                    </a:rPr>
                    <a:t>89.6</a:t>
                  </a:r>
                </a:p>
              </p:txBody>
            </p:sp>
            <p:sp>
              <p:nvSpPr>
                <p:cNvPr id="4714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417" y="3438"/>
                  <a:ext cx="81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accent2"/>
                      </a:solidFill>
                      <a:latin typeface="Arial" charset="0"/>
                    </a:rPr>
                    <a:t>81.2 (89.8)</a:t>
                  </a:r>
                </a:p>
              </p:txBody>
            </p:sp>
            <p:sp>
              <p:nvSpPr>
                <p:cNvPr id="4714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333" y="3438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accent2"/>
                      </a:solidFill>
                      <a:latin typeface="Arial" charset="0"/>
                    </a:rPr>
                    <a:t>86.5</a:t>
                  </a:r>
                </a:p>
              </p:txBody>
            </p:sp>
          </p:grpSp>
        </p:grpSp>
        <p:grpSp>
          <p:nvGrpSpPr>
            <p:cNvPr id="7" name="Group 72"/>
            <p:cNvGrpSpPr>
              <a:grpSpLocks/>
            </p:cNvGrpSpPr>
            <p:nvPr/>
          </p:nvGrpSpPr>
          <p:grpSpPr bwMode="auto">
            <a:xfrm>
              <a:off x="1160" y="3318"/>
              <a:ext cx="4002" cy="212"/>
              <a:chOff x="1160" y="3318"/>
              <a:chExt cx="4002" cy="212"/>
            </a:xfrm>
          </p:grpSpPr>
          <p:sp>
            <p:nvSpPr>
              <p:cNvPr id="47129" name="Text Box 24"/>
              <p:cNvSpPr txBox="1">
                <a:spLocks noChangeArrowheads="1"/>
              </p:cNvSpPr>
              <p:nvPr/>
            </p:nvSpPr>
            <p:spPr bwMode="auto">
              <a:xfrm>
                <a:off x="3031" y="3318"/>
                <a:ext cx="4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 dirty="0">
                    <a:latin typeface="Arial" charset="0"/>
                  </a:rPr>
                  <a:t>MCN</a:t>
                </a:r>
              </a:p>
            </p:txBody>
          </p:sp>
          <p:sp>
            <p:nvSpPr>
              <p:cNvPr id="47130" name="Text Box 26"/>
              <p:cNvSpPr txBox="1">
                <a:spLocks noChangeArrowheads="1"/>
              </p:cNvSpPr>
              <p:nvPr/>
            </p:nvSpPr>
            <p:spPr bwMode="auto">
              <a:xfrm>
                <a:off x="2077" y="3318"/>
                <a:ext cx="37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JDA</a:t>
                </a:r>
              </a:p>
            </p:txBody>
          </p:sp>
          <p:sp>
            <p:nvSpPr>
              <p:cNvPr id="47131" name="Text Box 29"/>
              <p:cNvSpPr txBox="1">
                <a:spLocks noChangeArrowheads="1"/>
              </p:cNvSpPr>
              <p:nvPr/>
            </p:nvSpPr>
            <p:spPr bwMode="auto">
              <a:xfrm>
                <a:off x="3603" y="3318"/>
                <a:ext cx="4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 dirty="0">
                    <a:latin typeface="Arial" charset="0"/>
                  </a:rPr>
                  <a:t>LMO</a:t>
                </a:r>
              </a:p>
            </p:txBody>
          </p:sp>
          <p:sp>
            <p:nvSpPr>
              <p:cNvPr id="47132" name="Text Box 30"/>
              <p:cNvSpPr txBox="1">
                <a:spLocks noChangeArrowheads="1"/>
              </p:cNvSpPr>
              <p:nvPr/>
            </p:nvSpPr>
            <p:spPr bwMode="auto">
              <a:xfrm>
                <a:off x="4425" y="3318"/>
                <a:ext cx="3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LGR</a:t>
                </a:r>
              </a:p>
            </p:txBody>
          </p:sp>
          <p:sp>
            <p:nvSpPr>
              <p:cNvPr id="47133" name="Text Box 31"/>
              <p:cNvSpPr txBox="1">
                <a:spLocks noChangeArrowheads="1"/>
              </p:cNvSpPr>
              <p:nvPr/>
            </p:nvSpPr>
            <p:spPr bwMode="auto">
              <a:xfrm>
                <a:off x="3985" y="3318"/>
                <a:ext cx="3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LGO</a:t>
                </a:r>
              </a:p>
            </p:txBody>
          </p:sp>
          <p:sp>
            <p:nvSpPr>
              <p:cNvPr id="47134" name="Text Box 32"/>
              <p:cNvSpPr txBox="1">
                <a:spLocks noChangeArrowheads="1"/>
              </p:cNvSpPr>
              <p:nvPr/>
            </p:nvSpPr>
            <p:spPr bwMode="auto">
              <a:xfrm>
                <a:off x="4791" y="3318"/>
                <a:ext cx="37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SRT</a:t>
                </a:r>
              </a:p>
            </p:txBody>
          </p:sp>
          <p:sp>
            <p:nvSpPr>
              <p:cNvPr id="47135" name="Text Box 54"/>
              <p:cNvSpPr txBox="1">
                <a:spLocks noChangeArrowheads="1"/>
              </p:cNvSpPr>
              <p:nvPr/>
            </p:nvSpPr>
            <p:spPr bwMode="auto">
              <a:xfrm>
                <a:off x="1160" y="3318"/>
                <a:ext cx="4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BON</a:t>
                </a:r>
              </a:p>
            </p:txBody>
          </p:sp>
        </p:grpSp>
      </p:grpSp>
      <p:sp>
        <p:nvSpPr>
          <p:cNvPr id="47116" name="Text Box 55"/>
          <p:cNvSpPr txBox="1">
            <a:spLocks noChangeArrowheads="1"/>
          </p:cNvSpPr>
          <p:nvPr/>
        </p:nvSpPr>
        <p:spPr bwMode="auto">
          <a:xfrm>
            <a:off x="3335338" y="4070350"/>
            <a:ext cx="58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JDA</a:t>
            </a:r>
          </a:p>
        </p:txBody>
      </p:sp>
      <p:sp>
        <p:nvSpPr>
          <p:cNvPr id="47117" name="Text Box 56"/>
          <p:cNvSpPr txBox="1">
            <a:spLocks noChangeArrowheads="1"/>
          </p:cNvSpPr>
          <p:nvPr/>
        </p:nvSpPr>
        <p:spPr bwMode="auto">
          <a:xfrm>
            <a:off x="4905375" y="4305300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MCN</a:t>
            </a:r>
          </a:p>
        </p:txBody>
      </p:sp>
      <p:sp>
        <p:nvSpPr>
          <p:cNvPr id="47118" name="Text Box 57"/>
          <p:cNvSpPr txBox="1">
            <a:spLocks noChangeArrowheads="1"/>
          </p:cNvSpPr>
          <p:nvPr/>
        </p:nvSpPr>
        <p:spPr bwMode="auto">
          <a:xfrm>
            <a:off x="5741988" y="2794000"/>
            <a:ext cx="63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LMO</a:t>
            </a:r>
          </a:p>
        </p:txBody>
      </p:sp>
      <p:sp>
        <p:nvSpPr>
          <p:cNvPr id="47119" name="Text Box 58"/>
          <p:cNvSpPr txBox="1">
            <a:spLocks noChangeArrowheads="1"/>
          </p:cNvSpPr>
          <p:nvPr/>
        </p:nvSpPr>
        <p:spPr bwMode="auto">
          <a:xfrm>
            <a:off x="6334125" y="2708275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LGO</a:t>
            </a:r>
          </a:p>
        </p:txBody>
      </p:sp>
      <p:sp>
        <p:nvSpPr>
          <p:cNvPr id="47120" name="Text Box 59"/>
          <p:cNvSpPr txBox="1">
            <a:spLocks noChangeArrowheads="1"/>
          </p:cNvSpPr>
          <p:nvPr/>
        </p:nvSpPr>
        <p:spPr bwMode="auto">
          <a:xfrm>
            <a:off x="7062788" y="259080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LGR</a:t>
            </a:r>
          </a:p>
        </p:txBody>
      </p:sp>
      <p:sp>
        <p:nvSpPr>
          <p:cNvPr id="47121" name="Text Box 61"/>
          <p:cNvSpPr txBox="1">
            <a:spLocks noChangeArrowheads="1"/>
          </p:cNvSpPr>
          <p:nvPr/>
        </p:nvSpPr>
        <p:spPr bwMode="auto">
          <a:xfrm>
            <a:off x="7643813" y="2997200"/>
            <a:ext cx="58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SRT</a:t>
            </a:r>
          </a:p>
        </p:txBody>
      </p:sp>
      <p:sp>
        <p:nvSpPr>
          <p:cNvPr id="47122" name="Text Box 66"/>
          <p:cNvSpPr txBox="1">
            <a:spLocks noChangeArrowheads="1"/>
          </p:cNvSpPr>
          <p:nvPr/>
        </p:nvSpPr>
        <p:spPr bwMode="auto">
          <a:xfrm>
            <a:off x="1287463" y="1951038"/>
            <a:ext cx="31226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  <a:latin typeface="Arial" charset="0"/>
              </a:rPr>
              <a:t>      Yearling</a:t>
            </a:r>
          </a:p>
          <a:p>
            <a:pPr eaLnBrk="0" hangingPunct="0"/>
            <a:r>
              <a:rPr lang="en-US">
                <a:solidFill>
                  <a:srgbClr val="000066"/>
                </a:solidFill>
                <a:latin typeface="Arial" charset="0"/>
              </a:rPr>
              <a:t>Chinook salmon</a:t>
            </a:r>
          </a:p>
          <a:p>
            <a:pPr eaLnBrk="0" hangingPunct="0"/>
            <a:r>
              <a:rPr lang="en-US">
                <a:solidFill>
                  <a:srgbClr val="000066"/>
                </a:solidFill>
                <a:latin typeface="Arial" charset="0"/>
              </a:rPr>
              <a:t> reach survival</a:t>
            </a:r>
          </a:p>
        </p:txBody>
      </p:sp>
      <p:sp>
        <p:nvSpPr>
          <p:cNvPr id="47123" name="Line 67"/>
          <p:cNvSpPr>
            <a:spLocks noChangeShapeType="1"/>
          </p:cNvSpPr>
          <p:nvPr/>
        </p:nvSpPr>
        <p:spPr bwMode="auto">
          <a:xfrm>
            <a:off x="5645150" y="3206750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Line 68"/>
          <p:cNvSpPr>
            <a:spLocks noChangeShapeType="1"/>
          </p:cNvSpPr>
          <p:nvPr/>
        </p:nvSpPr>
        <p:spPr bwMode="auto">
          <a:xfrm>
            <a:off x="5260975" y="3895725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Text Box 16"/>
          <p:cNvSpPr txBox="1">
            <a:spLocks noChangeArrowheads="1"/>
          </p:cNvSpPr>
          <p:nvPr/>
        </p:nvSpPr>
        <p:spPr bwMode="auto">
          <a:xfrm>
            <a:off x="303213" y="4897438"/>
            <a:ext cx="854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CC00"/>
                </a:solidFill>
                <a:latin typeface="Arial" charset="0"/>
              </a:rPr>
              <a:t>2011</a:t>
            </a:r>
          </a:p>
        </p:txBody>
      </p:sp>
      <p:sp>
        <p:nvSpPr>
          <p:cNvPr id="47126" name="Text Box 18"/>
          <p:cNvSpPr txBox="1">
            <a:spLocks noChangeArrowheads="1"/>
          </p:cNvSpPr>
          <p:nvPr/>
        </p:nvSpPr>
        <p:spPr bwMode="auto">
          <a:xfrm>
            <a:off x="246063" y="5419725"/>
            <a:ext cx="1390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accent2"/>
                </a:solidFill>
                <a:latin typeface="Arial" charset="0"/>
              </a:rPr>
              <a:t>Average</a:t>
            </a:r>
          </a:p>
        </p:txBody>
      </p:sp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1098550" y="6154738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Franklin Gothic Medium" pitchFamily="34" charset="0"/>
              </a:rPr>
              <a:t>Standard errors not shown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olumbiamapno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2113" y="-682625"/>
            <a:ext cx="10885488" cy="7843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9154" name="Text Box 3"/>
          <p:cNvSpPr txBox="1">
            <a:spLocks noChangeArrowheads="1"/>
          </p:cNvSpPr>
          <p:nvPr/>
        </p:nvSpPr>
        <p:spPr bwMode="auto">
          <a:xfrm rot="-5413068">
            <a:off x="5302250" y="2817813"/>
            <a:ext cx="4286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eaLnBrk="0" hangingPunct="0"/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5221288" y="2919413"/>
            <a:ext cx="63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CC00"/>
                </a:solidFill>
                <a:latin typeface="Arial" charset="0"/>
              </a:rPr>
              <a:t>92.8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4713288" y="3586163"/>
            <a:ext cx="63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0CC00"/>
                </a:solidFill>
                <a:latin typeface="Arial" charset="0"/>
              </a:rPr>
              <a:t>83.9</a:t>
            </a:r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776413" y="40640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BON</a:t>
            </a: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2849563" y="4086225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TDA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5626100" y="3748088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ICE</a:t>
            </a:r>
          </a:p>
        </p:txBody>
      </p:sp>
      <p:pic>
        <p:nvPicPr>
          <p:cNvPr id="49160" name="Picture 9" descr="NOA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2300" y="6115050"/>
            <a:ext cx="4492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Oval 10"/>
          <p:cNvSpPr>
            <a:spLocks noChangeArrowheads="1"/>
          </p:cNvSpPr>
          <p:nvPr/>
        </p:nvSpPr>
        <p:spPr bwMode="auto">
          <a:xfrm>
            <a:off x="7659688" y="3359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49162" name="Picture 11" descr="NOA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3388" y="10842625"/>
            <a:ext cx="4492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41500" y="4872038"/>
            <a:ext cx="6353175" cy="955675"/>
            <a:chOff x="1160" y="3069"/>
            <a:chExt cx="4002" cy="602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360" y="3069"/>
              <a:ext cx="3639" cy="602"/>
              <a:chOff x="1360" y="3069"/>
              <a:chExt cx="3639" cy="602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1360" y="3273"/>
                <a:ext cx="3588" cy="82"/>
                <a:chOff x="1608" y="2000"/>
                <a:chExt cx="3588" cy="82"/>
              </a:xfrm>
            </p:grpSpPr>
            <p:sp>
              <p:nvSpPr>
                <p:cNvPr id="491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608" y="2035"/>
                  <a:ext cx="3588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lg" len="sm"/>
                  <a:tailEnd type="oval" w="lg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00" name="Oval 16"/>
                <p:cNvSpPr>
                  <a:spLocks noChangeArrowheads="1"/>
                </p:cNvSpPr>
                <p:nvPr/>
              </p:nvSpPr>
              <p:spPr bwMode="auto">
                <a:xfrm>
                  <a:off x="2496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49201" name="Oval 17"/>
                <p:cNvSpPr>
                  <a:spLocks noChangeArrowheads="1"/>
                </p:cNvSpPr>
                <p:nvPr/>
              </p:nvSpPr>
              <p:spPr bwMode="auto">
                <a:xfrm>
                  <a:off x="3488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49202" name="Oval 18"/>
                <p:cNvSpPr>
                  <a:spLocks noChangeArrowheads="1"/>
                </p:cNvSpPr>
                <p:nvPr/>
              </p:nvSpPr>
              <p:spPr bwMode="auto">
                <a:xfrm>
                  <a:off x="4055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49203" name="Oval 19"/>
                <p:cNvSpPr>
                  <a:spLocks noChangeArrowheads="1"/>
                </p:cNvSpPr>
                <p:nvPr/>
              </p:nvSpPr>
              <p:spPr bwMode="auto">
                <a:xfrm>
                  <a:off x="4407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  <p:sp>
              <p:nvSpPr>
                <p:cNvPr id="49204" name="Oval 20"/>
                <p:cNvSpPr>
                  <a:spLocks noChangeArrowheads="1"/>
                </p:cNvSpPr>
                <p:nvPr/>
              </p:nvSpPr>
              <p:spPr bwMode="auto">
                <a:xfrm>
                  <a:off x="4868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/>
                </a:p>
              </p:txBody>
            </p:sp>
          </p:grp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1417" y="3069"/>
                <a:ext cx="3581" cy="233"/>
                <a:chOff x="1417" y="3069"/>
                <a:chExt cx="3581" cy="233"/>
              </a:xfrm>
            </p:grpSpPr>
            <p:sp>
              <p:nvSpPr>
                <p:cNvPr id="4919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205" y="3069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00CC00"/>
                      </a:solidFill>
                      <a:latin typeface="Arial" charset="0"/>
                    </a:rPr>
                    <a:t>95.5</a:t>
                  </a:r>
                </a:p>
              </p:txBody>
            </p:sp>
            <p:sp>
              <p:nvSpPr>
                <p:cNvPr id="4919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777" y="3069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00CC00"/>
                      </a:solidFill>
                      <a:latin typeface="Arial" charset="0"/>
                    </a:rPr>
                    <a:t>94.8</a:t>
                  </a:r>
                </a:p>
              </p:txBody>
            </p:sp>
            <p:sp>
              <p:nvSpPr>
                <p:cNvPr id="4919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583" y="3069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00CC00"/>
                      </a:solidFill>
                      <a:latin typeface="Arial" charset="0"/>
                    </a:rPr>
                    <a:t>96.0</a:t>
                  </a:r>
                </a:p>
              </p:txBody>
            </p:sp>
            <p:sp>
              <p:nvSpPr>
                <p:cNvPr id="4919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417" y="3069"/>
                  <a:ext cx="81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00CC00"/>
                      </a:solidFill>
                      <a:latin typeface="Arial" charset="0"/>
                    </a:rPr>
                    <a:t>85.8 (92.6)</a:t>
                  </a:r>
                </a:p>
              </p:txBody>
            </p:sp>
            <p:sp>
              <p:nvSpPr>
                <p:cNvPr id="4919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599" y="3069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00CC00"/>
                      </a:solidFill>
                      <a:latin typeface="Arial" charset="0"/>
                    </a:rPr>
                    <a:t>98.6</a:t>
                  </a:r>
                </a:p>
              </p:txBody>
            </p:sp>
            <p:sp>
              <p:nvSpPr>
                <p:cNvPr id="4919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334" y="3069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rgbClr val="00CC00"/>
                      </a:solidFill>
                      <a:latin typeface="Arial" charset="0"/>
                    </a:rPr>
                    <a:t>77.2</a:t>
                  </a:r>
                </a:p>
              </p:txBody>
            </p:sp>
          </p:grp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417" y="3438"/>
                <a:ext cx="3582" cy="233"/>
                <a:chOff x="1417" y="3438"/>
                <a:chExt cx="3582" cy="233"/>
              </a:xfrm>
            </p:grpSpPr>
            <p:sp>
              <p:nvSpPr>
                <p:cNvPr id="4918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600" y="3438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accent2"/>
                      </a:solidFill>
                      <a:latin typeface="Arial" charset="0"/>
                    </a:rPr>
                    <a:t>96.7</a:t>
                  </a:r>
                </a:p>
              </p:txBody>
            </p:sp>
            <p:sp>
              <p:nvSpPr>
                <p:cNvPr id="4918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206" y="3438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accent2"/>
                      </a:solidFill>
                      <a:latin typeface="Arial" charset="0"/>
                    </a:rPr>
                    <a:t>93.0</a:t>
                  </a:r>
                </a:p>
              </p:txBody>
            </p:sp>
            <p:sp>
              <p:nvSpPr>
                <p:cNvPr id="4918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776" y="3438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accent2"/>
                      </a:solidFill>
                      <a:latin typeface="Arial" charset="0"/>
                    </a:rPr>
                    <a:t>91.2</a:t>
                  </a:r>
                </a:p>
              </p:txBody>
            </p:sp>
            <p:sp>
              <p:nvSpPr>
                <p:cNvPr id="4919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583" y="3438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accent2"/>
                      </a:solidFill>
                      <a:latin typeface="Arial" charset="0"/>
                    </a:rPr>
                    <a:t>83.8</a:t>
                  </a:r>
                </a:p>
              </p:txBody>
            </p:sp>
            <p:sp>
              <p:nvSpPr>
                <p:cNvPr id="4919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417" y="3438"/>
                  <a:ext cx="81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accent2"/>
                      </a:solidFill>
                      <a:latin typeface="Arial" charset="0"/>
                    </a:rPr>
                    <a:t>74.5 (86.0)</a:t>
                  </a:r>
                </a:p>
              </p:txBody>
            </p:sp>
            <p:sp>
              <p:nvSpPr>
                <p:cNvPr id="4919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333" y="3438"/>
                  <a:ext cx="39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800" b="1">
                      <a:solidFill>
                        <a:schemeClr val="accent2"/>
                      </a:solidFill>
                      <a:latin typeface="Arial" charset="0"/>
                    </a:rPr>
                    <a:t>75.5</a:t>
                  </a:r>
                </a:p>
              </p:txBody>
            </p:sp>
          </p:grp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1160" y="3318"/>
              <a:ext cx="4002" cy="212"/>
              <a:chOff x="1160" y="3318"/>
              <a:chExt cx="4002" cy="212"/>
            </a:xfrm>
          </p:grpSpPr>
          <p:sp>
            <p:nvSpPr>
              <p:cNvPr id="49177" name="Text Box 36"/>
              <p:cNvSpPr txBox="1">
                <a:spLocks noChangeArrowheads="1"/>
              </p:cNvSpPr>
              <p:nvPr/>
            </p:nvSpPr>
            <p:spPr bwMode="auto">
              <a:xfrm>
                <a:off x="3031" y="3318"/>
                <a:ext cx="4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MCN</a:t>
                </a:r>
              </a:p>
            </p:txBody>
          </p:sp>
          <p:sp>
            <p:nvSpPr>
              <p:cNvPr id="49178" name="Text Box 37"/>
              <p:cNvSpPr txBox="1">
                <a:spLocks noChangeArrowheads="1"/>
              </p:cNvSpPr>
              <p:nvPr/>
            </p:nvSpPr>
            <p:spPr bwMode="auto">
              <a:xfrm>
                <a:off x="2077" y="3318"/>
                <a:ext cx="37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JDA</a:t>
                </a:r>
              </a:p>
            </p:txBody>
          </p:sp>
          <p:sp>
            <p:nvSpPr>
              <p:cNvPr id="49179" name="Text Box 38"/>
              <p:cNvSpPr txBox="1">
                <a:spLocks noChangeArrowheads="1"/>
              </p:cNvSpPr>
              <p:nvPr/>
            </p:nvSpPr>
            <p:spPr bwMode="auto">
              <a:xfrm>
                <a:off x="3603" y="3318"/>
                <a:ext cx="4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LMO</a:t>
                </a:r>
              </a:p>
            </p:txBody>
          </p:sp>
          <p:sp>
            <p:nvSpPr>
              <p:cNvPr id="49180" name="Text Box 39"/>
              <p:cNvSpPr txBox="1">
                <a:spLocks noChangeArrowheads="1"/>
              </p:cNvSpPr>
              <p:nvPr/>
            </p:nvSpPr>
            <p:spPr bwMode="auto">
              <a:xfrm>
                <a:off x="4425" y="3318"/>
                <a:ext cx="3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LGR</a:t>
                </a:r>
              </a:p>
            </p:txBody>
          </p:sp>
          <p:sp>
            <p:nvSpPr>
              <p:cNvPr id="49181" name="Text Box 40"/>
              <p:cNvSpPr txBox="1">
                <a:spLocks noChangeArrowheads="1"/>
              </p:cNvSpPr>
              <p:nvPr/>
            </p:nvSpPr>
            <p:spPr bwMode="auto">
              <a:xfrm>
                <a:off x="3985" y="3318"/>
                <a:ext cx="3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LGO</a:t>
                </a:r>
              </a:p>
            </p:txBody>
          </p:sp>
          <p:sp>
            <p:nvSpPr>
              <p:cNvPr id="49182" name="Text Box 41"/>
              <p:cNvSpPr txBox="1">
                <a:spLocks noChangeArrowheads="1"/>
              </p:cNvSpPr>
              <p:nvPr/>
            </p:nvSpPr>
            <p:spPr bwMode="auto">
              <a:xfrm>
                <a:off x="4791" y="3318"/>
                <a:ext cx="37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SRT</a:t>
                </a:r>
              </a:p>
            </p:txBody>
          </p:sp>
          <p:sp>
            <p:nvSpPr>
              <p:cNvPr id="49183" name="Text Box 42"/>
              <p:cNvSpPr txBox="1">
                <a:spLocks noChangeArrowheads="1"/>
              </p:cNvSpPr>
              <p:nvPr/>
            </p:nvSpPr>
            <p:spPr bwMode="auto">
              <a:xfrm>
                <a:off x="1160" y="3318"/>
                <a:ext cx="4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>
                    <a:latin typeface="Arial" charset="0"/>
                  </a:rPr>
                  <a:t>BON</a:t>
                </a:r>
              </a:p>
            </p:txBody>
          </p:sp>
        </p:grpSp>
      </p:grpSp>
      <p:sp>
        <p:nvSpPr>
          <p:cNvPr id="49164" name="Text Box 43"/>
          <p:cNvSpPr txBox="1">
            <a:spLocks noChangeArrowheads="1"/>
          </p:cNvSpPr>
          <p:nvPr/>
        </p:nvSpPr>
        <p:spPr bwMode="auto">
          <a:xfrm>
            <a:off x="3335338" y="4070350"/>
            <a:ext cx="58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JDA</a:t>
            </a:r>
          </a:p>
        </p:txBody>
      </p:sp>
      <p:sp>
        <p:nvSpPr>
          <p:cNvPr id="49165" name="Text Box 44"/>
          <p:cNvSpPr txBox="1">
            <a:spLocks noChangeArrowheads="1"/>
          </p:cNvSpPr>
          <p:nvPr/>
        </p:nvSpPr>
        <p:spPr bwMode="auto">
          <a:xfrm>
            <a:off x="4905375" y="4305300"/>
            <a:ext cx="646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MCN</a:t>
            </a:r>
          </a:p>
        </p:txBody>
      </p:sp>
      <p:sp>
        <p:nvSpPr>
          <p:cNvPr id="49166" name="Text Box 45"/>
          <p:cNvSpPr txBox="1">
            <a:spLocks noChangeArrowheads="1"/>
          </p:cNvSpPr>
          <p:nvPr/>
        </p:nvSpPr>
        <p:spPr bwMode="auto">
          <a:xfrm>
            <a:off x="5741988" y="2794000"/>
            <a:ext cx="636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LMO</a:t>
            </a:r>
          </a:p>
        </p:txBody>
      </p:sp>
      <p:sp>
        <p:nvSpPr>
          <p:cNvPr id="49167" name="Text Box 46"/>
          <p:cNvSpPr txBox="1">
            <a:spLocks noChangeArrowheads="1"/>
          </p:cNvSpPr>
          <p:nvPr/>
        </p:nvSpPr>
        <p:spPr bwMode="auto">
          <a:xfrm>
            <a:off x="6334125" y="2708275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LGO</a:t>
            </a:r>
          </a:p>
        </p:txBody>
      </p:sp>
      <p:sp>
        <p:nvSpPr>
          <p:cNvPr id="49168" name="Text Box 47"/>
          <p:cNvSpPr txBox="1">
            <a:spLocks noChangeArrowheads="1"/>
          </p:cNvSpPr>
          <p:nvPr/>
        </p:nvSpPr>
        <p:spPr bwMode="auto">
          <a:xfrm>
            <a:off x="7062788" y="259080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LGR</a:t>
            </a:r>
          </a:p>
        </p:txBody>
      </p:sp>
      <p:sp>
        <p:nvSpPr>
          <p:cNvPr id="49169" name="Text Box 48"/>
          <p:cNvSpPr txBox="1">
            <a:spLocks noChangeArrowheads="1"/>
          </p:cNvSpPr>
          <p:nvPr/>
        </p:nvSpPr>
        <p:spPr bwMode="auto">
          <a:xfrm>
            <a:off x="7643813" y="2997200"/>
            <a:ext cx="588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>
                <a:latin typeface="Arial" charset="0"/>
              </a:rPr>
              <a:t>SRT</a:t>
            </a:r>
          </a:p>
        </p:txBody>
      </p:sp>
      <p:sp>
        <p:nvSpPr>
          <p:cNvPr id="49170" name="Text Box 49"/>
          <p:cNvSpPr txBox="1">
            <a:spLocks noChangeArrowheads="1"/>
          </p:cNvSpPr>
          <p:nvPr/>
        </p:nvSpPr>
        <p:spPr bwMode="auto">
          <a:xfrm>
            <a:off x="1417638" y="2474913"/>
            <a:ext cx="2800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66"/>
                </a:solidFill>
                <a:latin typeface="Arial" charset="0"/>
              </a:rPr>
              <a:t>   Steelhead</a:t>
            </a:r>
          </a:p>
          <a:p>
            <a:pPr eaLnBrk="0" hangingPunct="0"/>
            <a:r>
              <a:rPr lang="en-US">
                <a:solidFill>
                  <a:srgbClr val="000066"/>
                </a:solidFill>
                <a:latin typeface="Arial" charset="0"/>
              </a:rPr>
              <a:t> reach survival</a:t>
            </a:r>
          </a:p>
        </p:txBody>
      </p:sp>
      <p:sp>
        <p:nvSpPr>
          <p:cNvPr id="49171" name="Line 50"/>
          <p:cNvSpPr>
            <a:spLocks noChangeShapeType="1"/>
          </p:cNvSpPr>
          <p:nvPr/>
        </p:nvSpPr>
        <p:spPr bwMode="auto">
          <a:xfrm>
            <a:off x="5645150" y="3206750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Line 51"/>
          <p:cNvSpPr>
            <a:spLocks noChangeShapeType="1"/>
          </p:cNvSpPr>
          <p:nvPr/>
        </p:nvSpPr>
        <p:spPr bwMode="auto">
          <a:xfrm>
            <a:off x="5260975" y="3895725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Text Box 16"/>
          <p:cNvSpPr txBox="1">
            <a:spLocks noChangeArrowheads="1"/>
          </p:cNvSpPr>
          <p:nvPr/>
        </p:nvSpPr>
        <p:spPr bwMode="auto">
          <a:xfrm>
            <a:off x="303213" y="4897438"/>
            <a:ext cx="854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CC00"/>
                </a:solidFill>
                <a:latin typeface="Arial" charset="0"/>
              </a:rPr>
              <a:t>2011</a:t>
            </a:r>
          </a:p>
        </p:txBody>
      </p:sp>
      <p:sp>
        <p:nvSpPr>
          <p:cNvPr id="49174" name="Text Box 18"/>
          <p:cNvSpPr txBox="1">
            <a:spLocks noChangeArrowheads="1"/>
          </p:cNvSpPr>
          <p:nvPr/>
        </p:nvSpPr>
        <p:spPr bwMode="auto">
          <a:xfrm>
            <a:off x="246063" y="5419725"/>
            <a:ext cx="13906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chemeClr val="accent2"/>
                </a:solidFill>
                <a:latin typeface="Arial" charset="0"/>
              </a:rPr>
              <a:t>Average</a:t>
            </a:r>
          </a:p>
        </p:txBody>
      </p:sp>
      <p:sp>
        <p:nvSpPr>
          <p:cNvPr id="49206" name="Rectangle 54"/>
          <p:cNvSpPr>
            <a:spLocks noChangeArrowheads="1"/>
          </p:cNvSpPr>
          <p:nvPr/>
        </p:nvSpPr>
        <p:spPr bwMode="auto">
          <a:xfrm>
            <a:off x="1135063" y="6281738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Franklin Gothic Medium" pitchFamily="34" charset="0"/>
              </a:rPr>
              <a:t>Standard errors not shown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table of reach survival rates will be needed</a:t>
            </a:r>
            <a:endParaRPr lang="en-US" sz="32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5575"/>
            <a:ext cx="9753600" cy="461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019800" cy="993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967" t="10526" r="16721" b="3158"/>
          <a:stretch>
            <a:fillRect/>
          </a:stretch>
        </p:blipFill>
        <p:spPr bwMode="auto">
          <a:xfrm>
            <a:off x="79918" y="838200"/>
            <a:ext cx="898788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PIT tag instream arrays</a:t>
            </a:r>
            <a:endParaRPr lang="en-US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49" y="150812"/>
            <a:ext cx="9016951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2300" dirty="0"/>
              <a:t>Example of the kinds of “activity cost” information we need (From Dan </a:t>
            </a:r>
            <a:r>
              <a:rPr lang="en-US" sz="2300" dirty="0" err="1"/>
              <a:t>Rawding</a:t>
            </a:r>
            <a:r>
              <a:rPr lang="en-US" sz="2300" dirty="0"/>
              <a:t>):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23200" cy="47672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Budget Increase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2500 PIT tags for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smolts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&amp; adults ($4K/year)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 Handheld readers ($6K) life 10 years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Instream detector installation to replace abundance monitoring at Hemlock Dam ($55K)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Instream detector O&amp;M ($10K/yr)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Parr survival as part of life cycle monitoring  using </a:t>
            </a:r>
            <a:r>
              <a:rPr lang="en-US" dirty="0">
                <a:solidFill>
                  <a:srgbClr val="FF0000"/>
                </a:solidFill>
              </a:rPr>
              <a:t>3000 PIT tags (5k/yr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Increase for database management, analysis, reporting ($10-20K/yr</a:t>
            </a:r>
            <a:r>
              <a:rPr lang="en-US" dirty="0"/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Checklist, </a:t>
            </a:r>
            <a:r>
              <a:rPr lang="en-US" dirty="0" smtClean="0"/>
              <a:t>sign-up sheets!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FTF work is a great resource for us;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but we need focused help from FTF participants:</a:t>
            </a:r>
            <a:endParaRPr lang="en-US" dirty="0" smtClean="0"/>
          </a:p>
          <a:p>
            <a:pPr lvl="1"/>
            <a:r>
              <a:rPr lang="en-US" dirty="0" smtClean="0"/>
              <a:t>Choosing the dimensions of the model</a:t>
            </a:r>
          </a:p>
          <a:p>
            <a:pPr lvl="1"/>
            <a:r>
              <a:rPr lang="en-US" dirty="0" smtClean="0"/>
              <a:t>Estimating detection requirements by location, species, population, etc.</a:t>
            </a:r>
          </a:p>
          <a:p>
            <a:pPr lvl="1"/>
            <a:r>
              <a:rPr lang="en-US" dirty="0" smtClean="0"/>
              <a:t>Estimating variable and fixed costs for key “activities” (tagging, detecting)</a:t>
            </a:r>
          </a:p>
          <a:p>
            <a:pPr lvl="1"/>
            <a:r>
              <a:rPr lang="en-US" dirty="0" smtClean="0"/>
              <a:t>Survival rates</a:t>
            </a:r>
          </a:p>
          <a:p>
            <a:pPr lvl="1"/>
            <a:r>
              <a:rPr lang="en-US" dirty="0" smtClean="0"/>
              <a:t>Translating management questions into gross detection numbers between A and </a:t>
            </a:r>
            <a:r>
              <a:rPr lang="en-US" dirty="0" smtClean="0"/>
              <a:t>B, by species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We need </a:t>
            </a:r>
            <a:r>
              <a:rPr lang="en-US" b="1" dirty="0" smtClean="0"/>
              <a:t>names, contact info, of individuals who can help with specific items; for </a:t>
            </a:r>
            <a:r>
              <a:rPr lang="en-US" b="1" dirty="0" smtClean="0"/>
              <a:t>intensive </a:t>
            </a:r>
            <a:r>
              <a:rPr lang="en-US" b="1" dirty="0" smtClean="0"/>
              <a:t>push during next three </a:t>
            </a:r>
            <a:r>
              <a:rPr lang="en-US" b="1" dirty="0" smtClean="0"/>
              <a:t>weeks 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computer algorithm:</a:t>
            </a:r>
          </a:p>
          <a:p>
            <a:pPr lvl="1"/>
            <a:r>
              <a:rPr lang="en-US" dirty="0" smtClean="0"/>
              <a:t> to optimize an objective function (max profits; min costs; etc.)</a:t>
            </a:r>
          </a:p>
          <a:p>
            <a:pPr lvl="1"/>
            <a:r>
              <a:rPr lang="en-US" dirty="0" smtClean="0"/>
              <a:t>Subject to constraints (budget limit, required level of production, water balance, laws of physics, laws of supply and demand)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way “to organize what we know” about a system, when there are many parts interacting simultaneously</a:t>
            </a:r>
          </a:p>
          <a:p>
            <a:pPr lvl="1"/>
            <a:r>
              <a:rPr lang="en-US" dirty="0" smtClean="0"/>
              <a:t>Example: what set of crops should a farmer grow to maximize profits.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An example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Morocco fertilizer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Ingredients </a:t>
            </a:r>
            <a:r>
              <a:rPr lang="en-US" dirty="0" smtClean="0"/>
              <a:t>can arrive at one of several </a:t>
            </a:r>
            <a:r>
              <a:rPr lang="en-US" dirty="0" smtClean="0"/>
              <a:t>ports</a:t>
            </a:r>
            <a:endParaRPr lang="en-US" dirty="0" smtClean="0"/>
          </a:p>
          <a:p>
            <a:r>
              <a:rPr lang="en-US" dirty="0" smtClean="0"/>
              <a:t>Transported </a:t>
            </a:r>
            <a:r>
              <a:rPr lang="en-US" dirty="0" smtClean="0"/>
              <a:t>to </a:t>
            </a:r>
            <a:r>
              <a:rPr lang="en-US" dirty="0" smtClean="0"/>
              <a:t>one of several bagging </a:t>
            </a:r>
            <a:r>
              <a:rPr lang="en-US" dirty="0" smtClean="0"/>
              <a:t>stations</a:t>
            </a:r>
          </a:p>
          <a:p>
            <a:r>
              <a:rPr lang="en-US" dirty="0" smtClean="0"/>
              <a:t>Shipped </a:t>
            </a:r>
            <a:r>
              <a:rPr lang="en-US" dirty="0" smtClean="0"/>
              <a:t>to markets in various cities</a:t>
            </a:r>
          </a:p>
          <a:p>
            <a:r>
              <a:rPr lang="en-US" dirty="0" smtClean="0"/>
              <a:t>In quantities to satisfy market demand</a:t>
            </a:r>
          </a:p>
          <a:p>
            <a:endParaRPr lang="en-US" dirty="0" smtClean="0"/>
          </a:p>
          <a:p>
            <a:r>
              <a:rPr lang="en-US" dirty="0" smtClean="0"/>
              <a:t>Transportation can be by road, or rail (where lines exist</a:t>
            </a:r>
            <a:r>
              <a:rPr lang="en-US" dirty="0" smtClean="0"/>
              <a:t>), or a combination of the two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Model question: How </a:t>
            </a:r>
            <a:r>
              <a:rPr lang="en-US" dirty="0" smtClean="0"/>
              <a:t>to minimize the </a:t>
            </a:r>
            <a:r>
              <a:rPr lang="en-US" dirty="0" smtClean="0"/>
              <a:t>total cost </a:t>
            </a:r>
            <a:r>
              <a:rPr lang="en-US" dirty="0" smtClean="0"/>
              <a:t>of satisfying the demand for fertilizer in </a:t>
            </a:r>
            <a:r>
              <a:rPr lang="en-US" dirty="0" smtClean="0"/>
              <a:t>all </a:t>
            </a:r>
            <a:r>
              <a:rPr lang="en-US" dirty="0" smtClean="0"/>
              <a:t>market?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850"/>
            <a:ext cx="7848600" cy="66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Fish tagging: similar to the fertilizer model in some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5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 smtClean="0"/>
              <a:t>Fertilizer</a:t>
            </a:r>
            <a:r>
              <a:rPr lang="en-US" dirty="0" smtClean="0"/>
              <a:t>		</a:t>
            </a:r>
            <a:r>
              <a:rPr lang="en-US" u="sng" dirty="0" smtClean="0"/>
              <a:t>Fish Tagging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Market demand	Detections “demanded” to generate 			indicators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Rail </a:t>
            </a:r>
            <a:r>
              <a:rPr lang="en-US" dirty="0" smtClean="0"/>
              <a:t>or road?		PIT, CWT, Acoustic?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Ports			Location of marking fish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Fertilizer type		Species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84" y="1371600"/>
            <a:ext cx="9179997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2844"/>
            <a:ext cx="9144000" cy="40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So, there are sets of equations: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Objective function: 	{minimize costs}</a:t>
            </a:r>
          </a:p>
          <a:p>
            <a:pPr>
              <a:buNone/>
            </a:pPr>
            <a:r>
              <a:rPr lang="en-US" dirty="0" smtClean="0"/>
              <a:t>Subject to:		{detections &lt;= markings}</a:t>
            </a:r>
          </a:p>
          <a:p>
            <a:pPr>
              <a:buNone/>
            </a:pPr>
            <a:r>
              <a:rPr lang="en-US" dirty="0" smtClean="0"/>
              <a:t>				{detections </a:t>
            </a:r>
            <a:r>
              <a:rPr lang="en-US" dirty="0" err="1" smtClean="0"/>
              <a:t>iff</a:t>
            </a:r>
            <a:r>
              <a:rPr lang="en-US" dirty="0" smtClean="0"/>
              <a:t> array in place}</a:t>
            </a:r>
          </a:p>
          <a:p>
            <a:pPr>
              <a:buNone/>
            </a:pPr>
            <a:r>
              <a:rPr lang="en-US" dirty="0" smtClean="0"/>
              <a:t>Accounting    {costs &gt;= sum for tagging, detect.}</a:t>
            </a:r>
          </a:p>
          <a:p>
            <a:pPr>
              <a:buNone/>
            </a:pPr>
            <a:r>
              <a:rPr lang="en-US" dirty="0" smtClean="0"/>
              <a:t>Accounting    { costs &lt;= budgets }</a:t>
            </a:r>
          </a:p>
          <a:p>
            <a:pPr>
              <a:buNone/>
            </a:pPr>
            <a:r>
              <a:rPr lang="en-US" dirty="0" smtClean="0"/>
              <a:t>Accounting     {index of priorities, summed up}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Other objectives: maximize priorities (given limited budget)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Other versions:  maximize with all budgets, certain budgets only, maximize different versions of priority weights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773</Words>
  <Application>Microsoft Office PowerPoint</Application>
  <PresentationFormat>On-screen Show (4:3)</PresentationFormat>
  <Paragraphs>199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IEAB Cost-effectiveness  Evaluation Framework for Fish Tagging:  Building a (MIP) Programming Model</vt:lpstr>
      <vt:lpstr>Outline of Presentation</vt:lpstr>
      <vt:lpstr>A programming model</vt:lpstr>
      <vt:lpstr>An example:  Morocco fertilizer industry</vt:lpstr>
      <vt:lpstr>Slide 5</vt:lpstr>
      <vt:lpstr>Fish tagging: similar to the fertilizer model in some ways</vt:lpstr>
      <vt:lpstr>Slide 7</vt:lpstr>
      <vt:lpstr>Slide 8</vt:lpstr>
      <vt:lpstr>So, there are sets of equations:</vt:lpstr>
      <vt:lpstr>Slide 10</vt:lpstr>
      <vt:lpstr>More on general model description:</vt:lpstr>
      <vt:lpstr>Costs and optimization:</vt:lpstr>
      <vt:lpstr>The nuts and bolts:  Model structure and parameters need to reflect most dimensions of real world setting, but not all!</vt:lpstr>
      <vt:lpstr>So, now two demo models</vt:lpstr>
      <vt:lpstr>Slide 15</vt:lpstr>
      <vt:lpstr>Slide 16</vt:lpstr>
      <vt:lpstr>We need to make reasonable choices, to build a practical model – in terms of the network of nodes, reaches, hatcheries, release sites?</vt:lpstr>
      <vt:lpstr>How to estimate # of “required” detections/recoveries?</vt:lpstr>
      <vt:lpstr>Other model elements to decide:</vt:lpstr>
      <vt:lpstr>Slide 20</vt:lpstr>
      <vt:lpstr>Slide 21</vt:lpstr>
      <vt:lpstr>A table of reach survival rates will be needed</vt:lpstr>
      <vt:lpstr>Slide 23</vt:lpstr>
      <vt:lpstr>Slide 24</vt:lpstr>
      <vt:lpstr>Slide 25</vt:lpstr>
      <vt:lpstr>Slide 26</vt:lpstr>
      <vt:lpstr>Example of the kinds of “activity cost” information we need (From Dan Rawding):</vt:lpstr>
      <vt:lpstr>Checklist, sign-up sheets!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jaegerw</dc:creator>
  <cp:lastModifiedBy>jaegerw</cp:lastModifiedBy>
  <cp:revision>48</cp:revision>
  <dcterms:created xsi:type="dcterms:W3CDTF">2013-01-05T16:51:00Z</dcterms:created>
  <dcterms:modified xsi:type="dcterms:W3CDTF">2013-01-07T14:37:40Z</dcterms:modified>
</cp:coreProperties>
</file>