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99" r:id="rId2"/>
    <p:sldId id="308" r:id="rId3"/>
    <p:sldId id="331" r:id="rId4"/>
    <p:sldId id="333" r:id="rId5"/>
    <p:sldId id="334" r:id="rId6"/>
    <p:sldId id="332" r:id="rId7"/>
    <p:sldId id="337" r:id="rId8"/>
    <p:sldId id="336" r:id="rId9"/>
    <p:sldId id="338" r:id="rId10"/>
    <p:sldId id="339" r:id="rId11"/>
    <p:sldId id="342" r:id="rId12"/>
    <p:sldId id="343" r:id="rId13"/>
    <p:sldId id="344" r:id="rId14"/>
    <p:sldId id="340" r:id="rId15"/>
    <p:sldId id="341" r:id="rId16"/>
    <p:sldId id="345" r:id="rId17"/>
    <p:sldId id="34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66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05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5257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br>
              <a:rPr lang="en-US" sz="4900" b="1" dirty="0" smtClean="0"/>
            </a:br>
            <a:r>
              <a:rPr lang="en-US" sz="4900" b="1" dirty="0" smtClean="0">
                <a:solidFill>
                  <a:srgbClr val="FF0000"/>
                </a:solidFill>
              </a:rPr>
              <a:t>Data Requirements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Technical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Committee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18, 2016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Resources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Capacity, heat rate, FOR, Maintenance schedule, etc. for thermal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, Independent power producers, spot market imports (all hours), spot market purchase-ahead imports (off-peak hours for month, window, day), misc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Gillian Charles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Council’s Generating Resources Database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Genres.dat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7</a:t>
                      </a:r>
                      <a:r>
                        <a:rPr lang="en-US" sz="2000" b="0" baseline="30000" dirty="0" smtClean="0"/>
                        <a:t>th</a:t>
                      </a:r>
                      <a:r>
                        <a:rPr lang="en-US" sz="2000" b="0" baseline="0" dirty="0" smtClean="0"/>
                        <a:t> plan </a:t>
                      </a:r>
                      <a:r>
                        <a:rPr lang="en-US" sz="2000" b="0" baseline="0" dirty="0" smtClean="0"/>
                        <a:t>data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2021/Data/Resources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Power Producers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Capacity, heat rate, FOR, Maintenance schedule, etc. for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Independent power producers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Full availability from Oct-Mar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1,000 MW max available from Apr-Sep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Gillian Charles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Council’s Generating Resources Database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Genres.dat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7</a:t>
                      </a:r>
                      <a:r>
                        <a:rPr lang="en-US" sz="2000" b="0" baseline="30000" dirty="0" smtClean="0"/>
                        <a:t>th</a:t>
                      </a:r>
                      <a:r>
                        <a:rPr lang="en-US" sz="2000" b="0" baseline="0" dirty="0" smtClean="0"/>
                        <a:t> plan data 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Should be priced at market prices for proper dispatch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2021/Data/Resources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 Market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Modeled as a CA resource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Capacity, heat rate, FOR, Maintenance schedule, etc. 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2,500 MW max in any hour Oct-Mar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None available in Apr-Sep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Gillian Charles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Energy</a:t>
                      </a:r>
                      <a:r>
                        <a:rPr lang="en-US" sz="2000" b="0" baseline="0" dirty="0" smtClean="0"/>
                        <a:t> GPS Report, RAAC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Genres.dat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2015 Adequacy Assessment assumptions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2021/Data/Resources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Ahead Market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Modeled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as a CA resource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Capacity, heat rate, FOR, Maintenance schedule, etc. 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3,000 MW max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any month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during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off-peak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hours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Gillian Charles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Energy</a:t>
                      </a:r>
                      <a:r>
                        <a:rPr lang="en-US" sz="2000" b="0" baseline="0" dirty="0" smtClean="0"/>
                        <a:t> GPS Report, RAAC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Genres.dat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2015 Adequacy Assessment assumptions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2021/Data/Resources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51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8,760 hourly capacity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factors (rows) for 77 temp (columns)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20 sets of 8,760 by 77 data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Up to 3 sites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Ben</a:t>
                      </a:r>
                      <a:r>
                        <a:rPr lang="en-US" sz="2000" b="0" baseline="0" dirty="0" smtClean="0"/>
                        <a:t> Kujala</a:t>
                      </a:r>
                      <a:r>
                        <a:rPr lang="en-US" sz="2000" b="0" dirty="0" smtClean="0"/>
                        <a:t>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BPA: temperature-correlated</a:t>
                      </a:r>
                      <a:r>
                        <a:rPr lang="en-US" sz="2000" b="0" baseline="0" dirty="0" smtClean="0"/>
                        <a:t> hourly capacity factors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BPAWind_01.bin to BPAWind_20.bin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RegWind.bin, non-BPA regional wind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CAWind.bin, wind dedicated to serve CA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files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Currently</a:t>
                      </a:r>
                      <a:r>
                        <a:rPr lang="en-US" sz="2000" b="0" baseline="0" dirty="0" smtClean="0"/>
                        <a:t> only the BPA wind fleet data is available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for other regional wind data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for data for CA wind located in the region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for code updates to handle 3 independent sites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2021/Data/Wind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229600" cy="5516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8,760 hourly capacity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factors (rows) for XX years (columns)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Up to 3 sites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Steve Simmons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 Idaho New: NREL data</a:t>
                      </a:r>
                      <a:r>
                        <a:rPr lang="en-US" sz="2000" b="0" baseline="0" dirty="0" smtClean="0"/>
                        <a:t> 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S Idaho Existing: Idaho Power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Existing: Generating Resource Database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IdSolar.bin,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IPCoSolar.bin, OtherSolar.bin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Data for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 existing wind c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urrently resides in Genres.dat and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 has fixed monthly and hourly generation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file, same format</a:t>
                      </a:r>
                      <a:r>
                        <a:rPr lang="en-US" sz="2000" b="0" baseline="0" dirty="0" smtClean="0"/>
                        <a:t> as wind data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</a:t>
                      </a:r>
                      <a:r>
                        <a:rPr lang="en-US" sz="2000" b="0" baseline="0" dirty="0" smtClean="0"/>
                        <a:t> Idaho New: </a:t>
                      </a:r>
                      <a:r>
                        <a:rPr lang="en-US" sz="2000" b="0" dirty="0" smtClean="0"/>
                        <a:t>12 years of</a:t>
                      </a:r>
                      <a:r>
                        <a:rPr lang="en-US" sz="2000" b="0" baseline="0" dirty="0" smtClean="0"/>
                        <a:t> NREL data is available</a:t>
                      </a:r>
                    </a:p>
                    <a:p>
                      <a:r>
                        <a:rPr lang="en-US" sz="2000" b="0" baseline="0" dirty="0" smtClean="0"/>
                        <a:t>Existing solar comes from Resource Database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S Idaho Existing: Waiting for Idaho Power data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for code updates to handle 3 independent sites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2021/Data/Solar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Standby Resources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Small dispatchable generation, new DR, Banks Lake pumped storage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Implemented via post processor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Monthly energy and capacity limits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Rob Diffely (BPA)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Many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Standby.dat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Updated to 2016 data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for code to implement seasonal use limits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2021/Data/Resources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Inter-nodal transmission capacity limits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Ben Kujala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AURORA, other sources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Trans.dat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Using 2015 data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Need to ensure consistency with other models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Need to add uncertainty (e.g. FOR) for NW-SW interties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Waiting to update east/west NOMOGRAM from BPA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2021/Data/Transmission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391400" cy="5715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Hydro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Sustained Peak vs. Energy curves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Balancing Reserves  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Hourly loads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Energy Efficiency   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Firm contracts 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Generating resources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Independent Power Producers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Market Availability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Wind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Solar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Standby (emergency) resources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Transmission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Modified stream flows, rule curves, plant</a:t>
                      </a:r>
                      <a:r>
                        <a:rPr lang="en-US" sz="2000" b="0" baseline="0" dirty="0" smtClean="0"/>
                        <a:t> data, operating constraints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Pat Byrne (BPA)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2015 BPA HYDSIM data for 2021 OP year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Multiple files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and binary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Received</a:t>
                      </a:r>
                      <a:r>
                        <a:rPr lang="en-US" sz="2000" b="0" baseline="0" dirty="0" smtClean="0"/>
                        <a:t> data, processing it now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2021/Data/Hydro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Peak vs. Energy Curves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Sustained peak 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function of period energy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2, 4 and 10 hour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sustained peak durations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5-point piecewise-linear function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End points equal low and high values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Mid-points are evenly spaced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Ben Kujala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Trapezoidal</a:t>
                      </a:r>
                      <a:r>
                        <a:rPr lang="en-US" sz="2000" b="0" baseline="0" dirty="0" smtClean="0"/>
                        <a:t> model and PREP program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SustPeak.dat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7</a:t>
                      </a:r>
                      <a:r>
                        <a:rPr lang="en-US" sz="2000" b="0" baseline="30000" dirty="0" smtClean="0"/>
                        <a:t>th</a:t>
                      </a:r>
                      <a:r>
                        <a:rPr lang="en-US" sz="2000" b="0" baseline="0" dirty="0" smtClean="0"/>
                        <a:t> plan data, to be updated with new Hydro data </a:t>
                      </a:r>
                      <a:r>
                        <a:rPr lang="en-US" sz="2000" b="0" baseline="0" dirty="0" smtClean="0"/>
                        <a:t>and revised balancing reserve assumptions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2021/Data/Hydro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Reserves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515022"/>
              </p:ext>
            </p:extLst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Regional balancing</a:t>
                      </a:r>
                      <a:r>
                        <a:rPr lang="en-US" sz="2000" b="0" baseline="0" dirty="0" smtClean="0"/>
                        <a:t> reserves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held by hydro</a:t>
                      </a:r>
                    </a:p>
                    <a:p>
                      <a:r>
                        <a:rPr lang="en-US" sz="2000" b="0" baseline="0" dirty="0" smtClean="0"/>
                        <a:t>(incorporated into the SustPeak.dat file)</a:t>
                      </a:r>
                    </a:p>
                    <a:p>
                      <a:r>
                        <a:rPr lang="en-US" sz="2000" b="0" u="sng" dirty="0" smtClean="0"/>
                        <a:t>BPA</a:t>
                      </a:r>
                      <a:r>
                        <a:rPr lang="en-US" sz="2000" b="0" dirty="0" smtClean="0"/>
                        <a:t>:</a:t>
                      </a:r>
                      <a:r>
                        <a:rPr lang="en-US" sz="2000" b="0" baseline="0" dirty="0" smtClean="0"/>
                        <a:t>                       400/900    MW   INC/DEC April-July</a:t>
                      </a:r>
                    </a:p>
                    <a:p>
                      <a:r>
                        <a:rPr lang="en-US" sz="2000" b="0" dirty="0" smtClean="0"/>
                        <a:t>                               900/900    MW</a:t>
                      </a:r>
                      <a:r>
                        <a:rPr lang="en-US" sz="2000" b="0" baseline="0" dirty="0" smtClean="0"/>
                        <a:t>   INC/DEC August-March</a:t>
                      </a:r>
                    </a:p>
                    <a:p>
                      <a:r>
                        <a:rPr lang="en-US" sz="2000" b="0" u="sng" baseline="0" dirty="0" smtClean="0"/>
                        <a:t>Rest of region</a:t>
                      </a:r>
                      <a:r>
                        <a:rPr lang="en-US" sz="2000" b="0" baseline="0" dirty="0" smtClean="0"/>
                        <a:t>: 1,829/1,799 MW   INC/DEC (max) </a:t>
                      </a:r>
                    </a:p>
                    <a:p>
                      <a:r>
                        <a:rPr lang="en-US" sz="2000" b="0" u="sng" baseline="0" dirty="0" smtClean="0">
                          <a:solidFill>
                            <a:schemeClr val="tx1"/>
                          </a:solidFill>
                        </a:rPr>
                        <a:t>Non-hydro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:          958/1,264 MW   INC/DEC (max)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John Ollis 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Trapezoidal</a:t>
                      </a:r>
                      <a:r>
                        <a:rPr lang="en-US" sz="2000" b="0" baseline="0" dirty="0" smtClean="0"/>
                        <a:t> model and PREP program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SustPeak.dat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7</a:t>
                      </a:r>
                      <a:r>
                        <a:rPr lang="en-US" sz="2000" b="0" baseline="30000" dirty="0" smtClean="0"/>
                        <a:t>th</a:t>
                      </a:r>
                      <a:r>
                        <a:rPr lang="en-US" sz="2000" b="0" baseline="0" dirty="0" smtClean="0"/>
                        <a:t> plan data, to be updated with new Hydro </a:t>
                      </a:r>
                      <a:r>
                        <a:rPr lang="en-US" sz="2000" b="0" baseline="0" dirty="0" smtClean="0"/>
                        <a:t>data and revised INC/DEC requirements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2021/Data/Hydro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Loads STM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8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8,760 hourly loads (rows) for 80 temp years (columns)</a:t>
                      </a:r>
                    </a:p>
                    <a:p>
                      <a:r>
                        <a:rPr lang="en-US" sz="2000" b="0" dirty="0" smtClean="0"/>
                        <a:t>No leap year data</a:t>
                      </a:r>
                    </a:p>
                    <a:p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en-US" sz="2000" b="0" dirty="0" smtClean="0"/>
                        <a:t> include</a:t>
                      </a:r>
                      <a:r>
                        <a:rPr lang="en-US" sz="2000" b="0" baseline="0" dirty="0" smtClean="0"/>
                        <a:t> projected EE savings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New codes and standards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are not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baseline="0" dirty="0" smtClean="0"/>
                        <a:t>accounted for</a:t>
                      </a:r>
                      <a:endParaRPr lang="en-US" sz="2000" b="0" dirty="0" smtClean="0"/>
                    </a:p>
                    <a:p>
                      <a:r>
                        <a:rPr lang="en-US" sz="2000" b="0" baseline="0" dirty="0" smtClean="0"/>
                        <a:t>East/West load split factors 0.39/0.61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Massoud</a:t>
                      </a:r>
                      <a:r>
                        <a:rPr lang="en-US" sz="2000" b="0" baseline="0" dirty="0" smtClean="0"/>
                        <a:t> Jourabchi </a:t>
                      </a:r>
                      <a:r>
                        <a:rPr lang="en-US" sz="2000" b="0" dirty="0" smtClean="0"/>
                        <a:t>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Short-term load forecasting model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HourlyLoadsSTM.bin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Yet</a:t>
                      </a:r>
                      <a:r>
                        <a:rPr lang="en-US" sz="2000" b="0" baseline="0" dirty="0" smtClean="0"/>
                        <a:t> to be converted into binary format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Loads LTM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8,760 hourly loads (rows) for 80 temp years (columns)</a:t>
                      </a:r>
                    </a:p>
                    <a:p>
                      <a:r>
                        <a:rPr lang="en-US" sz="2000" b="0" dirty="0" smtClean="0"/>
                        <a:t>No leap year data</a:t>
                      </a:r>
                    </a:p>
                    <a:p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</a:rPr>
                        <a:t>Does not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dirty="0" smtClean="0"/>
                        <a:t>include any p</a:t>
                      </a:r>
                      <a:r>
                        <a:rPr lang="en-US" sz="2000" b="0" baseline="0" dirty="0" smtClean="0"/>
                        <a:t>rojected EE savings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New codes and standards 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sz="2000" b="0" baseline="0" dirty="0" smtClean="0"/>
                        <a:t> accounted for</a:t>
                      </a:r>
                      <a:endParaRPr lang="en-US" sz="2000" b="0" dirty="0" smtClean="0"/>
                    </a:p>
                    <a:p>
                      <a:r>
                        <a:rPr lang="en-US" sz="2000" b="0" baseline="0" dirty="0" smtClean="0"/>
                        <a:t>East/West load split factors 0.39/0.61</a:t>
                      </a:r>
                    </a:p>
                    <a:p>
                      <a:r>
                        <a:rPr lang="en-US" sz="2000" b="0" baseline="0" dirty="0" smtClean="0"/>
                        <a:t>Loads stretched to user input quarterly peak/mean values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Massoud</a:t>
                      </a:r>
                      <a:r>
                        <a:rPr lang="en-US" sz="2000" b="0" baseline="0" dirty="0" smtClean="0"/>
                        <a:t> Jourabchi </a:t>
                      </a:r>
                      <a:r>
                        <a:rPr lang="en-US" sz="2000" b="0" dirty="0" smtClean="0"/>
                        <a:t>(Council)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Long-term load forecasting model</a:t>
                      </a:r>
                    </a:p>
                    <a:p>
                      <a:r>
                        <a:rPr lang="en-US" sz="2000" b="0" dirty="0" smtClean="0"/>
                        <a:t>Load</a:t>
                      </a:r>
                      <a:r>
                        <a:rPr lang="en-US" sz="2000" b="0" baseline="0" dirty="0" smtClean="0"/>
                        <a:t> Stretching program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HourlyLoadsFE.bin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Yet</a:t>
                      </a:r>
                      <a:r>
                        <a:rPr lang="en-US" sz="2000" b="0" baseline="0" dirty="0" smtClean="0"/>
                        <a:t> to be converted into binary format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Energy</a:t>
                      </a:r>
                      <a:r>
                        <a:rPr lang="en-US" sz="2000" b="0" baseline="0" dirty="0" smtClean="0"/>
                        <a:t> and peak savings incorporated into the Load file</a:t>
                      </a:r>
                    </a:p>
                    <a:p>
                      <a:r>
                        <a:rPr lang="en-US" sz="2000" b="0" baseline="0" dirty="0" smtClean="0"/>
                        <a:t>Quarterly peak and mean savings from RPM</a:t>
                      </a:r>
                    </a:p>
                    <a:p>
                      <a:r>
                        <a:rPr lang="en-US" sz="2000" b="0" baseline="0" dirty="0" smtClean="0"/>
                        <a:t>Oct-Mar peak savings = 1.9 times mean savings</a:t>
                      </a:r>
                    </a:p>
                    <a:p>
                      <a:r>
                        <a:rPr lang="en-US" sz="2000" b="0" baseline="0" dirty="0" smtClean="0"/>
                        <a:t>Apr-Sep peak savings = 1.2 times mean savings</a:t>
                      </a:r>
                    </a:p>
                    <a:p>
                      <a:r>
                        <a:rPr lang="en-US" sz="2000" b="0" baseline="0" dirty="0" smtClean="0"/>
                        <a:t>Hourly savings prorated by load stretching program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smtClean="0"/>
                        <a:t>Charlie Grist</a:t>
                      </a:r>
                      <a:r>
                        <a:rPr lang="en-US" sz="2000" b="0" baseline="0" smtClean="0"/>
                        <a:t> </a:t>
                      </a:r>
                      <a:r>
                        <a:rPr lang="en-US" sz="2000" b="0" smtClean="0"/>
                        <a:t>(Council</a:t>
                      </a:r>
                      <a:r>
                        <a:rPr lang="en-US" sz="2000" b="0" dirty="0" smtClean="0"/>
                        <a:t>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Load Stretching Program or STM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HourlyLoadsFE_EE.bin</a:t>
                      </a:r>
                    </a:p>
                    <a:p>
                      <a:r>
                        <a:rPr lang="en-US" sz="2000" b="0" dirty="0" smtClean="0"/>
                        <a:t>HourlyLoadsSTM.bin</a:t>
                      </a:r>
                      <a:r>
                        <a:rPr lang="en-US" sz="2000" b="0" baseline="0" dirty="0" smtClean="0"/>
                        <a:t> includes EE projections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Binary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7</a:t>
                      </a:r>
                      <a:r>
                        <a:rPr lang="en-US" sz="2000" b="0" baseline="30000" dirty="0" smtClean="0"/>
                        <a:t>th</a:t>
                      </a:r>
                      <a:r>
                        <a:rPr lang="en-US" sz="2000" b="0" baseline="0" dirty="0" smtClean="0"/>
                        <a:t> plan data, to be updated with new Hydro data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 Contracts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Summary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Firm extra-regional</a:t>
                      </a:r>
                      <a:r>
                        <a:rPr lang="en-US" sz="2000" b="0" baseline="0" dirty="0" smtClean="0"/>
                        <a:t> imports and exports</a:t>
                      </a:r>
                    </a:p>
                    <a:p>
                      <a:r>
                        <a:rPr lang="en-US" sz="2000" b="0" baseline="0" dirty="0" smtClean="0"/>
                        <a:t>Includes the Canadian entitlement </a:t>
                      </a:r>
                    </a:p>
                    <a:p>
                      <a:r>
                        <a:rPr lang="en-US" sz="2000" b="0" baseline="0" dirty="0" smtClean="0"/>
                        <a:t>Monthly energy</a:t>
                      </a:r>
                    </a:p>
                    <a:p>
                      <a:r>
                        <a:rPr lang="en-US" sz="2000" b="0" baseline="0" dirty="0" smtClean="0"/>
                        <a:t>On-peak and off-peak </a:t>
                      </a:r>
                      <a:r>
                        <a:rPr lang="en-US" sz="2000" b="0" baseline="0" dirty="0" smtClean="0"/>
                        <a:t>contributions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Pat Byrne (BPA)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Source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2015 BPA White Book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File Name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Contracts.dat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Format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Text file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Status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Received data, processing now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Adequacy/2016 for 2021/Data/Loads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1091</Words>
  <Application>Microsoft Office PowerPoint</Application>
  <PresentationFormat>On-screen Show (4:3)</PresentationFormat>
  <Paragraphs>313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2021 Adequacy Assessment Data Requirements    Resource Adequacy Advisory Committee </vt:lpstr>
      <vt:lpstr>Data Elements</vt:lpstr>
      <vt:lpstr>Hydro</vt:lpstr>
      <vt:lpstr>Hydro Peak vs. Energy Curves</vt:lpstr>
      <vt:lpstr>Balancing Reserves</vt:lpstr>
      <vt:lpstr>Hourly Loads STM</vt:lpstr>
      <vt:lpstr>Hourly Loads LTM</vt:lpstr>
      <vt:lpstr>Energy Efficiency</vt:lpstr>
      <vt:lpstr>Firm Contracts</vt:lpstr>
      <vt:lpstr>Generating Resources</vt:lpstr>
      <vt:lpstr>Independent Power Producers</vt:lpstr>
      <vt:lpstr>Spot Market</vt:lpstr>
      <vt:lpstr>Purchase Ahead Market</vt:lpstr>
      <vt:lpstr>Wind</vt:lpstr>
      <vt:lpstr>Solar</vt:lpstr>
      <vt:lpstr>Standby Resources</vt:lpstr>
      <vt:lpstr>Transmission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</cp:lastModifiedBy>
  <cp:revision>429</cp:revision>
  <dcterms:created xsi:type="dcterms:W3CDTF">2013-02-22T21:38:08Z</dcterms:created>
  <dcterms:modified xsi:type="dcterms:W3CDTF">2016-03-13T00:12:49Z</dcterms:modified>
</cp:coreProperties>
</file>