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7"/>
  </p:notesMasterIdLst>
  <p:sldIdLst>
    <p:sldId id="299" r:id="rId2"/>
    <p:sldId id="310" r:id="rId3"/>
    <p:sldId id="308" r:id="rId4"/>
    <p:sldId id="309" r:id="rId5"/>
    <p:sldId id="31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CC3300"/>
    <a:srgbClr val="0066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816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A009F8-D638-4DDA-9BE9-86B6E7439ED3}" type="datetimeFigureOut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3659D9-5EBE-42B6-B2FD-46EDA93613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0719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E39FA-606C-4DBA-BE0A-D6AC1E13EBBD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1066800" y="3733800"/>
            <a:ext cx="6858000" cy="1752600"/>
          </a:xfrm>
        </p:spPr>
        <p:txBody>
          <a:bodyPr>
            <a:normAutofit/>
          </a:bodyPr>
          <a:lstStyle>
            <a:lvl1pPr algn="ctr">
              <a:buFontTx/>
              <a:buNone/>
              <a:defRPr/>
            </a:lvl1pPr>
          </a:lstStyle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Subtitle Here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Name</a:t>
            </a:r>
          </a:p>
          <a:p>
            <a:r>
              <a:rPr lang="en-US" sz="2000" dirty="0" smtClean="0">
                <a:solidFill>
                  <a:schemeClr val="tx1"/>
                </a:solidFill>
                <a:latin typeface="Georgia" pitchFamily="18" charset="0"/>
              </a:rPr>
              <a:t>Date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1066800" y="1600200"/>
            <a:ext cx="1981200" cy="129540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FDCBD8A5-AD55-497A-9749-9D0C35E0B2D3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3200400" y="1600200"/>
            <a:ext cx="4953000" cy="1219200"/>
          </a:xfrm>
        </p:spPr>
        <p:txBody>
          <a:bodyPr/>
          <a:lstStyle>
            <a:lvl1pPr marL="0" algn="l">
              <a:buNone/>
              <a:defRPr>
                <a:latin typeface="Century Gothic" pitchFamily="34" charset="0"/>
              </a:defRPr>
            </a:lvl1pPr>
            <a:lvl2pPr algn="l">
              <a:buNone/>
              <a:defRPr>
                <a:latin typeface="Century Gothic" pitchFamily="34" charset="0"/>
              </a:defRPr>
            </a:lvl2pPr>
            <a:lvl3pPr algn="l">
              <a:buNone/>
              <a:defRPr>
                <a:latin typeface="Century Gothic" pitchFamily="34" charset="0"/>
              </a:defRPr>
            </a:lvl3pPr>
            <a:lvl4pPr algn="l">
              <a:buNone/>
              <a:defRPr>
                <a:latin typeface="Century Gothic" pitchFamily="34" charset="0"/>
              </a:defRPr>
            </a:lvl4pPr>
            <a:lvl5pPr algn="l">
              <a:buNone/>
              <a:defRPr>
                <a:latin typeface="Century Gothic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3823D-1B3E-4E8B-8AAD-4824A1B893F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8BD3D-2F33-4048-9021-8AFEEFC9BFAD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509B8C-72A3-43B3-A7DA-319BA45D3466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312CC-3B33-4B2A-A9E5-0E7045A6E07A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5437E-0920-4910-94FE-BEB963678264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B7C76-A006-4B87-A35A-CCA4ADC60225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ABEF8-3A15-4055-9DBE-9A2B8DD034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71BF4A-F168-4543-BD63-DC22F3CF1899}" type="datetime1">
              <a:rPr lang="en-US" smtClean="0"/>
              <a:pPr/>
              <a:t>3/14/2016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89204-8078-4BBB-BA50-D0F034448D6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5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457200"/>
            <a:ext cx="8305800" cy="5257800"/>
          </a:xfrm>
        </p:spPr>
        <p:txBody>
          <a:bodyPr>
            <a:normAutofit fontScale="90000"/>
          </a:bodyPr>
          <a:lstStyle/>
          <a:p>
            <a:r>
              <a:rPr lang="en-US" sz="4900" b="1" dirty="0" smtClean="0"/>
              <a:t>2021 Adequacy Assessment</a:t>
            </a:r>
            <a:br>
              <a:rPr lang="en-US" sz="4900" b="1" dirty="0" smtClean="0"/>
            </a:br>
            <a:r>
              <a:rPr lang="en-US" sz="4000" b="1" dirty="0" smtClean="0">
                <a:solidFill>
                  <a:srgbClr val="FF0000"/>
                </a:solidFill>
              </a:rPr>
              <a:t>Reference Case and Scenarios</a:t>
            </a: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 smtClean="0"/>
              <a:t/>
            </a:r>
            <a:br>
              <a:rPr lang="en-US" sz="5400" dirty="0" smtClean="0"/>
            </a:br>
            <a:r>
              <a:rPr lang="en-US" sz="5400" dirty="0"/>
              <a:t/>
            </a:r>
            <a:br>
              <a:rPr lang="en-US" sz="5400" dirty="0"/>
            </a:br>
            <a:r>
              <a:rPr lang="en-US" sz="5400" b="1" dirty="0" smtClean="0"/>
              <a:t/>
            </a:r>
            <a:br>
              <a:rPr lang="en-US" sz="5400" b="1" dirty="0" smtClean="0"/>
            </a:br>
            <a:r>
              <a:rPr lang="en-US" sz="4000" b="1" dirty="0" smtClean="0"/>
              <a:t>Resource Adequacy Advisory Committee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5867400"/>
            <a:ext cx="6400800" cy="6858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Technical Committee Meeting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March 18, 2016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Reference Case</a:t>
            </a:r>
            <a:br>
              <a:rPr lang="en-US" dirty="0" smtClean="0"/>
            </a:br>
            <a:r>
              <a:rPr lang="en-US" sz="3200" dirty="0" smtClean="0"/>
              <a:t>(Based on 7</a:t>
            </a:r>
            <a:r>
              <a:rPr lang="en-US" sz="3200" baseline="30000" dirty="0" smtClean="0"/>
              <a:t>th</a:t>
            </a:r>
            <a:r>
              <a:rPr lang="en-US" sz="3200" dirty="0" smtClean="0"/>
              <a:t> Plan Assumptions)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Adjusted LTM loads with RPM expected EE and DR </a:t>
            </a:r>
          </a:p>
          <a:p>
            <a:r>
              <a:rPr lang="en-US" dirty="0" smtClean="0"/>
              <a:t>Import availability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Spot (2500 MW all hours winter, 0 summer)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Purchase Ahead (3000 MW off-peak hours, all year)</a:t>
            </a:r>
          </a:p>
          <a:p>
            <a:r>
              <a:rPr lang="en-US" dirty="0" smtClean="0"/>
              <a:t>IPP generation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Full availability </a:t>
            </a:r>
            <a:r>
              <a:rPr lang="en-US" dirty="0" smtClean="0"/>
              <a:t>winter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1000 MW summer </a:t>
            </a:r>
          </a:p>
          <a:p>
            <a:r>
              <a:rPr lang="en-US" dirty="0" smtClean="0"/>
              <a:t>EE quarterly mean and peak from RPM</a:t>
            </a:r>
          </a:p>
          <a:p>
            <a:r>
              <a:rPr lang="en-US" dirty="0" smtClean="0"/>
              <a:t>Regional wind modeled as BPA wind </a:t>
            </a:r>
          </a:p>
          <a:p>
            <a:r>
              <a:rPr lang="en-US" dirty="0" smtClean="0"/>
              <a:t>Regional solar has fixed generation pattern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Suggested Scenarios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391400" cy="5715000"/>
          </a:xfrm>
        </p:spPr>
        <p:txBody>
          <a:bodyPr>
            <a:noAutofit/>
          </a:bodyPr>
          <a:lstStyle/>
          <a:p>
            <a:pPr marL="514350" indent="-514350"/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Reference Studies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(using LTM loads)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Reference Case (med load, 2500 MW import)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Load Ranges (low, med-low, med, med-high, high)</a:t>
            </a:r>
          </a:p>
          <a:p>
            <a:pPr marL="914400" lvl="1" indent="-514350">
              <a:buFont typeface="Arial" panose="020B0604020202020204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Import Ranges (0, 1700, 2500, 3400,4500)</a:t>
            </a:r>
          </a:p>
          <a:p>
            <a:pPr marL="514350" indent="-514350"/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514350" indent="-514350"/>
            <a:r>
              <a:rPr lang="en-US" sz="2400" u="sng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Sensitivity Studies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Reference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Case using STM loads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Fuel Limitation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Remove Gray’s Harbor</a:t>
            </a:r>
          </a:p>
          <a:p>
            <a:pPr marL="914400" lvl="1" indent="-514350">
              <a:buFont typeface="Arial" pitchFamily="34" charset="0"/>
              <a:buChar char="•"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Remove it at low temperature threshold (code change)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Use STM conservation shape (if different)</a:t>
            </a:r>
          </a:p>
          <a:p>
            <a:pPr marL="514350" indent="-514350"/>
            <a:r>
              <a:rPr lang="en-US" sz="2400" dirty="0" smtClean="0">
                <a:latin typeface="Arial" pitchFamily="34" charset="0"/>
                <a:cs typeface="Arial" pitchFamily="34" charset="0"/>
              </a:rPr>
              <a:t>No new DR case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Number of 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914400"/>
            <a:ext cx="7391400" cy="5715000"/>
          </a:xfrm>
        </p:spPr>
        <p:txBody>
          <a:bodyPr>
            <a:noAutofit/>
          </a:bodyPr>
          <a:lstStyle/>
          <a:p>
            <a:pPr marL="514350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Reference Case (LTM)			  1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Load Ranges X Import Ranges		24</a:t>
            </a:r>
          </a:p>
          <a:p>
            <a:pPr marL="514350" indent="-514350">
              <a:buNone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Reference Case (STM)			  1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Fuel Limitation				  2</a:t>
            </a:r>
          </a:p>
          <a:p>
            <a:pPr marL="514350" indent="-51435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No new DR					  1</a:t>
            </a:r>
          </a:p>
          <a:p>
            <a:pPr marL="514350" indent="-514350">
              <a:buNone/>
            </a:pPr>
            <a:r>
              <a:rPr lang="en-US" sz="2400" u="sng" dirty="0" smtClean="0">
                <a:latin typeface="Arial" pitchFamily="34" charset="0"/>
                <a:cs typeface="Arial" pitchFamily="34" charset="0"/>
              </a:rPr>
              <a:t>Conservation shapes			  1</a:t>
            </a:r>
          </a:p>
          <a:p>
            <a:pPr marL="514350" indent="-514350">
              <a:buNone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Total						30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  <a:p>
            <a:pPr marL="514350" indent="-514350">
              <a:buNone/>
            </a:pPr>
            <a:endParaRPr lang="en-US" sz="20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 Modeled for 2021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 smtClean="0"/>
              <a:t>Import uncertainty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Uncertainty in availability of the intertie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Uncertainty in availability of CA resources</a:t>
            </a:r>
          </a:p>
          <a:p>
            <a:r>
              <a:rPr lang="en-US" u="sng" dirty="0" smtClean="0"/>
              <a:t>Market friction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Is adding uncertainty to the imports sufficient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Should imports be a function of temperature</a:t>
            </a:r>
          </a:p>
          <a:p>
            <a:r>
              <a:rPr lang="en-US" u="sng" dirty="0" smtClean="0"/>
              <a:t>Economic load uncertainty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Instead of high and low load scenarios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Built in as a random variable</a:t>
            </a:r>
          </a:p>
          <a:p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89204-8078-4BBB-BA50-D0F034448D6F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2900</TotalTime>
  <Words>211</Words>
  <Application>Microsoft Office PowerPoint</Application>
  <PresentationFormat>On-screen Show (4:3)</PresentationFormat>
  <Paragraphs>49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Georgia</vt:lpstr>
      <vt:lpstr>Office Theme</vt:lpstr>
      <vt:lpstr>2021 Adequacy Assessment Reference Case and Scenarios    Resource Adequacy Advisory Committee </vt:lpstr>
      <vt:lpstr>Reference Case (Based on 7th Plan Assumptions)</vt:lpstr>
      <vt:lpstr>Suggested Scenarios</vt:lpstr>
      <vt:lpstr>Number of Studies</vt:lpstr>
      <vt:lpstr>Not Modeled for 2021</vt:lpstr>
    </vt:vector>
  </TitlesOfParts>
  <Company>Northwest Power and Conservation Council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for Council Meeting</dc:title>
  <dc:creator>Steven Simmons</dc:creator>
  <cp:lastModifiedBy>John Fazio</cp:lastModifiedBy>
  <cp:revision>442</cp:revision>
  <dcterms:created xsi:type="dcterms:W3CDTF">2013-02-22T21:38:08Z</dcterms:created>
  <dcterms:modified xsi:type="dcterms:W3CDTF">2016-03-14T15:36:48Z</dcterms:modified>
</cp:coreProperties>
</file>