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66" r:id="rId2"/>
    <p:sldId id="347" r:id="rId3"/>
    <p:sldId id="355" r:id="rId4"/>
    <p:sldId id="397" r:id="rId5"/>
    <p:sldId id="398" r:id="rId6"/>
    <p:sldId id="396" r:id="rId7"/>
    <p:sldId id="436" r:id="rId8"/>
    <p:sldId id="393" r:id="rId9"/>
    <p:sldId id="316" r:id="rId10"/>
    <p:sldId id="348" r:id="rId11"/>
    <p:sldId id="318" r:id="rId12"/>
    <p:sldId id="439" r:id="rId13"/>
    <p:sldId id="360" r:id="rId14"/>
    <p:sldId id="370" r:id="rId15"/>
    <p:sldId id="371" r:id="rId16"/>
    <p:sldId id="366" r:id="rId17"/>
    <p:sldId id="385" r:id="rId18"/>
    <p:sldId id="365" r:id="rId19"/>
    <p:sldId id="350" r:id="rId20"/>
    <p:sldId id="320" r:id="rId21"/>
    <p:sldId id="349" r:id="rId22"/>
    <p:sldId id="346" r:id="rId23"/>
    <p:sldId id="356" r:id="rId24"/>
    <p:sldId id="321" r:id="rId25"/>
    <p:sldId id="351" r:id="rId26"/>
    <p:sldId id="322" r:id="rId27"/>
    <p:sldId id="416" r:id="rId28"/>
    <p:sldId id="323" r:id="rId29"/>
    <p:sldId id="324" r:id="rId30"/>
    <p:sldId id="390" r:id="rId31"/>
    <p:sldId id="420" r:id="rId32"/>
    <p:sldId id="387" r:id="rId33"/>
    <p:sldId id="388" r:id="rId34"/>
    <p:sldId id="389" r:id="rId35"/>
    <p:sldId id="391" r:id="rId36"/>
    <p:sldId id="359" r:id="rId37"/>
    <p:sldId id="363" r:id="rId38"/>
    <p:sldId id="424" r:id="rId39"/>
    <p:sldId id="423" r:id="rId40"/>
    <p:sldId id="426" r:id="rId41"/>
    <p:sldId id="425" r:id="rId42"/>
    <p:sldId id="428" r:id="rId43"/>
    <p:sldId id="427" r:id="rId44"/>
    <p:sldId id="430" r:id="rId45"/>
    <p:sldId id="429" r:id="rId46"/>
    <p:sldId id="432" r:id="rId47"/>
    <p:sldId id="431" r:id="rId48"/>
    <p:sldId id="433" r:id="rId49"/>
    <p:sldId id="434" r:id="rId50"/>
    <p:sldId id="435" r:id="rId51"/>
    <p:sldId id="437" r:id="rId52"/>
    <p:sldId id="43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C6D30-E0E2-4F68-89B6-4FF7282E867D}">
          <p14:sldIdLst>
            <p14:sldId id="266"/>
            <p14:sldId id="347"/>
            <p14:sldId id="355"/>
            <p14:sldId id="397"/>
            <p14:sldId id="398"/>
            <p14:sldId id="396"/>
            <p14:sldId id="436"/>
            <p14:sldId id="393"/>
            <p14:sldId id="316"/>
            <p14:sldId id="348"/>
            <p14:sldId id="318"/>
            <p14:sldId id="439"/>
            <p14:sldId id="360"/>
            <p14:sldId id="370"/>
            <p14:sldId id="371"/>
            <p14:sldId id="366"/>
            <p14:sldId id="385"/>
            <p14:sldId id="365"/>
            <p14:sldId id="350"/>
            <p14:sldId id="320"/>
            <p14:sldId id="349"/>
            <p14:sldId id="346"/>
            <p14:sldId id="356"/>
            <p14:sldId id="321"/>
            <p14:sldId id="351"/>
            <p14:sldId id="322"/>
            <p14:sldId id="416"/>
            <p14:sldId id="323"/>
            <p14:sldId id="324"/>
            <p14:sldId id="390"/>
            <p14:sldId id="420"/>
            <p14:sldId id="387"/>
            <p14:sldId id="388"/>
            <p14:sldId id="389"/>
            <p14:sldId id="391"/>
          </p14:sldIdLst>
        </p14:section>
        <p14:section name="Extra Slides" id="{254B4BF8-40EB-43A2-A60F-CA4B51445AB0}">
          <p14:sldIdLst>
            <p14:sldId id="359"/>
            <p14:sldId id="363"/>
            <p14:sldId id="424"/>
            <p14:sldId id="423"/>
            <p14:sldId id="426"/>
            <p14:sldId id="425"/>
            <p14:sldId id="428"/>
            <p14:sldId id="427"/>
            <p14:sldId id="430"/>
            <p14:sldId id="429"/>
            <p14:sldId id="432"/>
            <p14:sldId id="431"/>
            <p14:sldId id="433"/>
            <p14:sldId id="434"/>
            <p14:sldId id="435"/>
            <p14:sldId id="437"/>
            <p14:sldId id="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AC4"/>
    <a:srgbClr val="AD2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3484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0343637600952"/>
          <c:y val="6.5539563702078224E-2"/>
          <c:w val="0.83732125498201615"/>
          <c:h val="0.7653986489393771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Growth 2015_2035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543209876543218E-3"/>
                  <c:y val="-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18E-3"/>
                  <c:y val="-1.092896174863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864197530864348E-3"/>
                  <c:y val="-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092896174863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rgbClr val="7030A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Population</c:v>
                </c:pt>
                <c:pt idx="1">
                  <c:v>Employment</c:v>
                </c:pt>
                <c:pt idx="2">
                  <c:v>Households</c:v>
                </c:pt>
                <c:pt idx="3">
                  <c:v>Commercial Floor Space</c:v>
                </c:pt>
                <c:pt idx="4">
                  <c:v>Industrial Output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1.1428571428571441</c:v>
                </c:pt>
                <c:pt idx="1">
                  <c:v>1.2031249999999953</c:v>
                </c:pt>
                <c:pt idx="2">
                  <c:v>1.2666666666666666</c:v>
                </c:pt>
                <c:pt idx="3">
                  <c:v>1.2647058823529398</c:v>
                </c:pt>
                <c:pt idx="4">
                  <c:v>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257240"/>
        <c:axId val="411256456"/>
      </c:barChart>
      <c:catAx>
        <c:axId val="41125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256456"/>
        <c:crosses val="autoZero"/>
        <c:auto val="1"/>
        <c:lblAlgn val="ctr"/>
        <c:lblOffset val="100"/>
        <c:noMultiLvlLbl val="0"/>
      </c:catAx>
      <c:valAx>
        <c:axId val="411256456"/>
        <c:scaling>
          <c:orientation val="minMax"/>
          <c:max val="1.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 Growth 2015 to 2035</a:t>
                </a:r>
                <a:endParaRPr lang="en-US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11257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60763585107463"/>
          <c:y val="0"/>
          <c:w val="0.42800804413337235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No Demand Response</c:v>
                </c:pt>
                <c:pt idx="1">
                  <c:v>Retire Coal w/SCC_MidRange</c:v>
                </c:pt>
                <c:pt idx="2">
                  <c:v>Lower Conservation</c:v>
                </c:pt>
                <c:pt idx="3">
                  <c:v>Retire Coal</c:v>
                </c:pt>
                <c:pt idx="4">
                  <c:v>Retire Coal and Inefficient Gas</c:v>
                </c:pt>
                <c:pt idx="5">
                  <c:v>Regional RPS @ 35%</c:v>
                </c:pt>
                <c:pt idx="6">
                  <c:v>Existing Policy</c:v>
                </c:pt>
                <c:pt idx="7">
                  <c:v>Increased Market Reliance</c:v>
                </c:pt>
                <c:pt idx="8">
                  <c:v>Social Cost of Carbon - MidRange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0.88249999999999951</c:v>
                </c:pt>
                <c:pt idx="1">
                  <c:v>0.45</c:v>
                </c:pt>
                <c:pt idx="2">
                  <c:v>0.40000000000000008</c:v>
                </c:pt>
                <c:pt idx="3">
                  <c:v>0.37875000000000031</c:v>
                </c:pt>
                <c:pt idx="4">
                  <c:v>3.3750000000000002E-2</c:v>
                </c:pt>
                <c:pt idx="5">
                  <c:v>3.2500000000000001E-2</c:v>
                </c:pt>
                <c:pt idx="6">
                  <c:v>2.5000000000000001E-2</c:v>
                </c:pt>
                <c:pt idx="7">
                  <c:v>2.1250000000000002E-2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856456"/>
        <c:axId val="413856848"/>
      </c:barChart>
      <c:catAx>
        <c:axId val="413856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3856848"/>
        <c:crosses val="autoZero"/>
        <c:auto val="1"/>
        <c:lblAlgn val="ctr"/>
        <c:lblOffset val="100"/>
        <c:noMultiLvlLbl val="0"/>
      </c:catAx>
      <c:valAx>
        <c:axId val="41385684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1385645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1064703868572"/>
          <c:y val="3.05059348924668E-2"/>
          <c:w val="0.84346102932785549"/>
          <c:h val="0.655403494339326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0">
                  <c:v>4574.7281750000002</c:v>
                </c:pt>
                <c:pt idx="1">
                  <c:v>4574.7281750000002</c:v>
                </c:pt>
                <c:pt idx="2">
                  <c:v>4742.6880625000003</c:v>
                </c:pt>
                <c:pt idx="3">
                  <c:v>4747.7989625</c:v>
                </c:pt>
                <c:pt idx="4">
                  <c:v>4842.6036375000003</c:v>
                </c:pt>
                <c:pt idx="5">
                  <c:v>4995.663762500003</c:v>
                </c:pt>
                <c:pt idx="6">
                  <c:v>4800.0726875</c:v>
                </c:pt>
                <c:pt idx="7">
                  <c:v>4847.6805750000012</c:v>
                </c:pt>
                <c:pt idx="8">
                  <c:v>4884.5362875000001</c:v>
                </c:pt>
                <c:pt idx="9">
                  <c:v>4989.9630499999994</c:v>
                </c:pt>
                <c:pt idx="10">
                  <c:v>5022.9535499999993</c:v>
                </c:pt>
                <c:pt idx="11">
                  <c:v>4886.0436125000015</c:v>
                </c:pt>
                <c:pt idx="12">
                  <c:v>4913.1257625000053</c:v>
                </c:pt>
                <c:pt idx="13">
                  <c:v>4888.5445</c:v>
                </c:pt>
                <c:pt idx="14">
                  <c:v>4946.8728500000007</c:v>
                </c:pt>
                <c:pt idx="15">
                  <c:v>4944.0283750000008</c:v>
                </c:pt>
                <c:pt idx="16">
                  <c:v>4839.5595000000021</c:v>
                </c:pt>
                <c:pt idx="17">
                  <c:v>4794.2573999999995</c:v>
                </c:pt>
                <c:pt idx="18">
                  <c:v>4746.4743374999998</c:v>
                </c:pt>
                <c:pt idx="19">
                  <c:v>4686.992650000001</c:v>
                </c:pt>
                <c:pt idx="20">
                  <c:v>4647.7012875000019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Mid-Range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0">
                  <c:v>4574.7281750000002</c:v>
                </c:pt>
                <c:pt idx="1">
                  <c:v>3078.9615874999981</c:v>
                </c:pt>
                <c:pt idx="2">
                  <c:v>3252.1104250000003</c:v>
                </c:pt>
                <c:pt idx="3">
                  <c:v>3161.3478124999961</c:v>
                </c:pt>
                <c:pt idx="4">
                  <c:v>3204.4985375000124</c:v>
                </c:pt>
                <c:pt idx="5">
                  <c:v>3388.8584750000009</c:v>
                </c:pt>
                <c:pt idx="6">
                  <c:v>3433.6166874999894</c:v>
                </c:pt>
                <c:pt idx="7">
                  <c:v>3504.0466374999937</c:v>
                </c:pt>
                <c:pt idx="8">
                  <c:v>3603.4390375000116</c:v>
                </c:pt>
                <c:pt idx="9">
                  <c:v>3723.5705750000006</c:v>
                </c:pt>
                <c:pt idx="10">
                  <c:v>3811.5762625000016</c:v>
                </c:pt>
                <c:pt idx="11">
                  <c:v>3880.6062500000007</c:v>
                </c:pt>
                <c:pt idx="12">
                  <c:v>3962.1679875000018</c:v>
                </c:pt>
                <c:pt idx="13">
                  <c:v>3985.3453750000012</c:v>
                </c:pt>
                <c:pt idx="14">
                  <c:v>4051.6263999999987</c:v>
                </c:pt>
                <c:pt idx="15">
                  <c:v>4139.7412375000004</c:v>
                </c:pt>
                <c:pt idx="16">
                  <c:v>4106.8329125000027</c:v>
                </c:pt>
                <c:pt idx="17">
                  <c:v>4156.4187749999992</c:v>
                </c:pt>
                <c:pt idx="18">
                  <c:v>4104.0481999999984</c:v>
                </c:pt>
                <c:pt idx="19">
                  <c:v>4113.2030124999947</c:v>
                </c:pt>
                <c:pt idx="20">
                  <c:v>4048.0685124999977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Sheet1!$B$4:$V$4</c:f>
              <c:numCache>
                <c:formatCode>_(* #,##0_);_(* \(#,##0\);_(* "-"??_);_(@_)</c:formatCode>
                <c:ptCount val="21"/>
                <c:pt idx="0">
                  <c:v>4574.7281750000002</c:v>
                </c:pt>
                <c:pt idx="1">
                  <c:v>4301.0116500000013</c:v>
                </c:pt>
                <c:pt idx="2">
                  <c:v>4430.3852325000034</c:v>
                </c:pt>
                <c:pt idx="3">
                  <c:v>4374.7419750000008</c:v>
                </c:pt>
                <c:pt idx="4">
                  <c:v>4401.4307499999995</c:v>
                </c:pt>
                <c:pt idx="5">
                  <c:v>4513.1987875000004</c:v>
                </c:pt>
                <c:pt idx="6">
                  <c:v>4258.1856875000003</c:v>
                </c:pt>
                <c:pt idx="7">
                  <c:v>4195.4321500000005</c:v>
                </c:pt>
                <c:pt idx="8">
                  <c:v>4304.6587375000008</c:v>
                </c:pt>
                <c:pt idx="9">
                  <c:v>4504.6008125000008</c:v>
                </c:pt>
                <c:pt idx="10">
                  <c:v>4618.9940499999993</c:v>
                </c:pt>
                <c:pt idx="11">
                  <c:v>3025.0207549999991</c:v>
                </c:pt>
                <c:pt idx="12">
                  <c:v>2383.1042687499894</c:v>
                </c:pt>
                <c:pt idx="13">
                  <c:v>2472.3504225000111</c:v>
                </c:pt>
                <c:pt idx="14">
                  <c:v>2662.7043000000003</c:v>
                </c:pt>
                <c:pt idx="15">
                  <c:v>2871.5898375000015</c:v>
                </c:pt>
                <c:pt idx="16">
                  <c:v>2738.7925499999997</c:v>
                </c:pt>
                <c:pt idx="17">
                  <c:v>2730.6531187500022</c:v>
                </c:pt>
                <c:pt idx="18">
                  <c:v>2663.4085000000005</c:v>
                </c:pt>
                <c:pt idx="19">
                  <c:v>2612.0033837499991</c:v>
                </c:pt>
                <c:pt idx="20">
                  <c:v>2634.3926681249918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635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Sheet1!$B$5:$V$5</c:f>
              <c:numCache>
                <c:formatCode>_(* #,##0_);_(* \(#,##0\);_(* "-"??_);_(@_)</c:formatCode>
                <c:ptCount val="21"/>
                <c:pt idx="0">
                  <c:v>4574.7281750000002</c:v>
                </c:pt>
                <c:pt idx="1">
                  <c:v>4574.1689375000014</c:v>
                </c:pt>
                <c:pt idx="2">
                  <c:v>4739.1519375000034</c:v>
                </c:pt>
                <c:pt idx="3">
                  <c:v>4744.7968000000028</c:v>
                </c:pt>
                <c:pt idx="4">
                  <c:v>4840.9893625000004</c:v>
                </c:pt>
                <c:pt idx="5">
                  <c:v>4991.9674499999974</c:v>
                </c:pt>
                <c:pt idx="6">
                  <c:v>4803.0504250000004</c:v>
                </c:pt>
                <c:pt idx="7">
                  <c:v>4853.8868875000007</c:v>
                </c:pt>
                <c:pt idx="8">
                  <c:v>4888.5786375000025</c:v>
                </c:pt>
                <c:pt idx="9">
                  <c:v>4991.5413499999995</c:v>
                </c:pt>
                <c:pt idx="10">
                  <c:v>5124.7527250000003</c:v>
                </c:pt>
                <c:pt idx="11">
                  <c:v>3896.3643749999992</c:v>
                </c:pt>
                <c:pt idx="12">
                  <c:v>3563.7000999999987</c:v>
                </c:pt>
                <c:pt idx="13">
                  <c:v>3527.6340125000152</c:v>
                </c:pt>
                <c:pt idx="14">
                  <c:v>3554.6145250000009</c:v>
                </c:pt>
                <c:pt idx="15">
                  <c:v>3554.0773250000016</c:v>
                </c:pt>
                <c:pt idx="16">
                  <c:v>3412.1096125000022</c:v>
                </c:pt>
                <c:pt idx="17">
                  <c:v>3378.0979874999994</c:v>
                </c:pt>
                <c:pt idx="18">
                  <c:v>3213.7612125000128</c:v>
                </c:pt>
                <c:pt idx="19">
                  <c:v>3204.3936250000011</c:v>
                </c:pt>
                <c:pt idx="20">
                  <c:v>3355.0710499999982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Sheet1!$A$6</c:f>
              <c:strCache>
                <c:ptCount val="1"/>
                <c:pt idx="0">
                  <c:v>Retire Coal w/SCC_MidRange</c:v>
                </c:pt>
              </c:strCache>
            </c:strRef>
          </c:tx>
          <c:spPr>
            <a:ln w="63500"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Sheet1!$B$6:$V$6</c:f>
              <c:numCache>
                <c:formatCode>_(* #,##0_);_(* \(#,##0\);_(* "-"??_);_(@_)</c:formatCode>
                <c:ptCount val="21"/>
                <c:pt idx="0">
                  <c:v>4574.7281750000002</c:v>
                </c:pt>
                <c:pt idx="1">
                  <c:v>3075.5165875000016</c:v>
                </c:pt>
                <c:pt idx="2">
                  <c:v>3238.5586124999991</c:v>
                </c:pt>
                <c:pt idx="3">
                  <c:v>3137.2318750000013</c:v>
                </c:pt>
                <c:pt idx="4">
                  <c:v>3172.7243249999947</c:v>
                </c:pt>
                <c:pt idx="5">
                  <c:v>3357.6076999999937</c:v>
                </c:pt>
                <c:pt idx="6">
                  <c:v>3431.187587500006</c:v>
                </c:pt>
                <c:pt idx="7">
                  <c:v>3543.1511375000196</c:v>
                </c:pt>
                <c:pt idx="8">
                  <c:v>3670.6853625000022</c:v>
                </c:pt>
                <c:pt idx="9">
                  <c:v>3839.9661125000171</c:v>
                </c:pt>
                <c:pt idx="10">
                  <c:v>4175.2036750000007</c:v>
                </c:pt>
                <c:pt idx="11">
                  <c:v>4433.775525</c:v>
                </c:pt>
                <c:pt idx="12">
                  <c:v>4419.7362500000008</c:v>
                </c:pt>
                <c:pt idx="13">
                  <c:v>4456.5826250000227</c:v>
                </c:pt>
                <c:pt idx="14">
                  <c:v>4515.9209375000028</c:v>
                </c:pt>
                <c:pt idx="15">
                  <c:v>4572.5655500000003</c:v>
                </c:pt>
                <c:pt idx="16">
                  <c:v>4498.9930624999943</c:v>
                </c:pt>
                <c:pt idx="17">
                  <c:v>4483.9055250000001</c:v>
                </c:pt>
                <c:pt idx="18">
                  <c:v>4366.3880874999995</c:v>
                </c:pt>
                <c:pt idx="19">
                  <c:v>4402.6296500000053</c:v>
                </c:pt>
                <c:pt idx="20">
                  <c:v>4611.0524125000002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63500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Sheet1!$B$10:$V$10</c:f>
              <c:numCache>
                <c:formatCode>_(* #,##0_);_(* \(#,##0\);_(* "-"??_);_(@_)</c:formatCode>
                <c:ptCount val="21"/>
                <c:pt idx="0">
                  <c:v>4574.7281750000002</c:v>
                </c:pt>
                <c:pt idx="1">
                  <c:v>4574.1438250000001</c:v>
                </c:pt>
                <c:pt idx="2">
                  <c:v>4740.0420875000009</c:v>
                </c:pt>
                <c:pt idx="3">
                  <c:v>4757.2610625000034</c:v>
                </c:pt>
                <c:pt idx="4">
                  <c:v>4861.2931499999995</c:v>
                </c:pt>
                <c:pt idx="5">
                  <c:v>5023.6008125000008</c:v>
                </c:pt>
                <c:pt idx="6">
                  <c:v>5142.3477374999984</c:v>
                </c:pt>
                <c:pt idx="7">
                  <c:v>5359.115912500004</c:v>
                </c:pt>
                <c:pt idx="8">
                  <c:v>5480.1327625000004</c:v>
                </c:pt>
                <c:pt idx="9">
                  <c:v>5636.145575000005</c:v>
                </c:pt>
                <c:pt idx="10">
                  <c:v>5734.200675000001</c:v>
                </c:pt>
                <c:pt idx="11">
                  <c:v>5812.3572000000004</c:v>
                </c:pt>
                <c:pt idx="12">
                  <c:v>5983.6109375000024</c:v>
                </c:pt>
                <c:pt idx="13">
                  <c:v>6030.3692375000137</c:v>
                </c:pt>
                <c:pt idx="14">
                  <c:v>6066.6544625000042</c:v>
                </c:pt>
                <c:pt idx="15">
                  <c:v>6052.4951375000019</c:v>
                </c:pt>
                <c:pt idx="16">
                  <c:v>6005.0153375</c:v>
                </c:pt>
                <c:pt idx="17">
                  <c:v>5968.0033499999927</c:v>
                </c:pt>
                <c:pt idx="18">
                  <c:v>5935.7567875000004</c:v>
                </c:pt>
                <c:pt idx="19">
                  <c:v>5892.4182500000006</c:v>
                </c:pt>
                <c:pt idx="20">
                  <c:v>5864.6600000000044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857632"/>
        <c:axId val="414246360"/>
      </c:lineChart>
      <c:catAx>
        <c:axId val="41385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4246360"/>
        <c:crosses val="autoZero"/>
        <c:auto val="1"/>
        <c:lblAlgn val="ctr"/>
        <c:lblOffset val="100"/>
        <c:tickLblSkip val="5"/>
        <c:noMultiLvlLbl val="0"/>
      </c:catAx>
      <c:valAx>
        <c:axId val="414246360"/>
        <c:scaling>
          <c:orientation val="minMax"/>
          <c:min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Net Exports (aMW)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2.8985507246376812E-3"/>
              <c:y val="0.2866755577747103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385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666096085815341E-3"/>
          <c:y val="0.77858052258393062"/>
          <c:w val="0.98271744836243291"/>
          <c:h val="0.19405629333646801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0269203075292"/>
          <c:y val="3.3186060075823871E-2"/>
          <c:w val="0.86856386314542544"/>
          <c:h val="0.66576594592342664"/>
        </c:manualLayout>
      </c:layout>
      <c:lineChart>
        <c:grouping val="standard"/>
        <c:varyColors val="0"/>
        <c:ser>
          <c:idx val="2"/>
          <c:order val="0"/>
          <c:tx>
            <c:strRef>
              <c:f>Sheet1!$A$13</c:f>
              <c:strCache>
                <c:ptCount val="1"/>
                <c:pt idx="0">
                  <c:v>No Coal Retirement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bg2">
                  <a:lumMod val="75000"/>
                </a:schemeClr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Sheet1!$B$13:$V$13</c:f>
              <c:numCache>
                <c:formatCode>_(* #,##0_);_(* \(#,##0\);_(* "-"??_);_(@_)</c:formatCode>
                <c:ptCount val="21"/>
                <c:pt idx="0">
                  <c:v>27.432500000000001</c:v>
                </c:pt>
                <c:pt idx="1">
                  <c:v>27.436250000000001</c:v>
                </c:pt>
                <c:pt idx="2">
                  <c:v>27.9025</c:v>
                </c:pt>
                <c:pt idx="3">
                  <c:v>28.947500000000002</c:v>
                </c:pt>
                <c:pt idx="4">
                  <c:v>29.89875</c:v>
                </c:pt>
                <c:pt idx="5">
                  <c:v>30.578749999999999</c:v>
                </c:pt>
                <c:pt idx="6">
                  <c:v>30.824999999999999</c:v>
                </c:pt>
                <c:pt idx="7">
                  <c:v>30.817499999999999</c:v>
                </c:pt>
                <c:pt idx="8">
                  <c:v>30.75375</c:v>
                </c:pt>
                <c:pt idx="9">
                  <c:v>30.627500000000001</c:v>
                </c:pt>
                <c:pt idx="10">
                  <c:v>30.553750000000001</c:v>
                </c:pt>
                <c:pt idx="11">
                  <c:v>30.49</c:v>
                </c:pt>
                <c:pt idx="12">
                  <c:v>30.72625</c:v>
                </c:pt>
                <c:pt idx="13">
                  <c:v>30.706250000000001</c:v>
                </c:pt>
                <c:pt idx="14">
                  <c:v>30.68</c:v>
                </c:pt>
                <c:pt idx="15">
                  <c:v>31.03</c:v>
                </c:pt>
                <c:pt idx="16">
                  <c:v>31.348749999999999</c:v>
                </c:pt>
                <c:pt idx="17">
                  <c:v>31.8125</c:v>
                </c:pt>
                <c:pt idx="18">
                  <c:v>32.521250000000002</c:v>
                </c:pt>
                <c:pt idx="19">
                  <c:v>33.258749999999999</c:v>
                </c:pt>
                <c:pt idx="20">
                  <c:v>33.952500000000001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63500">
              <a:solidFill>
                <a:srgbClr val="00B0F0"/>
              </a:solidFill>
            </a:ln>
          </c:spPr>
          <c:marker>
            <c:symbol val="diamond"/>
            <c:size val="10"/>
            <c:spPr>
              <a:solidFill>
                <a:srgbClr val="00B0F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0">
                  <c:v>27.432500000000001</c:v>
                </c:pt>
                <c:pt idx="1">
                  <c:v>27.432500000000001</c:v>
                </c:pt>
                <c:pt idx="2">
                  <c:v>27.90625</c:v>
                </c:pt>
                <c:pt idx="3">
                  <c:v>28.942499999999999</c:v>
                </c:pt>
                <c:pt idx="4">
                  <c:v>29.883749999999999</c:v>
                </c:pt>
                <c:pt idx="5">
                  <c:v>30.553750000000001</c:v>
                </c:pt>
                <c:pt idx="6">
                  <c:v>29.012499999999999</c:v>
                </c:pt>
                <c:pt idx="7">
                  <c:v>26.524999999999999</c:v>
                </c:pt>
                <c:pt idx="8">
                  <c:v>25.796250000000001</c:v>
                </c:pt>
                <c:pt idx="9">
                  <c:v>25.69125</c:v>
                </c:pt>
                <c:pt idx="10">
                  <c:v>25.598749999999999</c:v>
                </c:pt>
                <c:pt idx="11">
                  <c:v>24.127500000000001</c:v>
                </c:pt>
                <c:pt idx="12">
                  <c:v>22.38625</c:v>
                </c:pt>
                <c:pt idx="13">
                  <c:v>21.758749999999999</c:v>
                </c:pt>
                <c:pt idx="14">
                  <c:v>21.64</c:v>
                </c:pt>
                <c:pt idx="15">
                  <c:v>21.797499999999999</c:v>
                </c:pt>
                <c:pt idx="16">
                  <c:v>21.905000000000001</c:v>
                </c:pt>
                <c:pt idx="17">
                  <c:v>22.118749999999999</c:v>
                </c:pt>
                <c:pt idx="18">
                  <c:v>22.533750000000001</c:v>
                </c:pt>
                <c:pt idx="19">
                  <c:v>22.987500000000001</c:v>
                </c:pt>
                <c:pt idx="20">
                  <c:v>23.442499999999999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Social Cost of Carbon - Mid-Range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0">
                  <c:v>27.432500000000001</c:v>
                </c:pt>
                <c:pt idx="1">
                  <c:v>15.15375</c:v>
                </c:pt>
                <c:pt idx="2">
                  <c:v>15.305</c:v>
                </c:pt>
                <c:pt idx="3">
                  <c:v>15.635</c:v>
                </c:pt>
                <c:pt idx="4">
                  <c:v>15.805</c:v>
                </c:pt>
                <c:pt idx="5">
                  <c:v>16.00375</c:v>
                </c:pt>
                <c:pt idx="6">
                  <c:v>15.821249999999999</c:v>
                </c:pt>
                <c:pt idx="7">
                  <c:v>15.08625</c:v>
                </c:pt>
                <c:pt idx="8">
                  <c:v>14.74375</c:v>
                </c:pt>
                <c:pt idx="9">
                  <c:v>14.651249999999999</c:v>
                </c:pt>
                <c:pt idx="10">
                  <c:v>14.53375</c:v>
                </c:pt>
                <c:pt idx="11">
                  <c:v>14.112500000000001</c:v>
                </c:pt>
                <c:pt idx="12">
                  <c:v>13.74625</c:v>
                </c:pt>
                <c:pt idx="13">
                  <c:v>13.59125</c:v>
                </c:pt>
                <c:pt idx="14">
                  <c:v>13.494999999999999</c:v>
                </c:pt>
                <c:pt idx="15">
                  <c:v>13.776249999999999</c:v>
                </c:pt>
                <c:pt idx="16">
                  <c:v>14.1675</c:v>
                </c:pt>
                <c:pt idx="17">
                  <c:v>14.598750000000001</c:v>
                </c:pt>
                <c:pt idx="18">
                  <c:v>15.105</c:v>
                </c:pt>
                <c:pt idx="19">
                  <c:v>15.56</c:v>
                </c:pt>
                <c:pt idx="20">
                  <c:v>16.11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Reire Coal w/SCC MidRange &amp; No New Gas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x"/>
            <c:size val="10"/>
            <c:spPr>
              <a:solidFill>
                <a:srgbClr val="EC54C1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Sheet1!$B$7:$V$7</c:f>
              <c:numCache>
                <c:formatCode>_(* #,##0_);_(* \(#,##0\);_(* "-"??_);_(@_)</c:formatCode>
                <c:ptCount val="21"/>
                <c:pt idx="0">
                  <c:v>27.432500000000001</c:v>
                </c:pt>
                <c:pt idx="1">
                  <c:v>15.15375</c:v>
                </c:pt>
                <c:pt idx="2">
                  <c:v>15.30125</c:v>
                </c:pt>
                <c:pt idx="3">
                  <c:v>15.633749999999999</c:v>
                </c:pt>
                <c:pt idx="4">
                  <c:v>15.79875</c:v>
                </c:pt>
                <c:pt idx="5">
                  <c:v>15.99375</c:v>
                </c:pt>
                <c:pt idx="6">
                  <c:v>15.7925</c:v>
                </c:pt>
                <c:pt idx="7">
                  <c:v>15.0375</c:v>
                </c:pt>
                <c:pt idx="8">
                  <c:v>14.67</c:v>
                </c:pt>
                <c:pt idx="9">
                  <c:v>14.545</c:v>
                </c:pt>
                <c:pt idx="10">
                  <c:v>14.2075</c:v>
                </c:pt>
                <c:pt idx="11">
                  <c:v>12.55875</c:v>
                </c:pt>
                <c:pt idx="12">
                  <c:v>10.41</c:v>
                </c:pt>
                <c:pt idx="13">
                  <c:v>9.5162499999999994</c:v>
                </c:pt>
                <c:pt idx="14">
                  <c:v>9.2575000000000003</c:v>
                </c:pt>
                <c:pt idx="15">
                  <c:v>9.1549999999999994</c:v>
                </c:pt>
                <c:pt idx="16">
                  <c:v>9.0649999999999995</c:v>
                </c:pt>
                <c:pt idx="17">
                  <c:v>8.9787499999999998</c:v>
                </c:pt>
                <c:pt idx="18">
                  <c:v>8.9612499999999997</c:v>
                </c:pt>
                <c:pt idx="19">
                  <c:v>8.8937500000000007</c:v>
                </c:pt>
                <c:pt idx="20">
                  <c:v>8.5062499999999996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63500"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chemeClr val="accent5">
                  <a:lumMod val="75000"/>
                  <a:lumOff val="25000"/>
                </a:schemeClr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Sheet1!$B$4:$V$4</c:f>
              <c:numCache>
                <c:formatCode>_(* #,##0_);_(* \(#,##0\);_(* "-"??_);_(@_)</c:formatCode>
                <c:ptCount val="21"/>
                <c:pt idx="0">
                  <c:v>27.432500000000001</c:v>
                </c:pt>
                <c:pt idx="1">
                  <c:v>27.414999999999999</c:v>
                </c:pt>
                <c:pt idx="2">
                  <c:v>27.873750000000001</c:v>
                </c:pt>
                <c:pt idx="3">
                  <c:v>28.881250000000001</c:v>
                </c:pt>
                <c:pt idx="4">
                  <c:v>29.774999999999999</c:v>
                </c:pt>
                <c:pt idx="5">
                  <c:v>30.397500000000001</c:v>
                </c:pt>
                <c:pt idx="6">
                  <c:v>28.835000000000001</c:v>
                </c:pt>
                <c:pt idx="7">
                  <c:v>26.34</c:v>
                </c:pt>
                <c:pt idx="8">
                  <c:v>25.581250000000001</c:v>
                </c:pt>
                <c:pt idx="9">
                  <c:v>25.405000000000001</c:v>
                </c:pt>
                <c:pt idx="10">
                  <c:v>25.42</c:v>
                </c:pt>
                <c:pt idx="11">
                  <c:v>20.08625</c:v>
                </c:pt>
                <c:pt idx="12">
                  <c:v>12.895</c:v>
                </c:pt>
                <c:pt idx="13">
                  <c:v>10.803750000000001</c:v>
                </c:pt>
                <c:pt idx="14">
                  <c:v>10.633749999999999</c:v>
                </c:pt>
                <c:pt idx="15">
                  <c:v>10.73875</c:v>
                </c:pt>
                <c:pt idx="16">
                  <c:v>10.852499999999999</c:v>
                </c:pt>
                <c:pt idx="17">
                  <c:v>11.414999999999999</c:v>
                </c:pt>
                <c:pt idx="18">
                  <c:v>11.92625</c:v>
                </c:pt>
                <c:pt idx="19">
                  <c:v>11.93</c:v>
                </c:pt>
                <c:pt idx="20">
                  <c:v>11.94125</c:v>
                </c:pt>
              </c:numCache>
            </c:numRef>
          </c:val>
          <c:smooth val="0"/>
        </c:ser>
        <c:ser>
          <c:idx val="14"/>
          <c:order val="5"/>
          <c:tx>
            <c:strRef>
              <c:f>Sheet1!$A$10</c:f>
              <c:strCache>
                <c:ptCount val="1"/>
                <c:pt idx="0">
                  <c:v>RPS at 35%</c:v>
                </c:pt>
              </c:strCache>
            </c:strRef>
          </c:tx>
          <c:spPr>
            <a:ln w="63500">
              <a:solidFill>
                <a:schemeClr val="accent4">
                  <a:lumMod val="50000"/>
                </a:schemeClr>
              </a:solidFill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Sheet1!$B$10:$V$10</c:f>
              <c:numCache>
                <c:formatCode>_(* #,##0_);_(* \(#,##0\);_(* "-"??_);_(@_)</c:formatCode>
                <c:ptCount val="21"/>
                <c:pt idx="0">
                  <c:v>27.432500000000001</c:v>
                </c:pt>
                <c:pt idx="1">
                  <c:v>27.436250000000001</c:v>
                </c:pt>
                <c:pt idx="2">
                  <c:v>27.903749999999999</c:v>
                </c:pt>
                <c:pt idx="3">
                  <c:v>28.927499999999998</c:v>
                </c:pt>
                <c:pt idx="4">
                  <c:v>29.815000000000001</c:v>
                </c:pt>
                <c:pt idx="5">
                  <c:v>30.422499999999999</c:v>
                </c:pt>
                <c:pt idx="6">
                  <c:v>28.28875</c:v>
                </c:pt>
                <c:pt idx="7">
                  <c:v>24.635000000000002</c:v>
                </c:pt>
                <c:pt idx="8">
                  <c:v>22.866250000000001</c:v>
                </c:pt>
                <c:pt idx="9">
                  <c:v>21.77</c:v>
                </c:pt>
                <c:pt idx="10">
                  <c:v>20.695</c:v>
                </c:pt>
                <c:pt idx="11">
                  <c:v>18.622499999999999</c:v>
                </c:pt>
                <c:pt idx="12">
                  <c:v>15.90625</c:v>
                </c:pt>
                <c:pt idx="13">
                  <c:v>14.01125</c:v>
                </c:pt>
                <c:pt idx="14">
                  <c:v>13.52125</c:v>
                </c:pt>
                <c:pt idx="15">
                  <c:v>13.675000000000001</c:v>
                </c:pt>
                <c:pt idx="16">
                  <c:v>14.05625</c:v>
                </c:pt>
                <c:pt idx="17">
                  <c:v>14.547499999999999</c:v>
                </c:pt>
                <c:pt idx="18">
                  <c:v>15.20875</c:v>
                </c:pt>
                <c:pt idx="19">
                  <c:v>15.84375</c:v>
                </c:pt>
                <c:pt idx="20">
                  <c:v>16.552499999999998</c:v>
                </c:pt>
              </c:numCache>
            </c:numRef>
          </c:val>
          <c:smooth val="0"/>
        </c:ser>
        <c:ser>
          <c:idx val="16"/>
          <c:order val="6"/>
          <c:tx>
            <c:strRef>
              <c:f>Sheet1!$A$12</c:f>
              <c:strCache>
                <c:ptCount val="1"/>
                <c:pt idx="0">
                  <c:v>EPA Emissions Limits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Sheet1!$B$12:$V$12</c:f>
              <c:numCache>
                <c:formatCode>General</c:formatCode>
                <c:ptCount val="21"/>
                <c:pt idx="7" formatCode="_(* #,##0_);_(* \(#,##0\);_(* &quot;-&quot;??_);_(@_)">
                  <c:v>34.112130998820646</c:v>
                </c:pt>
                <c:pt idx="8" formatCode="_(* #,##0_);_(* \(#,##0\);_(* &quot;-&quot;??_);_(@_)">
                  <c:v>34.112130998820646</c:v>
                </c:pt>
                <c:pt idx="9" formatCode="_(* #,##0_);_(* \(#,##0\);_(* &quot;-&quot;??_);_(@_)">
                  <c:v>34.112130998820646</c:v>
                </c:pt>
                <c:pt idx="10" formatCode="_(* #,##0_);_(* \(#,##0\);_(* &quot;-&quot;??_);_(@_)">
                  <c:v>32.415191871541325</c:v>
                </c:pt>
                <c:pt idx="11" formatCode="_(* #,##0_);_(* \(#,##0\);_(* &quot;-&quot;??_);_(@_)">
                  <c:v>32.415191871541325</c:v>
                </c:pt>
                <c:pt idx="12" formatCode="_(* #,##0_);_(* \(#,##0\);_(* &quot;-&quot;??_);_(@_)">
                  <c:v>32.415191871541325</c:v>
                </c:pt>
                <c:pt idx="13" formatCode="_(* #,##0_);_(* \(#,##0\);_(* &quot;-&quot;??_);_(@_)">
                  <c:v>31.446262360518915</c:v>
                </c:pt>
                <c:pt idx="14" formatCode="_(* #,##0_);_(* \(#,##0\);_(* &quot;-&quot;??_);_(@_)">
                  <c:v>31.446262360518915</c:v>
                </c:pt>
                <c:pt idx="15" formatCode="_(* #,##0_);_(* \(#,##0\);_(* &quot;-&quot;??_);_(@_)">
                  <c:v>30.827937947927069</c:v>
                </c:pt>
                <c:pt idx="16" formatCode="_(* #,##0_);_(* \(#,##0\);_(* &quot;-&quot;??_);_(@_)">
                  <c:v>30.827937947927069</c:v>
                </c:pt>
                <c:pt idx="17" formatCode="_(* #,##0_);_(* \(#,##0\);_(* &quot;-&quot;??_);_(@_)">
                  <c:v>30.827937947927069</c:v>
                </c:pt>
                <c:pt idx="18" formatCode="_(* #,##0_);_(* \(#,##0\);_(* &quot;-&quot;??_);_(@_)">
                  <c:v>30.827937947927069</c:v>
                </c:pt>
                <c:pt idx="19" formatCode="_(* #,##0_);_(* \(#,##0\);_(* &quot;-&quot;??_);_(@_)">
                  <c:v>30.827937947927069</c:v>
                </c:pt>
                <c:pt idx="20" formatCode="_(* #,##0_);_(* \(#,##0\);_(* &quot;-&quot;??_);_(@_)">
                  <c:v>30.827937947927069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247144"/>
        <c:axId val="414247536"/>
      </c:lineChart>
      <c:catAx>
        <c:axId val="414247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4247536"/>
        <c:crosses val="autoZero"/>
        <c:auto val="1"/>
        <c:lblAlgn val="ctr"/>
        <c:lblOffset val="100"/>
        <c:tickLblSkip val="5"/>
        <c:noMultiLvlLbl val="0"/>
      </c:catAx>
      <c:valAx>
        <c:axId val="414247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Average CO2</a:t>
                </a:r>
                <a:r>
                  <a:rPr lang="en-US" baseline="0" dirty="0" smtClean="0"/>
                  <a:t> Emissions (MMT)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690402830081023E-2"/>
              <c:y val="1.5237431859479103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4247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728974095629349E-2"/>
          <c:y val="0.7926396700412448"/>
          <c:w val="0.9664584046559398"/>
          <c:h val="0.19347144106986641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84182357640075"/>
          <c:y val="4.025599792983707E-2"/>
          <c:w val="0.41906508214250998"/>
          <c:h val="0.712747656542940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2035 CO2 Emissions (MMT)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>
                <a:solidFill>
                  <a:srgbClr val="7030A0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Retire Coal w/SCC_MidRange &amp; No New Gas</c:v>
                </c:pt>
                <c:pt idx="1">
                  <c:v>Retire Coal and Inefficient Gas</c:v>
                </c:pt>
                <c:pt idx="2">
                  <c:v>Retire Coal</c:v>
                </c:pt>
                <c:pt idx="3">
                  <c:v>Retire Coal w/SCC_MidRange</c:v>
                </c:pt>
                <c:pt idx="4">
                  <c:v>SCC - Mid-Range</c:v>
                </c:pt>
                <c:pt idx="5">
                  <c:v>Regional RPS at 35%</c:v>
                </c:pt>
                <c:pt idx="6">
                  <c:v>Existing Policy</c:v>
                </c:pt>
                <c:pt idx="7">
                  <c:v>Develop 55% Less Energy Efficiency</c:v>
                </c:pt>
                <c:pt idx="8">
                  <c:v>No Coal Retirement*</c:v>
                </c:pt>
                <c:pt idx="9">
                  <c:v>PNW Power System Historical Emissions (Average 2001-2014)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10</c:v>
                </c:pt>
                <c:pt idx="1">
                  <c:v>16</c:v>
                </c:pt>
                <c:pt idx="2">
                  <c:v>16</c:v>
                </c:pt>
                <c:pt idx="3">
                  <c:v>18</c:v>
                </c:pt>
                <c:pt idx="4">
                  <c:v>21</c:v>
                </c:pt>
                <c:pt idx="5">
                  <c:v>26</c:v>
                </c:pt>
                <c:pt idx="6">
                  <c:v>36</c:v>
                </c:pt>
                <c:pt idx="7">
                  <c:v>41</c:v>
                </c:pt>
                <c:pt idx="8">
                  <c:v>47.133750000000013</c:v>
                </c:pt>
                <c:pt idx="9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8712"/>
        <c:axId val="414249104"/>
      </c:barChart>
      <c:catAx>
        <c:axId val="414248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4249104"/>
        <c:crosses val="autoZero"/>
        <c:auto val="1"/>
        <c:lblAlgn val="ctr"/>
        <c:lblOffset val="100"/>
        <c:noMultiLvlLbl val="0"/>
      </c:catAx>
      <c:valAx>
        <c:axId val="414249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CO2 Emissions in 2035</a:t>
                </a:r>
                <a:r>
                  <a:rPr lang="en-US" baseline="0" dirty="0" smtClean="0"/>
                  <a:t> (MMT/</a:t>
                </a:r>
                <a:r>
                  <a:rPr lang="en-US" baseline="0" dirty="0" err="1" smtClean="0"/>
                  <a:t>yr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14248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84182357640075"/>
          <c:y val="4.0255997929837091E-2"/>
          <c:w val="0.5303489672486591"/>
          <c:h val="0.77071874167902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Incremental Present Value Average System Cost of Cumulative Emission Reduction Over Existing Policy - Scenario (2012$/MT)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gradFill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rgbClr val="00206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Regional RPS at 35% </c:v>
                </c:pt>
                <c:pt idx="1">
                  <c:v>Retire Coal and Inefficient Gas </c:v>
                </c:pt>
                <c:pt idx="2">
                  <c:v> Retire Coal w/SCC_MidRange &amp; No New Gas </c:v>
                </c:pt>
                <c:pt idx="3">
                  <c:v> Retire Coal </c:v>
                </c:pt>
                <c:pt idx="4">
                  <c:v> Retire Coal w/SCC_MidRange </c:v>
                </c:pt>
                <c:pt idx="5">
                  <c:v> SCC - Mid-Range 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349</c:v>
                </c:pt>
                <c:pt idx="1">
                  <c:v>170</c:v>
                </c:pt>
                <c:pt idx="2">
                  <c:v>100</c:v>
                </c:pt>
                <c:pt idx="3">
                  <c:v>78</c:v>
                </c:pt>
                <c:pt idx="4">
                  <c:v>23</c:v>
                </c:pt>
                <c:pt idx="5">
                  <c:v>-11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9888"/>
        <c:axId val="414053968"/>
      </c:barChart>
      <c:catAx>
        <c:axId val="414249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414053968"/>
        <c:crosses val="autoZero"/>
        <c:auto val="1"/>
        <c:lblAlgn val="ctr"/>
        <c:lblOffset val="100"/>
        <c:noMultiLvlLbl val="0"/>
      </c:catAx>
      <c:valAx>
        <c:axId val="4140539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smtClean="0"/>
                  <a:t>PV Carbon Emissions Reduction Cost ( 2012$/MT)</a:t>
                </a:r>
                <a:endParaRPr lang="en-US" dirty="0"/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crossAx val="4142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3.0850000000000373</c:v>
                </c:pt>
                <c:pt idx="5">
                  <c:v>4.319999999999709</c:v>
                </c:pt>
                <c:pt idx="6">
                  <c:v>4.319999999999709</c:v>
                </c:pt>
                <c:pt idx="7">
                  <c:v>4.3724999999999454</c:v>
                </c:pt>
                <c:pt idx="8">
                  <c:v>4.423749999999929</c:v>
                </c:pt>
                <c:pt idx="9">
                  <c:v>4.4749999999999091</c:v>
                </c:pt>
                <c:pt idx="10">
                  <c:v>4.5287499999999454</c:v>
                </c:pt>
                <c:pt idx="11">
                  <c:v>4.5812499999997307</c:v>
                </c:pt>
                <c:pt idx="12">
                  <c:v>5.1124999999997272</c:v>
                </c:pt>
                <c:pt idx="13">
                  <c:v>7.4274999999997817</c:v>
                </c:pt>
                <c:pt idx="14">
                  <c:v>11.388750000000073</c:v>
                </c:pt>
                <c:pt idx="15">
                  <c:v>18.216249999999931</c:v>
                </c:pt>
                <c:pt idx="16">
                  <c:v>26.853749999999756</c:v>
                </c:pt>
                <c:pt idx="17">
                  <c:v>36.357499999999597</c:v>
                </c:pt>
                <c:pt idx="18">
                  <c:v>49.677499999999782</c:v>
                </c:pt>
                <c:pt idx="19">
                  <c:v>64.440000000000083</c:v>
                </c:pt>
                <c:pt idx="20">
                  <c:v>105.75124999999983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2.2999999999997267</c:v>
                </c:pt>
                <c:pt idx="5">
                  <c:v>3.2100000000000373</c:v>
                </c:pt>
                <c:pt idx="6">
                  <c:v>3.2100000000000373</c:v>
                </c:pt>
                <c:pt idx="7">
                  <c:v>3.2624999999998177</c:v>
                </c:pt>
                <c:pt idx="8">
                  <c:v>3.3637499999999809</c:v>
                </c:pt>
                <c:pt idx="9">
                  <c:v>3.4537499999996717</c:v>
                </c:pt>
                <c:pt idx="10">
                  <c:v>3.4974999999999445</c:v>
                </c:pt>
                <c:pt idx="11">
                  <c:v>3.5425000000000182</c:v>
                </c:pt>
                <c:pt idx="12">
                  <c:v>3.7587499999999627</c:v>
                </c:pt>
                <c:pt idx="13">
                  <c:v>5.2474999999999454</c:v>
                </c:pt>
                <c:pt idx="14">
                  <c:v>8.5075000000001637</c:v>
                </c:pt>
                <c:pt idx="15">
                  <c:v>13.565000000000056</c:v>
                </c:pt>
                <c:pt idx="16">
                  <c:v>21.297500000000127</c:v>
                </c:pt>
                <c:pt idx="17">
                  <c:v>30.012500000000273</c:v>
                </c:pt>
                <c:pt idx="18">
                  <c:v>62.943749999999909</c:v>
                </c:pt>
                <c:pt idx="19">
                  <c:v>81.201250000000101</c:v>
                </c:pt>
                <c:pt idx="20">
                  <c:v>118.52125000000026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Sheet1!$B$4:$V$4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2.0650000000000546</c:v>
                </c:pt>
                <c:pt idx="5">
                  <c:v>2.8762499999997972</c:v>
                </c:pt>
                <c:pt idx="6">
                  <c:v>2.8762499999997972</c:v>
                </c:pt>
                <c:pt idx="7">
                  <c:v>2.9175000000000182</c:v>
                </c:pt>
                <c:pt idx="8">
                  <c:v>2.9937499999996353</c:v>
                </c:pt>
                <c:pt idx="9">
                  <c:v>3.0762499999996162</c:v>
                </c:pt>
                <c:pt idx="10">
                  <c:v>3.1137499999999809</c:v>
                </c:pt>
                <c:pt idx="11">
                  <c:v>3.1412499999996717</c:v>
                </c:pt>
                <c:pt idx="12">
                  <c:v>3.5487499999999268</c:v>
                </c:pt>
                <c:pt idx="13">
                  <c:v>5.0787499999996761</c:v>
                </c:pt>
                <c:pt idx="14">
                  <c:v>8.1912499999998509</c:v>
                </c:pt>
                <c:pt idx="15">
                  <c:v>13.582499999999989</c:v>
                </c:pt>
                <c:pt idx="16">
                  <c:v>21.626249999999793</c:v>
                </c:pt>
                <c:pt idx="17">
                  <c:v>30.091249999999487</c:v>
                </c:pt>
                <c:pt idx="18">
                  <c:v>41.074999999999818</c:v>
                </c:pt>
                <c:pt idx="19">
                  <c:v>54.703750000000142</c:v>
                </c:pt>
                <c:pt idx="20">
                  <c:v>70.252500000000055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Sheet1!$B$5:$V$5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3.0799999999999268</c:v>
                </c:pt>
                <c:pt idx="5">
                  <c:v>4.7137499999998926</c:v>
                </c:pt>
                <c:pt idx="6">
                  <c:v>16.283750000000047</c:v>
                </c:pt>
                <c:pt idx="7">
                  <c:v>21.813750000000255</c:v>
                </c:pt>
                <c:pt idx="8">
                  <c:v>22.051249999999982</c:v>
                </c:pt>
                <c:pt idx="9">
                  <c:v>22.147500000000036</c:v>
                </c:pt>
                <c:pt idx="10">
                  <c:v>22.206250000000185</c:v>
                </c:pt>
                <c:pt idx="11">
                  <c:v>35.686249999999752</c:v>
                </c:pt>
                <c:pt idx="12">
                  <c:v>42.881249999999895</c:v>
                </c:pt>
                <c:pt idx="13">
                  <c:v>45.327499999999873</c:v>
                </c:pt>
                <c:pt idx="14">
                  <c:v>47.012499999999818</c:v>
                </c:pt>
                <c:pt idx="15">
                  <c:v>48.186249999999752</c:v>
                </c:pt>
                <c:pt idx="16">
                  <c:v>50.480000000000004</c:v>
                </c:pt>
                <c:pt idx="17">
                  <c:v>64.783750000000055</c:v>
                </c:pt>
                <c:pt idx="18">
                  <c:v>78.426249999999996</c:v>
                </c:pt>
                <c:pt idx="19">
                  <c:v>202.31500000000005</c:v>
                </c:pt>
                <c:pt idx="20">
                  <c:v>266.74125000000004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Sheet1!$B$6:$V$6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5.6512499999998926</c:v>
                </c:pt>
                <c:pt idx="5">
                  <c:v>9.1362500000000182</c:v>
                </c:pt>
                <c:pt idx="6">
                  <c:v>18.911250000000116</c:v>
                </c:pt>
                <c:pt idx="7">
                  <c:v>30.898749999999826</c:v>
                </c:pt>
                <c:pt idx="8">
                  <c:v>34.079999999999941</c:v>
                </c:pt>
                <c:pt idx="9">
                  <c:v>56.196249999999978</c:v>
                </c:pt>
                <c:pt idx="10">
                  <c:v>68.235000000000113</c:v>
                </c:pt>
                <c:pt idx="11">
                  <c:v>92.642499999999913</c:v>
                </c:pt>
                <c:pt idx="12">
                  <c:v>105.81499999999963</c:v>
                </c:pt>
                <c:pt idx="13">
                  <c:v>116.34749999999988</c:v>
                </c:pt>
                <c:pt idx="14">
                  <c:v>122.55375000000004</c:v>
                </c:pt>
                <c:pt idx="15">
                  <c:v>129.04875000000038</c:v>
                </c:pt>
                <c:pt idx="16">
                  <c:v>133.90749999999986</c:v>
                </c:pt>
                <c:pt idx="17">
                  <c:v>155.38375000000002</c:v>
                </c:pt>
                <c:pt idx="18">
                  <c:v>181.37999999999965</c:v>
                </c:pt>
                <c:pt idx="19">
                  <c:v>299.77</c:v>
                </c:pt>
                <c:pt idx="20">
                  <c:v>360.23750000000013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Retire Coal w/SCC MidRange and No New Gas</c:v>
                </c:pt>
              </c:strCache>
            </c:strRef>
          </c:tx>
          <c:spPr>
            <a:ln w="50800">
              <a:solidFill>
                <a:srgbClr val="AD239D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Sheet1!$B$7:$V$7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3.5399999999999627</c:v>
                </c:pt>
                <c:pt idx="5">
                  <c:v>7.0287499999999454</c:v>
                </c:pt>
                <c:pt idx="6">
                  <c:v>26.478750000000211</c:v>
                </c:pt>
                <c:pt idx="7">
                  <c:v>39.303750000000036</c:v>
                </c:pt>
                <c:pt idx="8">
                  <c:v>40.676249999999982</c:v>
                </c:pt>
                <c:pt idx="9">
                  <c:v>130.67125000000033</c:v>
                </c:pt>
                <c:pt idx="10">
                  <c:v>357.76874999999961</c:v>
                </c:pt>
                <c:pt idx="11">
                  <c:v>878.64874999999984</c:v>
                </c:pt>
                <c:pt idx="12">
                  <c:v>1246.15625</c:v>
                </c:pt>
                <c:pt idx="13">
                  <c:v>1283.5687500000008</c:v>
                </c:pt>
                <c:pt idx="14">
                  <c:v>1426.9225000000001</c:v>
                </c:pt>
                <c:pt idx="15">
                  <c:v>1472.2887500000006</c:v>
                </c:pt>
                <c:pt idx="16">
                  <c:v>1563.9287499999991</c:v>
                </c:pt>
                <c:pt idx="17">
                  <c:v>1593.3249999999998</c:v>
                </c:pt>
                <c:pt idx="18">
                  <c:v>1694.0600000000004</c:v>
                </c:pt>
                <c:pt idx="19">
                  <c:v>2119.0049999999987</c:v>
                </c:pt>
                <c:pt idx="20">
                  <c:v>3008.0912499999995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Sheet1!$B$8:$V$8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2</c:v>
                </c:pt>
                <c:pt idx="3">
                  <c:v>24.01375000000008</c:v>
                </c:pt>
                <c:pt idx="4">
                  <c:v>56.848750000000109</c:v>
                </c:pt>
                <c:pt idx="5">
                  <c:v>95.554999999999836</c:v>
                </c:pt>
                <c:pt idx="6">
                  <c:v>737.10125000000016</c:v>
                </c:pt>
                <c:pt idx="7">
                  <c:v>1246.7862500000001</c:v>
                </c:pt>
                <c:pt idx="8">
                  <c:v>1579.5275000000001</c:v>
                </c:pt>
                <c:pt idx="9">
                  <c:v>1922.1875</c:v>
                </c:pt>
                <c:pt idx="10">
                  <c:v>2269.8100000000013</c:v>
                </c:pt>
                <c:pt idx="11">
                  <c:v>2712.1050000000005</c:v>
                </c:pt>
                <c:pt idx="12">
                  <c:v>3516.6862499999988</c:v>
                </c:pt>
                <c:pt idx="13">
                  <c:v>3890.6900000000005</c:v>
                </c:pt>
                <c:pt idx="14">
                  <c:v>3939.3062499999987</c:v>
                </c:pt>
                <c:pt idx="15">
                  <c:v>3947.8612499999999</c:v>
                </c:pt>
                <c:pt idx="16">
                  <c:v>3951.8525000000009</c:v>
                </c:pt>
                <c:pt idx="17">
                  <c:v>3955.048749999999</c:v>
                </c:pt>
                <c:pt idx="18">
                  <c:v>3959.0637500000012</c:v>
                </c:pt>
                <c:pt idx="19">
                  <c:v>3963.3362500000012</c:v>
                </c:pt>
                <c:pt idx="20">
                  <c:v>3970.8750000000009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055144"/>
        <c:axId val="414055536"/>
      </c:lineChart>
      <c:catAx>
        <c:axId val="41405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4055536"/>
        <c:crosses val="autoZero"/>
        <c:auto val="1"/>
        <c:lblAlgn val="ctr"/>
        <c:lblOffset val="100"/>
        <c:tickLblSkip val="5"/>
        <c:noMultiLvlLbl val="0"/>
      </c:catAx>
      <c:valAx>
        <c:axId val="414055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Average Dispatch (aMW)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4055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04938271604952E-3"/>
          <c:y val="0.7396383929784669"/>
          <c:w val="0.98024691358024707"/>
          <c:h val="0.24352541105616646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6310624215451"/>
          <c:y val="2.0943530955689363E-2"/>
          <c:w val="0.85909631404770059"/>
          <c:h val="0.642489964489732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3243.142499999999</c:v>
                </c:pt>
                <c:pt idx="2">
                  <c:v>3485.1412500000001</c:v>
                </c:pt>
                <c:pt idx="3">
                  <c:v>3741.4425000000001</c:v>
                </c:pt>
                <c:pt idx="4">
                  <c:v>3942.27</c:v>
                </c:pt>
                <c:pt idx="5">
                  <c:v>4120.8662500000019</c:v>
                </c:pt>
                <c:pt idx="6">
                  <c:v>3548.8874999999998</c:v>
                </c:pt>
                <c:pt idx="7">
                  <c:v>3534.1950000000002</c:v>
                </c:pt>
                <c:pt idx="8">
                  <c:v>3580.1587500000001</c:v>
                </c:pt>
                <c:pt idx="9">
                  <c:v>3602.2712499999998</c:v>
                </c:pt>
                <c:pt idx="10">
                  <c:v>3158.145</c:v>
                </c:pt>
                <c:pt idx="11">
                  <c:v>3003.605</c:v>
                </c:pt>
                <c:pt idx="12">
                  <c:v>2984.6</c:v>
                </c:pt>
                <c:pt idx="13">
                  <c:v>3026.528749999999</c:v>
                </c:pt>
                <c:pt idx="14">
                  <c:v>3054.204999999999</c:v>
                </c:pt>
                <c:pt idx="15">
                  <c:v>3073.1387500000001</c:v>
                </c:pt>
                <c:pt idx="16">
                  <c:v>3110.71</c:v>
                </c:pt>
                <c:pt idx="17">
                  <c:v>3160.9150000000009</c:v>
                </c:pt>
                <c:pt idx="18">
                  <c:v>3183.8625000000002</c:v>
                </c:pt>
                <c:pt idx="19">
                  <c:v>3227.5512500000009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605.78625</c:v>
                </c:pt>
                <c:pt idx="2">
                  <c:v>664.73875000000021</c:v>
                </c:pt>
                <c:pt idx="3">
                  <c:v>762.18624999999997</c:v>
                </c:pt>
                <c:pt idx="4">
                  <c:v>794.07124999999996</c:v>
                </c:pt>
                <c:pt idx="5">
                  <c:v>893.25875000000019</c:v>
                </c:pt>
                <c:pt idx="6">
                  <c:v>756.16624999999976</c:v>
                </c:pt>
                <c:pt idx="7">
                  <c:v>760.07249999999999</c:v>
                </c:pt>
                <c:pt idx="8">
                  <c:v>758.15624999999977</c:v>
                </c:pt>
                <c:pt idx="9">
                  <c:v>748.3812499999998</c:v>
                </c:pt>
                <c:pt idx="10">
                  <c:v>656.65124999999978</c:v>
                </c:pt>
                <c:pt idx="11">
                  <c:v>659.23500000000001</c:v>
                </c:pt>
                <c:pt idx="12">
                  <c:v>658.53624999999977</c:v>
                </c:pt>
                <c:pt idx="13">
                  <c:v>679.1</c:v>
                </c:pt>
                <c:pt idx="14">
                  <c:v>713.51124999999979</c:v>
                </c:pt>
                <c:pt idx="15">
                  <c:v>744.90875000000005</c:v>
                </c:pt>
                <c:pt idx="16">
                  <c:v>737.82375000000002</c:v>
                </c:pt>
                <c:pt idx="17">
                  <c:v>759.20749999999998</c:v>
                </c:pt>
                <c:pt idx="18">
                  <c:v>758.75</c:v>
                </c:pt>
                <c:pt idx="19">
                  <c:v>830.97624999999982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3241.588749999999</c:v>
                </c:pt>
                <c:pt idx="2">
                  <c:v>3479.1487499999989</c:v>
                </c:pt>
                <c:pt idx="3">
                  <c:v>3736.4825000000001</c:v>
                </c:pt>
                <c:pt idx="4">
                  <c:v>3927.0174999999999</c:v>
                </c:pt>
                <c:pt idx="5">
                  <c:v>4102.1337499999991</c:v>
                </c:pt>
                <c:pt idx="6">
                  <c:v>3528.3049999999998</c:v>
                </c:pt>
                <c:pt idx="7">
                  <c:v>3510.702499999999</c:v>
                </c:pt>
                <c:pt idx="8">
                  <c:v>3551.8900000000008</c:v>
                </c:pt>
                <c:pt idx="9">
                  <c:v>3561.42875</c:v>
                </c:pt>
                <c:pt idx="10">
                  <c:v>957.19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3243.3900000000008</c:v>
                </c:pt>
                <c:pt idx="2">
                  <c:v>3485.0737500000009</c:v>
                </c:pt>
                <c:pt idx="3">
                  <c:v>3743.2862499999992</c:v>
                </c:pt>
                <c:pt idx="4">
                  <c:v>3946.0962500000001</c:v>
                </c:pt>
                <c:pt idx="5">
                  <c:v>4124.0725000000002</c:v>
                </c:pt>
                <c:pt idx="6">
                  <c:v>3549.7175000000002</c:v>
                </c:pt>
                <c:pt idx="7">
                  <c:v>3536.15625</c:v>
                </c:pt>
                <c:pt idx="8">
                  <c:v>3585.0412500000002</c:v>
                </c:pt>
                <c:pt idx="9">
                  <c:v>3600.6637500000002</c:v>
                </c:pt>
                <c:pt idx="10">
                  <c:v>960.14499999999998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605.88624999999979</c:v>
                </c:pt>
                <c:pt idx="2">
                  <c:v>665.53124999999977</c:v>
                </c:pt>
                <c:pt idx="3">
                  <c:v>763.94375000000002</c:v>
                </c:pt>
                <c:pt idx="4">
                  <c:v>796.52124999999978</c:v>
                </c:pt>
                <c:pt idx="5">
                  <c:v>895.13</c:v>
                </c:pt>
                <c:pt idx="6">
                  <c:v>748.07375000000025</c:v>
                </c:pt>
                <c:pt idx="7">
                  <c:v>745.79000000000019</c:v>
                </c:pt>
                <c:pt idx="8">
                  <c:v>735.13</c:v>
                </c:pt>
                <c:pt idx="9">
                  <c:v>712.63375000000019</c:v>
                </c:pt>
                <c:pt idx="10">
                  <c:v>205.71624999999997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Retire Coal w/SCC MidRange and No New Gas</c:v>
                </c:pt>
              </c:strCache>
            </c:strRef>
          </c:tx>
          <c:spPr>
            <a:ln w="50800">
              <a:solidFill>
                <a:srgbClr val="AD239D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605.73124999999982</c:v>
                </c:pt>
                <c:pt idx="2">
                  <c:v>664.55499999999972</c:v>
                </c:pt>
                <c:pt idx="3">
                  <c:v>762.01874999999995</c:v>
                </c:pt>
                <c:pt idx="4">
                  <c:v>793.35749999999962</c:v>
                </c:pt>
                <c:pt idx="5">
                  <c:v>891.08749999999998</c:v>
                </c:pt>
                <c:pt idx="6">
                  <c:v>750.3499999999998</c:v>
                </c:pt>
                <c:pt idx="7">
                  <c:v>752.5062499999998</c:v>
                </c:pt>
                <c:pt idx="8">
                  <c:v>743.9074999999998</c:v>
                </c:pt>
                <c:pt idx="9">
                  <c:v>711.20749999999998</c:v>
                </c:pt>
                <c:pt idx="10">
                  <c:v>233.95750000000001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3243.142499999999</c:v>
                </c:pt>
                <c:pt idx="1">
                  <c:v>3243.42625</c:v>
                </c:pt>
                <c:pt idx="2">
                  <c:v>3484.817500000001</c:v>
                </c:pt>
                <c:pt idx="3">
                  <c:v>3738.4150000000009</c:v>
                </c:pt>
                <c:pt idx="4">
                  <c:v>3932.2137499999999</c:v>
                </c:pt>
                <c:pt idx="5">
                  <c:v>4103.3062500000024</c:v>
                </c:pt>
                <c:pt idx="6">
                  <c:v>3289.8874999999998</c:v>
                </c:pt>
                <c:pt idx="7">
                  <c:v>3179.5725000000002</c:v>
                </c:pt>
                <c:pt idx="8">
                  <c:v>3097.6312499999999</c:v>
                </c:pt>
                <c:pt idx="9">
                  <c:v>2983.1137500000009</c:v>
                </c:pt>
                <c:pt idx="10">
                  <c:v>2557.5637499999998</c:v>
                </c:pt>
                <c:pt idx="11">
                  <c:v>2198.86625</c:v>
                </c:pt>
                <c:pt idx="12">
                  <c:v>2086.8962499999998</c:v>
                </c:pt>
                <c:pt idx="13">
                  <c:v>2123.5962500000001</c:v>
                </c:pt>
                <c:pt idx="14">
                  <c:v>2158.73875</c:v>
                </c:pt>
                <c:pt idx="15">
                  <c:v>2225.585</c:v>
                </c:pt>
                <c:pt idx="16">
                  <c:v>2294.2537499999999</c:v>
                </c:pt>
                <c:pt idx="17">
                  <c:v>2392.0712500000009</c:v>
                </c:pt>
                <c:pt idx="18">
                  <c:v>2467.1750000000002</c:v>
                </c:pt>
                <c:pt idx="19">
                  <c:v>2554.4250000000002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568816"/>
        <c:axId val="412569208"/>
      </c:lineChart>
      <c:catAx>
        <c:axId val="41256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2569208"/>
        <c:crosses val="autoZero"/>
        <c:auto val="1"/>
        <c:lblAlgn val="ctr"/>
        <c:lblOffset val="100"/>
        <c:tickLblSkip val="5"/>
        <c:noMultiLvlLbl val="0"/>
      </c:catAx>
      <c:valAx>
        <c:axId val="412569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Annual Average Dispatch (aMW)</a:t>
                </a:r>
                <a:endParaRPr lang="en-US" sz="1600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25688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9.1049382716049555E-3"/>
          <c:y val="0.73963839297846712"/>
          <c:w val="0.98024691358024707"/>
          <c:h val="0.24352541105616651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9928106812736"/>
          <c:y val="3.5664346304538019E-2"/>
          <c:w val="0.84495868994636536"/>
          <c:h val="0.6164388147133783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3225.0225</c:v>
                </c:pt>
                <c:pt idx="2">
                  <c:v>3054.7224999999989</c:v>
                </c:pt>
                <c:pt idx="3">
                  <c:v>2918.9074999999998</c:v>
                </c:pt>
                <c:pt idx="4">
                  <c:v>2734.608749999999</c:v>
                </c:pt>
                <c:pt idx="5">
                  <c:v>2581.2437500000001</c:v>
                </c:pt>
                <c:pt idx="6">
                  <c:v>2713.23</c:v>
                </c:pt>
                <c:pt idx="7">
                  <c:v>2635.2525000000001</c:v>
                </c:pt>
                <c:pt idx="8">
                  <c:v>2558.1574999999998</c:v>
                </c:pt>
                <c:pt idx="9">
                  <c:v>2422.5187500000002</c:v>
                </c:pt>
                <c:pt idx="10">
                  <c:v>2572.966249999999</c:v>
                </c:pt>
                <c:pt idx="11">
                  <c:v>2689.0437499999998</c:v>
                </c:pt>
                <c:pt idx="12">
                  <c:v>2560.9625000000001</c:v>
                </c:pt>
                <c:pt idx="13">
                  <c:v>2539.6312499999999</c:v>
                </c:pt>
                <c:pt idx="14">
                  <c:v>2536.3037500000009</c:v>
                </c:pt>
                <c:pt idx="15">
                  <c:v>2492.236249999999</c:v>
                </c:pt>
                <c:pt idx="16">
                  <c:v>2501.8412499999999</c:v>
                </c:pt>
                <c:pt idx="17">
                  <c:v>2517.9987500000002</c:v>
                </c:pt>
                <c:pt idx="18">
                  <c:v>2483.1512499999999</c:v>
                </c:pt>
                <c:pt idx="19">
                  <c:v>2592.4524999999999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4358.1275000000014</c:v>
                </c:pt>
                <c:pt idx="2">
                  <c:v>4361.8900000000003</c:v>
                </c:pt>
                <c:pt idx="3">
                  <c:v>4272.2337499999985</c:v>
                </c:pt>
                <c:pt idx="4">
                  <c:v>4190.9574999999995</c:v>
                </c:pt>
                <c:pt idx="5">
                  <c:v>4136.3087499999992</c:v>
                </c:pt>
                <c:pt idx="6">
                  <c:v>4060.276249999999</c:v>
                </c:pt>
                <c:pt idx="7">
                  <c:v>4019.1475</c:v>
                </c:pt>
                <c:pt idx="8">
                  <c:v>3992.8700000000008</c:v>
                </c:pt>
                <c:pt idx="9">
                  <c:v>3922.5762500000001</c:v>
                </c:pt>
                <c:pt idx="10">
                  <c:v>3886.2862499999992</c:v>
                </c:pt>
                <c:pt idx="11">
                  <c:v>3892.27</c:v>
                </c:pt>
                <c:pt idx="12">
                  <c:v>3790.9237499999999</c:v>
                </c:pt>
                <c:pt idx="13">
                  <c:v>3759.8437500000009</c:v>
                </c:pt>
                <c:pt idx="14">
                  <c:v>3744.0574999999999</c:v>
                </c:pt>
                <c:pt idx="15">
                  <c:v>3669.5037499999999</c:v>
                </c:pt>
                <c:pt idx="16">
                  <c:v>3552.42</c:v>
                </c:pt>
                <c:pt idx="17">
                  <c:v>3543.2112499999998</c:v>
                </c:pt>
                <c:pt idx="18">
                  <c:v>3462.2287499999993</c:v>
                </c:pt>
                <c:pt idx="19">
                  <c:v>3521.0762500000001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3223.315000000001</c:v>
                </c:pt>
                <c:pt idx="2">
                  <c:v>3047.5412500000002</c:v>
                </c:pt>
                <c:pt idx="3">
                  <c:v>2909.8225000000002</c:v>
                </c:pt>
                <c:pt idx="4">
                  <c:v>2711.2575000000002</c:v>
                </c:pt>
                <c:pt idx="5">
                  <c:v>2550.105</c:v>
                </c:pt>
                <c:pt idx="6">
                  <c:v>2665.17</c:v>
                </c:pt>
                <c:pt idx="7">
                  <c:v>2582.431250000001</c:v>
                </c:pt>
                <c:pt idx="8">
                  <c:v>2499.6999999999998</c:v>
                </c:pt>
                <c:pt idx="9">
                  <c:v>2294.8625000000002</c:v>
                </c:pt>
                <c:pt idx="10">
                  <c:v>2920.3350000000009</c:v>
                </c:pt>
                <c:pt idx="11">
                  <c:v>3333.6012500000002</c:v>
                </c:pt>
                <c:pt idx="12">
                  <c:v>3212.6325000000002</c:v>
                </c:pt>
                <c:pt idx="13">
                  <c:v>3198.0212499999998</c:v>
                </c:pt>
                <c:pt idx="14">
                  <c:v>3170.5537500000009</c:v>
                </c:pt>
                <c:pt idx="15">
                  <c:v>3024.526249999999</c:v>
                </c:pt>
                <c:pt idx="16">
                  <c:v>2871.8962499999998</c:v>
                </c:pt>
                <c:pt idx="17">
                  <c:v>2874.8312500000011</c:v>
                </c:pt>
                <c:pt idx="18">
                  <c:v>2834.0762500000001</c:v>
                </c:pt>
                <c:pt idx="19">
                  <c:v>2847.5774999999999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3225.3237500000009</c:v>
                </c:pt>
                <c:pt idx="2">
                  <c:v>3055.0612500000002</c:v>
                </c:pt>
                <c:pt idx="3">
                  <c:v>2921.4912500000009</c:v>
                </c:pt>
                <c:pt idx="4">
                  <c:v>2739.15</c:v>
                </c:pt>
                <c:pt idx="5">
                  <c:v>2585.931250000001</c:v>
                </c:pt>
                <c:pt idx="6">
                  <c:v>2709.0574999999999</c:v>
                </c:pt>
                <c:pt idx="7">
                  <c:v>2631.3187499999999</c:v>
                </c:pt>
                <c:pt idx="8">
                  <c:v>2557.94875</c:v>
                </c:pt>
                <c:pt idx="9">
                  <c:v>2356.92</c:v>
                </c:pt>
                <c:pt idx="10">
                  <c:v>2954.4012499999999</c:v>
                </c:pt>
                <c:pt idx="11">
                  <c:v>3373.3462500000001</c:v>
                </c:pt>
                <c:pt idx="12">
                  <c:v>3254.548749999999</c:v>
                </c:pt>
                <c:pt idx="13">
                  <c:v>3242.3437500000009</c:v>
                </c:pt>
                <c:pt idx="14">
                  <c:v>3245.4100000000008</c:v>
                </c:pt>
                <c:pt idx="15">
                  <c:v>3166.1737499999999</c:v>
                </c:pt>
                <c:pt idx="16">
                  <c:v>3127.5662499999989</c:v>
                </c:pt>
                <c:pt idx="17">
                  <c:v>3113.1812500000001</c:v>
                </c:pt>
                <c:pt idx="18">
                  <c:v>3085.2512499999998</c:v>
                </c:pt>
                <c:pt idx="19">
                  <c:v>3094.2750000000001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4358.5012500000003</c:v>
                </c:pt>
                <c:pt idx="2">
                  <c:v>4363.8687500000005</c:v>
                </c:pt>
                <c:pt idx="3">
                  <c:v>4275.4162500000002</c:v>
                </c:pt>
                <c:pt idx="4">
                  <c:v>4195.34</c:v>
                </c:pt>
                <c:pt idx="5">
                  <c:v>4140.4662500000004</c:v>
                </c:pt>
                <c:pt idx="6">
                  <c:v>4051.3787499999999</c:v>
                </c:pt>
                <c:pt idx="7">
                  <c:v>4002.4675000000002</c:v>
                </c:pt>
                <c:pt idx="8">
                  <c:v>3959.6912499999999</c:v>
                </c:pt>
                <c:pt idx="9">
                  <c:v>3870.1750000000002</c:v>
                </c:pt>
                <c:pt idx="10">
                  <c:v>3726.3962499999998</c:v>
                </c:pt>
                <c:pt idx="11">
                  <c:v>3767.6075000000001</c:v>
                </c:pt>
                <c:pt idx="12">
                  <c:v>3648.1062499999989</c:v>
                </c:pt>
                <c:pt idx="13">
                  <c:v>3617.88</c:v>
                </c:pt>
                <c:pt idx="14">
                  <c:v>3577.0662499999989</c:v>
                </c:pt>
                <c:pt idx="15">
                  <c:v>3517.8462500000001</c:v>
                </c:pt>
                <c:pt idx="16">
                  <c:v>3436.3074999999999</c:v>
                </c:pt>
                <c:pt idx="17">
                  <c:v>3460.8712500000011</c:v>
                </c:pt>
                <c:pt idx="18">
                  <c:v>3434.4924999999998</c:v>
                </c:pt>
                <c:pt idx="19">
                  <c:v>3427.1887499999989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Retire Coal w/SCC MidRange and No New Gas</c:v>
                </c:pt>
              </c:strCache>
            </c:strRef>
          </c:tx>
          <c:spPr>
            <a:ln w="50800">
              <a:solidFill>
                <a:srgbClr val="AD239D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4358.0225000000019</c:v>
                </c:pt>
                <c:pt idx="2">
                  <c:v>4361.3787499999999</c:v>
                </c:pt>
                <c:pt idx="3">
                  <c:v>4271.7312500000007</c:v>
                </c:pt>
                <c:pt idx="4">
                  <c:v>4189.7662500000024</c:v>
                </c:pt>
                <c:pt idx="5">
                  <c:v>4133.0137499999992</c:v>
                </c:pt>
                <c:pt idx="6">
                  <c:v>4048.0974999999999</c:v>
                </c:pt>
                <c:pt idx="7">
                  <c:v>4004.1487499999989</c:v>
                </c:pt>
                <c:pt idx="8">
                  <c:v>3959.5587500000001</c:v>
                </c:pt>
                <c:pt idx="9">
                  <c:v>3824.1837500000001</c:v>
                </c:pt>
                <c:pt idx="10">
                  <c:v>3740.8975000000009</c:v>
                </c:pt>
                <c:pt idx="11">
                  <c:v>3668.453750000001</c:v>
                </c:pt>
                <c:pt idx="12">
                  <c:v>3555.3112500000016</c:v>
                </c:pt>
                <c:pt idx="13">
                  <c:v>3469.3412499999999</c:v>
                </c:pt>
                <c:pt idx="14">
                  <c:v>3481.7599999999998</c:v>
                </c:pt>
                <c:pt idx="15">
                  <c:v>3410.256249999999</c:v>
                </c:pt>
                <c:pt idx="16">
                  <c:v>3410.2237500000001</c:v>
                </c:pt>
                <c:pt idx="17">
                  <c:v>3404.9087500000001</c:v>
                </c:pt>
                <c:pt idx="18">
                  <c:v>3347.5</c:v>
                </c:pt>
                <c:pt idx="19">
                  <c:v>3127.764999999999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3225.0225</c:v>
                </c:pt>
                <c:pt idx="1">
                  <c:v>3225.3762499999998</c:v>
                </c:pt>
                <c:pt idx="2">
                  <c:v>3054.6075000000001</c:v>
                </c:pt>
                <c:pt idx="3">
                  <c:v>2914.8887500000001</c:v>
                </c:pt>
                <c:pt idx="4">
                  <c:v>2720.4475000000002</c:v>
                </c:pt>
                <c:pt idx="5">
                  <c:v>2553.9825000000001</c:v>
                </c:pt>
                <c:pt idx="6">
                  <c:v>2283.184999999999</c:v>
                </c:pt>
                <c:pt idx="7">
                  <c:v>2071.58</c:v>
                </c:pt>
                <c:pt idx="8">
                  <c:v>1856.7137499999999</c:v>
                </c:pt>
                <c:pt idx="9">
                  <c:v>1621.2837500000001</c:v>
                </c:pt>
                <c:pt idx="10">
                  <c:v>1595.79</c:v>
                </c:pt>
                <c:pt idx="11">
                  <c:v>1409.7662499999999</c:v>
                </c:pt>
                <c:pt idx="12">
                  <c:v>1182.835</c:v>
                </c:pt>
                <c:pt idx="13">
                  <c:v>1165.4262500000004</c:v>
                </c:pt>
                <c:pt idx="14">
                  <c:v>1181.4425000000001</c:v>
                </c:pt>
                <c:pt idx="15">
                  <c:v>1231.9387500000005</c:v>
                </c:pt>
                <c:pt idx="16">
                  <c:v>1302.7449999999999</c:v>
                </c:pt>
                <c:pt idx="17">
                  <c:v>1390.56</c:v>
                </c:pt>
                <c:pt idx="18">
                  <c:v>1465.1499999999999</c:v>
                </c:pt>
                <c:pt idx="19">
                  <c:v>1596.8175000000001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569992"/>
        <c:axId val="412570384"/>
      </c:lineChart>
      <c:catAx>
        <c:axId val="412569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0384"/>
        <c:crosses val="autoZero"/>
        <c:auto val="1"/>
        <c:lblAlgn val="ctr"/>
        <c:lblOffset val="100"/>
        <c:tickLblSkip val="5"/>
        <c:noMultiLvlLbl val="0"/>
      </c:catAx>
      <c:valAx>
        <c:axId val="412570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Average Dispatch (aMW)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69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557115143215792E-3"/>
          <c:y val="0.73963844193388872"/>
          <c:w val="0.98024691358024707"/>
          <c:h val="0.24352541105616657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9916695195709"/>
          <c:y val="3.7858873410054526E-2"/>
          <c:w val="0.84495880406253565"/>
          <c:h val="0.714849788007268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1.885</c:v>
                </c:pt>
                <c:pt idx="7">
                  <c:v>6.5574999999999983</c:v>
                </c:pt>
                <c:pt idx="8">
                  <c:v>7.4550000000000001</c:v>
                </c:pt>
                <c:pt idx="9">
                  <c:v>9.7025000000000006</c:v>
                </c:pt>
                <c:pt idx="10">
                  <c:v>19.471250000000001</c:v>
                </c:pt>
                <c:pt idx="11">
                  <c:v>21.79249999999999</c:v>
                </c:pt>
                <c:pt idx="12">
                  <c:v>25.901250000000001</c:v>
                </c:pt>
                <c:pt idx="13">
                  <c:v>37.377499999999998</c:v>
                </c:pt>
                <c:pt idx="14">
                  <c:v>69.401250000000047</c:v>
                </c:pt>
                <c:pt idx="15">
                  <c:v>115.44500000000002</c:v>
                </c:pt>
                <c:pt idx="16">
                  <c:v>183.36750000000001</c:v>
                </c:pt>
                <c:pt idx="17">
                  <c:v>272.04250000000002</c:v>
                </c:pt>
                <c:pt idx="18">
                  <c:v>414.15875</c:v>
                </c:pt>
                <c:pt idx="19">
                  <c:v>420.13124999999991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13.77875</c:v>
                </c:pt>
                <c:pt idx="10">
                  <c:v>55.7575</c:v>
                </c:pt>
                <c:pt idx="11">
                  <c:v>58.182500000000012</c:v>
                </c:pt>
                <c:pt idx="12">
                  <c:v>60.567500000000003</c:v>
                </c:pt>
                <c:pt idx="13">
                  <c:v>107.00624999999999</c:v>
                </c:pt>
                <c:pt idx="14">
                  <c:v>237.24499999999998</c:v>
                </c:pt>
                <c:pt idx="15">
                  <c:v>371.32</c:v>
                </c:pt>
                <c:pt idx="16">
                  <c:v>706.97500000000002</c:v>
                </c:pt>
                <c:pt idx="17">
                  <c:v>824.1262499999998</c:v>
                </c:pt>
                <c:pt idx="18">
                  <c:v>1104.0137500000001</c:v>
                </c:pt>
                <c:pt idx="19">
                  <c:v>1109.3612499999995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11.332500000000003</c:v>
                </c:pt>
                <c:pt idx="7">
                  <c:v>11.28875</c:v>
                </c:pt>
                <c:pt idx="8">
                  <c:v>11.768750000000001</c:v>
                </c:pt>
                <c:pt idx="9">
                  <c:v>175.2225</c:v>
                </c:pt>
                <c:pt idx="10">
                  <c:v>776.63249999999982</c:v>
                </c:pt>
                <c:pt idx="11">
                  <c:v>917.14499999999998</c:v>
                </c:pt>
                <c:pt idx="12">
                  <c:v>896.39374999999995</c:v>
                </c:pt>
                <c:pt idx="13">
                  <c:v>932.97624999999982</c:v>
                </c:pt>
                <c:pt idx="14">
                  <c:v>1093.2837500000001</c:v>
                </c:pt>
                <c:pt idx="15">
                  <c:v>1355.125</c:v>
                </c:pt>
                <c:pt idx="16">
                  <c:v>1823.4974999999999</c:v>
                </c:pt>
                <c:pt idx="17">
                  <c:v>1854.9649999999999</c:v>
                </c:pt>
                <c:pt idx="18">
                  <c:v>2009.7049999999999</c:v>
                </c:pt>
                <c:pt idx="19">
                  <c:v>2298.46875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0.3575000000000001</c:v>
                </c:pt>
                <c:pt idx="5">
                  <c:v>1.2949999999999995</c:v>
                </c:pt>
                <c:pt idx="6">
                  <c:v>20.767499999999984</c:v>
                </c:pt>
                <c:pt idx="7">
                  <c:v>29.733750000000001</c:v>
                </c:pt>
                <c:pt idx="8">
                  <c:v>32.311249999999994</c:v>
                </c:pt>
                <c:pt idx="9">
                  <c:v>219.10999999999999</c:v>
                </c:pt>
                <c:pt idx="10">
                  <c:v>885.54</c:v>
                </c:pt>
                <c:pt idx="11">
                  <c:v>1035.5337500000001</c:v>
                </c:pt>
                <c:pt idx="12">
                  <c:v>1020.26</c:v>
                </c:pt>
                <c:pt idx="13">
                  <c:v>1048.115</c:v>
                </c:pt>
                <c:pt idx="14">
                  <c:v>1125.855</c:v>
                </c:pt>
                <c:pt idx="15">
                  <c:v>1210.44</c:v>
                </c:pt>
                <c:pt idx="16">
                  <c:v>1384.885</c:v>
                </c:pt>
                <c:pt idx="17">
                  <c:v>1451.4587500000005</c:v>
                </c:pt>
                <c:pt idx="18">
                  <c:v>1568.5162499999999</c:v>
                </c:pt>
                <c:pt idx="19">
                  <c:v>1891.9425000000001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0.99875000000000003</c:v>
                </c:pt>
                <c:pt idx="5">
                  <c:v>10.307500000000005</c:v>
                </c:pt>
                <c:pt idx="6">
                  <c:v>104.32250000000001</c:v>
                </c:pt>
                <c:pt idx="7">
                  <c:v>149.96125000000001</c:v>
                </c:pt>
                <c:pt idx="8">
                  <c:v>207.3425</c:v>
                </c:pt>
                <c:pt idx="9">
                  <c:v>486.755</c:v>
                </c:pt>
                <c:pt idx="10">
                  <c:v>1217.53</c:v>
                </c:pt>
                <c:pt idx="11">
                  <c:v>1279.7462499999999</c:v>
                </c:pt>
                <c:pt idx="12">
                  <c:v>1301.9749999999999</c:v>
                </c:pt>
                <c:pt idx="13">
                  <c:v>1352.6837499999995</c:v>
                </c:pt>
                <c:pt idx="14">
                  <c:v>1503.61375</c:v>
                </c:pt>
                <c:pt idx="15">
                  <c:v>1608.87625</c:v>
                </c:pt>
                <c:pt idx="16">
                  <c:v>1819.6675</c:v>
                </c:pt>
                <c:pt idx="17">
                  <c:v>1864.53125</c:v>
                </c:pt>
                <c:pt idx="18">
                  <c:v>2012.7325000000001</c:v>
                </c:pt>
                <c:pt idx="19">
                  <c:v>2407.162499999999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2.138749999999999</c:v>
                </c:pt>
                <c:pt idx="7">
                  <c:v>7.35</c:v>
                </c:pt>
                <c:pt idx="8">
                  <c:v>7.9037500000000014</c:v>
                </c:pt>
                <c:pt idx="9">
                  <c:v>6.8087499999999999</c:v>
                </c:pt>
                <c:pt idx="10">
                  <c:v>6.2037500000000003</c:v>
                </c:pt>
                <c:pt idx="11">
                  <c:v>6.2874999999999996</c:v>
                </c:pt>
                <c:pt idx="12">
                  <c:v>6.0437500000000002</c:v>
                </c:pt>
                <c:pt idx="13">
                  <c:v>5.8924999999999983</c:v>
                </c:pt>
                <c:pt idx="14">
                  <c:v>6.1137499999999996</c:v>
                </c:pt>
                <c:pt idx="15">
                  <c:v>7.3924999999999983</c:v>
                </c:pt>
                <c:pt idx="16">
                  <c:v>9.7550000000000008</c:v>
                </c:pt>
                <c:pt idx="17">
                  <c:v>21.18249999999999</c:v>
                </c:pt>
                <c:pt idx="18">
                  <c:v>39.377499999999998</c:v>
                </c:pt>
                <c:pt idx="19">
                  <c:v>39.145000000000003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571168"/>
        <c:axId val="412571560"/>
      </c:lineChart>
      <c:catAx>
        <c:axId val="41257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1560"/>
        <c:crosses val="autoZero"/>
        <c:auto val="1"/>
        <c:lblAlgn val="ctr"/>
        <c:lblOffset val="100"/>
        <c:tickLblSkip val="5"/>
        <c:noMultiLvlLbl val="0"/>
      </c:catAx>
      <c:valAx>
        <c:axId val="412571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Average Dispatch (aMW)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1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049382716049641E-3"/>
          <c:y val="0.84733070866141735"/>
          <c:w val="0.98024691358024707"/>
          <c:h val="0.13583303048657386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9928106812736"/>
          <c:y val="3.7859075307894202E-2"/>
          <c:w val="0.84495868994636536"/>
          <c:h val="0.6389888956188168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159.99287500000008</c:v>
                </c:pt>
                <c:pt idx="2">
                  <c:v>339.0930874999998</c:v>
                </c:pt>
                <c:pt idx="3">
                  <c:v>542.70043749999979</c:v>
                </c:pt>
                <c:pt idx="4">
                  <c:v>772.41505000000109</c:v>
                </c:pt>
                <c:pt idx="5">
                  <c:v>1031.0197750000002</c:v>
                </c:pt>
                <c:pt idx="6">
                  <c:v>1314.6909750000009</c:v>
                </c:pt>
                <c:pt idx="7">
                  <c:v>1616.3808250000009</c:v>
                </c:pt>
                <c:pt idx="8">
                  <c:v>1932.4291124999997</c:v>
                </c:pt>
                <c:pt idx="9">
                  <c:v>2262.1990374999996</c:v>
                </c:pt>
                <c:pt idx="10">
                  <c:v>2598.1612624999966</c:v>
                </c:pt>
                <c:pt idx="11">
                  <c:v>2933.5605124999965</c:v>
                </c:pt>
                <c:pt idx="12">
                  <c:v>3265.4555750000013</c:v>
                </c:pt>
                <c:pt idx="13">
                  <c:v>3589.8612375000016</c:v>
                </c:pt>
                <c:pt idx="14">
                  <c:v>3799.2374249999953</c:v>
                </c:pt>
                <c:pt idx="15">
                  <c:v>3915.9137374999978</c:v>
                </c:pt>
                <c:pt idx="16">
                  <c:v>3980.9943125000009</c:v>
                </c:pt>
                <c:pt idx="17">
                  <c:v>4035.8518250000075</c:v>
                </c:pt>
                <c:pt idx="18">
                  <c:v>4086.7189874999958</c:v>
                </c:pt>
                <c:pt idx="19">
                  <c:v>4136.8547000000008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174.06437499999979</c:v>
                </c:pt>
                <c:pt idx="2">
                  <c:v>368.1472499999997</c:v>
                </c:pt>
                <c:pt idx="3">
                  <c:v>587.9241375000006</c:v>
                </c:pt>
                <c:pt idx="4">
                  <c:v>834.8472249999993</c:v>
                </c:pt>
                <c:pt idx="5">
                  <c:v>1111.5486874999995</c:v>
                </c:pt>
                <c:pt idx="6">
                  <c:v>1412.7771250000017</c:v>
                </c:pt>
                <c:pt idx="7">
                  <c:v>1729.8446749999994</c:v>
                </c:pt>
                <c:pt idx="8">
                  <c:v>2058.9161500000027</c:v>
                </c:pt>
                <c:pt idx="9">
                  <c:v>2399.7213249999995</c:v>
                </c:pt>
                <c:pt idx="10">
                  <c:v>2745.1096374999997</c:v>
                </c:pt>
                <c:pt idx="11">
                  <c:v>3088.5202250000057</c:v>
                </c:pt>
                <c:pt idx="12">
                  <c:v>3427.0514375000016</c:v>
                </c:pt>
                <c:pt idx="13">
                  <c:v>3756.541837499999</c:v>
                </c:pt>
                <c:pt idx="14">
                  <c:v>3969.4398000000015</c:v>
                </c:pt>
                <c:pt idx="15">
                  <c:v>4088.1393500000054</c:v>
                </c:pt>
                <c:pt idx="16">
                  <c:v>4153.7643375000025</c:v>
                </c:pt>
                <c:pt idx="17">
                  <c:v>4208.7535874999994</c:v>
                </c:pt>
                <c:pt idx="18">
                  <c:v>4259.1598875000036</c:v>
                </c:pt>
                <c:pt idx="19">
                  <c:v>4308.2654749999983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176.99715000000003</c:v>
                </c:pt>
                <c:pt idx="2">
                  <c:v>373.77828750000026</c:v>
                </c:pt>
                <c:pt idx="3">
                  <c:v>596.05591250000043</c:v>
                </c:pt>
                <c:pt idx="4">
                  <c:v>845.37303749999933</c:v>
                </c:pt>
                <c:pt idx="5">
                  <c:v>1124.3186750000004</c:v>
                </c:pt>
                <c:pt idx="6">
                  <c:v>1427.3782499999998</c:v>
                </c:pt>
                <c:pt idx="7">
                  <c:v>1745.6313749999968</c:v>
                </c:pt>
                <c:pt idx="8">
                  <c:v>2075.3422750000032</c:v>
                </c:pt>
                <c:pt idx="9">
                  <c:v>2416.3025750000002</c:v>
                </c:pt>
                <c:pt idx="10">
                  <c:v>2761.3468875000017</c:v>
                </c:pt>
                <c:pt idx="11">
                  <c:v>3103.9300750000011</c:v>
                </c:pt>
                <c:pt idx="12">
                  <c:v>3441.2695999999951</c:v>
                </c:pt>
                <c:pt idx="13">
                  <c:v>3769.4223874999984</c:v>
                </c:pt>
                <c:pt idx="14">
                  <c:v>3980.9919250000016</c:v>
                </c:pt>
                <c:pt idx="15">
                  <c:v>4098.4407624999994</c:v>
                </c:pt>
                <c:pt idx="16">
                  <c:v>4162.9321375</c:v>
                </c:pt>
                <c:pt idx="17">
                  <c:v>4216.8304750000025</c:v>
                </c:pt>
                <c:pt idx="18">
                  <c:v>4266.1239500000001</c:v>
                </c:pt>
                <c:pt idx="19">
                  <c:v>4314.1029500000041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156.56118750000007</c:v>
                </c:pt>
                <c:pt idx="2">
                  <c:v>332.95682499999975</c:v>
                </c:pt>
                <c:pt idx="3">
                  <c:v>533.54191249999917</c:v>
                </c:pt>
                <c:pt idx="4">
                  <c:v>759.26517499999977</c:v>
                </c:pt>
                <c:pt idx="5">
                  <c:v>1012.6516625000006</c:v>
                </c:pt>
                <c:pt idx="6">
                  <c:v>1289.6697499999996</c:v>
                </c:pt>
                <c:pt idx="7">
                  <c:v>1583.0659624999985</c:v>
                </c:pt>
                <c:pt idx="8">
                  <c:v>1889.0394249999988</c:v>
                </c:pt>
                <c:pt idx="9">
                  <c:v>2206.7687375000005</c:v>
                </c:pt>
                <c:pt idx="10">
                  <c:v>2528.8923249999975</c:v>
                </c:pt>
                <c:pt idx="11">
                  <c:v>2848.9620250000016</c:v>
                </c:pt>
                <c:pt idx="12">
                  <c:v>3164.5121999999992</c:v>
                </c:pt>
                <c:pt idx="13">
                  <c:v>3472.5394749999978</c:v>
                </c:pt>
                <c:pt idx="14">
                  <c:v>3665.1258375000029</c:v>
                </c:pt>
                <c:pt idx="15">
                  <c:v>3765.5649500000018</c:v>
                </c:pt>
                <c:pt idx="16">
                  <c:v>3815.4751624999976</c:v>
                </c:pt>
                <c:pt idx="17">
                  <c:v>3855.4794125000017</c:v>
                </c:pt>
                <c:pt idx="18">
                  <c:v>3892.326400000004</c:v>
                </c:pt>
                <c:pt idx="19">
                  <c:v>3929.6508500000027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161.70466249999996</c:v>
                </c:pt>
                <c:pt idx="2">
                  <c:v>342.91447499999964</c:v>
                </c:pt>
                <c:pt idx="3">
                  <c:v>549.23362499999939</c:v>
                </c:pt>
                <c:pt idx="4">
                  <c:v>782.44656250000048</c:v>
                </c:pt>
                <c:pt idx="5">
                  <c:v>1045.7191374999993</c:v>
                </c:pt>
                <c:pt idx="6">
                  <c:v>1335.6101374999998</c:v>
                </c:pt>
                <c:pt idx="7">
                  <c:v>1644.951050000001</c:v>
                </c:pt>
                <c:pt idx="8">
                  <c:v>1969.736787500002</c:v>
                </c:pt>
                <c:pt idx="9">
                  <c:v>2309.1677749999949</c:v>
                </c:pt>
                <c:pt idx="10">
                  <c:v>2655.5586625000042</c:v>
                </c:pt>
                <c:pt idx="11">
                  <c:v>3001.7969374999984</c:v>
                </c:pt>
                <c:pt idx="12">
                  <c:v>3344.4485249999998</c:v>
                </c:pt>
                <c:pt idx="13">
                  <c:v>3679.0433749999993</c:v>
                </c:pt>
                <c:pt idx="14">
                  <c:v>3897.7294000000011</c:v>
                </c:pt>
                <c:pt idx="15">
                  <c:v>4022.5271999999986</c:v>
                </c:pt>
                <c:pt idx="16">
                  <c:v>4094.3468125000013</c:v>
                </c:pt>
                <c:pt idx="17">
                  <c:v>4152.5695000000014</c:v>
                </c:pt>
                <c:pt idx="18">
                  <c:v>4205.6046250000054</c:v>
                </c:pt>
                <c:pt idx="19">
                  <c:v>4257.5562375000018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Retire Coal w/SCC MidRange and No New Gas</c:v>
                </c:pt>
              </c:strCache>
            </c:strRef>
          </c:tx>
          <c:spPr>
            <a:ln w="50800">
              <a:solidFill>
                <a:srgbClr val="AD239D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177.08991250000005</c:v>
                </c:pt>
                <c:pt idx="2">
                  <c:v>374.78961249999975</c:v>
                </c:pt>
                <c:pt idx="3">
                  <c:v>599.63445000000058</c:v>
                </c:pt>
                <c:pt idx="4">
                  <c:v>853.56789999999921</c:v>
                </c:pt>
                <c:pt idx="5">
                  <c:v>1139.3616875</c:v>
                </c:pt>
                <c:pt idx="6">
                  <c:v>1451.7193374999979</c:v>
                </c:pt>
                <c:pt idx="7">
                  <c:v>1782.0598624999982</c:v>
                </c:pt>
                <c:pt idx="8">
                  <c:v>2126.6053124999999</c:v>
                </c:pt>
                <c:pt idx="9">
                  <c:v>2485.0189374999991</c:v>
                </c:pt>
                <c:pt idx="10">
                  <c:v>2850.3376750000025</c:v>
                </c:pt>
                <c:pt idx="11">
                  <c:v>3215.2583374999931</c:v>
                </c:pt>
                <c:pt idx="12">
                  <c:v>3576.5476624999956</c:v>
                </c:pt>
                <c:pt idx="13">
                  <c:v>3929.6646624999985</c:v>
                </c:pt>
                <c:pt idx="14">
                  <c:v>4166.8238375000028</c:v>
                </c:pt>
                <c:pt idx="15">
                  <c:v>4310.2335374999993</c:v>
                </c:pt>
                <c:pt idx="16">
                  <c:v>4402.6633250000004</c:v>
                </c:pt>
                <c:pt idx="17">
                  <c:v>4485.6494500000035</c:v>
                </c:pt>
                <c:pt idx="18">
                  <c:v>4563.8458874999997</c:v>
                </c:pt>
                <c:pt idx="19">
                  <c:v>4640.2514875000024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156.40596250000002</c:v>
                </c:pt>
                <c:pt idx="2">
                  <c:v>332.69739999999967</c:v>
                </c:pt>
                <c:pt idx="3">
                  <c:v>532.93602499999872</c:v>
                </c:pt>
                <c:pt idx="4">
                  <c:v>757.97051250000015</c:v>
                </c:pt>
                <c:pt idx="5">
                  <c:v>1010.2363625000012</c:v>
                </c:pt>
                <c:pt idx="6">
                  <c:v>1285.5780000000007</c:v>
                </c:pt>
                <c:pt idx="7">
                  <c:v>1576.5810499999991</c:v>
                </c:pt>
                <c:pt idx="8">
                  <c:v>1879.1362250000009</c:v>
                </c:pt>
                <c:pt idx="9">
                  <c:v>2192.167287499999</c:v>
                </c:pt>
                <c:pt idx="10">
                  <c:v>2508.0885750000007</c:v>
                </c:pt>
                <c:pt idx="11">
                  <c:v>2820.158300000001</c:v>
                </c:pt>
                <c:pt idx="12">
                  <c:v>3125.3583499999995</c:v>
                </c:pt>
                <c:pt idx="13">
                  <c:v>3419.7710625000059</c:v>
                </c:pt>
                <c:pt idx="14">
                  <c:v>3594.0311749999992</c:v>
                </c:pt>
                <c:pt idx="15">
                  <c:v>3672.1015749999942</c:v>
                </c:pt>
                <c:pt idx="16">
                  <c:v>3696.0411875000045</c:v>
                </c:pt>
                <c:pt idx="17">
                  <c:v>3711.5189625000016</c:v>
                </c:pt>
                <c:pt idx="18">
                  <c:v>3724.036800000003</c:v>
                </c:pt>
                <c:pt idx="19">
                  <c:v>3736.4208874999972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572344"/>
        <c:axId val="412572736"/>
      </c:lineChart>
      <c:catAx>
        <c:axId val="41257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2736"/>
        <c:crosses val="autoZero"/>
        <c:auto val="1"/>
        <c:lblAlgn val="ctr"/>
        <c:lblOffset val="100"/>
        <c:tickLblSkip val="5"/>
        <c:noMultiLvlLbl val="0"/>
      </c:catAx>
      <c:valAx>
        <c:axId val="412572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</a:t>
                </a:r>
                <a:r>
                  <a:rPr lang="en-US" baseline="0" dirty="0" smtClean="0"/>
                  <a:t>  Development (aMW)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2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049382716049728E-3"/>
          <c:y val="0.77040763173834037"/>
          <c:w val="0.98024691358024707"/>
          <c:h val="0.21275610740965073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4975110869762"/>
          <c:y val="2.1910155461336574E-2"/>
          <c:w val="0.73448502126889303"/>
          <c:h val="0.89994467999192362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Energy Efficiency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1">
                  <c:v>174.06437499999979</c:v>
                </c:pt>
                <c:pt idx="2">
                  <c:v>368.1472499999997</c:v>
                </c:pt>
                <c:pt idx="3">
                  <c:v>587.9241375000006</c:v>
                </c:pt>
                <c:pt idx="4">
                  <c:v>834.8472249999993</c:v>
                </c:pt>
                <c:pt idx="5">
                  <c:v>1111.5486874999995</c:v>
                </c:pt>
                <c:pt idx="6">
                  <c:v>1412.7771250000017</c:v>
                </c:pt>
                <c:pt idx="7">
                  <c:v>1729.8446749999994</c:v>
                </c:pt>
                <c:pt idx="8">
                  <c:v>2058.9161500000027</c:v>
                </c:pt>
                <c:pt idx="9">
                  <c:v>2399.7213249999995</c:v>
                </c:pt>
                <c:pt idx="10">
                  <c:v>2745.1096374999997</c:v>
                </c:pt>
                <c:pt idx="11">
                  <c:v>3088.5202250000057</c:v>
                </c:pt>
                <c:pt idx="12">
                  <c:v>3427.0514375000016</c:v>
                </c:pt>
                <c:pt idx="13">
                  <c:v>3756.541837499999</c:v>
                </c:pt>
                <c:pt idx="14">
                  <c:v>3969.4398000000015</c:v>
                </c:pt>
                <c:pt idx="15">
                  <c:v>4088.1393500000054</c:v>
                </c:pt>
                <c:pt idx="16">
                  <c:v>4153.7643375000025</c:v>
                </c:pt>
                <c:pt idx="17">
                  <c:v>4208.7535874999994</c:v>
                </c:pt>
                <c:pt idx="18">
                  <c:v>4259.1598875000036</c:v>
                </c:pt>
                <c:pt idx="19">
                  <c:v>4308.2654749999983</c:v>
                </c:pt>
                <c:pt idx="20">
                  <c:v>4356.9572875000013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Natural Gas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13.77875</c:v>
                </c:pt>
                <c:pt idx="11">
                  <c:v>55.7575</c:v>
                </c:pt>
                <c:pt idx="12">
                  <c:v>58.182500000000012</c:v>
                </c:pt>
                <c:pt idx="13">
                  <c:v>60.567500000000003</c:v>
                </c:pt>
                <c:pt idx="14">
                  <c:v>107.00624999999999</c:v>
                </c:pt>
                <c:pt idx="15">
                  <c:v>237.24499999999998</c:v>
                </c:pt>
                <c:pt idx="16">
                  <c:v>371.32</c:v>
                </c:pt>
                <c:pt idx="17">
                  <c:v>706.97500000000002</c:v>
                </c:pt>
                <c:pt idx="18">
                  <c:v>824.1262499999998</c:v>
                </c:pt>
                <c:pt idx="19">
                  <c:v>1104.0137500000001</c:v>
                </c:pt>
                <c:pt idx="20">
                  <c:v>1109.3612499999995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Sheet1!$B$4:$V$4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0.10875000000000003</c:v>
                </c:pt>
                <c:pt idx="13">
                  <c:v>0.78</c:v>
                </c:pt>
                <c:pt idx="14">
                  <c:v>2.0724999999999989</c:v>
                </c:pt>
                <c:pt idx="15">
                  <c:v>3.94875</c:v>
                </c:pt>
                <c:pt idx="16">
                  <c:v>6.5</c:v>
                </c:pt>
                <c:pt idx="17">
                  <c:v>8.7912499999999998</c:v>
                </c:pt>
                <c:pt idx="18">
                  <c:v>34.285000000000011</c:v>
                </c:pt>
                <c:pt idx="19">
                  <c:v>44.402500000000003</c:v>
                </c:pt>
                <c:pt idx="20">
                  <c:v>72.959999999999994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Sheet1!$B$5:$V$5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6.0000000000002288E-2</c:v>
                </c:pt>
                <c:pt idx="5">
                  <c:v>9.0000000000003452E-2</c:v>
                </c:pt>
                <c:pt idx="6">
                  <c:v>9.0000000000003452E-2</c:v>
                </c:pt>
                <c:pt idx="7">
                  <c:v>0.14249999999999838</c:v>
                </c:pt>
                <c:pt idx="8">
                  <c:v>0.24375000000000571</c:v>
                </c:pt>
                <c:pt idx="9">
                  <c:v>0.33374999999999505</c:v>
                </c:pt>
                <c:pt idx="10">
                  <c:v>0.377499999999998</c:v>
                </c:pt>
                <c:pt idx="11">
                  <c:v>0.42249999999999965</c:v>
                </c:pt>
                <c:pt idx="12">
                  <c:v>0.53000000000000114</c:v>
                </c:pt>
                <c:pt idx="13">
                  <c:v>1.3474999999999961</c:v>
                </c:pt>
                <c:pt idx="14">
                  <c:v>3.3149999999999977</c:v>
                </c:pt>
                <c:pt idx="15">
                  <c:v>6.4962500000000034</c:v>
                </c:pt>
                <c:pt idx="16">
                  <c:v>11.653750000000002</c:v>
                </c:pt>
                <c:pt idx="17">
                  <c:v>17.941249999999986</c:v>
                </c:pt>
                <c:pt idx="18">
                  <c:v>25.33000000000002</c:v>
                </c:pt>
                <c:pt idx="19">
                  <c:v>33.349999999999994</c:v>
                </c:pt>
                <c:pt idx="20">
                  <c:v>41.436250000000001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Sheet1!$B$6:$V$6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2.2399999999997808</c:v>
                </c:pt>
                <c:pt idx="5">
                  <c:v>3.11999999999989</c:v>
                </c:pt>
                <c:pt idx="6">
                  <c:v>3.11999999999989</c:v>
                </c:pt>
                <c:pt idx="7">
                  <c:v>3.11999999999989</c:v>
                </c:pt>
                <c:pt idx="8">
                  <c:v>3.11999999999989</c:v>
                </c:pt>
                <c:pt idx="9">
                  <c:v>3.11999999999989</c:v>
                </c:pt>
                <c:pt idx="10">
                  <c:v>3.11999999999989</c:v>
                </c:pt>
                <c:pt idx="11">
                  <c:v>3.11999999999989</c:v>
                </c:pt>
                <c:pt idx="12">
                  <c:v>3.11999999999989</c:v>
                </c:pt>
                <c:pt idx="13">
                  <c:v>3.11999999999989</c:v>
                </c:pt>
                <c:pt idx="14">
                  <c:v>3.11999999999989</c:v>
                </c:pt>
                <c:pt idx="15">
                  <c:v>3.11999999999989</c:v>
                </c:pt>
                <c:pt idx="16">
                  <c:v>3.1437500000001819</c:v>
                </c:pt>
                <c:pt idx="17">
                  <c:v>3.2800000000002001</c:v>
                </c:pt>
                <c:pt idx="18">
                  <c:v>3.3287500000001273</c:v>
                </c:pt>
                <c:pt idx="19">
                  <c:v>3.4487500000000182</c:v>
                </c:pt>
                <c:pt idx="20">
                  <c:v>4.1249999999999973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258024"/>
        <c:axId val="411259200"/>
      </c:areaChart>
      <c:catAx>
        <c:axId val="411258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259200"/>
        <c:crosses val="autoZero"/>
        <c:auto val="1"/>
        <c:lblAlgn val="ctr"/>
        <c:lblOffset val="100"/>
        <c:tickLblSkip val="5"/>
        <c:noMultiLvlLbl val="0"/>
      </c:catAx>
      <c:valAx>
        <c:axId val="411259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Cumulative Resource Development  </a:t>
                </a:r>
                <a:r>
                  <a:rPr lang="en-US" dirty="0" smtClean="0"/>
                  <a:t>(aMW)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8.2095295780335184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1125802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02705599300087"/>
          <c:y val="7.0280637997173197E-4"/>
          <c:w val="0.40078346456692915"/>
          <c:h val="0.324803149606299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65719502453497"/>
          <c:y val="3.5664346304538019E-2"/>
          <c:w val="0.84240077598995777"/>
          <c:h val="0.688097303054509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36.78125</c:v>
                </c:pt>
                <c:pt idx="2">
                  <c:v>38.227500000000013</c:v>
                </c:pt>
                <c:pt idx="3">
                  <c:v>39.935000000000002</c:v>
                </c:pt>
                <c:pt idx="4">
                  <c:v>41.026250000000012</c:v>
                </c:pt>
                <c:pt idx="5">
                  <c:v>42.01</c:v>
                </c:pt>
                <c:pt idx="6">
                  <c:v>37.785000000000011</c:v>
                </c:pt>
                <c:pt idx="7">
                  <c:v>37.445</c:v>
                </c:pt>
                <c:pt idx="8">
                  <c:v>37.585000000000001</c:v>
                </c:pt>
                <c:pt idx="9">
                  <c:v>37.370000000000005</c:v>
                </c:pt>
                <c:pt idx="10">
                  <c:v>34.268750000000018</c:v>
                </c:pt>
                <c:pt idx="11">
                  <c:v>33.426250000000003</c:v>
                </c:pt>
                <c:pt idx="12">
                  <c:v>32.897500000000001</c:v>
                </c:pt>
                <c:pt idx="13">
                  <c:v>33.178750000000015</c:v>
                </c:pt>
                <c:pt idx="14">
                  <c:v>33.537500000000001</c:v>
                </c:pt>
                <c:pt idx="15">
                  <c:v>33.705000000000013</c:v>
                </c:pt>
                <c:pt idx="16">
                  <c:v>34.262500000000017</c:v>
                </c:pt>
                <c:pt idx="17">
                  <c:v>34.996250000000003</c:v>
                </c:pt>
                <c:pt idx="18">
                  <c:v>35.457499999999996</c:v>
                </c:pt>
                <c:pt idx="19">
                  <c:v>36.202500000000015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18.472499999999989</c:v>
                </c:pt>
                <c:pt idx="2">
                  <c:v>18.943749999999987</c:v>
                </c:pt>
                <c:pt idx="3">
                  <c:v>19.5075</c:v>
                </c:pt>
                <c:pt idx="4">
                  <c:v>19.50375</c:v>
                </c:pt>
                <c:pt idx="5">
                  <c:v>20.153749999999988</c:v>
                </c:pt>
                <c:pt idx="6">
                  <c:v>18.806249999999988</c:v>
                </c:pt>
                <c:pt idx="7">
                  <c:v>18.721250000000001</c:v>
                </c:pt>
                <c:pt idx="8">
                  <c:v>18.635000000000005</c:v>
                </c:pt>
                <c:pt idx="9">
                  <c:v>18.355</c:v>
                </c:pt>
                <c:pt idx="10">
                  <c:v>17.641249999999992</c:v>
                </c:pt>
                <c:pt idx="11">
                  <c:v>17.715</c:v>
                </c:pt>
                <c:pt idx="12">
                  <c:v>17.37875</c:v>
                </c:pt>
                <c:pt idx="13">
                  <c:v>17.59249999999999</c:v>
                </c:pt>
                <c:pt idx="14">
                  <c:v>18.23</c:v>
                </c:pt>
                <c:pt idx="15">
                  <c:v>18.636250000000008</c:v>
                </c:pt>
                <c:pt idx="16">
                  <c:v>19.098749999999985</c:v>
                </c:pt>
                <c:pt idx="17">
                  <c:v>19.584999999999994</c:v>
                </c:pt>
                <c:pt idx="18">
                  <c:v>20.072500000000002</c:v>
                </c:pt>
                <c:pt idx="19">
                  <c:v>20.893750000000001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36.763750000000016</c:v>
                </c:pt>
                <c:pt idx="2">
                  <c:v>38.162500000000016</c:v>
                </c:pt>
                <c:pt idx="3">
                  <c:v>39.8675</c:v>
                </c:pt>
                <c:pt idx="4">
                  <c:v>40.825000000000003</c:v>
                </c:pt>
                <c:pt idx="5">
                  <c:v>41.760000000000012</c:v>
                </c:pt>
                <c:pt idx="6">
                  <c:v>37.503750000000011</c:v>
                </c:pt>
                <c:pt idx="7">
                  <c:v>37.098750000000017</c:v>
                </c:pt>
                <c:pt idx="8">
                  <c:v>37.173750000000013</c:v>
                </c:pt>
                <c:pt idx="9">
                  <c:v>37.08</c:v>
                </c:pt>
                <c:pt idx="10">
                  <c:v>19.177499999999991</c:v>
                </c:pt>
                <c:pt idx="11">
                  <c:v>13.008750000000001</c:v>
                </c:pt>
                <c:pt idx="12">
                  <c:v>12.59</c:v>
                </c:pt>
                <c:pt idx="13">
                  <c:v>12.643750000000001</c:v>
                </c:pt>
                <c:pt idx="14">
                  <c:v>13.082500000000003</c:v>
                </c:pt>
                <c:pt idx="15">
                  <c:v>13.405000000000003</c:v>
                </c:pt>
                <c:pt idx="16">
                  <c:v>14.162500000000003</c:v>
                </c:pt>
                <c:pt idx="17">
                  <c:v>14.244999999999999</c:v>
                </c:pt>
                <c:pt idx="18">
                  <c:v>14.7</c:v>
                </c:pt>
                <c:pt idx="19">
                  <c:v>15.797500000000001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36.785000000000011</c:v>
                </c:pt>
                <c:pt idx="2">
                  <c:v>38.226250000000014</c:v>
                </c:pt>
                <c:pt idx="3">
                  <c:v>39.966250000000002</c:v>
                </c:pt>
                <c:pt idx="4">
                  <c:v>41.08625</c:v>
                </c:pt>
                <c:pt idx="5">
                  <c:v>42.065000000000012</c:v>
                </c:pt>
                <c:pt idx="6">
                  <c:v>37.865000000000002</c:v>
                </c:pt>
                <c:pt idx="7">
                  <c:v>37.518750000000011</c:v>
                </c:pt>
                <c:pt idx="8">
                  <c:v>37.695000000000014</c:v>
                </c:pt>
                <c:pt idx="9">
                  <c:v>37.726250000000014</c:v>
                </c:pt>
                <c:pt idx="10">
                  <c:v>19.621250000000007</c:v>
                </c:pt>
                <c:pt idx="11">
                  <c:v>13.522500000000004</c:v>
                </c:pt>
                <c:pt idx="12">
                  <c:v>13.09125</c:v>
                </c:pt>
                <c:pt idx="13">
                  <c:v>13.155000000000003</c:v>
                </c:pt>
                <c:pt idx="14">
                  <c:v>13.43375</c:v>
                </c:pt>
                <c:pt idx="15">
                  <c:v>13.49</c:v>
                </c:pt>
                <c:pt idx="16">
                  <c:v>13.870000000000003</c:v>
                </c:pt>
                <c:pt idx="17">
                  <c:v>14.075000000000003</c:v>
                </c:pt>
                <c:pt idx="18">
                  <c:v>14.45875</c:v>
                </c:pt>
                <c:pt idx="19">
                  <c:v>15.64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18.474999999999994</c:v>
                </c:pt>
                <c:pt idx="2">
                  <c:v>18.959999999999994</c:v>
                </c:pt>
                <c:pt idx="3">
                  <c:v>19.53</c:v>
                </c:pt>
                <c:pt idx="4">
                  <c:v>19.546250000000001</c:v>
                </c:pt>
                <c:pt idx="5">
                  <c:v>20.208749999999981</c:v>
                </c:pt>
                <c:pt idx="6">
                  <c:v>19.0275</c:v>
                </c:pt>
                <c:pt idx="7">
                  <c:v>18.988749999999985</c:v>
                </c:pt>
                <c:pt idx="8">
                  <c:v>18.95</c:v>
                </c:pt>
                <c:pt idx="9">
                  <c:v>19.276250000000001</c:v>
                </c:pt>
                <c:pt idx="10">
                  <c:v>16.70249999999999</c:v>
                </c:pt>
                <c:pt idx="11">
                  <c:v>15.38</c:v>
                </c:pt>
                <c:pt idx="12">
                  <c:v>15.061250000000001</c:v>
                </c:pt>
                <c:pt idx="13">
                  <c:v>15.08625</c:v>
                </c:pt>
                <c:pt idx="14">
                  <c:v>15.392500000000004</c:v>
                </c:pt>
                <c:pt idx="15">
                  <c:v>15.53</c:v>
                </c:pt>
                <c:pt idx="16">
                  <c:v>15.84375</c:v>
                </c:pt>
                <c:pt idx="17">
                  <c:v>16.083749999999981</c:v>
                </c:pt>
                <c:pt idx="18">
                  <c:v>16.561250000000001</c:v>
                </c:pt>
                <c:pt idx="19">
                  <c:v>17.873750000000001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Retire Coal w/SCC MidRange and No New Gas</c:v>
                </c:pt>
              </c:strCache>
            </c:strRef>
          </c:tx>
          <c:spPr>
            <a:ln w="50800">
              <a:solidFill>
                <a:srgbClr val="AD239D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18.472499999999989</c:v>
                </c:pt>
                <c:pt idx="2">
                  <c:v>18.938749999999985</c:v>
                </c:pt>
                <c:pt idx="3">
                  <c:v>19.50375</c:v>
                </c:pt>
                <c:pt idx="4">
                  <c:v>19.49625</c:v>
                </c:pt>
                <c:pt idx="5">
                  <c:v>20.122499999999988</c:v>
                </c:pt>
                <c:pt idx="6">
                  <c:v>18.71875</c:v>
                </c:pt>
                <c:pt idx="7">
                  <c:v>18.613750000000007</c:v>
                </c:pt>
                <c:pt idx="8">
                  <c:v>18.41</c:v>
                </c:pt>
                <c:pt idx="9">
                  <c:v>17.703749999999985</c:v>
                </c:pt>
                <c:pt idx="10">
                  <c:v>13.516250000000001</c:v>
                </c:pt>
                <c:pt idx="11">
                  <c:v>11.360000000000003</c:v>
                </c:pt>
                <c:pt idx="12">
                  <c:v>11.0075</c:v>
                </c:pt>
                <c:pt idx="13">
                  <c:v>10.751250000000001</c:v>
                </c:pt>
                <c:pt idx="14">
                  <c:v>10.80875</c:v>
                </c:pt>
                <c:pt idx="15">
                  <c:v>10.56</c:v>
                </c:pt>
                <c:pt idx="16">
                  <c:v>10.59125</c:v>
                </c:pt>
                <c:pt idx="17">
                  <c:v>10.57375</c:v>
                </c:pt>
                <c:pt idx="18">
                  <c:v>10.421250000000001</c:v>
                </c:pt>
                <c:pt idx="19">
                  <c:v>9.7349999999999994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36.78125</c:v>
                </c:pt>
                <c:pt idx="1">
                  <c:v>36.785000000000011</c:v>
                </c:pt>
                <c:pt idx="2">
                  <c:v>38.222500000000018</c:v>
                </c:pt>
                <c:pt idx="3">
                  <c:v>39.905000000000001</c:v>
                </c:pt>
                <c:pt idx="4">
                  <c:v>40.901249999999997</c:v>
                </c:pt>
                <c:pt idx="5">
                  <c:v>41.78125</c:v>
                </c:pt>
                <c:pt idx="6">
                  <c:v>34.313749999999999</c:v>
                </c:pt>
                <c:pt idx="7">
                  <c:v>32.746250000000003</c:v>
                </c:pt>
                <c:pt idx="8">
                  <c:v>31.40625</c:v>
                </c:pt>
                <c:pt idx="9">
                  <c:v>29.742499999999989</c:v>
                </c:pt>
                <c:pt idx="10">
                  <c:v>26.2</c:v>
                </c:pt>
                <c:pt idx="11">
                  <c:v>22.66375</c:v>
                </c:pt>
                <c:pt idx="12">
                  <c:v>21.052499999999984</c:v>
                </c:pt>
                <c:pt idx="13">
                  <c:v>21.298749999999981</c:v>
                </c:pt>
                <c:pt idx="14">
                  <c:v>21.678750000000001</c:v>
                </c:pt>
                <c:pt idx="15">
                  <c:v>22.348749999999985</c:v>
                </c:pt>
                <c:pt idx="16">
                  <c:v>23.186250000000001</c:v>
                </c:pt>
                <c:pt idx="17">
                  <c:v>24.305</c:v>
                </c:pt>
                <c:pt idx="18">
                  <c:v>25.2</c:v>
                </c:pt>
                <c:pt idx="19">
                  <c:v>26.34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573520"/>
        <c:axId val="412573912"/>
      </c:lineChart>
      <c:catAx>
        <c:axId val="41257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3912"/>
        <c:crosses val="autoZero"/>
        <c:auto val="1"/>
        <c:lblAlgn val="ctr"/>
        <c:lblOffset val="100"/>
        <c:tickLblSkip val="5"/>
        <c:noMultiLvlLbl val="0"/>
      </c:catAx>
      <c:valAx>
        <c:axId val="412573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Carbon Dioxide</a:t>
                </a:r>
                <a:r>
                  <a:rPr lang="en-US" baseline="0" dirty="0" smtClean="0"/>
                  <a:t> Emissions </a:t>
                </a:r>
              </a:p>
              <a:p>
                <a:pPr>
                  <a:defRPr/>
                </a:pPr>
                <a:r>
                  <a:rPr lang="en-US" baseline="0" dirty="0" smtClean="0"/>
                  <a:t>(MMT)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2573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049382716049693E-3"/>
          <c:y val="0.79760945642664238"/>
          <c:w val="0.98024691358024707"/>
          <c:h val="0.18555441439385295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95756393282699"/>
          <c:y val="8.2280001458150995E-2"/>
          <c:w val="0.7624241051726941"/>
          <c:h val="0.7948804316127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Present Value Average System Cost (2012$)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Existing Policy</c:v>
                </c:pt>
                <c:pt idx="1">
                  <c:v>Retire Coal</c:v>
                </c:pt>
                <c:pt idx="2">
                  <c:v>SCC - Mid-Range</c:v>
                </c:pt>
                <c:pt idx="3">
                  <c:v> Retire Coal w/SCC_MidRange </c:v>
                </c:pt>
                <c:pt idx="4">
                  <c:v> Retire Coal w/SCC_MidRange &amp; No New Gas 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82</c:v>
                </c:pt>
                <c:pt idx="1">
                  <c:v>98</c:v>
                </c:pt>
                <c:pt idx="2">
                  <c:v>78</c:v>
                </c:pt>
                <c:pt idx="3">
                  <c:v>91</c:v>
                </c:pt>
                <c:pt idx="4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574696"/>
        <c:axId val="4125750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Cumulative CO2 Emission Reduction Over Existing Policy Scenario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5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</c:spPr>
          </c:marker>
          <c:dPt>
            <c:idx val="0"/>
            <c:marker>
              <c:symbol val="none"/>
            </c:marker>
            <c:bubble3D val="0"/>
          </c:dPt>
          <c:cat>
            <c:strRef>
              <c:f>Sheet1!$A$2:$A$6</c:f>
              <c:strCache>
                <c:ptCount val="5"/>
                <c:pt idx="0">
                  <c:v>Existing Policy</c:v>
                </c:pt>
                <c:pt idx="1">
                  <c:v>Retire Coal</c:v>
                </c:pt>
                <c:pt idx="2">
                  <c:v>SCC - Mid-Range</c:v>
                </c:pt>
                <c:pt idx="3">
                  <c:v> Retire Coal w/SCC_MidRange </c:v>
                </c:pt>
                <c:pt idx="4">
                  <c:v> Retire Coal w/SCC_MidRange &amp; No New Gas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197</c:v>
                </c:pt>
                <c:pt idx="2">
                  <c:v>351</c:v>
                </c:pt>
                <c:pt idx="3">
                  <c:v>377</c:v>
                </c:pt>
                <c:pt idx="4">
                  <c:v>430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575872"/>
        <c:axId val="412575480"/>
      </c:lineChart>
      <c:catAx>
        <c:axId val="412574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2575088"/>
        <c:crosses val="autoZero"/>
        <c:auto val="1"/>
        <c:lblAlgn val="ctr"/>
        <c:lblOffset val="100"/>
        <c:noMultiLvlLbl val="0"/>
      </c:catAx>
      <c:valAx>
        <c:axId val="412575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Present Value System Cost  </a:t>
                </a:r>
              </a:p>
              <a:p>
                <a:pPr>
                  <a:defRPr/>
                </a:pPr>
                <a:r>
                  <a:rPr lang="en-US"/>
                  <a:t>(billion 2012$)</a:t>
                </a:r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crossAx val="412574696"/>
        <c:crosses val="autoZero"/>
        <c:crossBetween val="between"/>
      </c:valAx>
      <c:valAx>
        <c:axId val="4125754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Emssion Reduction (MMT)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2575872"/>
        <c:crosses val="max"/>
        <c:crossBetween val="between"/>
      </c:valAx>
      <c:catAx>
        <c:axId val="41257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25754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4098750377441763"/>
          <c:y val="2.9410970367834455E-2"/>
          <c:w val="0.6369040484983628"/>
          <c:h val="0.1234674832312627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5046277110098"/>
          <c:y val="4.2977072718851317E-2"/>
          <c:w val="0.80479841061533974"/>
          <c:h val="0.863201253069172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Medium Load Forecast - Pre-Energy Efficiency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4"/>
            <c:bubble3D val="0"/>
          </c:dPt>
          <c:cat>
            <c:strRef>
              <c:f>Sheet1!$B$6:$V$6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Sheet1!$B$7:$V$7</c:f>
              <c:numCache>
                <c:formatCode>_(* #,##0_);_(* \(#,##0\);_(* "-"??_);_(@_)</c:formatCode>
                <c:ptCount val="21"/>
                <c:pt idx="0">
                  <c:v>20560.249999999996</c:v>
                </c:pt>
                <c:pt idx="1">
                  <c:v>20722.260265280001</c:v>
                </c:pt>
                <c:pt idx="2">
                  <c:v>20886.803551789999</c:v>
                </c:pt>
                <c:pt idx="3">
                  <c:v>21272.341265715004</c:v>
                </c:pt>
                <c:pt idx="4">
                  <c:v>21530.351228720003</c:v>
                </c:pt>
                <c:pt idx="5">
                  <c:v>21748.122844450001</c:v>
                </c:pt>
                <c:pt idx="6">
                  <c:v>21962.024522199998</c:v>
                </c:pt>
                <c:pt idx="7">
                  <c:v>22183.54445782</c:v>
                </c:pt>
                <c:pt idx="8">
                  <c:v>22420.674035619999</c:v>
                </c:pt>
                <c:pt idx="9">
                  <c:v>22674.079292169998</c:v>
                </c:pt>
                <c:pt idx="10">
                  <c:v>22934.0128076</c:v>
                </c:pt>
                <c:pt idx="11">
                  <c:v>23202.156478450008</c:v>
                </c:pt>
                <c:pt idx="12">
                  <c:v>23483.300283620003</c:v>
                </c:pt>
                <c:pt idx="13">
                  <c:v>23780.149311130001</c:v>
                </c:pt>
                <c:pt idx="14">
                  <c:v>24005.83230821</c:v>
                </c:pt>
                <c:pt idx="15">
                  <c:v>24266.443567525002</c:v>
                </c:pt>
                <c:pt idx="16">
                  <c:v>24528.29693072</c:v>
                </c:pt>
                <c:pt idx="17">
                  <c:v>24829.292602115002</c:v>
                </c:pt>
                <c:pt idx="18">
                  <c:v>25154.116439140005</c:v>
                </c:pt>
                <c:pt idx="19">
                  <c:v>25488.933686569995</c:v>
                </c:pt>
                <c:pt idx="20">
                  <c:v>25818.2773433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Load Reduction from Federal Standards Adopted Since 6th Plan</c:v>
                </c:pt>
              </c:strCache>
            </c:strRef>
          </c:tx>
          <c:spPr>
            <a:ln>
              <a:solidFill>
                <a:schemeClr val="accent5">
                  <a:lumMod val="75000"/>
                  <a:lumOff val="2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Sheet1!$B$6:$V$6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Sheet1!$B$8:$V$8</c:f>
              <c:numCache>
                <c:formatCode>_(* #,##0_);_(* \(#,##0\);_(* "-"??_);_(@_)</c:formatCode>
                <c:ptCount val="21"/>
                <c:pt idx="0">
                  <c:v>20560.249999999996</c:v>
                </c:pt>
                <c:pt idx="1">
                  <c:v>20660.311874999999</c:v>
                </c:pt>
                <c:pt idx="2">
                  <c:v>20744.882249999999</c:v>
                </c:pt>
                <c:pt idx="3">
                  <c:v>21053.554137500003</c:v>
                </c:pt>
                <c:pt idx="4">
                  <c:v>21213.424725000001</c:v>
                </c:pt>
                <c:pt idx="5">
                  <c:v>21338.966187499998</c:v>
                </c:pt>
                <c:pt idx="6">
                  <c:v>21474.400874999999</c:v>
                </c:pt>
                <c:pt idx="7">
                  <c:v>21620.714674999999</c:v>
                </c:pt>
                <c:pt idx="8">
                  <c:v>21784.8024</c:v>
                </c:pt>
                <c:pt idx="9">
                  <c:v>21967.253825</c:v>
                </c:pt>
                <c:pt idx="10">
                  <c:v>22157.683387500001</c:v>
                </c:pt>
                <c:pt idx="11">
                  <c:v>22357.667725000007</c:v>
                </c:pt>
                <c:pt idx="12">
                  <c:v>22571.680187500002</c:v>
                </c:pt>
                <c:pt idx="13">
                  <c:v>22802.289337499999</c:v>
                </c:pt>
                <c:pt idx="14">
                  <c:v>22963.36105</c:v>
                </c:pt>
                <c:pt idx="15">
                  <c:v>23160.288100000005</c:v>
                </c:pt>
                <c:pt idx="16">
                  <c:v>23362.154337500004</c:v>
                </c:pt>
                <c:pt idx="17">
                  <c:v>23605.7348375</c:v>
                </c:pt>
                <c:pt idx="18">
                  <c:v>23874.802387500007</c:v>
                </c:pt>
                <c:pt idx="19">
                  <c:v>24155.357974999995</c:v>
                </c:pt>
                <c:pt idx="20">
                  <c:v>24431.9247875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Load Growth Met with Energy Efficiency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Sheet1!$B$6:$V$6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Sheet1!$B$9:$V$9</c:f>
              <c:numCache>
                <c:formatCode>_(* #,##0_);_(* \(#,##0\);_(* "-"??_);_(@_)</c:formatCode>
                <c:ptCount val="21"/>
                <c:pt idx="0">
                  <c:v>20560.249999999996</c:v>
                </c:pt>
                <c:pt idx="1">
                  <c:v>20486.247500000001</c:v>
                </c:pt>
                <c:pt idx="2">
                  <c:v>20376.735000000001</c:v>
                </c:pt>
                <c:pt idx="3">
                  <c:v>20465.63</c:v>
                </c:pt>
                <c:pt idx="4">
                  <c:v>20378.577499999999</c:v>
                </c:pt>
                <c:pt idx="5">
                  <c:v>20227.4175</c:v>
                </c:pt>
                <c:pt idx="6">
                  <c:v>20061.623749999999</c:v>
                </c:pt>
                <c:pt idx="7">
                  <c:v>19890.87</c:v>
                </c:pt>
                <c:pt idx="8">
                  <c:v>19725.88625</c:v>
                </c:pt>
                <c:pt idx="9">
                  <c:v>19567.532500000001</c:v>
                </c:pt>
                <c:pt idx="10">
                  <c:v>19412.57375</c:v>
                </c:pt>
                <c:pt idx="11">
                  <c:v>19269.147499999999</c:v>
                </c:pt>
                <c:pt idx="12">
                  <c:v>19144.62875</c:v>
                </c:pt>
                <c:pt idx="13">
                  <c:v>19045.747500000001</c:v>
                </c:pt>
                <c:pt idx="14">
                  <c:v>18993.921249999999</c:v>
                </c:pt>
                <c:pt idx="15">
                  <c:v>19072.14875</c:v>
                </c:pt>
                <c:pt idx="16">
                  <c:v>19208.39</c:v>
                </c:pt>
                <c:pt idx="17">
                  <c:v>19396.981250000001</c:v>
                </c:pt>
                <c:pt idx="18">
                  <c:v>19615.642500000002</c:v>
                </c:pt>
                <c:pt idx="19">
                  <c:v>19847.092499999999</c:v>
                </c:pt>
                <c:pt idx="20">
                  <c:v>20074.967499999999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210344"/>
        <c:axId val="417210736"/>
      </c:lineChart>
      <c:catAx>
        <c:axId val="417210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210736"/>
        <c:crosses val="autoZero"/>
        <c:auto val="1"/>
        <c:lblAlgn val="ctr"/>
        <c:lblOffset val="100"/>
        <c:tickLblSkip val="5"/>
        <c:noMultiLvlLbl val="0"/>
      </c:catAx>
      <c:valAx>
        <c:axId val="417210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Regional Load (Average Megawatts)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17210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365151724455495"/>
          <c:y val="0.60254342288096341"/>
          <c:w val="0.75980873918537961"/>
          <c:h val="0.219799974599949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4071400797125"/>
          <c:y val="4.4861391929187387E-2"/>
          <c:w val="0.76761482939632564"/>
          <c:h val="0.8676831480623747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Actual Loads</c:v>
                </c:pt>
              </c:strCache>
            </c:strRef>
          </c:tx>
          <c:spPr>
            <a:ln w="53975">
              <a:solidFill>
                <a:schemeClr val="accent5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Sheet1!$A$2:$A$36</c:f>
              <c:numCache>
                <c:formatCode>0</c:formatCode>
                <c:ptCount val="3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 formatCode="General">
                  <c:v>2010</c:v>
                </c:pt>
                <c:pt idx="10" formatCode="General">
                  <c:v>2011</c:v>
                </c:pt>
                <c:pt idx="11" formatCode="General">
                  <c:v>2012</c:v>
                </c:pt>
                <c:pt idx="12" formatCode="General">
                  <c:v>2013</c:v>
                </c:pt>
                <c:pt idx="13" formatCode="General">
                  <c:v>2014</c:v>
                </c:pt>
                <c:pt idx="14" formatCode="General">
                  <c:v>2015</c:v>
                </c:pt>
                <c:pt idx="15" formatCode="General">
                  <c:v>2016</c:v>
                </c:pt>
                <c:pt idx="16" formatCode="General">
                  <c:v>2017</c:v>
                </c:pt>
                <c:pt idx="17" formatCode="General">
                  <c:v>2018</c:v>
                </c:pt>
                <c:pt idx="18" formatCode="General">
                  <c:v>2019</c:v>
                </c:pt>
                <c:pt idx="19" formatCode="General">
                  <c:v>2020</c:v>
                </c:pt>
                <c:pt idx="20" formatCode="General">
                  <c:v>2021</c:v>
                </c:pt>
                <c:pt idx="21" formatCode="General">
                  <c:v>2022</c:v>
                </c:pt>
                <c:pt idx="22" formatCode="General">
                  <c:v>2023</c:v>
                </c:pt>
                <c:pt idx="23" formatCode="General">
                  <c:v>2024</c:v>
                </c:pt>
                <c:pt idx="24" formatCode="General">
                  <c:v>2025</c:v>
                </c:pt>
                <c:pt idx="25" formatCode="General">
                  <c:v>2026</c:v>
                </c:pt>
                <c:pt idx="26" formatCode="General">
                  <c:v>2027</c:v>
                </c:pt>
                <c:pt idx="27" formatCode="General">
                  <c:v>2028</c:v>
                </c:pt>
                <c:pt idx="28" formatCode="General">
                  <c:v>2029</c:v>
                </c:pt>
                <c:pt idx="29" formatCode="General">
                  <c:v>2030</c:v>
                </c:pt>
                <c:pt idx="30" formatCode="General">
                  <c:v>2031</c:v>
                </c:pt>
                <c:pt idx="31" formatCode="General">
                  <c:v>2032</c:v>
                </c:pt>
                <c:pt idx="32" formatCode="General">
                  <c:v>2033</c:v>
                </c:pt>
                <c:pt idx="33" formatCode="General">
                  <c:v>2034</c:v>
                </c:pt>
                <c:pt idx="34" formatCode="General">
                  <c:v>2035</c:v>
                </c:pt>
              </c:numCache>
            </c:numRef>
          </c:cat>
          <c:val>
            <c:numRef>
              <c:f>Sheet1!$B$2:$B$36</c:f>
              <c:numCache>
                <c:formatCode>#,##0</c:formatCode>
                <c:ptCount val="35"/>
                <c:pt idx="0">
                  <c:v>19337.075999565415</c:v>
                </c:pt>
                <c:pt idx="1">
                  <c:v>19924.587887857011</c:v>
                </c:pt>
                <c:pt idx="2">
                  <c:v>20016.427711338751</c:v>
                </c:pt>
                <c:pt idx="3">
                  <c:v>20101.514561107935</c:v>
                </c:pt>
                <c:pt idx="4">
                  <c:v>20422.251782414573</c:v>
                </c:pt>
                <c:pt idx="5">
                  <c:v>20678.127565618885</c:v>
                </c:pt>
                <c:pt idx="6">
                  <c:v>21121.350026012835</c:v>
                </c:pt>
                <c:pt idx="7">
                  <c:v>21186.775653644185</c:v>
                </c:pt>
                <c:pt idx="8">
                  <c:v>20680.024152223563</c:v>
                </c:pt>
                <c:pt idx="9">
                  <c:v>20617.310363514687</c:v>
                </c:pt>
                <c:pt idx="10">
                  <c:v>20767.066098313735</c:v>
                </c:pt>
                <c:pt idx="11">
                  <c:v>20945.055804783802</c:v>
                </c:pt>
                <c:pt idx="12">
                  <c:v>20998.562716072334</c:v>
                </c:pt>
                <c:pt idx="13">
                  <c:v>21163.564676974493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6th Plan Load After Energy Efficiency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Sheet1!$A$2:$A$36</c:f>
              <c:numCache>
                <c:formatCode>0</c:formatCode>
                <c:ptCount val="3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 formatCode="General">
                  <c:v>2010</c:v>
                </c:pt>
                <c:pt idx="10" formatCode="General">
                  <c:v>2011</c:v>
                </c:pt>
                <c:pt idx="11" formatCode="General">
                  <c:v>2012</c:v>
                </c:pt>
                <c:pt idx="12" formatCode="General">
                  <c:v>2013</c:v>
                </c:pt>
                <c:pt idx="13" formatCode="General">
                  <c:v>2014</c:v>
                </c:pt>
                <c:pt idx="14" formatCode="General">
                  <c:v>2015</c:v>
                </c:pt>
                <c:pt idx="15" formatCode="General">
                  <c:v>2016</c:v>
                </c:pt>
                <c:pt idx="16" formatCode="General">
                  <c:v>2017</c:v>
                </c:pt>
                <c:pt idx="17" formatCode="General">
                  <c:v>2018</c:v>
                </c:pt>
                <c:pt idx="18" formatCode="General">
                  <c:v>2019</c:v>
                </c:pt>
                <c:pt idx="19" formatCode="General">
                  <c:v>2020</c:v>
                </c:pt>
                <c:pt idx="20" formatCode="General">
                  <c:v>2021</c:v>
                </c:pt>
                <c:pt idx="21" formatCode="General">
                  <c:v>2022</c:v>
                </c:pt>
                <c:pt idx="22" formatCode="General">
                  <c:v>2023</c:v>
                </c:pt>
                <c:pt idx="23" formatCode="General">
                  <c:v>2024</c:v>
                </c:pt>
                <c:pt idx="24" formatCode="General">
                  <c:v>2025</c:v>
                </c:pt>
                <c:pt idx="25" formatCode="General">
                  <c:v>2026</c:v>
                </c:pt>
                <c:pt idx="26" formatCode="General">
                  <c:v>2027</c:v>
                </c:pt>
                <c:pt idx="27" formatCode="General">
                  <c:v>2028</c:v>
                </c:pt>
                <c:pt idx="28" formatCode="General">
                  <c:v>2029</c:v>
                </c:pt>
                <c:pt idx="29" formatCode="General">
                  <c:v>2030</c:v>
                </c:pt>
                <c:pt idx="30" formatCode="General">
                  <c:v>2031</c:v>
                </c:pt>
                <c:pt idx="31" formatCode="General">
                  <c:v>2032</c:v>
                </c:pt>
                <c:pt idx="32" formatCode="General">
                  <c:v>2033</c:v>
                </c:pt>
                <c:pt idx="33" formatCode="General">
                  <c:v>2034</c:v>
                </c:pt>
                <c:pt idx="34" formatCode="General">
                  <c:v>2035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9" formatCode="#,##0">
                  <c:v>20449.079999999998</c:v>
                </c:pt>
                <c:pt idx="10" formatCode="#,##0">
                  <c:v>20867.798333333332</c:v>
                </c:pt>
                <c:pt idx="11" formatCode="#,##0">
                  <c:v>21231.456666666665</c:v>
                </c:pt>
                <c:pt idx="12" formatCode="#,##0">
                  <c:v>21378.805000000004</c:v>
                </c:pt>
                <c:pt idx="13" formatCode="#,##0">
                  <c:v>21382.032499999998</c:v>
                </c:pt>
                <c:pt idx="14" formatCode="#,##0">
                  <c:v>21356.119166666667</c:v>
                </c:pt>
                <c:pt idx="15" formatCode="#,##0">
                  <c:v>21310.034166666668</c:v>
                </c:pt>
                <c:pt idx="16" formatCode="#,##0">
                  <c:v>21252.225833333334</c:v>
                </c:pt>
                <c:pt idx="17" formatCode="#,##0">
                  <c:v>21180.903333333335</c:v>
                </c:pt>
                <c:pt idx="18" formatCode="#,##0">
                  <c:v>21121.665833333333</c:v>
                </c:pt>
                <c:pt idx="19" formatCode="#,##0">
                  <c:v>21062.471666666668</c:v>
                </c:pt>
                <c:pt idx="20" formatCode="#,##0">
                  <c:v>20965.795000000002</c:v>
                </c:pt>
                <c:pt idx="21" formatCode="#,##0">
                  <c:v>20873.135833333334</c:v>
                </c:pt>
                <c:pt idx="22" formatCode="#,##0">
                  <c:v>20795.682499999999</c:v>
                </c:pt>
                <c:pt idx="23" formatCode="#,##0">
                  <c:v>20781.535</c:v>
                </c:pt>
                <c:pt idx="24" formatCode="#,##0">
                  <c:v>20826.160000000003</c:v>
                </c:pt>
                <c:pt idx="25" formatCode="#,##0">
                  <c:v>20900.043333333331</c:v>
                </c:pt>
                <c:pt idx="26" formatCode="#,##0">
                  <c:v>21000.822499999998</c:v>
                </c:pt>
                <c:pt idx="27" formatCode="#,##0">
                  <c:v>21131.22</c:v>
                </c:pt>
                <c:pt idx="28" formatCode="#,##0">
                  <c:v>21279.166666666672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7th Plan Load After Energy Efficiency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Sheet1!$A$2:$A$36</c:f>
              <c:numCache>
                <c:formatCode>0</c:formatCode>
                <c:ptCount val="3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 formatCode="General">
                  <c:v>2010</c:v>
                </c:pt>
                <c:pt idx="10" formatCode="General">
                  <c:v>2011</c:v>
                </c:pt>
                <c:pt idx="11" formatCode="General">
                  <c:v>2012</c:v>
                </c:pt>
                <c:pt idx="12" formatCode="General">
                  <c:v>2013</c:v>
                </c:pt>
                <c:pt idx="13" formatCode="General">
                  <c:v>2014</c:v>
                </c:pt>
                <c:pt idx="14" formatCode="General">
                  <c:v>2015</c:v>
                </c:pt>
                <c:pt idx="15" formatCode="General">
                  <c:v>2016</c:v>
                </c:pt>
                <c:pt idx="16" formatCode="General">
                  <c:v>2017</c:v>
                </c:pt>
                <c:pt idx="17" formatCode="General">
                  <c:v>2018</c:v>
                </c:pt>
                <c:pt idx="18" formatCode="General">
                  <c:v>2019</c:v>
                </c:pt>
                <c:pt idx="19" formatCode="General">
                  <c:v>2020</c:v>
                </c:pt>
                <c:pt idx="20" formatCode="General">
                  <c:v>2021</c:v>
                </c:pt>
                <c:pt idx="21" formatCode="General">
                  <c:v>2022</c:v>
                </c:pt>
                <c:pt idx="22" formatCode="General">
                  <c:v>2023</c:v>
                </c:pt>
                <c:pt idx="23" formatCode="General">
                  <c:v>2024</c:v>
                </c:pt>
                <c:pt idx="24" formatCode="General">
                  <c:v>2025</c:v>
                </c:pt>
                <c:pt idx="25" formatCode="General">
                  <c:v>2026</c:v>
                </c:pt>
                <c:pt idx="26" formatCode="General">
                  <c:v>2027</c:v>
                </c:pt>
                <c:pt idx="27" formatCode="General">
                  <c:v>2028</c:v>
                </c:pt>
                <c:pt idx="28" formatCode="General">
                  <c:v>2029</c:v>
                </c:pt>
                <c:pt idx="29" formatCode="General">
                  <c:v>2030</c:v>
                </c:pt>
                <c:pt idx="30" formatCode="General">
                  <c:v>2031</c:v>
                </c:pt>
                <c:pt idx="31" formatCode="General">
                  <c:v>2032</c:v>
                </c:pt>
                <c:pt idx="32" formatCode="General">
                  <c:v>2033</c:v>
                </c:pt>
                <c:pt idx="33" formatCode="General">
                  <c:v>2034</c:v>
                </c:pt>
                <c:pt idx="34" formatCode="General">
                  <c:v>2035</c:v>
                </c:pt>
              </c:numCache>
            </c:numRef>
          </c:cat>
          <c:val>
            <c:numRef>
              <c:f>Sheet1!$D$2:$D$36</c:f>
              <c:numCache>
                <c:formatCode>General</c:formatCode>
                <c:ptCount val="35"/>
                <c:pt idx="14" formatCode="#,##0">
                  <c:v>20491.516250000001</c:v>
                </c:pt>
                <c:pt idx="15" formatCode="#,##0">
                  <c:v>20486.247500000001</c:v>
                </c:pt>
                <c:pt idx="16" formatCode="#,##0">
                  <c:v>20376.735000000001</c:v>
                </c:pt>
                <c:pt idx="17" formatCode="#,##0">
                  <c:v>20465.63</c:v>
                </c:pt>
                <c:pt idx="18" formatCode="#,##0">
                  <c:v>20378.577499999999</c:v>
                </c:pt>
                <c:pt idx="19" formatCode="#,##0">
                  <c:v>20227.4175</c:v>
                </c:pt>
                <c:pt idx="20" formatCode="#,##0">
                  <c:v>20061.623749999999</c:v>
                </c:pt>
                <c:pt idx="21" formatCode="#,##0">
                  <c:v>19890.87</c:v>
                </c:pt>
                <c:pt idx="22" formatCode="#,##0">
                  <c:v>19725.88625</c:v>
                </c:pt>
                <c:pt idx="23" formatCode="#,##0">
                  <c:v>19567.532500000001</c:v>
                </c:pt>
                <c:pt idx="24" formatCode="#,##0">
                  <c:v>19412.57375</c:v>
                </c:pt>
                <c:pt idx="25" formatCode="#,##0">
                  <c:v>19269.147499999999</c:v>
                </c:pt>
                <c:pt idx="26" formatCode="#,##0">
                  <c:v>19144.62875</c:v>
                </c:pt>
                <c:pt idx="27" formatCode="#,##0">
                  <c:v>19045.747500000001</c:v>
                </c:pt>
                <c:pt idx="28" formatCode="#,##0">
                  <c:v>18993.921249999999</c:v>
                </c:pt>
                <c:pt idx="29" formatCode="#,##0">
                  <c:v>19072.14875</c:v>
                </c:pt>
                <c:pt idx="30" formatCode="#,##0">
                  <c:v>19208.39</c:v>
                </c:pt>
                <c:pt idx="31" formatCode="#,##0">
                  <c:v>19396.981250000001</c:v>
                </c:pt>
                <c:pt idx="32" formatCode="#,##0">
                  <c:v>19615.642500000002</c:v>
                </c:pt>
                <c:pt idx="33" formatCode="#,##0">
                  <c:v>19847.092499999999</c:v>
                </c:pt>
                <c:pt idx="34" formatCode="#,##0">
                  <c:v>20074.967499999999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Flat Load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Sheet1!$A$2:$A$36</c:f>
              <c:numCache>
                <c:formatCode>0</c:formatCode>
                <c:ptCount val="3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 formatCode="General">
                  <c:v>2010</c:v>
                </c:pt>
                <c:pt idx="10" formatCode="General">
                  <c:v>2011</c:v>
                </c:pt>
                <c:pt idx="11" formatCode="General">
                  <c:v>2012</c:v>
                </c:pt>
                <c:pt idx="12" formatCode="General">
                  <c:v>2013</c:v>
                </c:pt>
                <c:pt idx="13" formatCode="General">
                  <c:v>2014</c:v>
                </c:pt>
                <c:pt idx="14" formatCode="General">
                  <c:v>2015</c:v>
                </c:pt>
                <c:pt idx="15" formatCode="General">
                  <c:v>2016</c:v>
                </c:pt>
                <c:pt idx="16" formatCode="General">
                  <c:v>2017</c:v>
                </c:pt>
                <c:pt idx="17" formatCode="General">
                  <c:v>2018</c:v>
                </c:pt>
                <c:pt idx="18" formatCode="General">
                  <c:v>2019</c:v>
                </c:pt>
                <c:pt idx="19" formatCode="General">
                  <c:v>2020</c:v>
                </c:pt>
                <c:pt idx="20" formatCode="General">
                  <c:v>2021</c:v>
                </c:pt>
                <c:pt idx="21" formatCode="General">
                  <c:v>2022</c:v>
                </c:pt>
                <c:pt idx="22" formatCode="General">
                  <c:v>2023</c:v>
                </c:pt>
                <c:pt idx="23" formatCode="General">
                  <c:v>2024</c:v>
                </c:pt>
                <c:pt idx="24" formatCode="General">
                  <c:v>2025</c:v>
                </c:pt>
                <c:pt idx="25" formatCode="General">
                  <c:v>2026</c:v>
                </c:pt>
                <c:pt idx="26" formatCode="General">
                  <c:v>2027</c:v>
                </c:pt>
                <c:pt idx="27" formatCode="General">
                  <c:v>2028</c:v>
                </c:pt>
                <c:pt idx="28" formatCode="General">
                  <c:v>2029</c:v>
                </c:pt>
                <c:pt idx="29" formatCode="General">
                  <c:v>2030</c:v>
                </c:pt>
                <c:pt idx="30" formatCode="General">
                  <c:v>2031</c:v>
                </c:pt>
                <c:pt idx="31" formatCode="General">
                  <c:v>2032</c:v>
                </c:pt>
                <c:pt idx="32" formatCode="General">
                  <c:v>2033</c:v>
                </c:pt>
                <c:pt idx="33" formatCode="General">
                  <c:v>2034</c:v>
                </c:pt>
                <c:pt idx="34" formatCode="General">
                  <c:v>2035</c:v>
                </c:pt>
              </c:numCache>
            </c:numRef>
          </c:cat>
          <c:val>
            <c:numRef>
              <c:f>Sheet1!$E$2:$E$36</c:f>
              <c:numCache>
                <c:formatCode>#,##0_);\(#,##0\)</c:formatCode>
                <c:ptCount val="35"/>
                <c:pt idx="0">
                  <c:v>20600</c:v>
                </c:pt>
                <c:pt idx="1">
                  <c:v>20600</c:v>
                </c:pt>
                <c:pt idx="2">
                  <c:v>20600</c:v>
                </c:pt>
                <c:pt idx="3">
                  <c:v>20600</c:v>
                </c:pt>
                <c:pt idx="4">
                  <c:v>20600</c:v>
                </c:pt>
                <c:pt idx="5">
                  <c:v>20600</c:v>
                </c:pt>
                <c:pt idx="6">
                  <c:v>20600</c:v>
                </c:pt>
                <c:pt idx="7">
                  <c:v>20600</c:v>
                </c:pt>
                <c:pt idx="8">
                  <c:v>20600</c:v>
                </c:pt>
                <c:pt idx="9">
                  <c:v>20600</c:v>
                </c:pt>
                <c:pt idx="10">
                  <c:v>20600</c:v>
                </c:pt>
                <c:pt idx="11">
                  <c:v>20600</c:v>
                </c:pt>
                <c:pt idx="12">
                  <c:v>20600</c:v>
                </c:pt>
                <c:pt idx="13">
                  <c:v>20600</c:v>
                </c:pt>
                <c:pt idx="14">
                  <c:v>20600</c:v>
                </c:pt>
                <c:pt idx="15">
                  <c:v>20600</c:v>
                </c:pt>
                <c:pt idx="16">
                  <c:v>20600</c:v>
                </c:pt>
                <c:pt idx="17">
                  <c:v>20600</c:v>
                </c:pt>
                <c:pt idx="18">
                  <c:v>20600</c:v>
                </c:pt>
                <c:pt idx="19">
                  <c:v>20600</c:v>
                </c:pt>
                <c:pt idx="20">
                  <c:v>20600</c:v>
                </c:pt>
                <c:pt idx="21">
                  <c:v>20600</c:v>
                </c:pt>
                <c:pt idx="22">
                  <c:v>20600</c:v>
                </c:pt>
                <c:pt idx="23">
                  <c:v>20600</c:v>
                </c:pt>
                <c:pt idx="24">
                  <c:v>20600</c:v>
                </c:pt>
                <c:pt idx="25">
                  <c:v>20600</c:v>
                </c:pt>
                <c:pt idx="26">
                  <c:v>20600</c:v>
                </c:pt>
                <c:pt idx="27">
                  <c:v>20600</c:v>
                </c:pt>
                <c:pt idx="28">
                  <c:v>20600</c:v>
                </c:pt>
                <c:pt idx="29">
                  <c:v>20600</c:v>
                </c:pt>
                <c:pt idx="30">
                  <c:v>20600</c:v>
                </c:pt>
                <c:pt idx="31">
                  <c:v>20600</c:v>
                </c:pt>
                <c:pt idx="32">
                  <c:v>20600</c:v>
                </c:pt>
                <c:pt idx="33">
                  <c:v>20600</c:v>
                </c:pt>
                <c:pt idx="34">
                  <c:v>20600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211520"/>
        <c:axId val="417211912"/>
      </c:lineChart>
      <c:catAx>
        <c:axId val="4172115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17211912"/>
        <c:crosses val="autoZero"/>
        <c:auto val="1"/>
        <c:lblAlgn val="ctr"/>
        <c:lblOffset val="100"/>
        <c:tickLblSkip val="5"/>
        <c:noMultiLvlLbl val="0"/>
      </c:catAx>
      <c:valAx>
        <c:axId val="41721191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Electricity</a:t>
                </a:r>
                <a:r>
                  <a:rPr lang="en-US" baseline="0" dirty="0" smtClean="0"/>
                  <a:t> Loads </a:t>
                </a:r>
              </a:p>
              <a:p>
                <a:pPr>
                  <a:defRPr/>
                </a:pPr>
                <a:r>
                  <a:rPr lang="en-US" baseline="0" dirty="0" smtClean="0"/>
                  <a:t>(average megawatts)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749332218428448E-2"/>
              <c:y val="0.243525358962482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1721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964508861171115"/>
          <c:y val="0.60231067623899959"/>
          <c:w val="0.50339291106310835"/>
          <c:h val="0.176572487262621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6135285720864"/>
          <c:y val="4.4987078538259638E-2"/>
          <c:w val="0.68255606207118869"/>
          <c:h val="0.87699353926913026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Energy Efficiency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1">
                  <c:v>172.76125000000002</c:v>
                </c:pt>
                <c:pt idx="2">
                  <c:v>533.07749999999999</c:v>
                </c:pt>
                <c:pt idx="3">
                  <c:v>951.70749999999998</c:v>
                </c:pt>
                <c:pt idx="4">
                  <c:v>1426.6312499999995</c:v>
                </c:pt>
                <c:pt idx="5">
                  <c:v>1961.6675</c:v>
                </c:pt>
                <c:pt idx="6">
                  <c:v>2556.9987500000002</c:v>
                </c:pt>
                <c:pt idx="7">
                  <c:v>3197.046249999999</c:v>
                </c:pt>
                <c:pt idx="8">
                  <c:v>3867.0025000000001</c:v>
                </c:pt>
                <c:pt idx="9">
                  <c:v>4564.6887499999993</c:v>
                </c:pt>
                <c:pt idx="10">
                  <c:v>5286.4187499999998</c:v>
                </c:pt>
                <c:pt idx="11">
                  <c:v>6014.4049999999997</c:v>
                </c:pt>
                <c:pt idx="12">
                  <c:v>6740.4362500000007</c:v>
                </c:pt>
                <c:pt idx="13">
                  <c:v>7456.7275</c:v>
                </c:pt>
                <c:pt idx="14">
                  <c:v>8070.5825000000004</c:v>
                </c:pt>
                <c:pt idx="15">
                  <c:v>8445.3362500000003</c:v>
                </c:pt>
                <c:pt idx="16">
                  <c:v>8590.65</c:v>
                </c:pt>
                <c:pt idx="17">
                  <c:v>8724.1237500000043</c:v>
                </c:pt>
                <c:pt idx="18">
                  <c:v>8839.8699999999953</c:v>
                </c:pt>
                <c:pt idx="19">
                  <c:v>8952.6812499999996</c:v>
                </c:pt>
                <c:pt idx="20">
                  <c:v>9064.0987499999992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Natural Gas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96.965000000000003</c:v>
                </c:pt>
                <c:pt idx="9">
                  <c:v>96.965000000000003</c:v>
                </c:pt>
                <c:pt idx="10">
                  <c:v>106.69750000000002</c:v>
                </c:pt>
                <c:pt idx="11">
                  <c:v>106.69750000000002</c:v>
                </c:pt>
                <c:pt idx="12">
                  <c:v>473.5737499999999</c:v>
                </c:pt>
                <c:pt idx="13">
                  <c:v>473.5737499999999</c:v>
                </c:pt>
                <c:pt idx="14">
                  <c:v>1443.67875</c:v>
                </c:pt>
                <c:pt idx="15">
                  <c:v>1443.67875</c:v>
                </c:pt>
                <c:pt idx="16">
                  <c:v>2541.0075000000002</c:v>
                </c:pt>
                <c:pt idx="17">
                  <c:v>2541.0075000000002</c:v>
                </c:pt>
                <c:pt idx="18">
                  <c:v>2541.0075000000002</c:v>
                </c:pt>
                <c:pt idx="19">
                  <c:v>2541.0075000000002</c:v>
                </c:pt>
                <c:pt idx="20">
                  <c:v>2541.0075000000002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Demand Response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Sheet1!$B$4:$V$4</c:f>
              <c:numCache>
                <c:formatCode>_(* #,##0_);_(* \(#,##0\);_(* "-"??_);_(@_)</c:formatCode>
                <c:ptCount val="21"/>
                <c:pt idx="1">
                  <c:v>501</c:v>
                </c:pt>
                <c:pt idx="2">
                  <c:v>968.81624999999963</c:v>
                </c:pt>
                <c:pt idx="3">
                  <c:v>1151.4662499999999</c:v>
                </c:pt>
                <c:pt idx="4">
                  <c:v>1182.6937499999995</c:v>
                </c:pt>
                <c:pt idx="5">
                  <c:v>1257.2362499999999</c:v>
                </c:pt>
                <c:pt idx="6">
                  <c:v>1258.7437500000001</c:v>
                </c:pt>
                <c:pt idx="7">
                  <c:v>1258.7437500000001</c:v>
                </c:pt>
                <c:pt idx="8">
                  <c:v>1275.3924999999995</c:v>
                </c:pt>
                <c:pt idx="9">
                  <c:v>1275.3924999999995</c:v>
                </c:pt>
                <c:pt idx="10">
                  <c:v>1288.7574999999999</c:v>
                </c:pt>
                <c:pt idx="11">
                  <c:v>1288.7574999999999</c:v>
                </c:pt>
                <c:pt idx="12">
                  <c:v>1372.135</c:v>
                </c:pt>
                <c:pt idx="13">
                  <c:v>1372.135</c:v>
                </c:pt>
                <c:pt idx="14">
                  <c:v>1418.5074999999999</c:v>
                </c:pt>
                <c:pt idx="15">
                  <c:v>1418.5074999999999</c:v>
                </c:pt>
                <c:pt idx="16">
                  <c:v>1478.55</c:v>
                </c:pt>
                <c:pt idx="17">
                  <c:v>1478.55</c:v>
                </c:pt>
                <c:pt idx="18">
                  <c:v>1691.9425000000001</c:v>
                </c:pt>
                <c:pt idx="19">
                  <c:v>1691.9425000000001</c:v>
                </c:pt>
                <c:pt idx="20">
                  <c:v>2096.7125000000001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Renewable Resources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Sheet1!$B$5:$V$5</c:f>
              <c:numCache>
                <c:formatCode>_(* #,##0_);_(* \(#,##0\);_(* "-"??_);_(@_)</c:formatCode>
                <c:ptCount val="21"/>
                <c:pt idx="1">
                  <c:v>0</c:v>
                </c:pt>
                <c:pt idx="2">
                  <c:v>0.24000000000000005</c:v>
                </c:pt>
                <c:pt idx="3">
                  <c:v>0.29750000000000015</c:v>
                </c:pt>
                <c:pt idx="4">
                  <c:v>0.29750000000000015</c:v>
                </c:pt>
                <c:pt idx="5">
                  <c:v>0.29750000000000015</c:v>
                </c:pt>
                <c:pt idx="6">
                  <c:v>0.29750000000000015</c:v>
                </c:pt>
                <c:pt idx="7">
                  <c:v>0.34250000000000008</c:v>
                </c:pt>
                <c:pt idx="8">
                  <c:v>0.40500000000000008</c:v>
                </c:pt>
                <c:pt idx="9">
                  <c:v>0.45124999999999998</c:v>
                </c:pt>
                <c:pt idx="10">
                  <c:v>0.47000000000000008</c:v>
                </c:pt>
                <c:pt idx="11">
                  <c:v>0.49750000000000011</c:v>
                </c:pt>
                <c:pt idx="12">
                  <c:v>0.75249999999999995</c:v>
                </c:pt>
                <c:pt idx="13">
                  <c:v>2.5775000000000001</c:v>
                </c:pt>
                <c:pt idx="14">
                  <c:v>5.9112500000000017</c:v>
                </c:pt>
                <c:pt idx="15">
                  <c:v>11.02125</c:v>
                </c:pt>
                <c:pt idx="16">
                  <c:v>62.021250000000002</c:v>
                </c:pt>
                <c:pt idx="17">
                  <c:v>69.010000000000005</c:v>
                </c:pt>
                <c:pt idx="18">
                  <c:v>126.65374999999997</c:v>
                </c:pt>
                <c:pt idx="19">
                  <c:v>134.19</c:v>
                </c:pt>
                <c:pt idx="20">
                  <c:v>193.14750000000001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498256"/>
        <c:axId val="411501392"/>
      </c:areaChart>
      <c:catAx>
        <c:axId val="41149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501392"/>
        <c:crosses val="autoZero"/>
        <c:auto val="1"/>
        <c:lblAlgn val="ctr"/>
        <c:lblOffset val="100"/>
        <c:tickLblSkip val="5"/>
        <c:noMultiLvlLbl val="0"/>
      </c:catAx>
      <c:valAx>
        <c:axId val="411501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Cumulative Resource Development  (</a:t>
                </a:r>
                <a:r>
                  <a:rPr lang="en-US" dirty="0" smtClean="0"/>
                  <a:t>MW)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0922779389418567E-3"/>
              <c:y val="8.76145770240258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11498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281438504397482"/>
          <c:y val="7.0280637997174043E-4"/>
          <c:w val="0.54554588571165419"/>
          <c:h val="0.2166561679790026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spPr>
    <a:ln>
      <a:solidFill>
        <a:prstClr val="black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Medium Load Forecast - Pre-Energy Efficiency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Sheet1!$B$6:$V$6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Sheet1!$B$7:$V$7</c:f>
              <c:numCache>
                <c:formatCode>_(* #,##0_);_(* \(#,##0\);_(* "-"??_);_(@_)</c:formatCode>
                <c:ptCount val="21"/>
                <c:pt idx="0">
                  <c:v>20560.249999999996</c:v>
                </c:pt>
                <c:pt idx="1">
                  <c:v>20722.260265280001</c:v>
                </c:pt>
                <c:pt idx="2">
                  <c:v>20886.803551789999</c:v>
                </c:pt>
                <c:pt idx="3">
                  <c:v>21272.341265715004</c:v>
                </c:pt>
                <c:pt idx="4">
                  <c:v>21530.351228720003</c:v>
                </c:pt>
                <c:pt idx="5">
                  <c:v>21748.122844450001</c:v>
                </c:pt>
                <c:pt idx="6">
                  <c:v>21962.024522199998</c:v>
                </c:pt>
                <c:pt idx="7">
                  <c:v>22183.54445782</c:v>
                </c:pt>
                <c:pt idx="8">
                  <c:v>22420.674035619999</c:v>
                </c:pt>
                <c:pt idx="9">
                  <c:v>22674.079292169998</c:v>
                </c:pt>
                <c:pt idx="10">
                  <c:v>22934.0128076</c:v>
                </c:pt>
                <c:pt idx="11">
                  <c:v>23202.156478450008</c:v>
                </c:pt>
                <c:pt idx="12">
                  <c:v>23483.300283620003</c:v>
                </c:pt>
                <c:pt idx="13">
                  <c:v>23780.149311130001</c:v>
                </c:pt>
                <c:pt idx="14">
                  <c:v>24005.83230821</c:v>
                </c:pt>
                <c:pt idx="15">
                  <c:v>24266.443567525002</c:v>
                </c:pt>
                <c:pt idx="16">
                  <c:v>24528.29693072</c:v>
                </c:pt>
                <c:pt idx="17">
                  <c:v>24829.292602115002</c:v>
                </c:pt>
                <c:pt idx="18">
                  <c:v>25154.116439140005</c:v>
                </c:pt>
                <c:pt idx="19">
                  <c:v>25488.933686569995</c:v>
                </c:pt>
                <c:pt idx="20">
                  <c:v>25818.2773433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Load Reduction from Federal Standards Adopted Since 6th Plan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Sheet1!$B$6:$V$6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Sheet1!$B$8:$V$8</c:f>
              <c:numCache>
                <c:formatCode>_(* #,##0_);_(* \(#,##0\);_(* "-"??_);_(@_)</c:formatCode>
                <c:ptCount val="21"/>
                <c:pt idx="0">
                  <c:v>20560.249999999996</c:v>
                </c:pt>
                <c:pt idx="1">
                  <c:v>20660.311874999999</c:v>
                </c:pt>
                <c:pt idx="2">
                  <c:v>20744.882249999999</c:v>
                </c:pt>
                <c:pt idx="3">
                  <c:v>21053.554137500003</c:v>
                </c:pt>
                <c:pt idx="4">
                  <c:v>21213.424725000001</c:v>
                </c:pt>
                <c:pt idx="5">
                  <c:v>21338.966187499998</c:v>
                </c:pt>
                <c:pt idx="6">
                  <c:v>21474.400874999999</c:v>
                </c:pt>
                <c:pt idx="7">
                  <c:v>21620.714674999999</c:v>
                </c:pt>
                <c:pt idx="8">
                  <c:v>21784.8024</c:v>
                </c:pt>
                <c:pt idx="9">
                  <c:v>21967.253825</c:v>
                </c:pt>
                <c:pt idx="10">
                  <c:v>22157.683387500001</c:v>
                </c:pt>
                <c:pt idx="11">
                  <c:v>22357.667725000007</c:v>
                </c:pt>
                <c:pt idx="12">
                  <c:v>22571.680187500002</c:v>
                </c:pt>
                <c:pt idx="13">
                  <c:v>22802.289337499999</c:v>
                </c:pt>
                <c:pt idx="14">
                  <c:v>22963.36105</c:v>
                </c:pt>
                <c:pt idx="15">
                  <c:v>23160.288100000005</c:v>
                </c:pt>
                <c:pt idx="16">
                  <c:v>23362.154337500004</c:v>
                </c:pt>
                <c:pt idx="17">
                  <c:v>23605.7348375</c:v>
                </c:pt>
                <c:pt idx="18">
                  <c:v>23874.802387500007</c:v>
                </c:pt>
                <c:pt idx="19">
                  <c:v>24155.357974999995</c:v>
                </c:pt>
                <c:pt idx="20">
                  <c:v>24431.9247875</c:v>
                </c:pt>
              </c:numCache>
            </c:numRef>
          </c:val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Load Growth Met with Energy Efficiency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Sheet1!$B$6:$V$6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Sheet1!$B$9:$V$9</c:f>
              <c:numCache>
                <c:formatCode>_(* #,##0_);_(* \(#,##0\);_(* "-"??_);_(@_)</c:formatCode>
                <c:ptCount val="21"/>
                <c:pt idx="0">
                  <c:v>20560.249999999996</c:v>
                </c:pt>
                <c:pt idx="1">
                  <c:v>20486.247500000001</c:v>
                </c:pt>
                <c:pt idx="2">
                  <c:v>20376.735000000001</c:v>
                </c:pt>
                <c:pt idx="3">
                  <c:v>20465.63</c:v>
                </c:pt>
                <c:pt idx="4">
                  <c:v>20378.577499999999</c:v>
                </c:pt>
                <c:pt idx="5">
                  <c:v>20227.4175</c:v>
                </c:pt>
                <c:pt idx="6">
                  <c:v>20061.623749999999</c:v>
                </c:pt>
                <c:pt idx="7">
                  <c:v>19890.87</c:v>
                </c:pt>
                <c:pt idx="8">
                  <c:v>19725.88625</c:v>
                </c:pt>
                <c:pt idx="9">
                  <c:v>19567.532500000001</c:v>
                </c:pt>
                <c:pt idx="10">
                  <c:v>19412.57375</c:v>
                </c:pt>
                <c:pt idx="11">
                  <c:v>19269.147499999999</c:v>
                </c:pt>
                <c:pt idx="12">
                  <c:v>19144.62875</c:v>
                </c:pt>
                <c:pt idx="13">
                  <c:v>19045.747500000001</c:v>
                </c:pt>
                <c:pt idx="14">
                  <c:v>18993.921249999999</c:v>
                </c:pt>
                <c:pt idx="15">
                  <c:v>19072.14875</c:v>
                </c:pt>
                <c:pt idx="16">
                  <c:v>19208.39</c:v>
                </c:pt>
                <c:pt idx="17">
                  <c:v>19396.981250000001</c:v>
                </c:pt>
                <c:pt idx="18">
                  <c:v>19615.642500000002</c:v>
                </c:pt>
                <c:pt idx="19">
                  <c:v>19847.092499999999</c:v>
                </c:pt>
                <c:pt idx="20">
                  <c:v>20074.967499999999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500216"/>
        <c:axId val="411499824"/>
      </c:areaChart>
      <c:catAx>
        <c:axId val="41150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499824"/>
        <c:crosses val="autoZero"/>
        <c:auto val="1"/>
        <c:lblAlgn val="ctr"/>
        <c:lblOffset val="100"/>
        <c:tickLblSkip val="5"/>
        <c:noMultiLvlLbl val="0"/>
      </c:catAx>
      <c:valAx>
        <c:axId val="411499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Regional Load (Average Megawatts)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115002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69092225540768"/>
          <c:y val="2.3249906261717291E-2"/>
          <c:w val="0.85796452167616977"/>
          <c:h val="0.76132602174728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Capital</c:v>
                </c:pt>
              </c:strCache>
            </c:strRef>
          </c:tx>
          <c:invertIfNegative val="0"/>
          <c:cat>
            <c:strRef>
              <c:f>Sheet1!$B$1:$N$1</c:f>
              <c:strCache>
                <c:ptCount val="13"/>
                <c:pt idx="0">
                  <c:v>Energy Efficiency (Average Cost w/ T&amp;D Credit)</c:v>
                </c:pt>
                <c:pt idx="1">
                  <c:v>Energy Efficiency (Average Cost w/o T&amp;D Credit)</c:v>
                </c:pt>
                <c:pt idx="2">
                  <c:v>Solar PV - Low Cost S. ID</c:v>
                </c:pt>
                <c:pt idx="3">
                  <c:v>Natural Gas - CCCT Adv1</c:v>
                </c:pt>
                <c:pt idx="4">
                  <c:v>Natural Gas - CCCT Adv2</c:v>
                </c:pt>
                <c:pt idx="5">
                  <c:v>Solar PV - S. ID</c:v>
                </c:pt>
                <c:pt idx="6">
                  <c:v>Wind -MT w/ new transm.</c:v>
                </c:pt>
                <c:pt idx="7">
                  <c:v>Wind - MT w/ Transm. Upgrade</c:v>
                </c:pt>
                <c:pt idx="8">
                  <c:v>Wind - Colum. Basin</c:v>
                </c:pt>
                <c:pt idx="9">
                  <c:v>Natural Gas - Frame GT East</c:v>
                </c:pt>
                <c:pt idx="10">
                  <c:v>Solar PV- S. ID w/ Transm. Expan.</c:v>
                </c:pt>
                <c:pt idx="11">
                  <c:v>Natural Gas - Recip Engine East</c:v>
                </c:pt>
                <c:pt idx="12">
                  <c:v>Natural Gas - Aero GT East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18</c:v>
                </c:pt>
                <c:pt idx="1">
                  <c:v>30</c:v>
                </c:pt>
                <c:pt idx="2" formatCode="0.00">
                  <c:v>44.439074299912399</c:v>
                </c:pt>
                <c:pt idx="3" formatCode="0.00">
                  <c:v>20.337516440311127</c:v>
                </c:pt>
                <c:pt idx="4" formatCode="0.00">
                  <c:v>22.819863695449538</c:v>
                </c:pt>
                <c:pt idx="5" formatCode="0.00">
                  <c:v>71.645033690546555</c:v>
                </c:pt>
                <c:pt idx="6" formatCode="0.00">
                  <c:v>63.571565126915381</c:v>
                </c:pt>
                <c:pt idx="7" formatCode="0.00">
                  <c:v>63.571565126915381</c:v>
                </c:pt>
                <c:pt idx="8" formatCode="0.00">
                  <c:v>75.777089125314205</c:v>
                </c:pt>
                <c:pt idx="9" formatCode="0.00">
                  <c:v>32.332240390083761</c:v>
                </c:pt>
                <c:pt idx="10" formatCode="0.00">
                  <c:v>71.645033690546555</c:v>
                </c:pt>
                <c:pt idx="11" formatCode="0.00">
                  <c:v>52.019693696916875</c:v>
                </c:pt>
                <c:pt idx="12" formatCode="0.00">
                  <c:v>44.456830536365104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O&amp;M + Property Taxes + Insurance</c:v>
                </c:pt>
              </c:strCache>
            </c:strRef>
          </c:tx>
          <c:invertIfNegative val="0"/>
          <c:cat>
            <c:strRef>
              <c:f>Sheet1!$B$1:$N$1</c:f>
              <c:strCache>
                <c:ptCount val="13"/>
                <c:pt idx="0">
                  <c:v>Energy Efficiency (Average Cost w/ T&amp;D Credit)</c:v>
                </c:pt>
                <c:pt idx="1">
                  <c:v>Energy Efficiency (Average Cost w/o T&amp;D Credit)</c:v>
                </c:pt>
                <c:pt idx="2">
                  <c:v>Solar PV - Low Cost S. ID</c:v>
                </c:pt>
                <c:pt idx="3">
                  <c:v>Natural Gas - CCCT Adv1</c:v>
                </c:pt>
                <c:pt idx="4">
                  <c:v>Natural Gas - CCCT Adv2</c:v>
                </c:pt>
                <c:pt idx="5">
                  <c:v>Solar PV - S. ID</c:v>
                </c:pt>
                <c:pt idx="6">
                  <c:v>Wind -MT w/ new transm.</c:v>
                </c:pt>
                <c:pt idx="7">
                  <c:v>Wind - MT w/ Transm. Upgrade</c:v>
                </c:pt>
                <c:pt idx="8">
                  <c:v>Wind - Colum. Basin</c:v>
                </c:pt>
                <c:pt idx="9">
                  <c:v>Natural Gas - Frame GT East</c:v>
                </c:pt>
                <c:pt idx="10">
                  <c:v>Solar PV- S. ID w/ Transm. Expan.</c:v>
                </c:pt>
                <c:pt idx="11">
                  <c:v>Natural Gas - Recip Engine East</c:v>
                </c:pt>
                <c:pt idx="12">
                  <c:v>Natural Gas - Aero GT East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1">
                  <c:v>0</c:v>
                </c:pt>
                <c:pt idx="2" formatCode="0.00">
                  <c:v>9.1094888435007562</c:v>
                </c:pt>
                <c:pt idx="3" formatCode="0.00">
                  <c:v>8.1356663612018405</c:v>
                </c:pt>
                <c:pt idx="4" formatCode="0.00">
                  <c:v>8.3770327086091267</c:v>
                </c:pt>
                <c:pt idx="5" formatCode="0.00">
                  <c:v>14.68544308799877</c:v>
                </c:pt>
                <c:pt idx="6" formatCode="0.00">
                  <c:v>17.637617931454631</c:v>
                </c:pt>
                <c:pt idx="7" formatCode="0.00">
                  <c:v>17.637617931454631</c:v>
                </c:pt>
                <c:pt idx="8" formatCode="0.00">
                  <c:v>21.21763574715553</c:v>
                </c:pt>
                <c:pt idx="9" formatCode="0.00">
                  <c:v>16.247334862904086</c:v>
                </c:pt>
                <c:pt idx="10" formatCode="0.00">
                  <c:v>14.68544308799877</c:v>
                </c:pt>
                <c:pt idx="11" formatCode="0.00">
                  <c:v>18.522505821841712</c:v>
                </c:pt>
                <c:pt idx="12" formatCode="0.00">
                  <c:v>20.585811736134282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Fuel + Transmission</c:v>
                </c:pt>
              </c:strCache>
            </c:strRef>
          </c:tx>
          <c:invertIfNegative val="0"/>
          <c:cat>
            <c:strRef>
              <c:f>Sheet1!$B$1:$N$1</c:f>
              <c:strCache>
                <c:ptCount val="13"/>
                <c:pt idx="0">
                  <c:v>Energy Efficiency (Average Cost w/ T&amp;D Credit)</c:v>
                </c:pt>
                <c:pt idx="1">
                  <c:v>Energy Efficiency (Average Cost w/o T&amp;D Credit)</c:v>
                </c:pt>
                <c:pt idx="2">
                  <c:v>Solar PV - Low Cost S. ID</c:v>
                </c:pt>
                <c:pt idx="3">
                  <c:v>Natural Gas - CCCT Adv1</c:v>
                </c:pt>
                <c:pt idx="4">
                  <c:v>Natural Gas - CCCT Adv2</c:v>
                </c:pt>
                <c:pt idx="5">
                  <c:v>Solar PV - S. ID</c:v>
                </c:pt>
                <c:pt idx="6">
                  <c:v>Wind -MT w/ new transm.</c:v>
                </c:pt>
                <c:pt idx="7">
                  <c:v>Wind - MT w/ Transm. Upgrade</c:v>
                </c:pt>
                <c:pt idx="8">
                  <c:v>Wind - Colum. Basin</c:v>
                </c:pt>
                <c:pt idx="9">
                  <c:v>Natural Gas - Frame GT East</c:v>
                </c:pt>
                <c:pt idx="10">
                  <c:v>Solar PV- S. ID w/ Transm. Expan.</c:v>
                </c:pt>
                <c:pt idx="11">
                  <c:v>Natural Gas - Recip Engine East</c:v>
                </c:pt>
                <c:pt idx="12">
                  <c:v>Natural Gas - Aero GT East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1">
                  <c:v>0</c:v>
                </c:pt>
                <c:pt idx="2" formatCode="0.00">
                  <c:v>12.898342364772693</c:v>
                </c:pt>
                <c:pt idx="3" formatCode="0.00">
                  <c:v>47.208423857679811</c:v>
                </c:pt>
                <c:pt idx="4" formatCode="0.00">
                  <c:v>46.813644045161254</c:v>
                </c:pt>
                <c:pt idx="5" formatCode="0.00">
                  <c:v>13.196059037543826</c:v>
                </c:pt>
                <c:pt idx="6" formatCode="0.00">
                  <c:v>24.517087237062739</c:v>
                </c:pt>
                <c:pt idx="7" formatCode="0.00">
                  <c:v>28.084033860976042</c:v>
                </c:pt>
                <c:pt idx="8" formatCode="0.00">
                  <c:v>13.335851843230246</c:v>
                </c:pt>
                <c:pt idx="9" formatCode="0.00">
                  <c:v>85.868649996867262</c:v>
                </c:pt>
                <c:pt idx="10" formatCode="0.00">
                  <c:v>51.660642641692434</c:v>
                </c:pt>
                <c:pt idx="11" formatCode="0.00">
                  <c:v>72.001311042217495</c:v>
                </c:pt>
                <c:pt idx="12" formatCode="0.00">
                  <c:v>80.164416707073457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299456"/>
        <c:axId val="413299848"/>
      </c:barChart>
      <c:catAx>
        <c:axId val="41329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3299848"/>
        <c:crosses val="autoZero"/>
        <c:auto val="1"/>
        <c:lblAlgn val="ctr"/>
        <c:lblOffset val="100"/>
        <c:noMultiLvlLbl val="0"/>
      </c:catAx>
      <c:valAx>
        <c:axId val="4132998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Real Levelized Cost (2012$/MWh)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413299456"/>
        <c:crosses val="autoZero"/>
        <c:crossBetween val="between"/>
      </c:valAx>
    </c:plotArea>
    <c:legend>
      <c:legendPos val="b"/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61623894235514"/>
          <c:y val="4.4861402945606449E-2"/>
          <c:w val="0.79684055118110264"/>
          <c:h val="0.742851280913830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Capital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Demand Response Price Block 1</c:v>
                </c:pt>
                <c:pt idx="1">
                  <c:v>Demand Response Price Block 2</c:v>
                </c:pt>
                <c:pt idx="2">
                  <c:v>Demand Response Price Block 3</c:v>
                </c:pt>
                <c:pt idx="3">
                  <c:v>Solar PV - Low Cost S. ID</c:v>
                </c:pt>
                <c:pt idx="4">
                  <c:v>Natural Gas - Frame GT East</c:v>
                </c:pt>
                <c:pt idx="5">
                  <c:v>Natural Gas - CCCT Adv1</c:v>
                </c:pt>
                <c:pt idx="6">
                  <c:v>Demand Response Price Block 4</c:v>
                </c:pt>
                <c:pt idx="7">
                  <c:v>Natural Gas - Recip Engine East</c:v>
                </c:pt>
                <c:pt idx="8">
                  <c:v>Natural Gas - Aero GT East</c:v>
                </c:pt>
                <c:pt idx="9">
                  <c:v>Natural Gas - CCCT Adv2</c:v>
                </c:pt>
                <c:pt idx="10">
                  <c:v>Solar PV - S. ID</c:v>
                </c:pt>
                <c:pt idx="11">
                  <c:v>Wind - Colum. Basin</c:v>
                </c:pt>
                <c:pt idx="12">
                  <c:v>Solar PV- S. ID w/ Transm. Expan.</c:v>
                </c:pt>
                <c:pt idx="13">
                  <c:v>Wind -MT w/ new transm.</c:v>
                </c:pt>
                <c:pt idx="14">
                  <c:v>Wind - MT w/ Transm. Upgrade</c:v>
                </c:pt>
              </c:strCache>
            </c:strRef>
          </c:cat>
          <c:val>
            <c:numRef>
              <c:f>Sheet1!$B$2:$B$16</c:f>
              <c:numCache>
                <c:formatCode>_("$"* #,##0_);_("$"* \(#,##0\);_("$"* "-"??_);_(@_)</c:formatCode>
                <c:ptCount val="15"/>
                <c:pt idx="0">
                  <c:v>24.916877056231744</c:v>
                </c:pt>
                <c:pt idx="1">
                  <c:v>54.16669154432558</c:v>
                </c:pt>
                <c:pt idx="2">
                  <c:v>77.269835708890753</c:v>
                </c:pt>
                <c:pt idx="3" formatCode="General">
                  <c:v>101.99000000000002</c:v>
                </c:pt>
                <c:pt idx="4" formatCode="General">
                  <c:v>70.81</c:v>
                </c:pt>
                <c:pt idx="5" formatCode="General">
                  <c:v>106.89</c:v>
                </c:pt>
                <c:pt idx="6">
                  <c:v>189.03892325522651</c:v>
                </c:pt>
                <c:pt idx="7" formatCode="General">
                  <c:v>113.92</c:v>
                </c:pt>
                <c:pt idx="8" formatCode="General">
                  <c:v>97.36</c:v>
                </c:pt>
                <c:pt idx="9" formatCode="General">
                  <c:v>119.94000000000032</c:v>
                </c:pt>
                <c:pt idx="10" formatCode="General">
                  <c:v>164.43</c:v>
                </c:pt>
                <c:pt idx="11" formatCode="General">
                  <c:v>212.42000000000004</c:v>
                </c:pt>
                <c:pt idx="12" formatCode="General">
                  <c:v>164.43</c:v>
                </c:pt>
                <c:pt idx="13" formatCode="General">
                  <c:v>222.75</c:v>
                </c:pt>
                <c:pt idx="14" formatCode="General">
                  <c:v>222.75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O&amp;M + Property Taxes + Insurance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Demand Response Price Block 1</c:v>
                </c:pt>
                <c:pt idx="1">
                  <c:v>Demand Response Price Block 2</c:v>
                </c:pt>
                <c:pt idx="2">
                  <c:v>Demand Response Price Block 3</c:v>
                </c:pt>
                <c:pt idx="3">
                  <c:v>Solar PV - Low Cost S. ID</c:v>
                </c:pt>
                <c:pt idx="4">
                  <c:v>Natural Gas - Frame GT East</c:v>
                </c:pt>
                <c:pt idx="5">
                  <c:v>Natural Gas - CCCT Adv1</c:v>
                </c:pt>
                <c:pt idx="6">
                  <c:v>Demand Response Price Block 4</c:v>
                </c:pt>
                <c:pt idx="7">
                  <c:v>Natural Gas - Recip Engine East</c:v>
                </c:pt>
                <c:pt idx="8">
                  <c:v>Natural Gas - Aero GT East</c:v>
                </c:pt>
                <c:pt idx="9">
                  <c:v>Natural Gas - CCCT Adv2</c:v>
                </c:pt>
                <c:pt idx="10">
                  <c:v>Solar PV - S. ID</c:v>
                </c:pt>
                <c:pt idx="11">
                  <c:v>Wind - Colum. Basin</c:v>
                </c:pt>
                <c:pt idx="12">
                  <c:v>Solar PV- S. ID w/ Transm. Expan.</c:v>
                </c:pt>
                <c:pt idx="13">
                  <c:v>Wind -MT w/ new transm.</c:v>
                </c:pt>
                <c:pt idx="14">
                  <c:v>Wind - MT w/ Transm. Upgrade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3">
                  <c:v>20.91</c:v>
                </c:pt>
                <c:pt idx="4">
                  <c:v>13.81</c:v>
                </c:pt>
                <c:pt idx="5">
                  <c:v>25.67</c:v>
                </c:pt>
                <c:pt idx="7">
                  <c:v>20.97</c:v>
                </c:pt>
                <c:pt idx="8">
                  <c:v>34.200000000000003</c:v>
                </c:pt>
                <c:pt idx="9">
                  <c:v>26.939999999999987</c:v>
                </c:pt>
                <c:pt idx="10">
                  <c:v>33.700000000000003</c:v>
                </c:pt>
                <c:pt idx="11">
                  <c:v>53.92</c:v>
                </c:pt>
                <c:pt idx="12">
                  <c:v>33.700000000000003</c:v>
                </c:pt>
                <c:pt idx="13">
                  <c:v>54.86</c:v>
                </c:pt>
                <c:pt idx="14">
                  <c:v>54.86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Fuel + Transmission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Demand Response Price Block 1</c:v>
                </c:pt>
                <c:pt idx="1">
                  <c:v>Demand Response Price Block 2</c:v>
                </c:pt>
                <c:pt idx="2">
                  <c:v>Demand Response Price Block 3</c:v>
                </c:pt>
                <c:pt idx="3">
                  <c:v>Solar PV - Low Cost S. ID</c:v>
                </c:pt>
                <c:pt idx="4">
                  <c:v>Natural Gas - Frame GT East</c:v>
                </c:pt>
                <c:pt idx="5">
                  <c:v>Natural Gas - CCCT Adv1</c:v>
                </c:pt>
                <c:pt idx="6">
                  <c:v>Demand Response Price Block 4</c:v>
                </c:pt>
                <c:pt idx="7">
                  <c:v>Natural Gas - Recip Engine East</c:v>
                </c:pt>
                <c:pt idx="8">
                  <c:v>Natural Gas - Aero GT East</c:v>
                </c:pt>
                <c:pt idx="9">
                  <c:v>Natural Gas - CCCT Adv2</c:v>
                </c:pt>
                <c:pt idx="10">
                  <c:v>Solar PV - S. ID</c:v>
                </c:pt>
                <c:pt idx="11">
                  <c:v>Wind - Colum. Basin</c:v>
                </c:pt>
                <c:pt idx="12">
                  <c:v>Solar PV- S. ID w/ Transm. Expan.</c:v>
                </c:pt>
                <c:pt idx="13">
                  <c:v>Wind -MT w/ new transm.</c:v>
                </c:pt>
                <c:pt idx="14">
                  <c:v>Wind - MT w/ Transm. Upgrade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3">
                  <c:v>23.9</c:v>
                </c:pt>
                <c:pt idx="4">
                  <c:v>63.02</c:v>
                </c:pt>
                <c:pt idx="5">
                  <c:v>49.230000000000011</c:v>
                </c:pt>
                <c:pt idx="7">
                  <c:v>55.690000000000012</c:v>
                </c:pt>
                <c:pt idx="8">
                  <c:v>60.21</c:v>
                </c:pt>
                <c:pt idx="9">
                  <c:v>49.09</c:v>
                </c:pt>
                <c:pt idx="10">
                  <c:v>24.58</c:v>
                </c:pt>
                <c:pt idx="11">
                  <c:v>37.050000000000004</c:v>
                </c:pt>
                <c:pt idx="12">
                  <c:v>112.86</c:v>
                </c:pt>
                <c:pt idx="13">
                  <c:v>85.43</c:v>
                </c:pt>
                <c:pt idx="14">
                  <c:v>97.93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300632"/>
        <c:axId val="413301024"/>
      </c:barChart>
      <c:catAx>
        <c:axId val="413300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3301024"/>
        <c:crosses val="autoZero"/>
        <c:auto val="1"/>
        <c:lblAlgn val="ctr"/>
        <c:lblOffset val="100"/>
        <c:noMultiLvlLbl val="0"/>
      </c:catAx>
      <c:valAx>
        <c:axId val="4133010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Real Levelized Cost (2012$/kW-yr)</a:t>
                </a:r>
              </a:p>
            </c:rich>
          </c:tx>
          <c:layout>
            <c:manualLayout>
              <c:xMode val="edge"/>
              <c:yMode val="edge"/>
              <c:x val="0.52686218042189159"/>
              <c:y val="0.86025174670067661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413300632"/>
        <c:crosses val="autoZero"/>
        <c:crossBetween val="between"/>
      </c:valAx>
    </c:plotArea>
    <c:legend>
      <c:legendPos val="b"/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09916695195709"/>
          <c:y val="3.6188628994905048E-2"/>
          <c:w val="0.84495880406253565"/>
          <c:h val="0.668805002315887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Sheet1!$B$2:$U$2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429.64000000000021</c:v>
                </c:pt>
                <c:pt idx="2">
                  <c:v>641.53</c:v>
                </c:pt>
                <c:pt idx="3">
                  <c:v>692.45624999999916</c:v>
                </c:pt>
                <c:pt idx="4">
                  <c:v>700.78375000000074</c:v>
                </c:pt>
                <c:pt idx="5">
                  <c:v>715.84249999999929</c:v>
                </c:pt>
                <c:pt idx="6">
                  <c:v>715.97500000000002</c:v>
                </c:pt>
                <c:pt idx="7">
                  <c:v>715.97500000000002</c:v>
                </c:pt>
                <c:pt idx="8">
                  <c:v>716.81749999999943</c:v>
                </c:pt>
                <c:pt idx="9">
                  <c:v>716.81749999999943</c:v>
                </c:pt>
                <c:pt idx="10">
                  <c:v>718.34124999999926</c:v>
                </c:pt>
                <c:pt idx="11">
                  <c:v>718.34124999999926</c:v>
                </c:pt>
                <c:pt idx="12">
                  <c:v>718.59375000000045</c:v>
                </c:pt>
                <c:pt idx="13">
                  <c:v>718.59375000000045</c:v>
                </c:pt>
                <c:pt idx="14">
                  <c:v>718.59375000000045</c:v>
                </c:pt>
                <c:pt idx="15">
                  <c:v>718.59375000000045</c:v>
                </c:pt>
                <c:pt idx="16">
                  <c:v>719.83999999999958</c:v>
                </c:pt>
                <c:pt idx="17">
                  <c:v>719.83999999999958</c:v>
                </c:pt>
                <c:pt idx="18">
                  <c:v>730.4762499999996</c:v>
                </c:pt>
                <c:pt idx="19">
                  <c:v>730.4762499999996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 Cost of Carbon - MidRange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Sheet1!$B$3:$U$3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501</c:v>
                </c:pt>
                <c:pt idx="2">
                  <c:v>968.81624999999929</c:v>
                </c:pt>
                <c:pt idx="3">
                  <c:v>1151.4662499999999</c:v>
                </c:pt>
                <c:pt idx="4">
                  <c:v>1182.693749999999</c:v>
                </c:pt>
                <c:pt idx="5">
                  <c:v>1257.2362499999999</c:v>
                </c:pt>
                <c:pt idx="6">
                  <c:v>1258.7437500000001</c:v>
                </c:pt>
                <c:pt idx="7">
                  <c:v>1258.7437500000001</c:v>
                </c:pt>
                <c:pt idx="8">
                  <c:v>1275.392499999999</c:v>
                </c:pt>
                <c:pt idx="9">
                  <c:v>1275.392499999999</c:v>
                </c:pt>
                <c:pt idx="10">
                  <c:v>1288.7574999999999</c:v>
                </c:pt>
                <c:pt idx="11">
                  <c:v>1288.7574999999999</c:v>
                </c:pt>
                <c:pt idx="12">
                  <c:v>1372.135</c:v>
                </c:pt>
                <c:pt idx="13">
                  <c:v>1372.135</c:v>
                </c:pt>
                <c:pt idx="14">
                  <c:v>1418.5074999999999</c:v>
                </c:pt>
                <c:pt idx="15">
                  <c:v>1418.5074999999999</c:v>
                </c:pt>
                <c:pt idx="16">
                  <c:v>1478.55</c:v>
                </c:pt>
                <c:pt idx="17">
                  <c:v>1478.55</c:v>
                </c:pt>
                <c:pt idx="18">
                  <c:v>1691.9425000000001</c:v>
                </c:pt>
                <c:pt idx="19">
                  <c:v>1691.9425000000001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Retire Coal and Inefficient Gas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Sheet1!$B$4:$U$4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501</c:v>
                </c:pt>
                <c:pt idx="2">
                  <c:v>967.81875000000002</c:v>
                </c:pt>
                <c:pt idx="3">
                  <c:v>1145.101249999999</c:v>
                </c:pt>
                <c:pt idx="4">
                  <c:v>1172.8225</c:v>
                </c:pt>
                <c:pt idx="5">
                  <c:v>1191.9462500000009</c:v>
                </c:pt>
                <c:pt idx="6">
                  <c:v>1191.9462500000009</c:v>
                </c:pt>
                <c:pt idx="7">
                  <c:v>1191.9462500000009</c:v>
                </c:pt>
                <c:pt idx="8">
                  <c:v>1419.9625000000001</c:v>
                </c:pt>
                <c:pt idx="9">
                  <c:v>1419.9625000000001</c:v>
                </c:pt>
                <c:pt idx="10">
                  <c:v>1788.5274999999999</c:v>
                </c:pt>
                <c:pt idx="11">
                  <c:v>1788.5274999999999</c:v>
                </c:pt>
                <c:pt idx="12">
                  <c:v>1875.14375</c:v>
                </c:pt>
                <c:pt idx="13">
                  <c:v>1875.14375</c:v>
                </c:pt>
                <c:pt idx="14">
                  <c:v>2213.8175000000019</c:v>
                </c:pt>
                <c:pt idx="15">
                  <c:v>2213.8175000000019</c:v>
                </c:pt>
                <c:pt idx="16">
                  <c:v>2213.8175000000019</c:v>
                </c:pt>
                <c:pt idx="17">
                  <c:v>2213.8175000000019</c:v>
                </c:pt>
                <c:pt idx="18">
                  <c:v>2558.8412499999999</c:v>
                </c:pt>
                <c:pt idx="19">
                  <c:v>2558.8412499999999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Sheet1!$B$5:$U$5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501</c:v>
                </c:pt>
                <c:pt idx="2">
                  <c:v>975.14249999999959</c:v>
                </c:pt>
                <c:pt idx="3">
                  <c:v>1194.7087500000009</c:v>
                </c:pt>
                <c:pt idx="4">
                  <c:v>1246.8625</c:v>
                </c:pt>
                <c:pt idx="5">
                  <c:v>1267.6387500000001</c:v>
                </c:pt>
                <c:pt idx="6">
                  <c:v>1268.1712499999992</c:v>
                </c:pt>
                <c:pt idx="7">
                  <c:v>1268.1712499999992</c:v>
                </c:pt>
                <c:pt idx="8">
                  <c:v>1388.8675000000001</c:v>
                </c:pt>
                <c:pt idx="9">
                  <c:v>1388.8675000000001</c:v>
                </c:pt>
                <c:pt idx="10">
                  <c:v>1754.6812499999992</c:v>
                </c:pt>
                <c:pt idx="11">
                  <c:v>1754.6812499999992</c:v>
                </c:pt>
                <c:pt idx="12">
                  <c:v>1844.4925000000001</c:v>
                </c:pt>
                <c:pt idx="13">
                  <c:v>1844.4925000000001</c:v>
                </c:pt>
                <c:pt idx="14">
                  <c:v>1926.53</c:v>
                </c:pt>
                <c:pt idx="15">
                  <c:v>1926.53</c:v>
                </c:pt>
                <c:pt idx="16">
                  <c:v>2156.5450000000001</c:v>
                </c:pt>
                <c:pt idx="17">
                  <c:v>2156.5450000000001</c:v>
                </c:pt>
                <c:pt idx="18">
                  <c:v>2239.0587500000001</c:v>
                </c:pt>
                <c:pt idx="19">
                  <c:v>2239.0587500000001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 MidRange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Sheet1!$B$6:$U$6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501</c:v>
                </c:pt>
                <c:pt idx="2">
                  <c:v>967.72875000000045</c:v>
                </c:pt>
                <c:pt idx="3">
                  <c:v>1158.2525000000001</c:v>
                </c:pt>
                <c:pt idx="4">
                  <c:v>1201.2550000000001</c:v>
                </c:pt>
                <c:pt idx="5">
                  <c:v>1223.4875000000009</c:v>
                </c:pt>
                <c:pt idx="6">
                  <c:v>1223.6375</c:v>
                </c:pt>
                <c:pt idx="7">
                  <c:v>1223.6375</c:v>
                </c:pt>
                <c:pt idx="8">
                  <c:v>1306.095</c:v>
                </c:pt>
                <c:pt idx="9">
                  <c:v>1306.095</c:v>
                </c:pt>
                <c:pt idx="10">
                  <c:v>1350.125</c:v>
                </c:pt>
                <c:pt idx="11">
                  <c:v>1350.125</c:v>
                </c:pt>
                <c:pt idx="12">
                  <c:v>1409.408750000001</c:v>
                </c:pt>
                <c:pt idx="13">
                  <c:v>1409.408750000001</c:v>
                </c:pt>
                <c:pt idx="14">
                  <c:v>1457.7562499999999</c:v>
                </c:pt>
                <c:pt idx="15">
                  <c:v>1457.7562499999999</c:v>
                </c:pt>
                <c:pt idx="16">
                  <c:v>1597.83375</c:v>
                </c:pt>
                <c:pt idx="17">
                  <c:v>1597.83375</c:v>
                </c:pt>
                <c:pt idx="18">
                  <c:v>1689.2237500000001</c:v>
                </c:pt>
                <c:pt idx="19">
                  <c:v>1689.2237500000001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Retire Coal w/SCC MidRange and No New Gas</c:v>
                </c:pt>
              </c:strCache>
            </c:strRef>
          </c:tx>
          <c:spPr>
            <a:ln w="50800">
              <a:solidFill>
                <a:srgbClr val="AD239D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Sheet1!$B$7:$U$7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501</c:v>
                </c:pt>
                <c:pt idx="2">
                  <c:v>967.49124999999958</c:v>
                </c:pt>
                <c:pt idx="3">
                  <c:v>1141.1799999999998</c:v>
                </c:pt>
                <c:pt idx="4">
                  <c:v>1167.2225000000001</c:v>
                </c:pt>
                <c:pt idx="5">
                  <c:v>1191.4775000000009</c:v>
                </c:pt>
                <c:pt idx="6">
                  <c:v>1193.1075000000001</c:v>
                </c:pt>
                <c:pt idx="7">
                  <c:v>1193.1075000000001</c:v>
                </c:pt>
                <c:pt idx="8">
                  <c:v>1357.61</c:v>
                </c:pt>
                <c:pt idx="9">
                  <c:v>1357.61</c:v>
                </c:pt>
                <c:pt idx="10">
                  <c:v>1780.3175000000001</c:v>
                </c:pt>
                <c:pt idx="11">
                  <c:v>1780.3175000000001</c:v>
                </c:pt>
                <c:pt idx="12">
                  <c:v>1938.4825000000001</c:v>
                </c:pt>
                <c:pt idx="13">
                  <c:v>1938.4825000000001</c:v>
                </c:pt>
                <c:pt idx="14">
                  <c:v>1989.4712500000001</c:v>
                </c:pt>
                <c:pt idx="15">
                  <c:v>1989.4712500000001</c:v>
                </c:pt>
                <c:pt idx="16">
                  <c:v>2112.4299999999998</c:v>
                </c:pt>
                <c:pt idx="17">
                  <c:v>2112.4299999999998</c:v>
                </c:pt>
                <c:pt idx="18">
                  <c:v>2536.1675</c:v>
                </c:pt>
                <c:pt idx="19">
                  <c:v>2536.1675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50800">
              <a:solidFill>
                <a:srgbClr val="F21AC4"/>
              </a:solidFill>
            </a:ln>
          </c:spPr>
          <c:marker>
            <c:symbol val="square"/>
            <c:size val="10"/>
            <c:spPr>
              <a:solidFill>
                <a:srgbClr val="F21AC4"/>
              </a:solidFill>
            </c:spPr>
          </c:marker>
          <c:cat>
            <c:strRef>
              <c:f>Sheet1!$B$1:$U$1</c:f>
              <c:strCache>
                <c:ptCount val="2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strCache>
            </c:strRef>
          </c:cat>
          <c:val>
            <c:numRef>
              <c:f>Sheet1!$B$8:$U$8</c:f>
              <c:numCache>
                <c:formatCode>_(* #,##0_);_(* \(#,##0\);_(* "-"??_);_(@_)</c:formatCode>
                <c:ptCount val="20"/>
                <c:pt idx="0">
                  <c:v>0</c:v>
                </c:pt>
                <c:pt idx="1">
                  <c:v>501</c:v>
                </c:pt>
                <c:pt idx="2">
                  <c:v>975.14874999999995</c:v>
                </c:pt>
                <c:pt idx="3">
                  <c:v>1178.81125</c:v>
                </c:pt>
                <c:pt idx="4">
                  <c:v>1215.25</c:v>
                </c:pt>
                <c:pt idx="5">
                  <c:v>1298.1087500000001</c:v>
                </c:pt>
                <c:pt idx="6">
                  <c:v>1298.1087500000001</c:v>
                </c:pt>
                <c:pt idx="7">
                  <c:v>1298.1087500000001</c:v>
                </c:pt>
                <c:pt idx="8">
                  <c:v>1298.1087500000001</c:v>
                </c:pt>
                <c:pt idx="9">
                  <c:v>1298.1087500000001</c:v>
                </c:pt>
                <c:pt idx="10">
                  <c:v>1298.1087500000001</c:v>
                </c:pt>
                <c:pt idx="11">
                  <c:v>1298.1087500000001</c:v>
                </c:pt>
                <c:pt idx="12">
                  <c:v>1300.88625</c:v>
                </c:pt>
                <c:pt idx="13">
                  <c:v>1300.88625</c:v>
                </c:pt>
                <c:pt idx="14">
                  <c:v>1304.2137499999999</c:v>
                </c:pt>
                <c:pt idx="15">
                  <c:v>1304.2137499999999</c:v>
                </c:pt>
                <c:pt idx="16">
                  <c:v>1336.9612500000001</c:v>
                </c:pt>
                <c:pt idx="17">
                  <c:v>1336.9612500000001</c:v>
                </c:pt>
                <c:pt idx="18">
                  <c:v>1584.8275000000001</c:v>
                </c:pt>
                <c:pt idx="19">
                  <c:v>1584.8275000000001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301808"/>
        <c:axId val="413302200"/>
      </c:lineChart>
      <c:catAx>
        <c:axId val="41330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3302200"/>
        <c:crosses val="autoZero"/>
        <c:auto val="1"/>
        <c:lblAlgn val="ctr"/>
        <c:lblOffset val="100"/>
        <c:tickLblSkip val="5"/>
        <c:noMultiLvlLbl val="0"/>
      </c:catAx>
      <c:valAx>
        <c:axId val="413302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Cumulative</a:t>
                </a:r>
                <a:r>
                  <a:rPr lang="en-US" baseline="0" dirty="0" smtClean="0"/>
                  <a:t>  Development (MW)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3301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049382716049728E-3"/>
          <c:y val="0.79355990427667134"/>
          <c:w val="0.98024691358024707"/>
          <c:h val="0.18960379033503172"/>
        </c:manualLayout>
      </c:layout>
      <c:overlay val="0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98986968734185E-2"/>
          <c:y val="2.9602463153644253E-2"/>
          <c:w val="0.88800547957821063"/>
          <c:h val="0.609723399959620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Existing Policy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Sheet1!$B$2:$B$29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3.0000000000000002E-2</c:v>
                </c:pt>
                <c:pt idx="7">
                  <c:v>7.5000000000000162E-3</c:v>
                </c:pt>
                <c:pt idx="8">
                  <c:v>2.1250000000000002E-2</c:v>
                </c:pt>
                <c:pt idx="9">
                  <c:v>2.5000000000000001E-2</c:v>
                </c:pt>
                <c:pt idx="10">
                  <c:v>3.3750000000000002E-2</c:v>
                </c:pt>
                <c:pt idx="11">
                  <c:v>0.31375000000000008</c:v>
                </c:pt>
                <c:pt idx="12">
                  <c:v>6.7500000000000004E-2</c:v>
                </c:pt>
                <c:pt idx="13">
                  <c:v>6.6250000000000003E-2</c:v>
                </c:pt>
                <c:pt idx="14">
                  <c:v>6.6250000000000003E-2</c:v>
                </c:pt>
                <c:pt idx="15">
                  <c:v>6.7500000000000004E-2</c:v>
                </c:pt>
                <c:pt idx="16">
                  <c:v>0.12125000000000002</c:v>
                </c:pt>
                <c:pt idx="17">
                  <c:v>3.500000000000001E-2</c:v>
                </c:pt>
                <c:pt idx="18">
                  <c:v>1.8749999999999999E-2</c:v>
                </c:pt>
                <c:pt idx="19">
                  <c:v>2.8749999999999998E-2</c:v>
                </c:pt>
                <c:pt idx="20">
                  <c:v>1.4999999999999998E-2</c:v>
                </c:pt>
                <c:pt idx="21">
                  <c:v>1.7500000000000005E-2</c:v>
                </c:pt>
                <c:pt idx="22">
                  <c:v>1.2500000000000001E-2</c:v>
                </c:pt>
                <c:pt idx="23">
                  <c:v>1.4999999999999998E-2</c:v>
                </c:pt>
                <c:pt idx="24">
                  <c:v>5.0000000000000114E-3</c:v>
                </c:pt>
                <c:pt idx="25">
                  <c:v>1.3750000000000005E-2</c:v>
                </c:pt>
                <c:pt idx="26">
                  <c:v>1.2500000000000031E-3</c:v>
                </c:pt>
                <c:pt idx="27">
                  <c:v>1.7500000000000005E-2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SCC - MidRange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Sheet1!$C$2:$C$29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3.2500000000000001E-2</c:v>
                </c:pt>
                <c:pt idx="7">
                  <c:v>1.4999999999999998E-2</c:v>
                </c:pt>
                <c:pt idx="8">
                  <c:v>2.0000000000000011E-2</c:v>
                </c:pt>
                <c:pt idx="9">
                  <c:v>3.125E-2</c:v>
                </c:pt>
                <c:pt idx="10">
                  <c:v>3.125E-2</c:v>
                </c:pt>
                <c:pt idx="11">
                  <c:v>0.36000000000000032</c:v>
                </c:pt>
                <c:pt idx="12">
                  <c:v>6.6250000000000003E-2</c:v>
                </c:pt>
                <c:pt idx="13">
                  <c:v>6.6250000000000003E-2</c:v>
                </c:pt>
                <c:pt idx="14">
                  <c:v>5.6249999999999946E-2</c:v>
                </c:pt>
                <c:pt idx="15">
                  <c:v>6.1249999999999881E-2</c:v>
                </c:pt>
                <c:pt idx="16">
                  <c:v>0.10750000000000012</c:v>
                </c:pt>
                <c:pt idx="17">
                  <c:v>2.0000000000000011E-2</c:v>
                </c:pt>
                <c:pt idx="18">
                  <c:v>2.7500000000000011E-2</c:v>
                </c:pt>
                <c:pt idx="19">
                  <c:v>1.4999999999999998E-2</c:v>
                </c:pt>
                <c:pt idx="20">
                  <c:v>2.5000000000000001E-2</c:v>
                </c:pt>
                <c:pt idx="21">
                  <c:v>1.0000000000000005E-2</c:v>
                </c:pt>
                <c:pt idx="22">
                  <c:v>1.2500000000000001E-2</c:v>
                </c:pt>
                <c:pt idx="23">
                  <c:v>7.5000000000000162E-3</c:v>
                </c:pt>
                <c:pt idx="24">
                  <c:v>1.0000000000000005E-2</c:v>
                </c:pt>
                <c:pt idx="25">
                  <c:v>1.0000000000000005E-2</c:v>
                </c:pt>
                <c:pt idx="26">
                  <c:v>1.4999999999999998E-2</c:v>
                </c:pt>
                <c:pt idx="27">
                  <c:v>0</c:v>
                </c:pt>
              </c:numCache>
            </c:numRef>
          </c:val>
        </c:ser>
        <c:ser>
          <c:idx val="0"/>
          <c:order val="2"/>
          <c:tx>
            <c:strRef>
              <c:f>Sheet1!$E$1</c:f>
              <c:strCache>
                <c:ptCount val="1"/>
                <c:pt idx="0">
                  <c:v>Retire Coal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Sheet1!$E$2:$E$29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3.0000000000000002E-2</c:v>
                </c:pt>
                <c:pt idx="7">
                  <c:v>7.5000000000000162E-3</c:v>
                </c:pt>
                <c:pt idx="8">
                  <c:v>1.6250000000000001E-2</c:v>
                </c:pt>
                <c:pt idx="9">
                  <c:v>2.5000000000000001E-2</c:v>
                </c:pt>
                <c:pt idx="10">
                  <c:v>3.500000000000001E-2</c:v>
                </c:pt>
                <c:pt idx="11">
                  <c:v>0.31375000000000008</c:v>
                </c:pt>
                <c:pt idx="12">
                  <c:v>7.0000000000000021E-2</c:v>
                </c:pt>
                <c:pt idx="13">
                  <c:v>6.8750000000000019E-2</c:v>
                </c:pt>
                <c:pt idx="14">
                  <c:v>8.0000000000000043E-2</c:v>
                </c:pt>
                <c:pt idx="15">
                  <c:v>6.1249999999999881E-2</c:v>
                </c:pt>
                <c:pt idx="16">
                  <c:v>0.14250000000000004</c:v>
                </c:pt>
                <c:pt idx="17">
                  <c:v>2.7500000000000011E-2</c:v>
                </c:pt>
                <c:pt idx="18">
                  <c:v>2.6250000000000002E-2</c:v>
                </c:pt>
                <c:pt idx="19">
                  <c:v>2.2500000000000006E-2</c:v>
                </c:pt>
                <c:pt idx="20">
                  <c:v>2.3749999999999997E-2</c:v>
                </c:pt>
                <c:pt idx="21">
                  <c:v>4.1249999999999877E-2</c:v>
                </c:pt>
                <c:pt idx="22">
                  <c:v>8.7500000000000008E-3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1"/>
          <c:order val="3"/>
          <c:tx>
            <c:strRef>
              <c:f>Sheet1!$F$1</c:f>
              <c:strCache>
                <c:ptCount val="1"/>
                <c:pt idx="0">
                  <c:v>Retire Coal w/SCC_MidRange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Sheet1!$F$2:$F$29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3.125E-2</c:v>
                </c:pt>
                <c:pt idx="7">
                  <c:v>7.5000000000000162E-3</c:v>
                </c:pt>
                <c:pt idx="8">
                  <c:v>2.3749999999999997E-2</c:v>
                </c:pt>
                <c:pt idx="9">
                  <c:v>2.3749999999999997E-2</c:v>
                </c:pt>
                <c:pt idx="10">
                  <c:v>0.28250000000000008</c:v>
                </c:pt>
                <c:pt idx="11">
                  <c:v>8.375000000000038E-2</c:v>
                </c:pt>
                <c:pt idx="12">
                  <c:v>7.6249999999999971E-2</c:v>
                </c:pt>
                <c:pt idx="13">
                  <c:v>6.8750000000000019E-2</c:v>
                </c:pt>
                <c:pt idx="14">
                  <c:v>8.5000000000000006E-2</c:v>
                </c:pt>
                <c:pt idx="15">
                  <c:v>0.14250000000000004</c:v>
                </c:pt>
                <c:pt idx="16">
                  <c:v>4.7500000000000014E-2</c:v>
                </c:pt>
                <c:pt idx="17">
                  <c:v>2.8749999999999998E-2</c:v>
                </c:pt>
                <c:pt idx="18">
                  <c:v>1.8749999999999999E-2</c:v>
                </c:pt>
                <c:pt idx="19">
                  <c:v>7.6249999999999971E-2</c:v>
                </c:pt>
                <c:pt idx="20">
                  <c:v>3.7500000000000085E-3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Retire Coal w/SCC_MidRange No New Gas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Sheet1!$G$2:$G$29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3.500000000000001E-2</c:v>
                </c:pt>
                <c:pt idx="7">
                  <c:v>1.4999999999999998E-2</c:v>
                </c:pt>
                <c:pt idx="8">
                  <c:v>2.5000000000000001E-2</c:v>
                </c:pt>
                <c:pt idx="9">
                  <c:v>3.2500000000000001E-2</c:v>
                </c:pt>
                <c:pt idx="10">
                  <c:v>3.0000000000000002E-2</c:v>
                </c:pt>
                <c:pt idx="11">
                  <c:v>0.38375000000000031</c:v>
                </c:pt>
                <c:pt idx="12">
                  <c:v>7.8750000000000014E-2</c:v>
                </c:pt>
                <c:pt idx="13">
                  <c:v>6.7500000000000004E-2</c:v>
                </c:pt>
                <c:pt idx="14">
                  <c:v>6.7500000000000004E-2</c:v>
                </c:pt>
                <c:pt idx="15">
                  <c:v>6.25E-2</c:v>
                </c:pt>
                <c:pt idx="16">
                  <c:v>9.1250000000000026E-2</c:v>
                </c:pt>
                <c:pt idx="17">
                  <c:v>3.125E-2</c:v>
                </c:pt>
                <c:pt idx="18">
                  <c:v>1.8749999999999999E-2</c:v>
                </c:pt>
                <c:pt idx="19">
                  <c:v>2.1250000000000002E-2</c:v>
                </c:pt>
                <c:pt idx="20">
                  <c:v>1.1250000000000001E-2</c:v>
                </c:pt>
                <c:pt idx="21">
                  <c:v>1.3750000000000005E-2</c:v>
                </c:pt>
                <c:pt idx="22">
                  <c:v>1.4999999999999998E-2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Increase Market Reliance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Sheet1!$H$2:$H$29</c:f>
              <c:numCache>
                <c:formatCode>0%</c:formatCode>
                <c:ptCount val="28"/>
                <c:pt idx="0">
                  <c:v>3.500000000000001E-2</c:v>
                </c:pt>
                <c:pt idx="1">
                  <c:v>1.3750000000000005E-2</c:v>
                </c:pt>
                <c:pt idx="2">
                  <c:v>2.1250000000000002E-2</c:v>
                </c:pt>
                <c:pt idx="3">
                  <c:v>3.500000000000001E-2</c:v>
                </c:pt>
                <c:pt idx="4">
                  <c:v>3.3750000000000002E-2</c:v>
                </c:pt>
                <c:pt idx="5">
                  <c:v>0.76875000000000193</c:v>
                </c:pt>
                <c:pt idx="6">
                  <c:v>2.6250000000000002E-2</c:v>
                </c:pt>
                <c:pt idx="7">
                  <c:v>2.6250000000000002E-2</c:v>
                </c:pt>
                <c:pt idx="8">
                  <c:v>1.4999999999999998E-2</c:v>
                </c:pt>
                <c:pt idx="9">
                  <c:v>6.2500000000000125E-3</c:v>
                </c:pt>
                <c:pt idx="10">
                  <c:v>8.7500000000000008E-3</c:v>
                </c:pt>
                <c:pt idx="11">
                  <c:v>2.5000000000000061E-3</c:v>
                </c:pt>
                <c:pt idx="12">
                  <c:v>6.2500000000000125E-3</c:v>
                </c:pt>
                <c:pt idx="13">
                  <c:v>1.2500000000000031E-3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No Demand Response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Sheet1!$I$2:$I$29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Regional RPS @ 35%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Sheet1!$J$2:$J$29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2.8749999999999998E-2</c:v>
                </c:pt>
                <c:pt idx="7">
                  <c:v>8.7500000000000008E-3</c:v>
                </c:pt>
                <c:pt idx="8">
                  <c:v>1.6250000000000001E-2</c:v>
                </c:pt>
                <c:pt idx="9">
                  <c:v>2.3749999999999997E-2</c:v>
                </c:pt>
                <c:pt idx="10">
                  <c:v>3.7500000000000006E-2</c:v>
                </c:pt>
                <c:pt idx="11">
                  <c:v>0.32625000000000032</c:v>
                </c:pt>
                <c:pt idx="12">
                  <c:v>6.3750000000000001E-2</c:v>
                </c:pt>
                <c:pt idx="13">
                  <c:v>7.2500000000000023E-2</c:v>
                </c:pt>
                <c:pt idx="14">
                  <c:v>6.0000000000000032E-2</c:v>
                </c:pt>
                <c:pt idx="15">
                  <c:v>6.5000000000000002E-2</c:v>
                </c:pt>
                <c:pt idx="16">
                  <c:v>0.10625000000000002</c:v>
                </c:pt>
                <c:pt idx="17">
                  <c:v>3.6250000000000011E-2</c:v>
                </c:pt>
                <c:pt idx="18">
                  <c:v>2.5000000000000001E-2</c:v>
                </c:pt>
                <c:pt idx="19">
                  <c:v>2.6250000000000002E-2</c:v>
                </c:pt>
                <c:pt idx="20">
                  <c:v>2.6250000000000002E-2</c:v>
                </c:pt>
                <c:pt idx="21">
                  <c:v>2.0000000000000011E-2</c:v>
                </c:pt>
                <c:pt idx="22">
                  <c:v>1.2500000000000001E-2</c:v>
                </c:pt>
                <c:pt idx="23">
                  <c:v>1.2500000000000001E-2</c:v>
                </c:pt>
                <c:pt idx="24">
                  <c:v>7.5000000000000162E-3</c:v>
                </c:pt>
                <c:pt idx="25">
                  <c:v>2.5000000000000001E-2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Lower Conservation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</c:numCache>
            </c:numRef>
          </c:cat>
          <c:val>
            <c:numRef>
              <c:f>Sheet1!$K$2:$K$29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3.7500000000000085E-3</c:v>
                </c:pt>
                <c:pt idx="7">
                  <c:v>3.7500000000000085E-3</c:v>
                </c:pt>
                <c:pt idx="8">
                  <c:v>1.3750000000000005E-2</c:v>
                </c:pt>
                <c:pt idx="9">
                  <c:v>6.2500000000000125E-3</c:v>
                </c:pt>
                <c:pt idx="10">
                  <c:v>1.4999999999999998E-2</c:v>
                </c:pt>
                <c:pt idx="11">
                  <c:v>7.7500000000000013E-2</c:v>
                </c:pt>
                <c:pt idx="12">
                  <c:v>3.125E-2</c:v>
                </c:pt>
                <c:pt idx="13">
                  <c:v>5.1249999999999955E-2</c:v>
                </c:pt>
                <c:pt idx="14">
                  <c:v>4.2500000000000003E-2</c:v>
                </c:pt>
                <c:pt idx="15">
                  <c:v>4.2500000000000003E-2</c:v>
                </c:pt>
                <c:pt idx="16">
                  <c:v>8.5000000000000006E-2</c:v>
                </c:pt>
                <c:pt idx="17">
                  <c:v>4.7500000000000014E-2</c:v>
                </c:pt>
                <c:pt idx="18">
                  <c:v>7.1249999999999966E-2</c:v>
                </c:pt>
                <c:pt idx="19">
                  <c:v>3.6250000000000011E-2</c:v>
                </c:pt>
                <c:pt idx="20">
                  <c:v>6.6250000000000003E-2</c:v>
                </c:pt>
                <c:pt idx="21">
                  <c:v>7.8750000000000014E-2</c:v>
                </c:pt>
                <c:pt idx="22">
                  <c:v>3.875E-2</c:v>
                </c:pt>
                <c:pt idx="23">
                  <c:v>2.1250000000000002E-2</c:v>
                </c:pt>
                <c:pt idx="24">
                  <c:v>4.2500000000000003E-2</c:v>
                </c:pt>
                <c:pt idx="25">
                  <c:v>6.0000000000000032E-2</c:v>
                </c:pt>
                <c:pt idx="26">
                  <c:v>0.14375000000000004</c:v>
                </c:pt>
                <c:pt idx="27">
                  <c:v>2.5000000000000061E-3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854104"/>
        <c:axId val="413854496"/>
      </c:barChart>
      <c:catAx>
        <c:axId val="413854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Deployment Level</a:t>
                </a:r>
                <a:r>
                  <a:rPr lang="en-US" sz="1600" baseline="0" dirty="0" smtClean="0"/>
                  <a:t> (Winter Peak MW)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5893447529585143"/>
              <c:y val="0.720537653947102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3854496"/>
        <c:crosses val="autoZero"/>
        <c:auto val="1"/>
        <c:lblAlgn val="ctr"/>
        <c:lblOffset val="100"/>
        <c:noMultiLvlLbl val="0"/>
      </c:catAx>
      <c:valAx>
        <c:axId val="413854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Probability of Deployment 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2.9239766081871773E-3"/>
              <c:y val="0.1365321075378005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3854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267578394805926E-4"/>
          <c:y val="0.7924130829800119"/>
          <c:w val="0.98082147626283722"/>
          <c:h val="0.2075869170199878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1064703868572"/>
          <c:y val="2.1256120969953402E-2"/>
          <c:w val="0.86085233367569014"/>
          <c:h val="0.69062594448421444"/>
        </c:manualLayout>
      </c:layout>
      <c:lineChart>
        <c:grouping val="standard"/>
        <c:varyColors val="0"/>
        <c:ser>
          <c:idx val="2"/>
          <c:order val="0"/>
          <c:tx>
            <c:strRef>
              <c:f>Sheet1!$A$11</c:f>
              <c:strCache>
                <c:ptCount val="1"/>
                <c:pt idx="0">
                  <c:v>Lower Conservation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bg2">
                  <a:lumMod val="90000"/>
                </a:schemeClr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Sheet1!$B$11:$V$11</c:f>
              <c:numCache>
                <c:formatCode>_(* #,##0_);_(* \(#,##0\);_(* "-"??_);_(@_)</c:formatCode>
                <c:ptCount val="21"/>
                <c:pt idx="0">
                  <c:v>3225.0225</c:v>
                </c:pt>
                <c:pt idx="1">
                  <c:v>3231.13625</c:v>
                </c:pt>
                <c:pt idx="2">
                  <c:v>3082.9</c:v>
                </c:pt>
                <c:pt idx="3">
                  <c:v>2978.3249999999998</c:v>
                </c:pt>
                <c:pt idx="4">
                  <c:v>2828.8125000000086</c:v>
                </c:pt>
                <c:pt idx="5">
                  <c:v>2720.4100000000012</c:v>
                </c:pt>
                <c:pt idx="6">
                  <c:v>2863.665</c:v>
                </c:pt>
                <c:pt idx="7">
                  <c:v>2931.9924999999998</c:v>
                </c:pt>
                <c:pt idx="8">
                  <c:v>2907.1512499999999</c:v>
                </c:pt>
                <c:pt idx="9">
                  <c:v>2901.3900000000012</c:v>
                </c:pt>
                <c:pt idx="10">
                  <c:v>2816.5650000000001</c:v>
                </c:pt>
                <c:pt idx="11">
                  <c:v>2965.3249999999998</c:v>
                </c:pt>
                <c:pt idx="12">
                  <c:v>3098.9924999999998</c:v>
                </c:pt>
                <c:pt idx="13">
                  <c:v>2997.0637499999998</c:v>
                </c:pt>
                <c:pt idx="14">
                  <c:v>3000.0737500000096</c:v>
                </c:pt>
                <c:pt idx="15">
                  <c:v>2980.94</c:v>
                </c:pt>
                <c:pt idx="16">
                  <c:v>2901.4237499999999</c:v>
                </c:pt>
                <c:pt idx="17">
                  <c:v>2844.0337500000096</c:v>
                </c:pt>
                <c:pt idx="18">
                  <c:v>2826.3575000000096</c:v>
                </c:pt>
                <c:pt idx="19">
                  <c:v>2744.7224999999894</c:v>
                </c:pt>
                <c:pt idx="20">
                  <c:v>2737.1925000000001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Existing Policy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Sheet1!$B$2:$V$2</c:f>
              <c:numCache>
                <c:formatCode>_(* #,##0_);_(* \(#,##0\);_(* "-"??_);_(@_)</c:formatCode>
                <c:ptCount val="21"/>
                <c:pt idx="0">
                  <c:v>3225.0225</c:v>
                </c:pt>
                <c:pt idx="1">
                  <c:v>3225.0225</c:v>
                </c:pt>
                <c:pt idx="2">
                  <c:v>3054.7224999999894</c:v>
                </c:pt>
                <c:pt idx="3">
                  <c:v>2918.9074999999998</c:v>
                </c:pt>
                <c:pt idx="4">
                  <c:v>2734.6087499999894</c:v>
                </c:pt>
                <c:pt idx="5">
                  <c:v>2581.2437500000001</c:v>
                </c:pt>
                <c:pt idx="6">
                  <c:v>2684.3987499999998</c:v>
                </c:pt>
                <c:pt idx="7">
                  <c:v>2713.23</c:v>
                </c:pt>
                <c:pt idx="8">
                  <c:v>2635.2525000000001</c:v>
                </c:pt>
                <c:pt idx="9">
                  <c:v>2558.1574999999998</c:v>
                </c:pt>
                <c:pt idx="10">
                  <c:v>2422.5187500000002</c:v>
                </c:pt>
                <c:pt idx="11">
                  <c:v>2572.9662499999904</c:v>
                </c:pt>
                <c:pt idx="12">
                  <c:v>2689.0437499999998</c:v>
                </c:pt>
                <c:pt idx="13">
                  <c:v>2560.9625000000001</c:v>
                </c:pt>
                <c:pt idx="14">
                  <c:v>2539.6312499999999</c:v>
                </c:pt>
                <c:pt idx="15">
                  <c:v>2536.3037500000096</c:v>
                </c:pt>
                <c:pt idx="16">
                  <c:v>2492.2362499999904</c:v>
                </c:pt>
                <c:pt idx="17">
                  <c:v>2501.8412499999999</c:v>
                </c:pt>
                <c:pt idx="18">
                  <c:v>2517.9987500000002</c:v>
                </c:pt>
                <c:pt idx="19">
                  <c:v>2483.1512499999999</c:v>
                </c:pt>
                <c:pt idx="20">
                  <c:v>2592.4524999999999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Social Cost of Carbon - Mid-Range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Sheet1!$B$3:$V$3</c:f>
              <c:numCache>
                <c:formatCode>_(* #,##0_);_(* \(#,##0\);_(* "-"??_);_(@_)</c:formatCode>
                <c:ptCount val="21"/>
                <c:pt idx="0">
                  <c:v>3225.0225</c:v>
                </c:pt>
                <c:pt idx="1">
                  <c:v>4358.1275000000014</c:v>
                </c:pt>
                <c:pt idx="2">
                  <c:v>4361.8900000000003</c:v>
                </c:pt>
                <c:pt idx="3">
                  <c:v>4272.2337499999985</c:v>
                </c:pt>
                <c:pt idx="4">
                  <c:v>4190.9574999999995</c:v>
                </c:pt>
                <c:pt idx="5">
                  <c:v>4136.3087499999992</c:v>
                </c:pt>
                <c:pt idx="6">
                  <c:v>4087.6275000000001</c:v>
                </c:pt>
                <c:pt idx="7">
                  <c:v>4060.2762499999903</c:v>
                </c:pt>
                <c:pt idx="8">
                  <c:v>4019.1475</c:v>
                </c:pt>
                <c:pt idx="9">
                  <c:v>3992.8700000000022</c:v>
                </c:pt>
                <c:pt idx="10">
                  <c:v>3922.5762500000001</c:v>
                </c:pt>
                <c:pt idx="11">
                  <c:v>3886.2862499999851</c:v>
                </c:pt>
                <c:pt idx="12">
                  <c:v>3892.27</c:v>
                </c:pt>
                <c:pt idx="13">
                  <c:v>3790.9237499999999</c:v>
                </c:pt>
                <c:pt idx="14">
                  <c:v>3759.8437500000086</c:v>
                </c:pt>
                <c:pt idx="15">
                  <c:v>3744.0574999999999</c:v>
                </c:pt>
                <c:pt idx="16">
                  <c:v>3669.5037499999999</c:v>
                </c:pt>
                <c:pt idx="17">
                  <c:v>3552.42</c:v>
                </c:pt>
                <c:pt idx="18">
                  <c:v>3543.2112499999998</c:v>
                </c:pt>
                <c:pt idx="19">
                  <c:v>3462.2287499999879</c:v>
                </c:pt>
                <c:pt idx="20">
                  <c:v>3521.0762500000001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Retire Coal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square"/>
            <c:size val="10"/>
            <c:spPr>
              <a:solidFill>
                <a:srgbClr val="EC54C1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Sheet1!$B$5:$V$5</c:f>
              <c:numCache>
                <c:formatCode>_(* #,##0_);_(* \(#,##0\);_(* "-"??_);_(@_)</c:formatCode>
                <c:ptCount val="21"/>
                <c:pt idx="0">
                  <c:v>3225.0225</c:v>
                </c:pt>
                <c:pt idx="1">
                  <c:v>3225.3237500000096</c:v>
                </c:pt>
                <c:pt idx="2">
                  <c:v>3055.0612500000002</c:v>
                </c:pt>
                <c:pt idx="3">
                  <c:v>2921.4912500000096</c:v>
                </c:pt>
                <c:pt idx="4">
                  <c:v>2739.15</c:v>
                </c:pt>
                <c:pt idx="5">
                  <c:v>2585.9312500000096</c:v>
                </c:pt>
                <c:pt idx="6">
                  <c:v>2686.14</c:v>
                </c:pt>
                <c:pt idx="7">
                  <c:v>2709.0574999999999</c:v>
                </c:pt>
                <c:pt idx="8">
                  <c:v>2631.3187499999999</c:v>
                </c:pt>
                <c:pt idx="9">
                  <c:v>2557.94875</c:v>
                </c:pt>
                <c:pt idx="10">
                  <c:v>2356.92</c:v>
                </c:pt>
                <c:pt idx="11">
                  <c:v>2954.4012499999999</c:v>
                </c:pt>
                <c:pt idx="12">
                  <c:v>3373.3462500000001</c:v>
                </c:pt>
                <c:pt idx="13">
                  <c:v>3254.5487499999904</c:v>
                </c:pt>
                <c:pt idx="14">
                  <c:v>3242.3437500000086</c:v>
                </c:pt>
                <c:pt idx="15">
                  <c:v>3245.4100000000012</c:v>
                </c:pt>
                <c:pt idx="16">
                  <c:v>3166.1737499999999</c:v>
                </c:pt>
                <c:pt idx="17">
                  <c:v>3127.5662499999894</c:v>
                </c:pt>
                <c:pt idx="18">
                  <c:v>3113.1812500000001</c:v>
                </c:pt>
                <c:pt idx="19">
                  <c:v>3085.2512499999998</c:v>
                </c:pt>
                <c:pt idx="20">
                  <c:v>3094.2750000000001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Retire Coal w/SCC_MidRange</c:v>
                </c:pt>
              </c:strCache>
            </c:strRef>
          </c:tx>
          <c:spPr>
            <a:ln w="63500"/>
          </c:spPr>
          <c:marker>
            <c:symbol val="triangle"/>
            <c:size val="10"/>
            <c:spPr>
              <a:solidFill>
                <a:srgbClr val="92D05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Sheet1!$B$6:$V$6</c:f>
              <c:numCache>
                <c:formatCode>_(* #,##0_);_(* \(#,##0\);_(* "-"??_);_(@_)</c:formatCode>
                <c:ptCount val="21"/>
                <c:pt idx="0">
                  <c:v>3225.0225</c:v>
                </c:pt>
                <c:pt idx="1">
                  <c:v>4358.5012500000003</c:v>
                </c:pt>
                <c:pt idx="2">
                  <c:v>4363.8687500000005</c:v>
                </c:pt>
                <c:pt idx="3">
                  <c:v>4275.4162500000002</c:v>
                </c:pt>
                <c:pt idx="4">
                  <c:v>4195.34</c:v>
                </c:pt>
                <c:pt idx="5">
                  <c:v>4140.4662500000004</c:v>
                </c:pt>
                <c:pt idx="6">
                  <c:v>4087.1537499999999</c:v>
                </c:pt>
                <c:pt idx="7">
                  <c:v>4051.3787499999999</c:v>
                </c:pt>
                <c:pt idx="8">
                  <c:v>4002.4675000000002</c:v>
                </c:pt>
                <c:pt idx="9">
                  <c:v>3959.6912499999999</c:v>
                </c:pt>
                <c:pt idx="10">
                  <c:v>3870.1750000000002</c:v>
                </c:pt>
                <c:pt idx="11">
                  <c:v>3726.3962499999998</c:v>
                </c:pt>
                <c:pt idx="12">
                  <c:v>3767.6075000000001</c:v>
                </c:pt>
                <c:pt idx="13">
                  <c:v>3648.1062499999894</c:v>
                </c:pt>
                <c:pt idx="14">
                  <c:v>3617.88</c:v>
                </c:pt>
                <c:pt idx="15">
                  <c:v>3577.0662499999894</c:v>
                </c:pt>
                <c:pt idx="16">
                  <c:v>3517.8462500000001</c:v>
                </c:pt>
                <c:pt idx="17">
                  <c:v>3436.3074999999999</c:v>
                </c:pt>
                <c:pt idx="18">
                  <c:v>3460.8712500000106</c:v>
                </c:pt>
                <c:pt idx="19">
                  <c:v>3434.4924999999998</c:v>
                </c:pt>
                <c:pt idx="20">
                  <c:v>3427.1887499999893</c:v>
                </c:pt>
              </c:numCache>
            </c:numRef>
          </c:val>
          <c:smooth val="0"/>
        </c:ser>
        <c:ser>
          <c:idx val="10"/>
          <c:order val="5"/>
          <c:tx>
            <c:strRef>
              <c:f>Sheet1!$A$10</c:f>
              <c:strCache>
                <c:ptCount val="1"/>
                <c:pt idx="0">
                  <c:v>Regional RPS @ 35%</c:v>
                </c:pt>
              </c:strCache>
            </c:strRef>
          </c:tx>
          <c:spPr>
            <a:ln w="63500">
              <a:solidFill>
                <a:schemeClr val="accent4">
                  <a:lumMod val="50000"/>
                </a:schemeClr>
              </a:solidFill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cat>
            <c:strRef>
              <c:f>Sheet1!$B$1:$V$1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Sheet1!$B$10:$V$10</c:f>
              <c:numCache>
                <c:formatCode>_(* #,##0_);_(* \(#,##0\);_(* "-"??_);_(@_)</c:formatCode>
                <c:ptCount val="21"/>
                <c:pt idx="0">
                  <c:v>3225.0225</c:v>
                </c:pt>
                <c:pt idx="1">
                  <c:v>3225.3762499999998</c:v>
                </c:pt>
                <c:pt idx="2">
                  <c:v>3054.6075000000001</c:v>
                </c:pt>
                <c:pt idx="3">
                  <c:v>2914.8887500000001</c:v>
                </c:pt>
                <c:pt idx="4">
                  <c:v>2720.4475000000002</c:v>
                </c:pt>
                <c:pt idx="5">
                  <c:v>2553.9825000000001</c:v>
                </c:pt>
                <c:pt idx="6">
                  <c:v>2453.5887499999903</c:v>
                </c:pt>
                <c:pt idx="7">
                  <c:v>2283.1849999999904</c:v>
                </c:pt>
                <c:pt idx="8">
                  <c:v>2071.58</c:v>
                </c:pt>
                <c:pt idx="9">
                  <c:v>1856.7137499999999</c:v>
                </c:pt>
                <c:pt idx="10">
                  <c:v>1621.2837500000001</c:v>
                </c:pt>
                <c:pt idx="11">
                  <c:v>1595.79</c:v>
                </c:pt>
                <c:pt idx="12">
                  <c:v>1409.7662499999999</c:v>
                </c:pt>
                <c:pt idx="13">
                  <c:v>1182.835</c:v>
                </c:pt>
                <c:pt idx="14">
                  <c:v>1165.4262500000011</c:v>
                </c:pt>
                <c:pt idx="15">
                  <c:v>1181.4425000000001</c:v>
                </c:pt>
                <c:pt idx="16">
                  <c:v>1231.9387500000046</c:v>
                </c:pt>
                <c:pt idx="17">
                  <c:v>1302.7449999999999</c:v>
                </c:pt>
                <c:pt idx="18">
                  <c:v>1390.56</c:v>
                </c:pt>
                <c:pt idx="19">
                  <c:v>1465.1499999999999</c:v>
                </c:pt>
                <c:pt idx="20">
                  <c:v>1596.8175000000001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855280"/>
        <c:axId val="413855672"/>
      </c:lineChart>
      <c:catAx>
        <c:axId val="41385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3855672"/>
        <c:crosses val="autoZero"/>
        <c:auto val="1"/>
        <c:lblAlgn val="ctr"/>
        <c:lblOffset val="100"/>
        <c:tickLblSkip val="5"/>
        <c:noMultiLvlLbl val="0"/>
      </c:catAx>
      <c:valAx>
        <c:axId val="413855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Existing</a:t>
                </a:r>
                <a:r>
                  <a:rPr lang="en-US" sz="1600" baseline="0" dirty="0" smtClean="0"/>
                  <a:t> Gas Dispatch</a:t>
                </a:r>
                <a:r>
                  <a:rPr lang="en-US" sz="1600" dirty="0" smtClean="0"/>
                  <a:t> (aMW)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2.8985507246376812E-3"/>
              <c:y val="0.12483985697439993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385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124495632075864"/>
          <c:w val="0.99956521739130433"/>
          <c:h val="0.20875504367924191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0.0087</cdr:x>
      <cdr:y>0.90141</cdr:y>
    </cdr:from>
    <cdr:to>
      <cdr:x>0.64348</cdr:x>
      <cdr:y>0.95936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38" y="4739433"/>
          <a:ext cx="5562562" cy="30469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*Scenario assumes Centralia, Boardman and North Valmy are not retired.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6E6F-B515-4842-8E4C-DE70296FB326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E6B0A-3256-46AC-B314-9D2A77D2D2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4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8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9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6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4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slide </a:t>
            </a:r>
            <a:fld id="{8FDE05C0-D580-4938-A4E8-997809535D6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038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96526"/>
            <a:ext cx="9144000" cy="5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-Horizontal.png"/>
          <p:cNvPicPr>
            <a:picLocks noChangeAspect="1"/>
          </p:cNvPicPr>
          <p:nvPr/>
        </p:nvPicPr>
        <p:blipFill>
          <a:blip r:embed="rId14" cstate="print">
            <a:grayscl/>
            <a:lum bright="30000"/>
          </a:blip>
          <a:stretch>
            <a:fillRect/>
          </a:stretch>
        </p:blipFill>
        <p:spPr>
          <a:xfrm>
            <a:off x="144380" y="6419130"/>
            <a:ext cx="2065420" cy="318715"/>
          </a:xfrm>
          <a:prstGeom prst="rect">
            <a:avLst/>
          </a:prstGeom>
        </p:spPr>
      </p:pic>
      <p:pic>
        <p:nvPicPr>
          <p:cNvPr id="14" name="Picture 13" descr="Primary_WhiteBackground_Landscap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72400" y="6418387"/>
            <a:ext cx="1184151" cy="336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0" dirty="0" smtClean="0"/>
              <a:t>Key Findings and Resource Strategy</a:t>
            </a:r>
            <a:endParaRPr lang="en-US" sz="6000" b="0" dirty="0"/>
          </a:p>
        </p:txBody>
      </p:sp>
      <p:pic>
        <p:nvPicPr>
          <p:cNvPr id="4" name="Picture 3" descr="7th Pla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2536960" cy="3745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5400" dirty="0" smtClean="0"/>
              <a:t>Key Finding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sz="4400" i="1" dirty="0" smtClean="0">
                <a:latin typeface="+mn-lt"/>
              </a:rPr>
              <a:t>Energy Efficiency </a:t>
            </a:r>
            <a:r>
              <a:rPr lang="en-US" sz="4400" dirty="0" smtClean="0">
                <a:latin typeface="+mn-lt"/>
              </a:rPr>
              <a:t>and </a:t>
            </a:r>
            <a:r>
              <a:rPr lang="en-US" sz="4400" i="1" dirty="0" smtClean="0">
                <a:latin typeface="+mn-lt"/>
              </a:rPr>
              <a:t>Demand Response</a:t>
            </a:r>
            <a:r>
              <a:rPr lang="en-US" sz="4400" dirty="0" smtClean="0">
                <a:latin typeface="+mn-lt"/>
              </a:rPr>
              <a:t> can </a:t>
            </a:r>
            <a:r>
              <a:rPr lang="en-US" sz="4400" u="sng" dirty="0" smtClean="0">
                <a:latin typeface="+mn-lt"/>
              </a:rPr>
              <a:t>meet nearly all growth</a:t>
            </a:r>
            <a:r>
              <a:rPr lang="en-US" sz="4400" dirty="0" smtClean="0">
                <a:latin typeface="+mn-lt"/>
              </a:rPr>
              <a:t> in energy and capacity needs through 2035</a:t>
            </a:r>
          </a:p>
          <a:p>
            <a:pPr marL="0" indent="0">
              <a:buNone/>
            </a:pPr>
            <a:endParaRPr lang="en-US" sz="44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Seventh Power Plan Least Cost Resource Strategies for Meeting Forecast Energy and Capacity Needs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64020"/>
              </p:ext>
            </p:extLst>
          </p:nvPr>
        </p:nvGraphicFramePr>
        <p:xfrm>
          <a:off x="152400" y="1295400"/>
          <a:ext cx="441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800600" y="1371600"/>
          <a:ext cx="434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6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Forecast Load Growth Over The Next Two Decades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 smtClean="0"/>
              <a:t>(Average Over 800 Futures)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3657600" y="1600200"/>
            <a:ext cx="4495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Load Growth Met with Energy Efficiency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raight Arrow Connector 7"/>
          <p:cNvSpPr/>
          <p:nvPr/>
        </p:nvSpPr>
        <p:spPr>
          <a:xfrm flipH="1">
            <a:off x="7239000" y="1905000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3276600" y="3962400"/>
            <a:ext cx="3429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Load Net of Energy Efficiency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57400"/>
            <a:ext cx="3657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Reduction from Federal Standards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Adopted Post-Sixth Power Plan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62600" y="20574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Key Finding: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724400"/>
            <a:ext cx="76200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they cost less!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Seventh Power Plan Relies on </a:t>
            </a:r>
            <a:r>
              <a:rPr lang="en-US" sz="4400" i="1" dirty="0"/>
              <a:t>Energy Efficiency </a:t>
            </a:r>
            <a:r>
              <a:rPr lang="en-US" sz="4400" dirty="0"/>
              <a:t>and </a:t>
            </a:r>
            <a:r>
              <a:rPr lang="en-US" sz="4400" i="1" dirty="0"/>
              <a:t>Demand Response </a:t>
            </a:r>
            <a:r>
              <a:rPr lang="en-US" sz="4400" dirty="0"/>
              <a:t>Resources To Meet Load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Resource Cost – Energy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4495800"/>
            <a:ext cx="5105400" cy="68580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Resource Cost – Peak Capacity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419600"/>
            <a:ext cx="4038600" cy="83820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352800"/>
            <a:ext cx="5715000" cy="22860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Finding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latin typeface="Calibri" panose="020F0502020204030204" pitchFamily="34" charset="0"/>
            </a:endParaRPr>
          </a:p>
          <a:p>
            <a:r>
              <a:rPr lang="en-US" sz="4400" dirty="0" smtClean="0">
                <a:latin typeface="Calibri" panose="020F0502020204030204" pitchFamily="34" charset="0"/>
              </a:rPr>
              <a:t>A Minimum of 600 MW of Demand Response resources should be developed to meet regional peak demands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Demand Response Deployment By Scenario</a:t>
            </a:r>
            <a:br>
              <a:rPr lang="en-US" sz="2400" b="1" dirty="0" smtClean="0"/>
            </a:br>
            <a:r>
              <a:rPr lang="en-US" sz="2400" b="1" dirty="0" smtClean="0"/>
              <a:t>(Average Across 800 Futures)</a:t>
            </a:r>
            <a:endParaRPr lang="en-US" sz="20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763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68362"/>
          </a:xfrm>
        </p:spPr>
        <p:txBody>
          <a:bodyPr>
            <a:noAutofit/>
          </a:bodyPr>
          <a:lstStyle/>
          <a:p>
            <a:r>
              <a:rPr lang="en-US" sz="2400" b="1" i="1" u="sng" dirty="0" smtClean="0"/>
              <a:t>Probability and Amount </a:t>
            </a:r>
            <a:r>
              <a:rPr lang="en-US" sz="2400" b="1" dirty="0" smtClean="0"/>
              <a:t>of Demand Response Deployment by Scenario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676400"/>
            <a:ext cx="3505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Minimum Probability of </a:t>
            </a:r>
            <a:r>
              <a:rPr lang="en-US" i="1" u="sng" dirty="0" smtClean="0"/>
              <a:t>600 MW DR Deployment by 2021</a:t>
            </a:r>
            <a:r>
              <a:rPr lang="en-US" dirty="0" smtClean="0"/>
              <a:t> is 70%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16764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Finding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latin typeface="Calibri" panose="020F0502020204030204" pitchFamily="34" charset="0"/>
            </a:endParaRPr>
          </a:p>
          <a:p>
            <a:r>
              <a:rPr lang="en-US" sz="4400" dirty="0" smtClean="0">
                <a:latin typeface="Calibri" panose="020F0502020204030204" pitchFamily="34" charset="0"/>
              </a:rPr>
              <a:t>Retiring </a:t>
            </a:r>
            <a:r>
              <a:rPr lang="en-US" sz="4400" dirty="0">
                <a:latin typeface="Calibri" panose="020F0502020204030204" pitchFamily="34" charset="0"/>
              </a:rPr>
              <a:t>coal plant generation can be </a:t>
            </a:r>
            <a:r>
              <a:rPr lang="en-US" sz="4400" dirty="0" smtClean="0">
                <a:latin typeface="Calibri" panose="020F0502020204030204" pitchFamily="34" charset="0"/>
              </a:rPr>
              <a:t>replaced by greater reliance on </a:t>
            </a:r>
            <a:r>
              <a:rPr lang="en-US" sz="4400" dirty="0">
                <a:latin typeface="Calibri" panose="020F0502020204030204" pitchFamily="34" charset="0"/>
              </a:rPr>
              <a:t>existing </a:t>
            </a:r>
            <a:r>
              <a:rPr lang="en-US" sz="4400" dirty="0" smtClean="0">
                <a:latin typeface="Calibri" panose="020F0502020204030204" pitchFamily="34" charset="0"/>
              </a:rPr>
              <a:t>natural </a:t>
            </a:r>
            <a:r>
              <a:rPr lang="en-US" sz="4400" dirty="0">
                <a:latin typeface="Calibri" panose="020F0502020204030204" pitchFamily="34" charset="0"/>
              </a:rPr>
              <a:t>gas </a:t>
            </a:r>
            <a:r>
              <a:rPr lang="en-US" sz="4400" dirty="0" smtClean="0">
                <a:latin typeface="Calibri" panose="020F0502020204030204" pitchFamily="34" charset="0"/>
              </a:rPr>
              <a:t>plants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Council’s Power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Goal - Ensure an adequate, efficient and affordable regional power system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Major Components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Forecast of regional electricity demand over the next 20 years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“least cost with acceptable risk” Resource Strategy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Regional action plan to implement Resource Strategy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By statute, plan guides Bonneville Power Administration’s resource decisions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By tradition, plan serves as an independent reference for all of the region’s utilities, regulatory commissions and policy-makers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Existing Natural Gas Dispatch by Scenario</a:t>
            </a:r>
            <a:br>
              <a:rPr lang="en-US" sz="2400" b="1" dirty="0" smtClean="0"/>
            </a:br>
            <a:r>
              <a:rPr lang="en-US" sz="2400" b="1" dirty="0" smtClean="0"/>
              <a:t>(Average Across 800 Futures)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587512"/>
              </p:ext>
            </p:extLst>
          </p:nvPr>
        </p:nvGraphicFramePr>
        <p:xfrm>
          <a:off x="152400" y="12954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Finding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No </a:t>
            </a:r>
            <a:r>
              <a:rPr lang="en-US" sz="4400" dirty="0">
                <a:latin typeface="Calibri" panose="020F0502020204030204" pitchFamily="34" charset="0"/>
              </a:rPr>
              <a:t>immediate need to acquire or build </a:t>
            </a:r>
            <a:r>
              <a:rPr lang="en-US" sz="4400" dirty="0" smtClean="0">
                <a:latin typeface="Calibri" panose="020F0502020204030204" pitchFamily="34" charset="0"/>
              </a:rPr>
              <a:t>new natural gas-fired generating resources 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Unless, regional energy efficiency and demand response goals are not achieved</a:t>
            </a:r>
          </a:p>
          <a:p>
            <a:pPr lvl="3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				</a:t>
            </a:r>
            <a:r>
              <a:rPr lang="en-US" sz="3900" b="1" dirty="0" smtClean="0">
                <a:latin typeface="Calibri" panose="020F0502020204030204" pitchFamily="34" charset="0"/>
              </a:rPr>
              <a:t>OR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Unless, additional coal plants are retired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Probability of Needing New Natural Gas Generation by 2021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 smtClean="0">
                <a:latin typeface="Calibri" panose="020F0502020204030204" pitchFamily="34" charset="0"/>
              </a:rPr>
              <a:t>Resource strategies that maximize the use of existing regional resources to satisfy the region’s resource adequacy standards require less resource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Net Electricity Exports </a:t>
            </a:r>
            <a:r>
              <a:rPr lang="en-US" sz="2400" b="1" dirty="0" smtClean="0"/>
              <a:t>(Exports minus Imports) by Scenario</a:t>
            </a:r>
            <a:br>
              <a:rPr lang="en-US" sz="2400" b="1" dirty="0" smtClean="0"/>
            </a:br>
            <a:r>
              <a:rPr lang="en-US" sz="2400" b="1" dirty="0" smtClean="0"/>
              <a:t>(Average Across 800 Futures)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60617"/>
              </p:ext>
            </p:extLst>
          </p:nvPr>
        </p:nvGraphicFramePr>
        <p:xfrm>
          <a:off x="152400" y="12954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Finding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EPA </a:t>
            </a:r>
            <a:r>
              <a:rPr lang="en-US" sz="4400" dirty="0">
                <a:latin typeface="Calibri" panose="020F0502020204030204" pitchFamily="34" charset="0"/>
              </a:rPr>
              <a:t>carbon </a:t>
            </a:r>
            <a:r>
              <a:rPr lang="en-US" sz="4400" dirty="0" smtClean="0">
                <a:latin typeface="Calibri" panose="020F0502020204030204" pitchFamily="34" charset="0"/>
              </a:rPr>
              <a:t>emission reduction regulations </a:t>
            </a:r>
            <a:r>
              <a:rPr lang="en-US" sz="4400" dirty="0">
                <a:latin typeface="Calibri" panose="020F0502020204030204" pitchFamily="34" charset="0"/>
              </a:rPr>
              <a:t>can be met </a:t>
            </a:r>
            <a:r>
              <a:rPr lang="en-US" sz="4400" dirty="0" smtClean="0">
                <a:latin typeface="Calibri" panose="020F0502020204030204" pitchFamily="34" charset="0"/>
              </a:rPr>
              <a:t>regionally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However, some states, especially Montana, face significant challenges</a:t>
            </a:r>
            <a:endParaRPr lang="en-US" sz="4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Annual CO2 Emissions for Plants Covered by Clean Power Plan by Resource Strategy and Scenario</a:t>
            </a:r>
            <a:br>
              <a:rPr lang="en-US" sz="2400" b="1" dirty="0" smtClean="0"/>
            </a:br>
            <a:r>
              <a:rPr lang="en-US" sz="2400" b="1" dirty="0" smtClean="0"/>
              <a:t>(Average Across 800 Futures)</a:t>
            </a:r>
            <a:endParaRPr lang="en-US" sz="2400" b="1" i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318422"/>
              </p:ext>
            </p:extLst>
          </p:nvPr>
        </p:nvGraphicFramePr>
        <p:xfrm>
          <a:off x="228600" y="14478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Carbon emission reduction policies that result </a:t>
            </a:r>
            <a:r>
              <a:rPr lang="en-US" sz="3600" dirty="0">
                <a:latin typeface="Calibri" panose="020F0502020204030204" pitchFamily="34" charset="0"/>
              </a:rPr>
              <a:t>in the </a:t>
            </a:r>
            <a:r>
              <a:rPr lang="en-US" sz="3600" dirty="0" smtClean="0">
                <a:latin typeface="Calibri" panose="020F0502020204030204" pitchFamily="34" charset="0"/>
              </a:rPr>
              <a:t>significant renewable resource development without </a:t>
            </a:r>
            <a:r>
              <a:rPr lang="en-US" sz="3600" dirty="0">
                <a:latin typeface="Calibri" panose="020F0502020204030204" pitchFamily="34" charset="0"/>
              </a:rPr>
              <a:t>a</a:t>
            </a:r>
            <a:r>
              <a:rPr lang="en-US" sz="3600" dirty="0" smtClean="0">
                <a:latin typeface="Calibri" panose="020F0502020204030204" pitchFamily="34" charset="0"/>
              </a:rPr>
              <a:t>lso </a:t>
            </a:r>
            <a:r>
              <a:rPr lang="en-US" sz="3600" dirty="0">
                <a:latin typeface="Calibri" panose="020F0502020204030204" pitchFamily="34" charset="0"/>
              </a:rPr>
              <a:t>r</a:t>
            </a:r>
            <a:r>
              <a:rPr lang="en-US" sz="3600" dirty="0" smtClean="0">
                <a:latin typeface="Calibri" panose="020F0502020204030204" pitchFamily="34" charset="0"/>
              </a:rPr>
              <a:t>etiring </a:t>
            </a:r>
            <a:r>
              <a:rPr lang="en-US" sz="3600" dirty="0">
                <a:latin typeface="Calibri" panose="020F0502020204030204" pitchFamily="34" charset="0"/>
              </a:rPr>
              <a:t>c</a:t>
            </a:r>
            <a:r>
              <a:rPr lang="en-US" sz="3600" dirty="0" smtClean="0">
                <a:latin typeface="Calibri" panose="020F0502020204030204" pitchFamily="34" charset="0"/>
              </a:rPr>
              <a:t>oal generation produce the </a:t>
            </a:r>
            <a:r>
              <a:rPr lang="en-US" sz="3600" dirty="0">
                <a:latin typeface="Calibri" panose="020F0502020204030204" pitchFamily="34" charset="0"/>
              </a:rPr>
              <a:t>l</a:t>
            </a:r>
            <a:r>
              <a:rPr lang="en-US" sz="3600" dirty="0" smtClean="0">
                <a:latin typeface="Calibri" panose="020F0502020204030204" pitchFamily="34" charset="0"/>
              </a:rPr>
              <a:t>east </a:t>
            </a:r>
            <a:r>
              <a:rPr lang="en-US" sz="3600" dirty="0">
                <a:latin typeface="Calibri" panose="020F0502020204030204" pitchFamily="34" charset="0"/>
              </a:rPr>
              <a:t>c</a:t>
            </a:r>
            <a:r>
              <a:rPr lang="en-US" sz="3600" dirty="0" smtClean="0">
                <a:latin typeface="Calibri" panose="020F0502020204030204" pitchFamily="34" charset="0"/>
              </a:rPr>
              <a:t>arbon </a:t>
            </a:r>
            <a:r>
              <a:rPr lang="en-US" sz="3600" dirty="0">
                <a:latin typeface="Calibri" panose="020F0502020204030204" pitchFamily="34" charset="0"/>
              </a:rPr>
              <a:t>e</a:t>
            </a:r>
            <a:r>
              <a:rPr lang="en-US" sz="3600" dirty="0" smtClean="0">
                <a:latin typeface="Calibri" panose="020F0502020204030204" pitchFamily="34" charset="0"/>
              </a:rPr>
              <a:t>mission reductions per dollar invested</a:t>
            </a:r>
            <a:r>
              <a:rPr lang="en-US" sz="3600" dirty="0">
                <a:latin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Annual Regional Power </a:t>
            </a:r>
            <a:r>
              <a:rPr lang="en-US" sz="2400" b="1" dirty="0">
                <a:latin typeface="Calibri" panose="020F0502020204030204" pitchFamily="34" charset="0"/>
              </a:rPr>
              <a:t>S</a:t>
            </a:r>
            <a:r>
              <a:rPr lang="en-US" sz="2400" b="1" dirty="0" smtClean="0">
                <a:latin typeface="Calibri" panose="020F0502020204030204" pitchFamily="34" charset="0"/>
              </a:rPr>
              <a:t>ystem CO2 </a:t>
            </a:r>
            <a:r>
              <a:rPr lang="en-US" sz="2400" b="1" dirty="0">
                <a:latin typeface="Calibri" panose="020F0502020204030204" pitchFamily="34" charset="0"/>
              </a:rPr>
              <a:t>E</a:t>
            </a:r>
            <a:r>
              <a:rPr lang="en-US" sz="2400" b="1" dirty="0" smtClean="0">
                <a:latin typeface="Calibri" panose="020F0502020204030204" pitchFamily="34" charset="0"/>
              </a:rPr>
              <a:t>missions in 2035 by Scenario</a:t>
            </a:r>
            <a:br>
              <a:rPr lang="en-US" sz="2400" b="1" dirty="0" smtClean="0">
                <a:latin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</a:rPr>
              <a:t>(Average Across 800 Futures)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01886"/>
              </p:ext>
            </p:extLst>
          </p:nvPr>
        </p:nvGraphicFramePr>
        <p:xfrm>
          <a:off x="152400" y="12954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2260966">
            <a:off x="7524587" y="1660813"/>
            <a:ext cx="190825" cy="324327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3352800"/>
            <a:ext cx="685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83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Present Value Cost of Reducing Regional Power System </a:t>
            </a:r>
            <a:br>
              <a:rPr lang="en-US" sz="2400" b="1" dirty="0" smtClean="0">
                <a:latin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</a:rPr>
              <a:t>CO2 Emissions by Scenario</a:t>
            </a:r>
            <a:r>
              <a:rPr lang="en-US" sz="2400" b="1" dirty="0">
                <a:latin typeface="Calibri" panose="020F0502020204030204" pitchFamily="34" charset="0"/>
              </a:rPr>
              <a:t/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</a:rPr>
              <a:t>(Average Across 800 Futures)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Seventh Power Plan – Major Issues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610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announced coal-plant retirements on need for new resource development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4400" y="990600"/>
            <a:ext cx="2286000" cy="1684750"/>
            <a:chOff x="914400" y="990600"/>
            <a:chExt cx="2286000" cy="1684750"/>
          </a:xfrm>
        </p:grpSpPr>
        <p:pic>
          <p:nvPicPr>
            <p:cNvPr id="1026" name="Picture 2" descr="Q:\TE\7th Plan\Presentations\CentraliaCo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990600"/>
              <a:ext cx="2286000" cy="1684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990600" y="2362200"/>
              <a:ext cx="220980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Centralia 1 &amp; 2 – 1340 MW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6600" y="990600"/>
            <a:ext cx="2881313" cy="1676400"/>
            <a:chOff x="3276600" y="990600"/>
            <a:chExt cx="2881313" cy="1676400"/>
          </a:xfrm>
        </p:grpSpPr>
        <p:pic>
          <p:nvPicPr>
            <p:cNvPr id="1027" name="Picture 3" descr="Q:\TE\7th Plan\Presentations\BoardmanCoalPla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990600"/>
              <a:ext cx="2881313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352800" y="1066800"/>
              <a:ext cx="1219200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Boardman – 550 MW</a:t>
              </a:r>
              <a:endParaRPr lang="en-US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4600" y="972156"/>
            <a:ext cx="2286000" cy="1711903"/>
            <a:chOff x="6324600" y="972156"/>
            <a:chExt cx="2286000" cy="1711903"/>
          </a:xfrm>
        </p:grpSpPr>
        <p:pic>
          <p:nvPicPr>
            <p:cNvPr id="1029" name="Picture 5" descr="Q:\TE\7th Plan\Presentations\NValmypl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972156"/>
              <a:ext cx="2286000" cy="17119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477000" y="1066800"/>
              <a:ext cx="198120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North Valmy – 522 MW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8800" y="5715000"/>
            <a:ext cx="6858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and options for addressing EPA’s Clean Power Plan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943600"/>
            <a:ext cx="70866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How to best meet regional need for capacity (i.e., peaking) resources</a:t>
            </a:r>
          </a:p>
        </p:txBody>
      </p:sp>
      <p:pic>
        <p:nvPicPr>
          <p:cNvPr id="1030" name="Picture 6" descr="Q:\TE\7th Plan\Presentations\ghg-ch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905000"/>
            <a:ext cx="5334000" cy="3696368"/>
          </a:xfrm>
          <a:prstGeom prst="rect">
            <a:avLst/>
          </a:prstGeom>
          <a:noFill/>
        </p:spPr>
      </p:pic>
      <p:pic>
        <p:nvPicPr>
          <p:cNvPr id="1031" name="Picture 7" descr="Q:\TE\7th Plan\Presentations\PeakLoadForeca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362200"/>
            <a:ext cx="5141411" cy="343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511E-6 L 0 -0.55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27E-6 L -3.33333E-6 -0.421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Why Increasing </a:t>
            </a:r>
            <a:r>
              <a:rPr lang="en-US" sz="3200" b="1" dirty="0" smtClean="0"/>
              <a:t>RPS (Alone) </a:t>
            </a:r>
            <a:r>
              <a:rPr lang="en-US" sz="3200" b="1" dirty="0"/>
              <a:t>Isn’t </a:t>
            </a:r>
            <a:r>
              <a:rPr lang="en-US" sz="3200" b="1" dirty="0" smtClean="0"/>
              <a:t>an Effective Option </a:t>
            </a:r>
            <a:r>
              <a:rPr lang="en-US" sz="3200" b="1" dirty="0"/>
              <a:t>for Reducing CO2 </a:t>
            </a:r>
            <a:r>
              <a:rPr lang="en-US" sz="3200" b="1" dirty="0" smtClean="0"/>
              <a:t>Emissions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RPS don’t reduce coal use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RPS  don’t change the fact that the “wind doesn’t blow and the sun doesn’t shine all of the time”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RPS lower the amount of cost-effective energy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328"/>
            <a:ext cx="7620000" cy="623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6" y="2209800"/>
            <a:ext cx="3444247" cy="15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Seventh Plan Resource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Energy Efficiency Development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1400 aMW by 2021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3000 aMW by 2026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4300 aMW by 2035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Expand Use of Demand Response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Develop at least 600 MW of demand response resources by 2021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Natural Gas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Increase use of existing gas generation to offset coal plant retirements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While there is a very low probability of regional need for new gas-fired generation prior to 2021,  individual utility circumstances and need for capacity and other ancillary services may dictate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Resource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Renewable Resources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Develop local renewable alternatives that are cost-effective now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Develop solar PV systems to comply with existing renewable portfolio standards, especially in areas with increasing summer peak loads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Conduct research on and demonstration of renewable energy with a more consistent output like geothermal or wave energy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Carbon Policies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Support policies that cost effectively achieve state and federal carbon dioxide emissions reduction goals, while maintaining regional power system adequacy by:</a:t>
            </a:r>
          </a:p>
          <a:p>
            <a:pPr lvl="2"/>
            <a:r>
              <a:rPr lang="en-US" sz="1600" dirty="0" smtClean="0">
                <a:latin typeface="+mn-lt"/>
              </a:rPr>
              <a:t>Develop the energy efficiency and demand response</a:t>
            </a:r>
          </a:p>
          <a:p>
            <a:pPr lvl="2"/>
            <a:r>
              <a:rPr lang="en-US" sz="1600" dirty="0" smtClean="0">
                <a:latin typeface="+mn-lt"/>
              </a:rPr>
              <a:t>Replace retiring coal plants with increased use of existing gas-fired generation</a:t>
            </a:r>
          </a:p>
          <a:p>
            <a:pPr lvl="2"/>
            <a:r>
              <a:rPr lang="en-US" sz="1600" dirty="0" smtClean="0">
                <a:latin typeface="+mn-lt"/>
              </a:rPr>
              <a:t>Dispatch existing regional generation to meet adequacy standards for energy and capacity rather than to serve external markets</a:t>
            </a:r>
          </a:p>
          <a:p>
            <a:pPr lvl="2"/>
            <a:r>
              <a:rPr lang="en-US" sz="1600" dirty="0" smtClean="0">
                <a:latin typeface="+mn-lt"/>
              </a:rPr>
              <a:t>Do not increase the requirements of state renewable portfolio standards without also either retiring coal generation or imposing a cost on carbon</a:t>
            </a:r>
            <a:endParaRPr lang="en-US" sz="1400" dirty="0" smtClean="0">
              <a:latin typeface="+mn-lt"/>
            </a:endParaRPr>
          </a:p>
          <a:p>
            <a:pPr lvl="2"/>
            <a:endParaRPr lang="en-US" sz="1400" dirty="0" smtClean="0">
              <a:latin typeface="+mn-lt"/>
            </a:endParaRPr>
          </a:p>
          <a:p>
            <a:pPr lvl="1"/>
            <a:endParaRPr lang="en-US" sz="18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Resource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Regional Resource Use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Continue to improve system scheduling and operating procedures across the region’s balancing authorities to maximize cost-effectiveness and minimize the need for new resources to integrate renewable generation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Improve use of existing regional resource to meet regional adequacy standards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Expand Resource Alternatives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Energy efficiency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Renewable with less variable output (e.g., enhanced geothermal, wave)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Adaptive Management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Monitor regional </a:t>
            </a:r>
            <a:r>
              <a:rPr lang="en-US" sz="2000" dirty="0">
                <a:latin typeface="Calibri" panose="020F0502020204030204" pitchFamily="34" charset="0"/>
              </a:rPr>
              <a:t>economic conditions and market developments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Assess progress on 7</a:t>
            </a:r>
            <a:r>
              <a:rPr lang="en-US" sz="2000" baseline="30000" dirty="0" smtClean="0">
                <a:latin typeface="Calibri" panose="020F0502020204030204" pitchFamily="34" charset="0"/>
              </a:rPr>
              <a:t>th</a:t>
            </a:r>
            <a:r>
              <a:rPr lang="en-US" sz="2000" dirty="0" smtClean="0">
                <a:latin typeface="Calibri" panose="020F0502020204030204" pitchFamily="34" charset="0"/>
              </a:rPr>
              <a:t> Power Plan energy efficiency and demand response goals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2362200" y="4953000"/>
            <a:ext cx="57912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Arial" charset="0"/>
              </a:rPr>
              <a:t>Questions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pic>
        <p:nvPicPr>
          <p:cNvPr id="45058" name="Picture 2" descr="Q:\TE\6th Plan\Presentations\MrPea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799"/>
            <a:ext cx="6096000" cy="38342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Carbon Dioxide Emission Reduction Policies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latin typeface="Calibri" pitchFamily="34" charset="0"/>
              </a:rPr>
              <a:t>Council Tested Multiple Policy Options for Reducing Carbon Emissions</a:t>
            </a:r>
          </a:p>
          <a:p>
            <a:r>
              <a:rPr lang="en-US" sz="3400" b="1" dirty="0" smtClean="0">
                <a:latin typeface="Calibri" pitchFamily="34" charset="0"/>
              </a:rPr>
              <a:t>Non-Pricing Policies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Existing state and federal policies (RPS &amp; CPP)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Retire Coal (all plants beyond those plants already announced)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Retire Coal and Inefficient Natural Gas (below 40% efficiency)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Increase Regional RPS to 35% of All Retail Sales</a:t>
            </a:r>
          </a:p>
          <a:p>
            <a:r>
              <a:rPr lang="en-US" sz="3400" b="1" dirty="0" smtClean="0">
                <a:latin typeface="Calibri" pitchFamily="34" charset="0"/>
              </a:rPr>
              <a:t>Pricing Policies</a:t>
            </a:r>
          </a:p>
          <a:p>
            <a:pPr lvl="1"/>
            <a:r>
              <a:rPr lang="en-US" sz="3100" dirty="0" smtClean="0">
                <a:latin typeface="Calibri" pitchFamily="34" charset="0"/>
              </a:rPr>
              <a:t>Assume carbon cost equivalent to Federal Government’s estimate of the Social Cost of Carbon (SCC)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Mid-Range SCC Estimate ($40/MT in 2016, escalating to $60/MT in 2035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95</a:t>
            </a:r>
            <a:r>
              <a:rPr lang="en-US" sz="2600" baseline="30000" dirty="0" smtClean="0">
                <a:latin typeface="Calibri" pitchFamily="34" charset="0"/>
              </a:rPr>
              <a:t>th</a:t>
            </a:r>
            <a:r>
              <a:rPr lang="en-US" sz="2600" dirty="0" smtClean="0">
                <a:latin typeface="Calibri" pitchFamily="34" charset="0"/>
              </a:rPr>
              <a:t> Percentile SCC Estimate ($160/MT in 2016, escalating to $180/MT in 2035</a:t>
            </a:r>
          </a:p>
          <a:p>
            <a:r>
              <a:rPr lang="en-US" sz="3400" b="1" dirty="0" smtClean="0">
                <a:latin typeface="Calibri" pitchFamily="34" charset="0"/>
              </a:rPr>
              <a:t>Non-Pricing Combined with Pricing Policies</a:t>
            </a:r>
          </a:p>
          <a:p>
            <a:pPr lvl="1"/>
            <a:r>
              <a:rPr lang="en-US" sz="3100" dirty="0" smtClean="0">
                <a:latin typeface="Calibri" pitchFamily="34" charset="0"/>
              </a:rPr>
              <a:t>Retire Coal w/MidRange SCC</a:t>
            </a:r>
          </a:p>
          <a:p>
            <a:pPr lvl="1"/>
            <a:r>
              <a:rPr lang="en-US" sz="3100" dirty="0" smtClean="0">
                <a:latin typeface="Calibri" pitchFamily="34" charset="0"/>
              </a:rPr>
              <a:t>Retire Coal w/MidRange SCC and Restrict Development to Renewable Resources</a:t>
            </a:r>
            <a:endParaRPr lang="en-US" sz="31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The </a:t>
            </a:r>
            <a:r>
              <a:rPr lang="en-US" sz="3600" dirty="0" smtClean="0">
                <a:latin typeface="Calibri" panose="020F0502020204030204" pitchFamily="34" charset="0"/>
              </a:rPr>
              <a:t>two carbon emission reduction policies that result </a:t>
            </a:r>
            <a:r>
              <a:rPr lang="en-US" sz="3600" dirty="0">
                <a:latin typeface="Calibri" panose="020F0502020204030204" pitchFamily="34" charset="0"/>
              </a:rPr>
              <a:t>in the </a:t>
            </a:r>
            <a:r>
              <a:rPr lang="en-US" sz="3600" dirty="0" smtClean="0">
                <a:latin typeface="Calibri" panose="020F0502020204030204" pitchFamily="34" charset="0"/>
              </a:rPr>
              <a:t>significant renewable resource development mandate a minimum share </a:t>
            </a:r>
            <a:r>
              <a:rPr lang="en-US" sz="3600" dirty="0">
                <a:latin typeface="Calibri" panose="020F0502020204030204" pitchFamily="34" charset="0"/>
              </a:rPr>
              <a:t>of </a:t>
            </a:r>
            <a:r>
              <a:rPr lang="en-US" sz="3600" dirty="0" smtClean="0">
                <a:latin typeface="Calibri" panose="020F0502020204030204" pitchFamily="34" charset="0"/>
              </a:rPr>
              <a:t>renewables </a:t>
            </a:r>
            <a:r>
              <a:rPr lang="en-US" sz="3600" dirty="0">
                <a:latin typeface="Calibri" panose="020F0502020204030204" pitchFamily="34" charset="0"/>
              </a:rPr>
              <a:t>or </a:t>
            </a:r>
            <a:r>
              <a:rPr lang="en-US" sz="3600" dirty="0" smtClean="0">
                <a:latin typeface="Calibri" panose="020F0502020204030204" pitchFamily="34" charset="0"/>
              </a:rPr>
              <a:t>restrict development </a:t>
            </a:r>
            <a:r>
              <a:rPr lang="en-US" sz="3600" dirty="0">
                <a:latin typeface="Calibri" panose="020F0502020204030204" pitchFamily="34" charset="0"/>
              </a:rPr>
              <a:t>of </a:t>
            </a:r>
            <a:r>
              <a:rPr lang="en-US" sz="3600" dirty="0" smtClean="0">
                <a:latin typeface="Calibri" panose="020F0502020204030204" pitchFamily="34" charset="0"/>
              </a:rPr>
              <a:t>new natural gas generation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Average Annual New Renewal Resource Generation Dispatch 2015-2035</a:t>
            </a:r>
            <a:br>
              <a:rPr lang="en-US" sz="2700" b="1" dirty="0" smtClean="0"/>
            </a:br>
            <a:r>
              <a:rPr lang="en-US" sz="2700" b="1" dirty="0" smtClean="0"/>
              <a:t>Under Alternative Resource Strategies</a:t>
            </a:r>
            <a:endParaRPr lang="en-US" sz="6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/>
              <a:t>The Answers to These Issues Requires</a:t>
            </a:r>
            <a:br>
              <a:rPr lang="en-US" sz="2800" b="1" dirty="0" smtClean="0"/>
            </a:br>
            <a:r>
              <a:rPr lang="en-US" sz="2800" b="1" dirty="0" smtClean="0"/>
              <a:t>Planning for Uncertainty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3886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charset="0"/>
              </a:rPr>
              <a:t>Resource Strategies </a:t>
            </a:r>
            <a:r>
              <a:rPr lang="en-US" dirty="0" smtClean="0">
                <a:latin typeface="Arial" charset="0"/>
              </a:rPr>
              <a:t>– actions and policies over which the decision maker </a:t>
            </a:r>
            <a:r>
              <a:rPr lang="en-US" i="1" u="sng" dirty="0" smtClean="0">
                <a:latin typeface="Arial" charset="0"/>
              </a:rPr>
              <a:t>has control </a:t>
            </a:r>
            <a:r>
              <a:rPr lang="en-US" dirty="0" smtClean="0">
                <a:latin typeface="Arial" charset="0"/>
              </a:rPr>
              <a:t>that will affect the outcome of decisions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524000"/>
            <a:ext cx="38862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charset="0"/>
              </a:rPr>
              <a:t>Futures </a:t>
            </a:r>
            <a:r>
              <a:rPr lang="en-US" dirty="0" smtClean="0">
                <a:latin typeface="Arial" charset="0"/>
              </a:rPr>
              <a:t>– circumstances over which the decision maker </a:t>
            </a:r>
            <a:r>
              <a:rPr lang="en-US" i="1" u="sng" dirty="0" smtClean="0">
                <a:latin typeface="Arial" charset="0"/>
              </a:rPr>
              <a:t>has no control </a:t>
            </a:r>
            <a:r>
              <a:rPr lang="en-US" dirty="0" smtClean="0">
                <a:latin typeface="Arial" charset="0"/>
              </a:rPr>
              <a:t>that will affect the outcome of decisions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105400"/>
            <a:ext cx="59436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i="1" dirty="0" smtClean="0">
                <a:latin typeface="Arial" charset="0"/>
              </a:rPr>
              <a:t>Scenarios</a:t>
            </a:r>
            <a:r>
              <a:rPr lang="en-US" sz="2000" dirty="0" smtClean="0">
                <a:latin typeface="Arial" charset="0"/>
              </a:rPr>
              <a:t> – Combinations of </a:t>
            </a:r>
            <a:r>
              <a:rPr lang="en-US" sz="2000" i="1" dirty="0" smtClean="0">
                <a:latin typeface="Arial" charset="0"/>
              </a:rPr>
              <a:t>Resource Strategies </a:t>
            </a:r>
            <a:r>
              <a:rPr lang="en-US" sz="2000" dirty="0" smtClean="0">
                <a:latin typeface="Arial" charset="0"/>
              </a:rPr>
              <a:t>and </a:t>
            </a:r>
            <a:r>
              <a:rPr lang="en-US" sz="2000" i="1" dirty="0" smtClean="0">
                <a:latin typeface="Arial" charset="0"/>
              </a:rPr>
              <a:t>Futures</a:t>
            </a:r>
            <a:r>
              <a:rPr lang="en-US" sz="2000" dirty="0" smtClean="0">
                <a:latin typeface="Arial" charset="0"/>
              </a:rPr>
              <a:t> used to “stress test” how well what we control performs in a world we don’t control</a:t>
            </a:r>
          </a:p>
        </p:txBody>
      </p:sp>
      <p:pic>
        <p:nvPicPr>
          <p:cNvPr id="20482" name="Picture 2" descr="Q:\TE\7th Plan\Presentations\SourcesofUncertain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276600" cy="19998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Plus 12"/>
          <p:cNvSpPr/>
          <p:nvPr/>
        </p:nvSpPr>
        <p:spPr>
          <a:xfrm>
            <a:off x="4114800" y="3505200"/>
            <a:ext cx="914400" cy="9144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qual 14"/>
          <p:cNvSpPr/>
          <p:nvPr/>
        </p:nvSpPr>
        <p:spPr>
          <a:xfrm>
            <a:off x="1295400" y="5105400"/>
            <a:ext cx="914400" cy="914400"/>
          </a:xfrm>
          <a:prstGeom prst="math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5058" name="Picture 2" descr="C:\Users\Eckman\Pictures\7thPlanPortfol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47533"/>
            <a:ext cx="3124200" cy="207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9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Neither of </a:t>
            </a:r>
            <a:r>
              <a:rPr lang="en-US" sz="3600" dirty="0" smtClean="0">
                <a:latin typeface="Calibri" panose="020F0502020204030204" pitchFamily="34" charset="0"/>
              </a:rPr>
              <a:t>the two carbon emission reduction policies that result </a:t>
            </a:r>
            <a:r>
              <a:rPr lang="en-US" sz="3600" dirty="0">
                <a:latin typeface="Calibri" panose="020F0502020204030204" pitchFamily="34" charset="0"/>
              </a:rPr>
              <a:t>in the </a:t>
            </a:r>
            <a:r>
              <a:rPr lang="en-US" sz="3600" dirty="0" smtClean="0">
                <a:latin typeface="Calibri" panose="020F0502020204030204" pitchFamily="34" charset="0"/>
              </a:rPr>
              <a:t>significant renewable resource development significantly reduce coal use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8683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Average Annual Coal Generation Dispatch 2015-2035</a:t>
            </a:r>
            <a:br>
              <a:rPr lang="en-US" sz="2400" b="1" dirty="0" smtClean="0"/>
            </a:br>
            <a:r>
              <a:rPr lang="en-US" sz="2400" b="1" dirty="0" smtClean="0"/>
              <a:t>Under Alternative Resource Strategies</a:t>
            </a:r>
            <a:endParaRPr lang="en-US" sz="28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143000"/>
          <a:ext cx="8763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The two carbon emission reduction policies that result </a:t>
            </a:r>
            <a:r>
              <a:rPr lang="en-US" sz="3600" dirty="0">
                <a:latin typeface="Calibri" panose="020F0502020204030204" pitchFamily="34" charset="0"/>
              </a:rPr>
              <a:t>in the </a:t>
            </a:r>
            <a:r>
              <a:rPr lang="en-US" sz="3600" dirty="0" smtClean="0">
                <a:latin typeface="Calibri" panose="020F0502020204030204" pitchFamily="34" charset="0"/>
              </a:rPr>
              <a:t>significant renewable resource development significantly reduce reliance </a:t>
            </a:r>
            <a:r>
              <a:rPr lang="en-US" sz="3600" dirty="0">
                <a:latin typeface="Calibri" panose="020F0502020204030204" pitchFamily="34" charset="0"/>
              </a:rPr>
              <a:t>on </a:t>
            </a:r>
            <a:r>
              <a:rPr lang="en-US" sz="3600" dirty="0" smtClean="0">
                <a:latin typeface="Calibri" panose="020F0502020204030204" pitchFamily="34" charset="0"/>
              </a:rPr>
              <a:t>existing natural gas generation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Average Annual Existing Gas Generation Dispatch 2015-2035</a:t>
            </a:r>
            <a:br>
              <a:rPr lang="en-US" sz="2000" b="1" dirty="0" smtClean="0"/>
            </a:br>
            <a:r>
              <a:rPr lang="en-US" sz="2000" b="1" dirty="0" smtClean="0"/>
              <a:t>Under Alternative Resource Strategies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0668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The two carbon emission reduction policies that result </a:t>
            </a:r>
            <a:r>
              <a:rPr lang="en-US" sz="3600" dirty="0">
                <a:latin typeface="Calibri" panose="020F0502020204030204" pitchFamily="34" charset="0"/>
              </a:rPr>
              <a:t>in the </a:t>
            </a:r>
            <a:r>
              <a:rPr lang="en-US" sz="3600" dirty="0" smtClean="0">
                <a:latin typeface="Calibri" panose="020F0502020204030204" pitchFamily="34" charset="0"/>
              </a:rPr>
              <a:t>significant renewable resource development significantly </a:t>
            </a:r>
            <a:r>
              <a:rPr lang="en-US" sz="3600" dirty="0">
                <a:latin typeface="Calibri" panose="020F0502020204030204" pitchFamily="34" charset="0"/>
              </a:rPr>
              <a:t>d</a:t>
            </a:r>
            <a:r>
              <a:rPr lang="en-US" sz="3600" dirty="0" smtClean="0">
                <a:latin typeface="Calibri" panose="020F0502020204030204" pitchFamily="34" charset="0"/>
              </a:rPr>
              <a:t>ecrease new natural gas-fired </a:t>
            </a:r>
            <a:r>
              <a:rPr lang="en-US" sz="3600" dirty="0">
                <a:latin typeface="Calibri" panose="020F0502020204030204" pitchFamily="34" charset="0"/>
              </a:rPr>
              <a:t>g</a:t>
            </a:r>
            <a:r>
              <a:rPr lang="en-US" sz="3600" dirty="0" smtClean="0">
                <a:latin typeface="Calibri" panose="020F0502020204030204" pitchFamily="34" charset="0"/>
              </a:rPr>
              <a:t>eneration </a:t>
            </a:r>
            <a:r>
              <a:rPr lang="en-US" sz="3600" dirty="0">
                <a:latin typeface="Calibri" panose="020F0502020204030204" pitchFamily="34" charset="0"/>
              </a:rPr>
              <a:t>d</a:t>
            </a:r>
            <a:r>
              <a:rPr lang="en-US" sz="3600" dirty="0" smtClean="0">
                <a:latin typeface="Calibri" panose="020F0502020204030204" pitchFamily="34" charset="0"/>
              </a:rPr>
              <a:t>evelopment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Average Annual New Natural Gas Generation Dispatch 2015-2035</a:t>
            </a:r>
            <a:br>
              <a:rPr lang="en-US" sz="2000" b="1" dirty="0" smtClean="0"/>
            </a:br>
            <a:r>
              <a:rPr lang="en-US" sz="2000" b="1" dirty="0" smtClean="0"/>
              <a:t>Under Alternative Resource Strategies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3716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The two carbon emission reduction policies that result </a:t>
            </a:r>
            <a:r>
              <a:rPr lang="en-US" sz="3600" dirty="0">
                <a:latin typeface="Calibri" panose="020F0502020204030204" pitchFamily="34" charset="0"/>
              </a:rPr>
              <a:t>in the </a:t>
            </a:r>
            <a:r>
              <a:rPr lang="en-US" sz="3600" dirty="0" smtClean="0">
                <a:latin typeface="Calibri" panose="020F0502020204030204" pitchFamily="34" charset="0"/>
              </a:rPr>
              <a:t>significant renewable resource development slightly </a:t>
            </a:r>
            <a:r>
              <a:rPr lang="en-US" sz="3600" dirty="0">
                <a:latin typeface="Calibri" panose="020F0502020204030204" pitchFamily="34" charset="0"/>
              </a:rPr>
              <a:t>d</a:t>
            </a:r>
            <a:r>
              <a:rPr lang="en-US" sz="3600" dirty="0" smtClean="0">
                <a:latin typeface="Calibri" panose="020F0502020204030204" pitchFamily="34" charset="0"/>
              </a:rPr>
              <a:t>ecrease long term energy efficiency development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Cumulative Energy Efficiency Development 2016-2035</a:t>
            </a:r>
            <a:br>
              <a:rPr lang="en-US" sz="2400" b="1" dirty="0" smtClean="0"/>
            </a:br>
            <a:r>
              <a:rPr lang="en-US" sz="2400" b="1" dirty="0" smtClean="0"/>
              <a:t>Under Alternative Resource Strategies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3716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Average Annual Carbon Dioxide Emissions 2015-2035</a:t>
            </a:r>
            <a:br>
              <a:rPr lang="en-US" sz="2400" b="1" dirty="0" smtClean="0"/>
            </a:br>
            <a:r>
              <a:rPr lang="en-US" sz="2400" b="1" dirty="0" smtClean="0"/>
              <a:t>Under Alternative Resource Strategies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0668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159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Summary of Carbon Reduction Policy Costs and Impacts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1"/>
          <a:ext cx="8229600" cy="5185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143000"/>
                <a:gridCol w="1371600"/>
                <a:gridCol w="990600"/>
                <a:gridCol w="914400"/>
                <a:gridCol w="1066800"/>
              </a:tblGrid>
              <a:tr h="1558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CO2 Emissions - PNW System 2016 - 2035 (MMT)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Cumulative Present Value Average System Cost of Emission Reduction (2012$)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Cumulative CO2 Emission Reduction Over Existing Policy - Scenario (MMT)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Incremental Emission Reduction (MMT)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Incremental Average System Cost  (billion 2012$)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Incremental Cost of CO2 Emission Reduction (2012$/MT)  </a:t>
                      </a:r>
                    </a:p>
                  </a:txBody>
                  <a:tcPr marL="7620" marR="7620" marT="7620" marB="0" anchor="b"/>
                </a:tc>
              </a:tr>
              <a:tr h="660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Existing Policy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$82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marL="7620" marR="7620" marT="7620" marB="0" anchor="b"/>
                </a:tc>
              </a:tr>
              <a:tr h="660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Retire Coal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$98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$81 </a:t>
                      </a:r>
                    </a:p>
                  </a:txBody>
                  <a:tcPr marL="7620" marR="7620" marT="7620" marB="0" anchor="b"/>
                </a:tc>
              </a:tr>
              <a:tr h="660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SCC - Mid-Range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$78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($20)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($130)</a:t>
                      </a:r>
                    </a:p>
                  </a:txBody>
                  <a:tcPr marL="7620" marR="7620" marT="7620" marB="0" anchor="b"/>
                </a:tc>
              </a:tr>
              <a:tr h="660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Retire Coal w/SCC_MidRange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$91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$500 </a:t>
                      </a:r>
                    </a:p>
                  </a:txBody>
                  <a:tcPr marL="7620" marR="7620" marT="7620" marB="0" anchor="b"/>
                </a:tc>
              </a:tr>
              <a:tr h="828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Retire Coal w/SCC_MidRange &amp; No New Gas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$126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$660 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Council </a:t>
            </a:r>
            <a:r>
              <a:rPr lang="en-US" sz="3600" b="1" dirty="0" smtClean="0"/>
              <a:t>Follows the </a:t>
            </a:r>
            <a:r>
              <a:rPr lang="en-US" sz="3600" b="1" dirty="0"/>
              <a:t>“Gump” </a:t>
            </a:r>
            <a:r>
              <a:rPr lang="en-US" sz="3600" b="1" dirty="0" smtClean="0"/>
              <a:t>Resource Strategy Testing Model</a:t>
            </a:r>
            <a:endParaRPr lang="en-US" sz="3600" b="1" dirty="0"/>
          </a:p>
        </p:txBody>
      </p:sp>
      <p:pic>
        <p:nvPicPr>
          <p:cNvPr id="666628" name="Picture 4" descr="forrest_gump_choco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5187142" cy="3886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5791200" y="1447800"/>
            <a:ext cx="3124200" cy="1754326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latin typeface="Arial" charset="0"/>
              </a:rPr>
              <a:t>The Future’s Like A Box of Chocolates.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1" y="3276601"/>
            <a:ext cx="31242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 smtClean="0">
                <a:latin typeface="Arial" charset="0"/>
              </a:rPr>
              <a:t>You Never Know What You’re Gonna Get.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3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Carbon Pricing Policies Drive Cumulative Emissions Reduction and System Cost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Forecast Load Growth Over The Next Two Decades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 smtClean="0"/>
              <a:t>(Average Over 800 Futures)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143000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921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Northwest Actual and Forecast Loads After Accounting for Energy Efficiency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/>
              <a:t>2000- 2035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3716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609600"/>
            <a:ext cx="3352800" cy="2163762"/>
          </a:xfrm>
        </p:spPr>
        <p:txBody>
          <a:bodyPr>
            <a:noAutofit/>
          </a:bodyPr>
          <a:lstStyle/>
          <a:p>
            <a:r>
              <a:rPr lang="en-US" sz="3200" dirty="0"/>
              <a:t>Council T</a:t>
            </a:r>
            <a:r>
              <a:rPr lang="en-US" sz="3200" dirty="0" smtClean="0"/>
              <a:t>ested Over Two Dozen Different Scenarios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8619"/>
          <a:stretch/>
        </p:blipFill>
        <p:spPr>
          <a:xfrm>
            <a:off x="266700" y="3191236"/>
            <a:ext cx="3048000" cy="2438400"/>
          </a:xfrm>
          <a:ln w="762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228600"/>
            <a:ext cx="5410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Policy</a:t>
            </a:r>
          </a:p>
          <a:p>
            <a:r>
              <a:rPr lang="en-US" dirty="0" smtClean="0"/>
              <a:t>Social Cost of Carbon</a:t>
            </a:r>
          </a:p>
          <a:p>
            <a:r>
              <a:rPr lang="en-US" dirty="0" smtClean="0"/>
              <a:t>Retire Coal</a:t>
            </a:r>
          </a:p>
          <a:p>
            <a:r>
              <a:rPr lang="en-US" dirty="0" smtClean="0"/>
              <a:t>Retire Coal and Inefficient Gas</a:t>
            </a:r>
          </a:p>
          <a:p>
            <a:r>
              <a:rPr lang="en-US" dirty="0"/>
              <a:t>Retire </a:t>
            </a:r>
            <a:r>
              <a:rPr lang="en-US" dirty="0" smtClean="0"/>
              <a:t>Coal &amp; Impose Social Cost of Carbon</a:t>
            </a:r>
          </a:p>
          <a:p>
            <a:r>
              <a:rPr lang="en-US" dirty="0" smtClean="0"/>
              <a:t>Retire </a:t>
            </a:r>
            <a:r>
              <a:rPr lang="en-US" dirty="0"/>
              <a:t>Coal &amp; Impose Social Cost of </a:t>
            </a:r>
            <a:r>
              <a:rPr lang="en-US" dirty="0" smtClean="0"/>
              <a:t>Carbon &amp; No New Gas</a:t>
            </a:r>
          </a:p>
          <a:p>
            <a:r>
              <a:rPr lang="en-US" dirty="0" smtClean="0"/>
              <a:t>Regional RPS @ 35%</a:t>
            </a:r>
          </a:p>
          <a:p>
            <a:r>
              <a:rPr lang="en-US" dirty="0" smtClean="0"/>
              <a:t>No Demand Response</a:t>
            </a:r>
          </a:p>
          <a:p>
            <a:r>
              <a:rPr lang="en-US" dirty="0" smtClean="0"/>
              <a:t>Increase Market Reliance</a:t>
            </a:r>
          </a:p>
          <a:p>
            <a:r>
              <a:rPr lang="en-US" dirty="0" smtClean="0"/>
              <a:t>Lower Conservation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7th Pla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520" y="1676401"/>
            <a:ext cx="221925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The region’s population and economy are forecast to grow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Population and Economic Forecast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theme/theme1.xml><?xml version="1.0" encoding="utf-8"?>
<a:theme xmlns:a="http://schemas.openxmlformats.org/drawingml/2006/main" name="7thplan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uncilColors">
    <a:dk1>
      <a:sysClr val="windowText" lastClr="000000"/>
    </a:dk1>
    <a:lt1>
      <a:sysClr val="window" lastClr="FFFFFF"/>
    </a:lt1>
    <a:dk2>
      <a:srgbClr val="595959"/>
    </a:dk2>
    <a:lt2>
      <a:srgbClr val="F2F2F2"/>
    </a:lt2>
    <a:accent1>
      <a:srgbClr val="0070C0"/>
    </a:accent1>
    <a:accent2>
      <a:srgbClr val="92CDDC"/>
    </a:accent2>
    <a:accent3>
      <a:srgbClr val="C00000"/>
    </a:accent3>
    <a:accent4>
      <a:srgbClr val="FFC000"/>
    </a:accent4>
    <a:accent5>
      <a:srgbClr val="295014"/>
    </a:accent5>
    <a:accent6>
      <a:srgbClr val="92D050"/>
    </a:accent6>
    <a:hlink>
      <a:srgbClr val="A5A5A5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1646</Words>
  <Application>Microsoft Office PowerPoint</Application>
  <PresentationFormat>On-screen Show (4:3)</PresentationFormat>
  <Paragraphs>277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Gothic</vt:lpstr>
      <vt:lpstr>Georgia</vt:lpstr>
      <vt:lpstr>Wingdings</vt:lpstr>
      <vt:lpstr>7thplan</vt:lpstr>
      <vt:lpstr>Key Findings and Resource Strategy</vt:lpstr>
      <vt:lpstr>The Council’s Power Plan</vt:lpstr>
      <vt:lpstr>The Seventh Power Plan – Major Issues</vt:lpstr>
      <vt:lpstr>The Answers to These Issues Requires Planning for Uncertainty</vt:lpstr>
      <vt:lpstr>Council Follows the “Gump” Resource Strategy Testing Model</vt:lpstr>
      <vt:lpstr>Council Tested Over Two Dozen Different Scenarios</vt:lpstr>
      <vt:lpstr>Key Findings</vt:lpstr>
      <vt:lpstr>Key Finding</vt:lpstr>
      <vt:lpstr>Regional Population and Economic Forecast</vt:lpstr>
      <vt:lpstr>Key Finding</vt:lpstr>
      <vt:lpstr>Seventh Power Plan Least Cost Resource Strategies for Meeting Forecast Energy and Capacity Needs</vt:lpstr>
      <vt:lpstr>Forecast Load Growth Over The Next Two Decades (Average Over 800 Futures)</vt:lpstr>
      <vt:lpstr>Key Finding: </vt:lpstr>
      <vt:lpstr>All Resource Cost – Energy </vt:lpstr>
      <vt:lpstr>All Resource Cost – Peak Capacity</vt:lpstr>
      <vt:lpstr>Key Finding</vt:lpstr>
      <vt:lpstr>Demand Response Deployment By Scenario (Average Across 800 Futures)</vt:lpstr>
      <vt:lpstr>Probability and Amount of Demand Response Deployment by Scenario</vt:lpstr>
      <vt:lpstr>Key Finding</vt:lpstr>
      <vt:lpstr>Existing Natural Gas Dispatch by Scenario (Average Across 800 Futures)</vt:lpstr>
      <vt:lpstr>Key Finding</vt:lpstr>
      <vt:lpstr>Probability of Needing New Natural Gas Generation by 2021</vt:lpstr>
      <vt:lpstr>Key Finding</vt:lpstr>
      <vt:lpstr>Net Electricity Exports (Exports minus Imports) by Scenario (Average Across 800 Futures)</vt:lpstr>
      <vt:lpstr>Key Finding</vt:lpstr>
      <vt:lpstr>Annual CO2 Emissions for Plants Covered by Clean Power Plan by Resource Strategy and Scenario (Average Across 800 Futures)</vt:lpstr>
      <vt:lpstr>Key Finding</vt:lpstr>
      <vt:lpstr>Annual Regional Power System CO2 Emissions in 2035 by Scenario (Average Across 800 Futures)</vt:lpstr>
      <vt:lpstr>Present Value Cost of Reducing Regional Power System  CO2 Emissions by Scenario (Average Across 800 Futures)</vt:lpstr>
      <vt:lpstr>Why Increasing RPS (Alone) Isn’t an Effective Option for Reducing CO2 Emissions</vt:lpstr>
      <vt:lpstr>PowerPoint Presentation</vt:lpstr>
      <vt:lpstr>Seventh Plan Resource Strategy</vt:lpstr>
      <vt:lpstr>Resource Strategy</vt:lpstr>
      <vt:lpstr>Resource Strategy</vt:lpstr>
      <vt:lpstr>PowerPoint Presentation</vt:lpstr>
      <vt:lpstr>Backup Slides</vt:lpstr>
      <vt:lpstr>Carbon Dioxide Emission Reduction Policies</vt:lpstr>
      <vt:lpstr>Key Finding</vt:lpstr>
      <vt:lpstr>Average Annual New Renewal Resource Generation Dispatch 2015-2035 Under Alternative Resource Strategies</vt:lpstr>
      <vt:lpstr>Key Finding</vt:lpstr>
      <vt:lpstr>Average Annual Coal Generation Dispatch 2015-2035 Under Alternative Resource Strategies</vt:lpstr>
      <vt:lpstr>Key Finding</vt:lpstr>
      <vt:lpstr>Average Annual Existing Gas Generation Dispatch 2015-2035 Under Alternative Resource Strategies</vt:lpstr>
      <vt:lpstr>Key Finding</vt:lpstr>
      <vt:lpstr>Average Annual New Natural Gas Generation Dispatch 2015-2035 Under Alternative Resource Strategies</vt:lpstr>
      <vt:lpstr>Key Finding</vt:lpstr>
      <vt:lpstr>Cumulative Energy Efficiency Development 2016-2035 Under Alternative Resource Strategies</vt:lpstr>
      <vt:lpstr>Average Annual Carbon Dioxide Emissions 2015-2035 Under Alternative Resource Strategies</vt:lpstr>
      <vt:lpstr>Summary of Carbon Reduction Policy Costs and Impacts</vt:lpstr>
      <vt:lpstr>Carbon Pricing Policies Drive Cumulative Emissions Reduction and System Cost</vt:lpstr>
      <vt:lpstr>Forecast Load Growth Over The Next Two Decades (Average Over 800 Futures)</vt:lpstr>
      <vt:lpstr>Northwest Actual and Forecast Loads After Accounting for Energy Efficiency  2000- 2035</vt:lpstr>
    </vt:vector>
  </TitlesOfParts>
  <Company>Northwest Power and Conservation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Eckman</dc:creator>
  <cp:lastModifiedBy>Chad Madron</cp:lastModifiedBy>
  <cp:revision>199</cp:revision>
  <dcterms:created xsi:type="dcterms:W3CDTF">2015-09-16T03:50:18Z</dcterms:created>
  <dcterms:modified xsi:type="dcterms:W3CDTF">2016-03-28T23:45:51Z</dcterms:modified>
</cp:coreProperties>
</file>