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332" r:id="rId3"/>
    <p:sldId id="269" r:id="rId4"/>
    <p:sldId id="337" r:id="rId5"/>
    <p:sldId id="321" r:id="rId6"/>
    <p:sldId id="325" r:id="rId7"/>
    <p:sldId id="323" r:id="rId8"/>
    <p:sldId id="376" r:id="rId9"/>
    <p:sldId id="333" r:id="rId10"/>
    <p:sldId id="334" r:id="rId11"/>
    <p:sldId id="335" r:id="rId12"/>
    <p:sldId id="336" r:id="rId13"/>
    <p:sldId id="366" r:id="rId14"/>
    <p:sldId id="353" r:id="rId15"/>
    <p:sldId id="338" r:id="rId16"/>
    <p:sldId id="340" r:id="rId17"/>
    <p:sldId id="341" r:id="rId18"/>
    <p:sldId id="342" r:id="rId19"/>
    <p:sldId id="343" r:id="rId20"/>
    <p:sldId id="369" r:id="rId21"/>
    <p:sldId id="377" r:id="rId22"/>
    <p:sldId id="286" r:id="rId23"/>
    <p:sldId id="365" r:id="rId24"/>
    <p:sldId id="363" r:id="rId25"/>
    <p:sldId id="317" r:id="rId26"/>
    <p:sldId id="318" r:id="rId27"/>
    <p:sldId id="362" r:id="rId28"/>
    <p:sldId id="299" r:id="rId29"/>
    <p:sldId id="371" r:id="rId30"/>
    <p:sldId id="373" r:id="rId31"/>
    <p:sldId id="372" r:id="rId32"/>
    <p:sldId id="375" r:id="rId33"/>
    <p:sldId id="360" r:id="rId34"/>
    <p:sldId id="316" r:id="rId35"/>
    <p:sldId id="329" r:id="rId3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97"/>
    <p:restoredTop sz="61041" autoAdjust="0"/>
  </p:normalViewPr>
  <p:slideViewPr>
    <p:cSldViewPr>
      <p:cViewPr varScale="1">
        <p:scale>
          <a:sx n="90" d="100"/>
          <a:sy n="90" d="100"/>
        </p:scale>
        <p:origin x="1878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C752C-2953-4168-86CF-F7B8D451A7FC}" type="datetimeFigureOut">
              <a:rPr lang="en-US" smtClean="0"/>
              <a:t>8/11/2016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A5175D-2895-4A49-BE1B-30DD29315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2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31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EEF7-099D-49EF-B92B-E2F6450DC1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15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E18A6-7113-4E3F-A501-FD732E1D85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88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EEF7-099D-49EF-B92B-E2F6450DC1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15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EEF7-099D-49EF-B92B-E2F6450DC1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15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580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98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64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645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684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54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04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54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54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5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E18A6-7113-4E3F-A501-FD732E1D8529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08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E18A6-7113-4E3F-A501-FD732E1D852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657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E18A6-7113-4E3F-A501-FD732E1D852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91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E18A6-7113-4E3F-A501-FD732E1D852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77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3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E18A6-7113-4E3F-A501-FD732E1D852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92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A5175D-2895-4A49-BE1B-30DD29315CA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7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935C-4E86-4AE1-9CE6-132F3247EBFE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BA0-0CCE-40B5-A4D3-7A6A6A869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86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935C-4E86-4AE1-9CE6-132F3247EBFE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BA0-0CCE-40B5-A4D3-7A6A6A869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023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935C-4E86-4AE1-9CE6-132F3247EBFE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BA0-0CCE-40B5-A4D3-7A6A6A869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77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79BD-6E9F-40D9-969D-FE907A268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D54A-9ADE-414A-A496-416874C47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19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79BD-6E9F-40D9-969D-FE907A268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D54A-9ADE-414A-A496-416874C47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1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79BD-6E9F-40D9-969D-FE907A268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D54A-9ADE-414A-A496-416874C47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58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79BD-6E9F-40D9-969D-FE907A268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D54A-9ADE-414A-A496-416874C47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1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79BD-6E9F-40D9-969D-FE907A268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D54A-9ADE-414A-A496-416874C47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5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79BD-6E9F-40D9-969D-FE907A268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D54A-9ADE-414A-A496-416874C47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37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79BD-6E9F-40D9-969D-FE907A268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D54A-9ADE-414A-A496-416874C47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540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79BD-6E9F-40D9-969D-FE907A268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D54A-9ADE-414A-A496-416874C47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00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935C-4E86-4AE1-9CE6-132F3247EBFE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BA0-0CCE-40B5-A4D3-7A6A6A869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44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79BD-6E9F-40D9-969D-FE907A268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D54A-9ADE-414A-A496-416874C47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89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79BD-6E9F-40D9-969D-FE907A268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D54A-9ADE-414A-A496-416874C47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25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E79BD-6E9F-40D9-969D-FE907A268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D54A-9ADE-414A-A496-416874C47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8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935C-4E86-4AE1-9CE6-132F3247EBFE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BA0-0CCE-40B5-A4D3-7A6A6A869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58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935C-4E86-4AE1-9CE6-132F3247EBFE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BA0-0CCE-40B5-A4D3-7A6A6A869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56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935C-4E86-4AE1-9CE6-132F3247EBFE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BA0-0CCE-40B5-A4D3-7A6A6A869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2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935C-4E86-4AE1-9CE6-132F3247EBFE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BA0-0CCE-40B5-A4D3-7A6A6A869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441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935C-4E86-4AE1-9CE6-132F3247EBFE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BA0-0CCE-40B5-A4D3-7A6A6A869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3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935C-4E86-4AE1-9CE6-132F3247EBFE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BA0-0CCE-40B5-A4D3-7A6A6A869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88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935C-4E86-4AE1-9CE6-132F3247EBFE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63BA0-0CCE-40B5-A4D3-7A6A6A869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3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935C-4E86-4AE1-9CE6-132F3247EBFE}" type="datetimeFigureOut">
              <a:rPr lang="en-US" smtClean="0"/>
              <a:t>8/11/2016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63BA0-0CCE-40B5-A4D3-7A6A6A869C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5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Rockwell" charset="0"/>
          <a:ea typeface="Rockwell" charset="0"/>
          <a:cs typeface="Rockwell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ckwell" charset="0"/>
          <a:ea typeface="Rockwell" charset="0"/>
          <a:cs typeface="Rockwell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Rockwell" charset="0"/>
          <a:ea typeface="Rockwell" charset="0"/>
          <a:cs typeface="Rockwell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Rockwell" charset="0"/>
          <a:ea typeface="Rockwell" charset="0"/>
          <a:cs typeface="Rockwell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Rockwell" charset="0"/>
          <a:ea typeface="Rockwell" charset="0"/>
          <a:cs typeface="Rockwell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Rockwell" charset="0"/>
          <a:ea typeface="Rockwell" charset="0"/>
          <a:cs typeface="Rockwel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71E79BD-6E9F-40D9-969D-FE907A2685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504D54A-9ADE-414A-A496-416874C478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6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puls\Downloads\11479388433_99d350cb1d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t="3669" r="69" b="22039"/>
          <a:stretch/>
        </p:blipFill>
        <p:spPr bwMode="auto">
          <a:xfrm>
            <a:off x="-6350" y="-39076"/>
            <a:ext cx="9150350" cy="519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63525" y="133350"/>
            <a:ext cx="8610600" cy="15938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  <a:latin typeface="Rockwell" panose="02060603020205020403" pitchFamily="18" charset="0"/>
                <a:ea typeface="Segoe UI Symbol" pitchFamily="34" charset="0"/>
              </a:rPr>
              <a:t>Council Staff Work Session: </a:t>
            </a:r>
          </a:p>
          <a:p>
            <a:r>
              <a:rPr lang="en-US" sz="3200" i="1" dirty="0" smtClean="0">
                <a:solidFill>
                  <a:schemeClr val="bg1"/>
                </a:solidFill>
                <a:latin typeface="Rockwell" panose="02060603020205020403" pitchFamily="18" charset="0"/>
                <a:ea typeface="Segoe UI Symbol" pitchFamily="34" charset="0"/>
              </a:rPr>
              <a:t>PNAMP </a:t>
            </a:r>
          </a:p>
          <a:p>
            <a:r>
              <a:rPr lang="en-US" sz="3200" i="1" dirty="0" smtClean="0">
                <a:solidFill>
                  <a:schemeClr val="bg1"/>
                </a:solidFill>
                <a:latin typeface="Rockwell" panose="02060603020205020403" pitchFamily="18" charset="0"/>
                <a:ea typeface="Segoe UI Symbol" pitchFamily="34" charset="0"/>
              </a:rPr>
              <a:t>Regional Habitat Indicators Project (RHIP)</a:t>
            </a:r>
          </a:p>
          <a:p>
            <a:endParaRPr lang="en-US" sz="3200" i="1" dirty="0">
              <a:solidFill>
                <a:schemeClr val="bg1"/>
              </a:solidFill>
              <a:latin typeface="Rockwell" panose="02060603020205020403" pitchFamily="18" charset="0"/>
              <a:ea typeface="Segoe UI Symbol" pitchFamily="34" charset="0"/>
            </a:endParaRPr>
          </a:p>
          <a:p>
            <a:endParaRPr lang="en-US" sz="3200" i="1" dirty="0" smtClean="0">
              <a:solidFill>
                <a:schemeClr val="bg1"/>
              </a:solidFill>
              <a:latin typeface="Rockwell" panose="02060603020205020403" pitchFamily="18" charset="0"/>
              <a:ea typeface="Segoe UI Symbol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Rockwell" panose="02060603020205020403" pitchFamily="18" charset="0"/>
              <a:ea typeface="Segoe UI Symbo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5400" y="4835723"/>
            <a:ext cx="1945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Photo by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Jourdren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Jacky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2825" y="249555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800" dirty="0">
                <a:solidFill>
                  <a:srgbClr val="002060"/>
                </a:solidFill>
                <a:latin typeface="Rockwell" panose="02060603020205020403" pitchFamily="18" charset="0"/>
                <a:ea typeface="Segoe UI Symbol" pitchFamily="34" charset="0"/>
              </a:rPr>
              <a:t>Polson, Montana</a:t>
            </a:r>
          </a:p>
          <a:p>
            <a:pPr lvl="0" algn="ctr"/>
            <a:r>
              <a:rPr lang="en-US" sz="2800" dirty="0">
                <a:solidFill>
                  <a:srgbClr val="002060"/>
                </a:solidFill>
                <a:latin typeface="Rockwell" panose="02060603020205020403" pitchFamily="18" charset="0"/>
                <a:ea typeface="Segoe UI Symbol" pitchFamily="34" charset="0"/>
              </a:rPr>
              <a:t>August 9, 2016 </a:t>
            </a:r>
            <a:endParaRPr lang="en-US" sz="3200" dirty="0">
              <a:solidFill>
                <a:srgbClr val="002060"/>
              </a:solidFill>
              <a:latin typeface="Rockwell" panose="02060603020205020403" pitchFamily="18" charset="0"/>
              <a:ea typeface="Segoe UI Symbo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8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14600" y="209551"/>
            <a:ext cx="63627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4000" dirty="0" smtClean="0">
                <a:latin typeface="Rockwell" panose="02060603020205020403" pitchFamily="18" charset="0"/>
                <a:ea typeface="ＭＳ Ｐゴシック" charset="-128"/>
                <a:cs typeface="Helvetica" pitchFamily="34" charset="0"/>
              </a:rPr>
              <a:t>RHIP - Desired </a:t>
            </a:r>
            <a:r>
              <a:rPr lang="en-US" sz="4000" dirty="0">
                <a:latin typeface="Rockwell" panose="02060603020205020403" pitchFamily="18" charset="0"/>
                <a:ea typeface="ＭＳ Ｐゴシック" charset="-128"/>
                <a:cs typeface="Helvetica" pitchFamily="34" charset="0"/>
              </a:rPr>
              <a:t>O</a:t>
            </a:r>
            <a:r>
              <a:rPr lang="en-US" sz="4000" dirty="0" smtClean="0">
                <a:latin typeface="Rockwell" panose="02060603020205020403" pitchFamily="18" charset="0"/>
                <a:ea typeface="ＭＳ Ｐゴシック" charset="-128"/>
                <a:cs typeface="Helvetica" pitchFamily="34" charset="0"/>
              </a:rPr>
              <a:t>utcomes</a:t>
            </a:r>
            <a:endParaRPr lang="en-US" sz="2400" dirty="0">
              <a:latin typeface="Rockwell" panose="02060603020205020403" pitchFamily="18" charset="0"/>
              <a:ea typeface="ＭＳ Ｐゴシック" charset="-128"/>
              <a:cs typeface="Helvetic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4600" y="1261229"/>
            <a:ext cx="63627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Short </a:t>
            </a:r>
            <a:r>
              <a:rPr lang="en-US" sz="2400" dirty="0">
                <a:latin typeface="Rockwell" charset="0"/>
                <a:ea typeface="Rockwell" charset="0"/>
                <a:cs typeface="Rockwell" charset="0"/>
              </a:rPr>
              <a:t>list of questions, indicators, and objectives for each topic </a:t>
            </a: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area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Guidance for how </a:t>
            </a:r>
            <a:r>
              <a:rPr lang="en-US" sz="2400" dirty="0">
                <a:latin typeface="Rockwell" charset="0"/>
                <a:ea typeface="Rockwell" charset="0"/>
                <a:cs typeface="Rockwell" charset="0"/>
              </a:rPr>
              <a:t>to improve indicator data compatibility and </a:t>
            </a: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accessibility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Suggestions for how </a:t>
            </a:r>
            <a:r>
              <a:rPr lang="en-US" sz="2400" dirty="0">
                <a:latin typeface="Rockwell" charset="0"/>
                <a:ea typeface="Rockwell" charset="0"/>
                <a:cs typeface="Rockwell" charset="0"/>
              </a:rPr>
              <a:t>to improve reporting for the identified </a:t>
            </a: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indicators</a:t>
            </a:r>
            <a:endParaRPr lang="en-US" sz="2400" dirty="0">
              <a:latin typeface="Rockwell" charset="0"/>
              <a:ea typeface="Rockwell" charset="0"/>
              <a:cs typeface="Rockwell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 smtClean="0"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"/>
          <a:stretch/>
        </p:blipFill>
        <p:spPr bwMode="auto">
          <a:xfrm>
            <a:off x="-1" y="0"/>
            <a:ext cx="219986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51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38400" y="354623"/>
            <a:ext cx="65532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4000" dirty="0" smtClean="0">
                <a:latin typeface="Rockwell" panose="02060603020205020403" pitchFamily="18" charset="0"/>
                <a:ea typeface="ＭＳ Ｐゴシック" charset="-128"/>
                <a:cs typeface="Helvetica" pitchFamily="34" charset="0"/>
              </a:rPr>
              <a:t>RHIP – Project Benefits</a:t>
            </a:r>
            <a:endParaRPr lang="en-US" sz="2400" dirty="0">
              <a:latin typeface="Rockwell" panose="02060603020205020403" pitchFamily="18" charset="0"/>
              <a:ea typeface="ＭＳ Ｐゴシック" charset="-128"/>
              <a:cs typeface="Helvetic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8400" y="1393269"/>
            <a:ext cx="6477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Facilitated data sharing and regional reporting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Enhanced understanding of aquatic habitat condition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Improved </a:t>
            </a:r>
            <a:r>
              <a:rPr lang="en-US" sz="2400" dirty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ability to communicate </a:t>
            </a:r>
            <a:r>
              <a:rPr lang="en-US" sz="2400" dirty="0" smtClean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to stakeholders, legislatures</a:t>
            </a:r>
            <a:r>
              <a:rPr lang="en-US" sz="2400" dirty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, governors, and the </a:t>
            </a:r>
            <a:r>
              <a:rPr lang="en-US" sz="2400" dirty="0" smtClean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public</a:t>
            </a:r>
            <a:endParaRPr lang="en-US" sz="2400" dirty="0">
              <a:solidFill>
                <a:prstClr val="black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 b="13368"/>
          <a:stretch/>
        </p:blipFill>
        <p:spPr>
          <a:xfrm rot="16200000">
            <a:off x="-1466852" y="1466850"/>
            <a:ext cx="5143503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4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1" r="25167"/>
          <a:stretch/>
        </p:blipFill>
        <p:spPr>
          <a:xfrm>
            <a:off x="0" y="-2"/>
            <a:ext cx="2209800" cy="51625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400" y="1288334"/>
            <a:ext cx="6477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Open, transparent, and collaborative process</a:t>
            </a:r>
          </a:p>
          <a:p>
            <a:pPr marL="2317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Wide breadth of participants – monitoring practitioners, managers, policy makers, academics</a:t>
            </a:r>
          </a:p>
          <a:p>
            <a:pPr marL="231775" indent="-2317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charset="0"/>
                <a:ea typeface="Rockwell" charset="0"/>
                <a:cs typeface="Rockwell" charset="0"/>
              </a:rPr>
              <a:t>F</a:t>
            </a: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ocus </a:t>
            </a:r>
            <a:r>
              <a:rPr lang="en-US" sz="2400" dirty="0">
                <a:latin typeface="Rockwell" charset="0"/>
                <a:ea typeface="Rockwell" charset="0"/>
                <a:cs typeface="Rockwell" charset="0"/>
              </a:rPr>
              <a:t>on </a:t>
            </a: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data that </a:t>
            </a:r>
            <a:r>
              <a:rPr lang="en-US" sz="2400" dirty="0">
                <a:latin typeface="Rockwell" charset="0"/>
                <a:ea typeface="Rockwell" charset="0"/>
                <a:cs typeface="Rockwell" charset="0"/>
              </a:rPr>
              <a:t>is </a:t>
            </a: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currently available</a:t>
            </a:r>
            <a:endParaRPr lang="en-US" sz="2400" dirty="0"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Rockwell" panose="02060603020205020403" pitchFamily="18" charset="0"/>
              </a:rPr>
              <a:t>RHIP - Approach</a:t>
            </a:r>
            <a:endParaRPr lang="en-US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0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99" y="301228"/>
            <a:ext cx="8229600" cy="594122"/>
          </a:xfrm>
        </p:spPr>
        <p:txBody>
          <a:bodyPr>
            <a:noAutofit/>
          </a:bodyPr>
          <a:lstStyle/>
          <a:p>
            <a:pPr algn="l"/>
            <a:r>
              <a:rPr lang="en-US" dirty="0" smtClean="0">
                <a:latin typeface="Rockwell" panose="02060603020205020403" pitchFamily="18" charset="0"/>
                <a:ea typeface="ＭＳ Ｐゴシック" charset="-128"/>
                <a:cs typeface="Helvetica" pitchFamily="34" charset="0"/>
              </a:rPr>
              <a:t>RHIP – Who’s Involved</a:t>
            </a:r>
            <a:endParaRPr lang="en-US" dirty="0">
              <a:latin typeface="Rockwell" panose="02060603020205020403" pitchFamily="18" charset="0"/>
              <a:ea typeface="ＭＳ Ｐゴシック" charset="-128"/>
              <a:cs typeface="Helvetic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200150"/>
            <a:ext cx="3428999" cy="3771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Leadership Team</a:t>
            </a:r>
          </a:p>
          <a:p>
            <a:pPr marL="228600" indent="-228600"/>
            <a:r>
              <a:rPr lang="en-US" sz="2000" dirty="0"/>
              <a:t>Ken </a:t>
            </a:r>
            <a:r>
              <a:rPr lang="en-US" sz="2000" dirty="0" err="1"/>
              <a:t>Fetcho</a:t>
            </a:r>
            <a:r>
              <a:rPr lang="en-US" sz="2000" dirty="0"/>
              <a:t> (OWEB)</a:t>
            </a:r>
          </a:p>
          <a:p>
            <a:pPr marL="228600" indent="-228600"/>
            <a:r>
              <a:rPr lang="en-US" sz="2000" dirty="0"/>
              <a:t>Gretchen </a:t>
            </a:r>
            <a:r>
              <a:rPr lang="en-US" sz="2000" dirty="0" err="1"/>
              <a:t>Hayslip</a:t>
            </a:r>
            <a:r>
              <a:rPr lang="en-US" sz="2000" dirty="0"/>
              <a:t> (EPA)</a:t>
            </a:r>
          </a:p>
          <a:p>
            <a:pPr marL="228600" indent="-228600"/>
            <a:r>
              <a:rPr lang="en-US" sz="2000" dirty="0"/>
              <a:t>Dan </a:t>
            </a:r>
            <a:r>
              <a:rPr lang="en-US" sz="2000" dirty="0" err="1"/>
              <a:t>Rawding</a:t>
            </a:r>
            <a:r>
              <a:rPr lang="en-US" sz="2000" dirty="0"/>
              <a:t> (WDFW)</a:t>
            </a:r>
          </a:p>
          <a:p>
            <a:pPr marL="228600" indent="-228600"/>
            <a:r>
              <a:rPr lang="en-US" sz="2000" dirty="0"/>
              <a:t>Joel Salter (EPA)</a:t>
            </a:r>
          </a:p>
          <a:p>
            <a:pPr marL="228600" indent="-228600"/>
            <a:r>
              <a:rPr lang="en-US" sz="2000" dirty="0"/>
              <a:t>Stephen Waste (USGS)</a:t>
            </a:r>
          </a:p>
          <a:p>
            <a:pPr marL="228600" indent="-228600"/>
            <a:r>
              <a:rPr lang="en-US" sz="2000" dirty="0"/>
              <a:t>Chris Wheaton (</a:t>
            </a:r>
            <a:r>
              <a:rPr lang="en-US" sz="2000" dirty="0" err="1"/>
              <a:t>StreamNet</a:t>
            </a:r>
            <a:r>
              <a:rPr lang="en-US" sz="2000" dirty="0"/>
              <a:t>)</a:t>
            </a:r>
          </a:p>
          <a:p>
            <a:pPr marL="228600" indent="-228600"/>
            <a:r>
              <a:rPr lang="en-US" sz="2000" dirty="0" smtClean="0"/>
              <a:t>Katie McDonald (BPA)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3005416" y="2280851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5" name="Rectangle 4"/>
          <p:cNvSpPr/>
          <p:nvPr/>
        </p:nvSpPr>
        <p:spPr>
          <a:xfrm>
            <a:off x="3005416" y="2280851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178543" y="1202439"/>
            <a:ext cx="4203457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Coordination Team</a:t>
            </a:r>
          </a:p>
          <a:p>
            <a:pPr marL="228600" indent="-228600"/>
            <a:r>
              <a:rPr lang="en-US" sz="2000" dirty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Amy </a:t>
            </a:r>
            <a:r>
              <a:rPr lang="en-US" sz="2000" dirty="0" err="1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Puls</a:t>
            </a:r>
            <a:r>
              <a:rPr lang="en-US" sz="2000" dirty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 (USGS/PNAMP)</a:t>
            </a:r>
          </a:p>
          <a:p>
            <a:pPr marL="228600" indent="-228600"/>
            <a:r>
              <a:rPr lang="en-US" sz="2000" dirty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Nancy Leonard (NPCC)</a:t>
            </a:r>
          </a:p>
          <a:p>
            <a:pPr marL="228600" indent="-228600"/>
            <a:r>
              <a:rPr lang="en-US" sz="2000" dirty="0" smtClean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Jen </a:t>
            </a:r>
            <a:r>
              <a:rPr lang="en-US" sz="2000" dirty="0">
                <a:solidFill>
                  <a:prstClr val="black"/>
                </a:solidFill>
                <a:latin typeface="Rockwell" charset="0"/>
                <a:ea typeface="Rockwell" charset="0"/>
                <a:cs typeface="Rockwell" charset="0"/>
              </a:rPr>
              <a:t>Bayer (USGS/PNAMP)</a:t>
            </a:r>
          </a:p>
          <a:p>
            <a:pPr lvl="1"/>
            <a:endParaRPr lang="en-US" sz="1800" dirty="0">
              <a:solidFill>
                <a:prstClr val="black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8543" y="2955471"/>
            <a:ext cx="3642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Total Project Participants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58 People from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31 organizations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(and growing)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4102" name="Picture 6" descr="https://cdn.meme.am/instances/500x/635598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6"/>
          <a:stretch/>
        </p:blipFill>
        <p:spPr bwMode="auto">
          <a:xfrm>
            <a:off x="7010399" y="3554599"/>
            <a:ext cx="2024743" cy="149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80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Rockwell" panose="02060603020205020403" pitchFamily="18" charset="0"/>
              </a:rPr>
              <a:t>RHIP - Indicator Work Groups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314451"/>
            <a:ext cx="7696200" cy="1409699"/>
          </a:xfrm>
        </p:spPr>
        <p:txBody>
          <a:bodyPr numCol="2">
            <a:normAutofit/>
          </a:bodyPr>
          <a:lstStyle/>
          <a:p>
            <a:r>
              <a:rPr lang="en-US" dirty="0"/>
              <a:t>f</a:t>
            </a:r>
            <a:r>
              <a:rPr lang="en-US" dirty="0" smtClean="0"/>
              <a:t>low</a:t>
            </a:r>
          </a:p>
          <a:p>
            <a:r>
              <a:rPr lang="en-US" dirty="0"/>
              <a:t>m</a:t>
            </a:r>
            <a:r>
              <a:rPr lang="en-US" dirty="0" smtClean="0"/>
              <a:t>acroinvertebrates</a:t>
            </a:r>
          </a:p>
          <a:p>
            <a:endParaRPr lang="en-US" dirty="0" smtClean="0"/>
          </a:p>
          <a:p>
            <a:r>
              <a:rPr lang="en-US" dirty="0"/>
              <a:t>w</a:t>
            </a:r>
            <a:r>
              <a:rPr lang="en-US" dirty="0" smtClean="0"/>
              <a:t>ater </a:t>
            </a:r>
            <a:r>
              <a:rPr lang="en-US" dirty="0"/>
              <a:t>t</a:t>
            </a:r>
            <a:r>
              <a:rPr lang="en-US" dirty="0" smtClean="0"/>
              <a:t>emperature</a:t>
            </a:r>
          </a:p>
          <a:p>
            <a:r>
              <a:rPr lang="en-US" dirty="0"/>
              <a:t>w</a:t>
            </a:r>
            <a:r>
              <a:rPr lang="en-US" dirty="0" smtClean="0"/>
              <a:t>ater quality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8765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765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8000" y="28765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0" y="287655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88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Rockwell" panose="02060603020205020403" pitchFamily="18" charset="0"/>
              </a:rPr>
              <a:t>RHIP – Completed Work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50" y="1577578"/>
            <a:ext cx="8039100" cy="3165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 smtClean="0"/>
              <a:t>March - August </a:t>
            </a:r>
            <a:r>
              <a:rPr lang="en-US" sz="3000" b="1" dirty="0"/>
              <a:t>2016</a:t>
            </a:r>
          </a:p>
          <a:p>
            <a:r>
              <a:rPr lang="en-US" sz="3000" dirty="0" smtClean="0"/>
              <a:t>Kick-off Meeting March 21, formed work groups</a:t>
            </a:r>
          </a:p>
          <a:p>
            <a:r>
              <a:rPr lang="en-US" sz="3000" dirty="0" smtClean="0"/>
              <a:t>Compiled existing questions and indicators that are being reported in the PNW</a:t>
            </a:r>
            <a:endParaRPr lang="en-US" sz="3000" dirty="0"/>
          </a:p>
          <a:p>
            <a:pPr marL="0" indent="0">
              <a:buNone/>
            </a:pPr>
            <a:endParaRPr lang="en-US" sz="3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547451"/>
              </p:ext>
            </p:extLst>
          </p:nvPr>
        </p:nvGraphicFramePr>
        <p:xfrm>
          <a:off x="0" y="1047750"/>
          <a:ext cx="9144000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Mar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Apr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May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Jun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Jul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Aug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Sep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Oct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Nov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Dec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Jan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Feb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Mar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Apr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May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25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594122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Rockwell" panose="02060603020205020403" pitchFamily="18" charset="0"/>
                <a:ea typeface="ＭＳ Ｐゴシック" charset="-128"/>
                <a:cs typeface="Helvetica" pitchFamily="34" charset="0"/>
              </a:rPr>
              <a:t>RHIP – Collected Information</a:t>
            </a:r>
            <a:endParaRPr lang="en-US" dirty="0">
              <a:latin typeface="Rockwell" panose="02060603020205020403" pitchFamily="18" charset="0"/>
              <a:ea typeface="ＭＳ Ｐゴシック" charset="-128"/>
              <a:cs typeface="Helvetic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510191"/>
              </p:ext>
            </p:extLst>
          </p:nvPr>
        </p:nvGraphicFramePr>
        <p:xfrm>
          <a:off x="304800" y="1167493"/>
          <a:ext cx="8534400" cy="3554185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71800"/>
                <a:gridCol w="228600"/>
                <a:gridCol w="5334000"/>
              </a:tblGrid>
              <a:tr h="37555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Information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captured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One example</a:t>
                      </a:r>
                      <a:endParaRPr lang="en-US" sz="1400" b="1" dirty="0"/>
                    </a:p>
                  </a:txBody>
                  <a:tcPr marT="34290" marB="34290" anchor="ctr"/>
                </a:tc>
              </a:tr>
              <a:tr h="37555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Assessment </a:t>
                      </a:r>
                      <a:r>
                        <a:rPr lang="en-US" sz="1400" u="none" strike="noStrike" dirty="0" smtClean="0">
                          <a:effectLst/>
                        </a:rPr>
                        <a:t>question 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Is the water clean enough for salmon?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37555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Indicator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Water</a:t>
                      </a:r>
                      <a:r>
                        <a:rPr lang="en-US" sz="1400" baseline="0" dirty="0" smtClean="0"/>
                        <a:t> Quality Index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4800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Indicator description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Percent of sites where water quality index  is</a:t>
                      </a:r>
                      <a:r>
                        <a:rPr lang="en-US" sz="1400" baseline="0" dirty="0" smtClean="0"/>
                        <a:t> improving, declining, or remaining the same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68580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Data needed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to calculate </a:t>
                      </a:r>
                      <a:r>
                        <a:rPr lang="en-US" sz="1400" u="none" strike="noStrike" dirty="0" smtClean="0">
                          <a:effectLst/>
                        </a:rPr>
                        <a:t>indicator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temperature, pH, fecal coliform bacteria, dissolved oxygen, total suspended sediment, turbidity, total phosphorus, and total nitrogen</a:t>
                      </a:r>
                    </a:p>
                  </a:txBody>
                  <a:tcPr marT="34290" marB="34290" anchor="ctr"/>
                </a:tc>
              </a:tr>
              <a:tr h="37555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Target or threshold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None listed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375557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Information source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 smtClean="0">
                          <a:effectLst/>
                        </a:rPr>
                        <a:t>Washington State of Salmon in Watersheds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  <a:tr h="480060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 smtClean="0">
                          <a:effectLst/>
                        </a:rPr>
                        <a:t>Information source</a:t>
                      </a:r>
                      <a:r>
                        <a:rPr lang="en-US" sz="1400" u="none" strike="noStrike" baseline="0" dirty="0" smtClean="0">
                          <a:effectLst/>
                        </a:rPr>
                        <a:t> citation/URL</a:t>
                      </a:r>
                      <a:endParaRPr lang="en-US" sz="14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en-US" sz="1400"/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http://www.stateofsalmon.wa.gov/statewide/indicators/water-quantity/</a:t>
                      </a:r>
                      <a:endParaRPr lang="en-US" sz="1400" dirty="0"/>
                    </a:p>
                  </a:txBody>
                  <a:tcPr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9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23900" y="1577578"/>
            <a:ext cx="7696200" cy="3165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b="1" dirty="0" smtClean="0"/>
              <a:t>August - September 2016</a:t>
            </a:r>
          </a:p>
          <a:p>
            <a:pPr indent="-284163"/>
            <a:r>
              <a:rPr lang="en-US" sz="3000" dirty="0" smtClean="0"/>
              <a:t>Condensed ~70 Questions to 22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anose="05000000000000000000" pitchFamily="2" charset="2"/>
              <a:buChar char=""/>
            </a:pPr>
            <a:r>
              <a:rPr lang="en-US" sz="3000" dirty="0" smtClean="0"/>
              <a:t>NPCC August 9</a:t>
            </a:r>
            <a:r>
              <a:rPr lang="en-US" sz="3000" baseline="30000" dirty="0" smtClean="0"/>
              <a:t>th</a:t>
            </a:r>
            <a:r>
              <a:rPr lang="en-US" sz="3000" dirty="0" smtClean="0"/>
              <a:t> Staff Work Session</a:t>
            </a:r>
          </a:p>
          <a:p>
            <a:pPr indent="-284163">
              <a:buSzPct val="100000"/>
            </a:pPr>
            <a:r>
              <a:rPr lang="en-US" sz="3000" dirty="0" smtClean="0"/>
              <a:t>Online surveys to get input from PNW stakeholders to inform selection of short list of questions</a:t>
            </a:r>
          </a:p>
          <a:p>
            <a:pPr indent="-284163">
              <a:buSzPct val="100000"/>
            </a:pPr>
            <a:r>
              <a:rPr lang="en-US" sz="3000" dirty="0" smtClean="0"/>
              <a:t>Workshop 1 – Sept 22, 2016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Rockwell" panose="02060603020205020403" pitchFamily="18" charset="0"/>
              </a:rPr>
              <a:t>RHIP – Current Work</a:t>
            </a:r>
            <a:endParaRPr lang="en-US" dirty="0">
              <a:latin typeface="Rockwell" panose="02060603020205020403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38287"/>
              </p:ext>
            </p:extLst>
          </p:nvPr>
        </p:nvGraphicFramePr>
        <p:xfrm>
          <a:off x="0" y="1047750"/>
          <a:ext cx="9144000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Mar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Apr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May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Jun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Jul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Aug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Sep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Oct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Nov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Dec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Jan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Feb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Mar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Apr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May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790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Rockwell" panose="02060603020205020403" pitchFamily="18" charset="0"/>
              </a:rPr>
              <a:t>RHIP – Future Work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0428"/>
            <a:ext cx="8458200" cy="3165872"/>
          </a:xfrm>
        </p:spPr>
        <p:txBody>
          <a:bodyPr>
            <a:normAutofit fontScale="92500" lnSpcReduction="10000"/>
          </a:bodyPr>
          <a:lstStyle/>
          <a:p>
            <a:pPr indent="-284163">
              <a:spcBef>
                <a:spcPts val="0"/>
              </a:spcBef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b="1" dirty="0"/>
              <a:t>October-January: Identify specific indicator(s) that should inform each question. 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charset="2"/>
              <a:buChar char="«"/>
            </a:pPr>
            <a:r>
              <a:rPr lang="en-US" b="1" dirty="0" smtClean="0"/>
              <a:t>December 15</a:t>
            </a:r>
            <a:r>
              <a:rPr lang="en-US" dirty="0" smtClean="0"/>
              <a:t>, check in during NPCC regional coordination meeting</a:t>
            </a:r>
          </a:p>
          <a:p>
            <a:pPr indent="-284163">
              <a:spcBef>
                <a:spcPts val="0"/>
              </a:spcBef>
              <a:spcAft>
                <a:spcPts val="1800"/>
              </a:spcAft>
            </a:pPr>
            <a:r>
              <a:rPr lang="en-US" b="1" dirty="0" smtClean="0"/>
              <a:t>January-April:</a:t>
            </a:r>
            <a:r>
              <a:rPr lang="en-US" dirty="0" smtClean="0"/>
              <a:t> Examine current </a:t>
            </a:r>
            <a:r>
              <a:rPr lang="en-US" dirty="0"/>
              <a:t>accessibility and quality of data for identified indicators</a:t>
            </a:r>
          </a:p>
          <a:p>
            <a:pPr marL="346075" indent="-346075">
              <a:spcBef>
                <a:spcPts val="0"/>
              </a:spcBef>
              <a:spcAft>
                <a:spcPts val="1800"/>
              </a:spcAft>
              <a:buClr>
                <a:schemeClr val="tx2">
                  <a:lumMod val="60000"/>
                  <a:lumOff val="40000"/>
                </a:schemeClr>
              </a:buClr>
              <a:buSzPct val="65000"/>
              <a:buFont typeface="Wingdings" panose="05000000000000000000" pitchFamily="2" charset="2"/>
              <a:buChar char="«"/>
            </a:pPr>
            <a:r>
              <a:rPr lang="en-US" b="1" dirty="0" smtClean="0"/>
              <a:t>April-May:</a:t>
            </a:r>
            <a:r>
              <a:rPr lang="en-US" dirty="0" smtClean="0"/>
              <a:t> Develop guidance to improve </a:t>
            </a:r>
            <a:r>
              <a:rPr lang="en-US" dirty="0"/>
              <a:t>data compatibility, access, quality and data sharing for identified </a:t>
            </a:r>
            <a:r>
              <a:rPr lang="en-US" dirty="0" smtClean="0"/>
              <a:t>indicators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456553"/>
              </p:ext>
            </p:extLst>
          </p:nvPr>
        </p:nvGraphicFramePr>
        <p:xfrm>
          <a:off x="0" y="1047750"/>
          <a:ext cx="9144000" cy="281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Mar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Apr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May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Jun</a:t>
                      </a:r>
                      <a:endParaRPr lang="en-US" sz="1400" b="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Jul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Aug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chemeClr val="bg1"/>
                          </a:solidFill>
                        </a:rPr>
                        <a:t>Sep</a:t>
                      </a:r>
                      <a:endParaRPr lang="en-US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Oct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Nov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Dec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Jan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Feb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Mar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Apr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FFFF00"/>
                          </a:solidFill>
                        </a:rPr>
                        <a:t>May</a:t>
                      </a:r>
                      <a:endParaRPr lang="en-US" sz="1400" b="1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885482" y="4552950"/>
            <a:ext cx="2182318" cy="523220"/>
            <a:chOff x="6885482" y="4552950"/>
            <a:chExt cx="2182318" cy="523220"/>
          </a:xfrm>
        </p:grpSpPr>
        <p:sp>
          <p:nvSpPr>
            <p:cNvPr id="8" name="TextBox 7"/>
            <p:cNvSpPr txBox="1"/>
            <p:nvPr/>
          </p:nvSpPr>
          <p:spPr>
            <a:xfrm>
              <a:off x="7086600" y="4552950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ym typeface="Wingdings"/>
                </a:rPr>
                <a:t>Check in with Council members to solicit input</a:t>
              </a:r>
              <a:endParaRPr lang="en-US" sz="14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85482" y="4594752"/>
              <a:ext cx="228600" cy="219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765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6" b="8386"/>
          <a:stretch/>
        </p:blipFill>
        <p:spPr bwMode="auto">
          <a:xfrm>
            <a:off x="1" y="1"/>
            <a:ext cx="9143999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1" y="2343150"/>
            <a:ext cx="6553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s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electing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m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anagement questions to focus next steps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07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puls\Downloads\DSC019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725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157328"/>
            <a:ext cx="8839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A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genda</a:t>
            </a:r>
          </a:p>
          <a:p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11:45  </a:t>
            </a:r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elcome and introductions</a:t>
            </a:r>
          </a:p>
          <a:p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12:00  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NPCC </a:t>
            </a:r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guidance &amp; 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Habitat Indicator Project (RHIP)</a:t>
            </a:r>
          </a:p>
          <a:p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12:30  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RHIP questions discussion</a:t>
            </a:r>
            <a:endParaRPr lang="en-US" sz="2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12:50  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quick </a:t>
            </a:r>
            <a:r>
              <a:rPr lang="en-US" sz="2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peek at </a:t>
            </a:r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survey</a:t>
            </a:r>
          </a:p>
          <a:p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12:55  next steps</a:t>
            </a:r>
          </a:p>
          <a:p>
            <a:r>
              <a:rPr lang="en-US" sz="2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1:00    adjourn</a:t>
            </a:r>
          </a:p>
          <a:p>
            <a:r>
              <a:rPr lang="en-US" sz="2200" b="1" i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Council </a:t>
            </a:r>
            <a:r>
              <a:rPr lang="en-US" sz="22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 resumes at 1:30pm in Michel/Victor Room</a:t>
            </a:r>
          </a:p>
        </p:txBody>
      </p:sp>
    </p:spTree>
    <p:extLst>
      <p:ext uri="{BB962C8B-B14F-4D97-AF65-F5344CB8AC3E}">
        <p14:creationId xmlns:p14="http://schemas.microsoft.com/office/powerpoint/2010/main" val="4228944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38400" y="205979"/>
            <a:ext cx="6629400" cy="85725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Rockwell" panose="02060603020205020403" pitchFamily="18" charset="0"/>
              </a:rPr>
              <a:t>RHIP </a:t>
            </a:r>
            <a:r>
              <a:rPr lang="en-US" sz="3600" smtClean="0">
                <a:latin typeface="Rockwell" panose="02060603020205020403" pitchFamily="18" charset="0"/>
              </a:rPr>
              <a:t>- Contributing </a:t>
            </a:r>
            <a:r>
              <a:rPr lang="en-US" sz="3600" dirty="0" smtClean="0">
                <a:latin typeface="Rockwell" panose="02060603020205020403" pitchFamily="18" charset="0"/>
              </a:rPr>
              <a:t>Feedback</a:t>
            </a:r>
            <a:endParaRPr lang="en-US" sz="3600" dirty="0">
              <a:latin typeface="Rockwell" panose="020606030202050204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1390650"/>
            <a:ext cx="441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 charset="0"/>
                <a:ea typeface="Rockwell" charset="0"/>
                <a:cs typeface="Rockwell" charset="0"/>
              </a:rPr>
              <a:t>Today’s Work Session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 charset="0"/>
                <a:ea typeface="Rockwell" charset="0"/>
                <a:cs typeface="Rockwell" charset="0"/>
              </a:rPr>
              <a:t>Email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 charset="0"/>
                <a:ea typeface="Rockwell" charset="0"/>
                <a:cs typeface="Rockwell" charset="0"/>
              </a:rPr>
              <a:t>Surveys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 charset="0"/>
                <a:ea typeface="Rockwell" charset="0"/>
                <a:cs typeface="Rockwell" charset="0"/>
              </a:rPr>
              <a:t>Workshops</a:t>
            </a:r>
          </a:p>
          <a:p>
            <a:pPr marL="228600" indent="-2286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Rockwell" charset="0"/>
                <a:ea typeface="Rockwell" charset="0"/>
                <a:cs typeface="Rockwell" charset="0"/>
              </a:rPr>
              <a:t>Work Groups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4259"/>
          <a:stretch/>
        </p:blipFill>
        <p:spPr>
          <a:xfrm rot="16200000">
            <a:off x="-1444625" y="1444625"/>
            <a:ext cx="5143500" cy="225425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3276600" y="1428750"/>
            <a:ext cx="381000" cy="27861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819246" y="2485994"/>
            <a:ext cx="2514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Participate  as best fits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945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b="26350"/>
          <a:stretch/>
        </p:blipFill>
        <p:spPr bwMode="auto">
          <a:xfrm rot="5400000">
            <a:off x="-1470565" y="1470566"/>
            <a:ext cx="5140989" cy="219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28600"/>
            <a:ext cx="64008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Rockwell" panose="02060603020205020403" pitchFamily="18" charset="0"/>
              </a:rPr>
              <a:t>RHIP – Survey Rationale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4600" y="1217295"/>
            <a:ext cx="609600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Rockwell" charset="0"/>
                <a:ea typeface="Rockwell" charset="0"/>
                <a:cs typeface="Rockwell" charset="0"/>
              </a:rPr>
              <a:t>M</a:t>
            </a:r>
            <a:r>
              <a:rPr lang="en-US" sz="2300" dirty="0" smtClean="0">
                <a:latin typeface="Rockwell" charset="0"/>
                <a:ea typeface="Rockwell" charset="0"/>
                <a:cs typeface="Rockwell" charset="0"/>
              </a:rPr>
              <a:t>aximize participation</a:t>
            </a:r>
            <a:endParaRPr lang="en-US" sz="2300" dirty="0">
              <a:latin typeface="Rockwell" charset="0"/>
              <a:ea typeface="Rockwell" charset="0"/>
              <a:cs typeface="Rockwell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Rockwell" charset="0"/>
                <a:ea typeface="Rockwell" charset="0"/>
                <a:cs typeface="Rockwell" charset="0"/>
              </a:rPr>
              <a:t>M</a:t>
            </a:r>
            <a:r>
              <a:rPr lang="en-US" sz="2300" dirty="0" smtClean="0">
                <a:latin typeface="Rockwell" charset="0"/>
                <a:ea typeface="Rockwell" charset="0"/>
                <a:cs typeface="Rockwell" charset="0"/>
              </a:rPr>
              <a:t>inimize time and cost for participants</a:t>
            </a:r>
            <a:endParaRPr lang="en-US" sz="2300" dirty="0">
              <a:latin typeface="Rockwell" charset="0"/>
              <a:ea typeface="Rockwell" charset="0"/>
              <a:cs typeface="Rockwell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Rockwell" charset="0"/>
                <a:ea typeface="Rockwell" charset="0"/>
                <a:cs typeface="Rockwell" charset="0"/>
              </a:rPr>
              <a:t>A</a:t>
            </a:r>
            <a:r>
              <a:rPr lang="en-US" sz="2300" dirty="0" smtClean="0">
                <a:latin typeface="Rockwell" charset="0"/>
                <a:ea typeface="Rockwell" charset="0"/>
                <a:cs typeface="Rockwell" charset="0"/>
              </a:rPr>
              <a:t>nonymity helps prevent self-censorship and group influences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Rockwell" charset="0"/>
                <a:ea typeface="Rockwell" charset="0"/>
                <a:cs typeface="Rockwell" charset="0"/>
              </a:rPr>
              <a:t>G</a:t>
            </a:r>
            <a:r>
              <a:rPr lang="en-US" sz="2300" dirty="0" smtClean="0">
                <a:latin typeface="Rockwell" charset="0"/>
                <a:ea typeface="Rockwell" charset="0"/>
                <a:cs typeface="Rockwell" charset="0"/>
              </a:rPr>
              <a:t>ives </a:t>
            </a:r>
            <a:r>
              <a:rPr lang="en-US" sz="2300" dirty="0">
                <a:latin typeface="Rockwell" charset="0"/>
                <a:ea typeface="Rockwell" charset="0"/>
                <a:cs typeface="Rockwell" charset="0"/>
              </a:rPr>
              <a:t>participants the flexibility to modify their views </a:t>
            </a:r>
            <a:r>
              <a:rPr lang="en-US" sz="2300" dirty="0" smtClean="0">
                <a:latin typeface="Rockwell" charset="0"/>
                <a:ea typeface="Rockwell" charset="0"/>
                <a:cs typeface="Rockwell" charset="0"/>
              </a:rPr>
              <a:t>from one round to the next as </a:t>
            </a:r>
            <a:r>
              <a:rPr lang="en-US" sz="2300" dirty="0">
                <a:latin typeface="Rockwell" charset="0"/>
                <a:ea typeface="Rockwell" charset="0"/>
                <a:cs typeface="Rockwell" charset="0"/>
              </a:rPr>
              <a:t>they learn from </a:t>
            </a:r>
            <a:r>
              <a:rPr lang="en-US" sz="2300" dirty="0" smtClean="0">
                <a:latin typeface="Rockwell" charset="0"/>
                <a:ea typeface="Rockwell" charset="0"/>
                <a:cs typeface="Rockwell" charset="0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250392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22468"/>
            <a:ext cx="6400800" cy="70485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Rockwell" panose="02060603020205020403" pitchFamily="18" charset="0"/>
              </a:rPr>
              <a:t>RHIP - Survey Timeline</a:t>
            </a:r>
            <a:endParaRPr lang="en-US" dirty="0">
              <a:latin typeface="Rockwell" panose="020606030202050204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9" b="23681"/>
          <a:stretch/>
        </p:blipFill>
        <p:spPr>
          <a:xfrm rot="5400000">
            <a:off x="-1543050" y="1543050"/>
            <a:ext cx="5143500" cy="2057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7401" y="827318"/>
            <a:ext cx="7010399" cy="4344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marR="0" lvl="0" indent="-231775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SzPct val="85000"/>
              <a:buFont typeface="Symbol"/>
              <a:buChar char=""/>
            </a:pP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August </a:t>
            </a:r>
            <a:r>
              <a:rPr lang="en-US" sz="2000" dirty="0" smtClean="0">
                <a:latin typeface="Rockwell" charset="0"/>
                <a:ea typeface="Rockwell" charset="0"/>
                <a:cs typeface="Rockwell" charset="0"/>
              </a:rPr>
              <a:t>1-15: </a:t>
            </a:r>
            <a:r>
              <a:rPr lang="en-US" sz="2000" dirty="0" smtClean="0">
                <a:latin typeface="Rockwell" charset="0"/>
                <a:ea typeface="Rockwell" charset="0"/>
                <a:cs typeface="Rockwell" charset="0"/>
              </a:rPr>
              <a:t>survey </a:t>
            </a: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1 open for </a:t>
            </a:r>
            <a:r>
              <a:rPr lang="en-US" sz="2000" dirty="0" smtClean="0">
                <a:latin typeface="Rockwell" charset="0"/>
                <a:ea typeface="Rockwell" charset="0"/>
                <a:cs typeface="Rockwell" charset="0"/>
              </a:rPr>
              <a:t>responses </a:t>
            </a:r>
            <a:r>
              <a:rPr lang="en-US" sz="2000" b="1" i="1" dirty="0">
                <a:solidFill>
                  <a:schemeClr val="tx2"/>
                </a:solidFill>
                <a:latin typeface="Rockwell" charset="0"/>
                <a:ea typeface="Rockwell" charset="0"/>
                <a:cs typeface="Rockwell" charset="0"/>
              </a:rPr>
              <a:t>(extended to </a:t>
            </a:r>
            <a:r>
              <a:rPr lang="en-US" sz="2000" b="1" i="1" dirty="0" smtClean="0">
                <a:solidFill>
                  <a:schemeClr val="tx2"/>
                </a:solidFill>
                <a:latin typeface="Rockwell" charset="0"/>
                <a:ea typeface="Rockwell" charset="0"/>
                <a:cs typeface="Rockwell" charset="0"/>
              </a:rPr>
              <a:t>August 22 below dates to be adjusted accordingly)</a:t>
            </a:r>
            <a:endParaRPr lang="en-US" sz="2000" i="1" dirty="0" smtClean="0">
              <a:latin typeface="Rockwell" charset="0"/>
              <a:ea typeface="Rockwell" charset="0"/>
              <a:cs typeface="Rockwell" charset="0"/>
            </a:endParaRPr>
          </a:p>
          <a:p>
            <a:pPr marL="231775" marR="0" lvl="0" indent="-231775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SzPct val="85000"/>
              <a:buFont typeface="Symbol"/>
              <a:buChar char=""/>
            </a:pPr>
            <a:r>
              <a:rPr lang="en-US" sz="2000" dirty="0" smtClean="0">
                <a:latin typeface="Rockwell" charset="0"/>
                <a:ea typeface="Rockwell" charset="0"/>
                <a:cs typeface="Rockwell" charset="0"/>
              </a:rPr>
              <a:t>August </a:t>
            </a: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16-23: </a:t>
            </a:r>
            <a:r>
              <a:rPr lang="en-US" sz="2000" dirty="0" smtClean="0">
                <a:latin typeface="Rockwell" charset="0"/>
                <a:ea typeface="Rockwell" charset="0"/>
                <a:cs typeface="Rockwell" charset="0"/>
              </a:rPr>
              <a:t>work </a:t>
            </a: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groups reword questions as needed</a:t>
            </a:r>
          </a:p>
          <a:p>
            <a:pPr marL="231775" marR="0" lvl="0" indent="-231775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SzPct val="85000"/>
              <a:buFont typeface="Symbol"/>
              <a:buChar char=""/>
            </a:pP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August 24: </a:t>
            </a:r>
            <a:r>
              <a:rPr lang="en-US" sz="2000" dirty="0" smtClean="0">
                <a:latin typeface="Rockwell" charset="0"/>
                <a:ea typeface="Rockwell" charset="0"/>
                <a:cs typeface="Rockwell" charset="0"/>
              </a:rPr>
              <a:t>survey </a:t>
            </a: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1 results shared</a:t>
            </a:r>
          </a:p>
          <a:p>
            <a:pPr marL="231775" marR="0" lvl="0" indent="-231775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SzPct val="85000"/>
              <a:buFont typeface="Symbol"/>
              <a:buChar char=""/>
            </a:pP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August 24-31: </a:t>
            </a:r>
            <a:r>
              <a:rPr lang="en-US" sz="2000" dirty="0" smtClean="0">
                <a:latin typeface="Rockwell" charset="0"/>
                <a:ea typeface="Rockwell" charset="0"/>
                <a:cs typeface="Rockwell" charset="0"/>
              </a:rPr>
              <a:t>survey </a:t>
            </a: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2 open for responses</a:t>
            </a:r>
          </a:p>
          <a:p>
            <a:pPr marL="231775" marR="0" lvl="0" indent="-231775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SzPct val="85000"/>
              <a:buFont typeface="Symbol"/>
              <a:buChar char=""/>
            </a:pP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September 2: </a:t>
            </a:r>
            <a:r>
              <a:rPr lang="en-US" sz="2000" dirty="0" smtClean="0">
                <a:latin typeface="Rockwell" charset="0"/>
                <a:ea typeface="Rockwell" charset="0"/>
                <a:cs typeface="Rockwell" charset="0"/>
              </a:rPr>
              <a:t>survey </a:t>
            </a: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2 results shared</a:t>
            </a:r>
          </a:p>
          <a:p>
            <a:pPr marL="231775" marR="0" lvl="0" indent="-231775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SzPct val="85000"/>
              <a:buFont typeface="Symbol"/>
              <a:buChar char=""/>
            </a:pP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September 5-13: </a:t>
            </a:r>
            <a:r>
              <a:rPr lang="en-US" sz="2000" dirty="0" smtClean="0">
                <a:latin typeface="Rockwell" charset="0"/>
                <a:ea typeface="Rockwell" charset="0"/>
                <a:cs typeface="Rockwell" charset="0"/>
              </a:rPr>
              <a:t>work </a:t>
            </a: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groups </a:t>
            </a:r>
            <a:r>
              <a:rPr lang="en-US" sz="2000" dirty="0" smtClean="0">
                <a:latin typeface="Rockwell" charset="0"/>
                <a:ea typeface="Rockwell" charset="0"/>
                <a:cs typeface="Rockwell" charset="0"/>
              </a:rPr>
              <a:t>discuss </a:t>
            </a: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survey results and select 3 questions </a:t>
            </a:r>
          </a:p>
          <a:p>
            <a:pPr marL="231775" marR="0" lvl="0" indent="-231775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SzPct val="85000"/>
              <a:buFont typeface="Symbol"/>
              <a:buChar char=""/>
            </a:pP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September 15: </a:t>
            </a:r>
            <a:r>
              <a:rPr lang="en-US" sz="2000" dirty="0" smtClean="0">
                <a:latin typeface="Rockwell" charset="0"/>
                <a:ea typeface="Rockwell" charset="0"/>
                <a:cs typeface="Rockwell" charset="0"/>
              </a:rPr>
              <a:t>workshop </a:t>
            </a: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agenda and materials distributed</a:t>
            </a:r>
          </a:p>
          <a:p>
            <a:pPr marL="231775" marR="0" lvl="0" indent="-231775">
              <a:lnSpc>
                <a:spcPct val="115000"/>
              </a:lnSpc>
              <a:spcBef>
                <a:spcPts val="0"/>
              </a:spcBef>
              <a:spcAft>
                <a:spcPts val="400"/>
              </a:spcAft>
              <a:buSzPct val="85000"/>
              <a:buFont typeface="Symbol"/>
              <a:buChar char=""/>
            </a:pP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September 22: </a:t>
            </a:r>
            <a:r>
              <a:rPr lang="en-US" sz="2000" dirty="0" smtClean="0">
                <a:latin typeface="Rockwell" charset="0"/>
                <a:ea typeface="Rockwell" charset="0"/>
                <a:cs typeface="Rockwell" charset="0"/>
              </a:rPr>
              <a:t>first </a:t>
            </a:r>
            <a:r>
              <a:rPr lang="en-US" sz="2000" dirty="0">
                <a:latin typeface="Rockwell" charset="0"/>
                <a:ea typeface="Rockwell" charset="0"/>
                <a:cs typeface="Rockwell" charset="0"/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152088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0" b="8726"/>
          <a:stretch/>
        </p:blipFill>
        <p:spPr bwMode="auto">
          <a:xfrm flipH="1">
            <a:off x="0" y="3399692"/>
            <a:ext cx="9144000" cy="1743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27729"/>
            <a:ext cx="8648700" cy="857250"/>
          </a:xfrm>
        </p:spPr>
        <p:txBody>
          <a:bodyPr>
            <a:noAutofit/>
          </a:bodyPr>
          <a:lstStyle/>
          <a:p>
            <a:pPr algn="l"/>
            <a:r>
              <a:rPr lang="en-US" sz="3400" dirty="0" smtClean="0">
                <a:latin typeface="Rockwell" panose="02060603020205020403" pitchFamily="18" charset="0"/>
              </a:rPr>
              <a:t>RHIP – 5 Criteria for Ranking Questions</a:t>
            </a:r>
            <a:endParaRPr lang="en-US" sz="2400" dirty="0">
              <a:latin typeface="Rockwell" panose="020606030202050204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" y="971550"/>
            <a:ext cx="8763000" cy="2346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200" dirty="0">
                <a:ea typeface="Calibri"/>
                <a:cs typeface="Times New Roman"/>
              </a:rPr>
              <a:t>Is </a:t>
            </a:r>
            <a:r>
              <a:rPr lang="en-US" sz="2200" dirty="0" smtClean="0">
                <a:ea typeface="Calibri"/>
                <a:cs typeface="Times New Roman"/>
              </a:rPr>
              <a:t>the question </a:t>
            </a:r>
            <a:r>
              <a:rPr lang="en-US" sz="2200" dirty="0">
                <a:ea typeface="Calibri"/>
                <a:cs typeface="Times New Roman"/>
              </a:rPr>
              <a:t>relevant to regionally based issues? </a:t>
            </a:r>
            <a:endParaRPr lang="en-US" sz="2200" dirty="0" smtClean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>
                <a:ea typeface="Calibri"/>
                <a:cs typeface="Times New Roman"/>
              </a:rPr>
              <a:t>Is </a:t>
            </a:r>
            <a:r>
              <a:rPr lang="en-US" sz="2200" dirty="0">
                <a:ea typeface="Calibri"/>
                <a:cs typeface="Times New Roman"/>
              </a:rPr>
              <a:t>the </a:t>
            </a:r>
            <a:r>
              <a:rPr lang="en-US" sz="2200" dirty="0" smtClean="0">
                <a:ea typeface="Calibri"/>
                <a:cs typeface="Times New Roman"/>
              </a:rPr>
              <a:t>question </a:t>
            </a:r>
            <a:r>
              <a:rPr lang="en-US" sz="2200" dirty="0">
                <a:ea typeface="Calibri"/>
                <a:cs typeface="Times New Roman"/>
              </a:rPr>
              <a:t>applicable at multiple geographic scales? </a:t>
            </a:r>
            <a:endParaRPr lang="en-US" sz="2200" dirty="0" smtClean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>
                <a:ea typeface="Calibri"/>
                <a:cs typeface="Times New Roman"/>
              </a:rPr>
              <a:t>How </a:t>
            </a:r>
            <a:r>
              <a:rPr lang="en-US" sz="2200" dirty="0">
                <a:ea typeface="Calibri"/>
                <a:cs typeface="Times New Roman"/>
              </a:rPr>
              <a:t>beneficial/meaningful is the </a:t>
            </a:r>
            <a:r>
              <a:rPr lang="en-US" sz="2200" dirty="0" smtClean="0">
                <a:ea typeface="Calibri"/>
                <a:cs typeface="Times New Roman"/>
              </a:rPr>
              <a:t>question </a:t>
            </a:r>
            <a:r>
              <a:rPr lang="en-US" sz="2200" dirty="0">
                <a:ea typeface="Calibri"/>
                <a:cs typeface="Times New Roman"/>
              </a:rPr>
              <a:t>to your organization?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>
                <a:ea typeface="Calibri"/>
                <a:cs typeface="Times New Roman"/>
              </a:rPr>
              <a:t>Is </a:t>
            </a:r>
            <a:r>
              <a:rPr lang="en-US" sz="2200" dirty="0">
                <a:ea typeface="Calibri"/>
                <a:cs typeface="Times New Roman"/>
              </a:rPr>
              <a:t>your organization interested in reporting on this </a:t>
            </a:r>
            <a:r>
              <a:rPr lang="en-US" sz="2200" dirty="0" smtClean="0">
                <a:ea typeface="Calibri"/>
                <a:cs typeface="Times New Roman"/>
              </a:rPr>
              <a:t>question?</a:t>
            </a:r>
            <a:endParaRPr lang="en-US" sz="2200" dirty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200" dirty="0" smtClean="0">
                <a:ea typeface="Calibri"/>
                <a:cs typeface="Times New Roman"/>
              </a:rPr>
              <a:t>Can </a:t>
            </a:r>
            <a:r>
              <a:rPr lang="en-US" sz="2200" dirty="0">
                <a:ea typeface="Calibri"/>
                <a:cs typeface="Times New Roman"/>
              </a:rPr>
              <a:t>the </a:t>
            </a:r>
            <a:r>
              <a:rPr lang="en-US" sz="2200" dirty="0" smtClean="0">
                <a:ea typeface="Calibri"/>
                <a:cs typeface="Times New Roman"/>
              </a:rPr>
              <a:t>question </a:t>
            </a:r>
            <a:r>
              <a:rPr lang="en-US" sz="2200" dirty="0">
                <a:ea typeface="Calibri"/>
                <a:cs typeface="Times New Roman"/>
              </a:rPr>
              <a:t>be answered with available data</a:t>
            </a:r>
            <a:r>
              <a:rPr lang="en-US" sz="2200" dirty="0" smtClean="0">
                <a:ea typeface="Calibri"/>
                <a:cs typeface="Times New Roman"/>
              </a:rPr>
              <a:t>?</a:t>
            </a:r>
            <a:endParaRPr lang="en-US" sz="2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7795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47700"/>
            <a:ext cx="8305800" cy="857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Rockwell" panose="02060603020205020403" pitchFamily="18" charset="0"/>
              </a:rPr>
              <a:t>Stream </a:t>
            </a:r>
            <a:r>
              <a:rPr lang="en-US" dirty="0" smtClean="0">
                <a:latin typeface="Rockwell" panose="02060603020205020403" pitchFamily="18" charset="0"/>
              </a:rPr>
              <a:t>Flow Questions to Rank</a:t>
            </a:r>
            <a:endParaRPr lang="en-US" dirty="0">
              <a:latin typeface="Rockwell" panose="02060603020205020403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81000" y="1581150"/>
            <a:ext cx="8305800" cy="2688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 smtClean="0">
                <a:ea typeface="Calibri"/>
                <a:cs typeface="Times New Roman"/>
              </a:rPr>
              <a:t>Are </a:t>
            </a:r>
            <a:r>
              <a:rPr lang="en-US" dirty="0">
                <a:ea typeface="Calibri"/>
                <a:cs typeface="Times New Roman"/>
              </a:rPr>
              <a:t>trends in stream flow improving? Are stream flow targets being met?</a:t>
            </a:r>
            <a:endParaRPr lang="en-US" sz="1600" dirty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Are Best Management Practices (BMPs) having a positive impact on flow?</a:t>
            </a:r>
            <a:endParaRPr lang="en-US" sz="1600" dirty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Are flows achieving a more natural hydrological pattern that reflects seasonal fluctuations, rate of fluctuations, peaks, etc.?</a:t>
            </a:r>
            <a:endParaRPr lang="en-US" sz="1600" dirty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Are flows adequate for resident and anadromous adult fish?</a:t>
            </a:r>
            <a:endParaRPr lang="en-US" sz="1600" dirty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Are flows adequate for juvenile fish?</a:t>
            </a:r>
            <a:endParaRPr lang="en-US" sz="1600" dirty="0"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Is climate change affecting stream flow needed for sustainable fish populations?</a:t>
            </a:r>
            <a:endParaRPr lang="en-US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100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puls\Downloads\15319891749_2dea27e1bd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77" b="13712"/>
          <a:stretch/>
        </p:blipFill>
        <p:spPr bwMode="auto">
          <a:xfrm>
            <a:off x="0" y="0"/>
            <a:ext cx="91440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puls\Downloads\15319891749_2dea27e1bd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1"/>
          <a:stretch/>
        </p:blipFill>
        <p:spPr bwMode="auto">
          <a:xfrm>
            <a:off x="990" y="4594516"/>
            <a:ext cx="9144000" cy="5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48052"/>
            <a:ext cx="87630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Rockwell" panose="02060603020205020403" pitchFamily="18" charset="0"/>
              </a:rPr>
              <a:t>Macroinvertebrates </a:t>
            </a:r>
            <a:r>
              <a:rPr lang="en-US" dirty="0">
                <a:latin typeface="Rockwell" panose="02060603020205020403" pitchFamily="18" charset="0"/>
              </a:rPr>
              <a:t>Questions to Rank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393829"/>
            <a:ext cx="8534400" cy="3006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 smtClean="0">
                <a:ea typeface="Calibri"/>
                <a:cs typeface="Times New Roman"/>
              </a:rPr>
              <a:t>Are </a:t>
            </a:r>
            <a:r>
              <a:rPr lang="en-US" dirty="0">
                <a:ea typeface="Calibri"/>
                <a:cs typeface="Times New Roman"/>
              </a:rPr>
              <a:t>environmental conditions improving? Are environmental condition targets met?</a:t>
            </a:r>
            <a:endParaRPr lang="en-US" sz="1600" dirty="0">
              <a:ea typeface="Calibri"/>
              <a:cs typeface="Times New Roman"/>
            </a:endParaRPr>
          </a:p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What are the causes of biological impairments (e.g. sediment, nutrients, temperature)?</a:t>
            </a:r>
            <a:endParaRPr lang="en-US" sz="1600" dirty="0">
              <a:ea typeface="Calibri"/>
              <a:cs typeface="Times New Roman"/>
            </a:endParaRPr>
          </a:p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Are Best Management Practices (BMPs) having a positive impact on macroinvertebrate indicator scores?</a:t>
            </a:r>
            <a:endParaRPr lang="en-US" sz="1600" dirty="0">
              <a:ea typeface="Calibri"/>
              <a:cs typeface="Times New Roman"/>
            </a:endParaRPr>
          </a:p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How are land use stressors affecting the status and trends of macroinvertebrate indicators?</a:t>
            </a:r>
            <a:endParaRPr lang="en-US" sz="1600" dirty="0">
              <a:ea typeface="Calibri"/>
              <a:cs typeface="Times New Roman"/>
            </a:endParaRPr>
          </a:p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What is the macroinvertebrate productivity (diversity and biomass) of the watershed?</a:t>
            </a:r>
            <a:endParaRPr lang="en-US" sz="1600" dirty="0">
              <a:ea typeface="Calibri"/>
              <a:cs typeface="Times New Roman"/>
            </a:endParaRPr>
          </a:p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Is climate change affecting water quality needed for sustainable fish populations?</a:t>
            </a:r>
            <a:endParaRPr lang="en-US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9718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"/>
            <a:ext cx="9144000" cy="81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"/>
          <a:stretch/>
        </p:blipFill>
        <p:spPr bwMode="auto">
          <a:xfrm>
            <a:off x="1" y="4400550"/>
            <a:ext cx="91440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819150"/>
            <a:ext cx="8458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Rockwell" panose="02060603020205020403" pitchFamily="18" charset="0"/>
              </a:rPr>
              <a:t>Water </a:t>
            </a:r>
            <a:r>
              <a:rPr lang="en-US" dirty="0" smtClean="0">
                <a:latin typeface="Rockwell" panose="02060603020205020403" pitchFamily="18" charset="0"/>
              </a:rPr>
              <a:t>Quality </a:t>
            </a:r>
            <a:r>
              <a:rPr lang="en-US" dirty="0">
                <a:latin typeface="Rockwell" panose="02060603020205020403" pitchFamily="18" charset="0"/>
              </a:rPr>
              <a:t>Questions to Rank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" y="1708539"/>
            <a:ext cx="8229600" cy="2611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 smtClean="0">
                <a:ea typeface="Calibri"/>
                <a:cs typeface="Times New Roman"/>
              </a:rPr>
              <a:t>Are </a:t>
            </a:r>
            <a:r>
              <a:rPr lang="en-US" dirty="0">
                <a:ea typeface="Calibri"/>
                <a:cs typeface="Times New Roman"/>
              </a:rPr>
              <a:t>trends in water quality improving? Are water quality targets being met?</a:t>
            </a:r>
            <a:endParaRPr lang="en-US" sz="1600" dirty="0">
              <a:ea typeface="Calibri"/>
              <a:cs typeface="Times New Roman"/>
            </a:endParaRPr>
          </a:p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Are Best Management Practices (BMPs) resulting in compliance and attaining standards?</a:t>
            </a:r>
            <a:endParaRPr lang="en-US" sz="1600" dirty="0">
              <a:ea typeface="Calibri"/>
              <a:cs typeface="Times New Roman"/>
            </a:endParaRPr>
          </a:p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Is water quality adequate to support targeted species?</a:t>
            </a:r>
            <a:endParaRPr lang="en-US" sz="1600" dirty="0">
              <a:ea typeface="Calibri"/>
              <a:cs typeface="Times New Roman"/>
            </a:endParaRPr>
          </a:p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How does the water quality of streams coming from various land use categories compare? How have the parameter values changed over time?</a:t>
            </a:r>
            <a:endParaRPr lang="en-US" sz="1600" dirty="0">
              <a:ea typeface="Calibri"/>
              <a:cs typeface="Times New Roman"/>
            </a:endParaRPr>
          </a:p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Is climate change affecting water quality needed for sustainable fish populations?</a:t>
            </a:r>
            <a:endParaRPr lang="en-US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517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apuls\Downloads\15320218877_1700ba466b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36"/>
          <a:stretch/>
        </p:blipFill>
        <p:spPr bwMode="auto">
          <a:xfrm>
            <a:off x="0" y="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puls\Downloads\15320218877_1700ba466b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6"/>
          <a:stretch/>
        </p:blipFill>
        <p:spPr bwMode="auto">
          <a:xfrm>
            <a:off x="0" y="4362450"/>
            <a:ext cx="9144000" cy="80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800100"/>
            <a:ext cx="8557923" cy="85725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Rockwell" panose="02060603020205020403" pitchFamily="18" charset="0"/>
              </a:rPr>
              <a:t>Water </a:t>
            </a:r>
            <a:r>
              <a:rPr lang="en-US" dirty="0" smtClean="0">
                <a:latin typeface="Rockwell" panose="02060603020205020403" pitchFamily="18" charset="0"/>
              </a:rPr>
              <a:t>Temperature </a:t>
            </a:r>
            <a:r>
              <a:rPr lang="en-US" dirty="0">
                <a:latin typeface="Rockwell" panose="02060603020205020403" pitchFamily="18" charset="0"/>
              </a:rPr>
              <a:t>Questions to Rank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1657350"/>
            <a:ext cx="8915400" cy="2534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 smtClean="0">
                <a:ea typeface="Calibri"/>
                <a:cs typeface="Times New Roman"/>
              </a:rPr>
              <a:t>Are </a:t>
            </a:r>
            <a:r>
              <a:rPr lang="en-US" dirty="0">
                <a:ea typeface="Calibri"/>
                <a:cs typeface="Times New Roman"/>
              </a:rPr>
              <a:t>state water temperature standards for salmon, steelhead, or bull trout exceeded? </a:t>
            </a:r>
            <a:r>
              <a:rPr lang="en-US" dirty="0" smtClean="0">
                <a:ea typeface="Calibri"/>
                <a:cs typeface="Times New Roman"/>
              </a:rPr>
              <a:t>   How </a:t>
            </a:r>
            <a:r>
              <a:rPr lang="en-US" dirty="0">
                <a:ea typeface="Calibri"/>
                <a:cs typeface="Times New Roman"/>
              </a:rPr>
              <a:t>often and where?</a:t>
            </a:r>
            <a:endParaRPr lang="en-US" sz="1600" dirty="0">
              <a:ea typeface="Calibri"/>
              <a:cs typeface="Times New Roman"/>
            </a:endParaRPr>
          </a:p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Are stream temperature conditions generally improving or deteriorating for juvenile </a:t>
            </a:r>
            <a:r>
              <a:rPr lang="en-US" dirty="0" smtClean="0">
                <a:ea typeface="Calibri"/>
                <a:cs typeface="Times New Roman"/>
              </a:rPr>
              <a:t>        and </a:t>
            </a:r>
            <a:r>
              <a:rPr lang="en-US" dirty="0">
                <a:ea typeface="Calibri"/>
                <a:cs typeface="Times New Roman"/>
              </a:rPr>
              <a:t>adult fish?</a:t>
            </a:r>
            <a:endParaRPr lang="en-US" sz="1600" dirty="0">
              <a:ea typeface="Calibri"/>
              <a:cs typeface="Times New Roman"/>
            </a:endParaRPr>
          </a:p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Are Best Management Practices (BMPs) having a positive impact on stream temperatures?</a:t>
            </a:r>
            <a:endParaRPr lang="en-US" sz="1600" dirty="0">
              <a:ea typeface="Calibri"/>
              <a:cs typeface="Times New Roman"/>
            </a:endParaRPr>
          </a:p>
          <a:p>
            <a:pPr marL="228600" marR="0" lvl="0" indent="-22860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Font typeface="Symbol"/>
              <a:buChar char=""/>
            </a:pPr>
            <a:r>
              <a:rPr lang="en-US" dirty="0">
                <a:ea typeface="Calibri"/>
                <a:cs typeface="Times New Roman"/>
              </a:rPr>
              <a:t>Is climate change impacting stream temperature in the Pacific Northwest significantly enough to affect the survival of aquatic species?</a:t>
            </a:r>
            <a:endParaRPr lang="en-US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76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175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71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Rockwell" panose="02060603020205020403" pitchFamily="18" charset="0"/>
              </a:rPr>
              <a:t>Sneak peak at the surveys </a:t>
            </a:r>
            <a:endParaRPr lang="en-US" sz="36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28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571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Rockwell" panose="02060603020205020403" pitchFamily="18" charset="0"/>
              </a:rPr>
              <a:t>Sneak peak at the surveys </a:t>
            </a:r>
            <a:endParaRPr lang="en-US" sz="3600" dirty="0">
              <a:latin typeface="Rockwell" panose="02060603020205020403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8175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r="2965" b="28518"/>
          <a:stretch/>
        </p:blipFill>
        <p:spPr bwMode="auto">
          <a:xfrm>
            <a:off x="2667000" y="892302"/>
            <a:ext cx="6400800" cy="411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04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438400" y="466725"/>
            <a:ext cx="61722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4000" dirty="0" smtClean="0">
                <a:latin typeface="Rockwell" panose="02060603020205020403" pitchFamily="18" charset="0"/>
                <a:ea typeface="ＭＳ Ｐゴシック" charset="-128"/>
                <a:cs typeface="Helvetica" pitchFamily="34" charset="0"/>
              </a:rPr>
              <a:t>Work Session Objectives</a:t>
            </a:r>
            <a:endParaRPr lang="en-US" sz="2400" dirty="0">
              <a:latin typeface="Rockwell" panose="02060603020205020403" pitchFamily="18" charset="0"/>
              <a:ea typeface="ＭＳ Ｐゴシック" charset="-128"/>
              <a:cs typeface="Helvetic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400" y="1504950"/>
            <a:ext cx="6477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Learn more about RHIP</a:t>
            </a:r>
          </a:p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Identify missing questions</a:t>
            </a:r>
          </a:p>
          <a:p>
            <a:pPr marL="457200" lvl="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Discuss if current questions are applicable to the Columbia River Basin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Learn about the multiple ways to contribute</a:t>
            </a:r>
            <a:endParaRPr lang="en-US" sz="2200" dirty="0"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01"/>
          <a:stretch/>
        </p:blipFill>
        <p:spPr>
          <a:xfrm rot="5400000">
            <a:off x="-1473494" y="1468179"/>
            <a:ext cx="5151472" cy="22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2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742950"/>
            <a:ext cx="6704529" cy="226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Rockwell" panose="02060603020205020403" pitchFamily="18" charset="0"/>
              </a:rPr>
              <a:t>Sneak peak at the surveys </a:t>
            </a:r>
            <a:endParaRPr lang="en-US" sz="36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1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742950"/>
            <a:ext cx="6704529" cy="226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Rockwell" panose="02060603020205020403" pitchFamily="18" charset="0"/>
              </a:rPr>
              <a:t>Sneak peak at the surveys </a:t>
            </a:r>
            <a:endParaRPr lang="en-US" sz="3600" dirty="0">
              <a:latin typeface="Rockwell" panose="02060603020205020403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36800" y="2878782"/>
            <a:ext cx="6807200" cy="227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3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puls\Downloads\8279770882_e7f81bda3b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52"/>
          <a:stretch/>
        </p:blipFill>
        <p:spPr bwMode="auto">
          <a:xfrm>
            <a:off x="0" y="1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puls\Downloads\8279770882_e7f81bda3b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53"/>
          <a:stretch/>
        </p:blipFill>
        <p:spPr bwMode="auto">
          <a:xfrm>
            <a:off x="0" y="4362450"/>
            <a:ext cx="9144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6021"/>
            <a:ext cx="8229600" cy="5524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Rockwell" panose="02060603020205020403" pitchFamily="18" charset="0"/>
              </a:rPr>
              <a:t>Next Steps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508194"/>
            <a:ext cx="87630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August 12</a:t>
            </a:r>
            <a:r>
              <a:rPr lang="en-US" sz="2200" baseline="30000" dirty="0" smtClean="0">
                <a:latin typeface="Rockwell" charset="0"/>
                <a:ea typeface="Rockwell" charset="0"/>
                <a:cs typeface="Rockwell" charset="0"/>
              </a:rPr>
              <a:t>th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, Staff will email meeting minutes and survey links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August 18</a:t>
            </a:r>
            <a:r>
              <a:rPr lang="en-US" sz="2200" baseline="30000" dirty="0" smtClean="0">
                <a:latin typeface="Rockwell" charset="0"/>
                <a:ea typeface="Rockwell" charset="0"/>
                <a:cs typeface="Rockwell" charset="0"/>
              </a:rPr>
              <a:t>th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, Staff will share survey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August – December, Staff will email additional information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December 15, update during Regional Coordination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Early summer 2017, Staff work session during a Council meeting to receive input on indicators, metrics, and data</a:t>
            </a:r>
          </a:p>
          <a:p>
            <a:pPr>
              <a:lnSpc>
                <a:spcPts val="1800"/>
              </a:lnSpc>
            </a:pPr>
            <a:endParaRPr lang="en-US" sz="2000" b="1" i="1" dirty="0" smtClean="0">
              <a:latin typeface="Rockwell" charset="0"/>
              <a:ea typeface="Rockwell" charset="0"/>
              <a:cs typeface="Rockwell" charset="0"/>
            </a:endParaRPr>
          </a:p>
          <a:p>
            <a:pPr>
              <a:lnSpc>
                <a:spcPts val="1800"/>
              </a:lnSpc>
            </a:pPr>
            <a:r>
              <a:rPr lang="en-US" sz="2000" b="1" dirty="0" smtClean="0">
                <a:latin typeface="Rockwell" charset="0"/>
                <a:ea typeface="Rockwell" charset="0"/>
                <a:cs typeface="Rockwell" charset="0"/>
              </a:rPr>
              <a:t>All material will be posted on Council website: </a:t>
            </a:r>
            <a:r>
              <a:rPr lang="en-US" sz="2000" b="1" i="1" dirty="0" smtClean="0">
                <a:latin typeface="Rockwell" charset="0"/>
                <a:ea typeface="Rockwell" charset="0"/>
                <a:cs typeface="Rockwell" charset="0"/>
              </a:rPr>
              <a:t>http://</a:t>
            </a:r>
            <a:r>
              <a:rPr lang="en-US" sz="2000" b="1" i="1" dirty="0" err="1" smtClean="0">
                <a:latin typeface="Rockwell" charset="0"/>
                <a:ea typeface="Rockwell" charset="0"/>
                <a:cs typeface="Rockwell" charset="0"/>
              </a:rPr>
              <a:t>www.nwcouncil.org</a:t>
            </a:r>
            <a:r>
              <a:rPr lang="en-US" sz="2000" b="1" i="1" dirty="0" smtClean="0">
                <a:latin typeface="Rockwell" charset="0"/>
                <a:ea typeface="Rockwell" charset="0"/>
                <a:cs typeface="Rockwell" charset="0"/>
              </a:rPr>
              <a:t>/</a:t>
            </a:r>
            <a:r>
              <a:rPr lang="en-US" sz="2000" b="1" i="1" dirty="0" err="1" smtClean="0">
                <a:latin typeface="Rockwell" charset="0"/>
                <a:ea typeface="Rockwell" charset="0"/>
                <a:cs typeface="Rockwell" charset="0"/>
              </a:rPr>
              <a:t>fw</a:t>
            </a:r>
            <a:r>
              <a:rPr lang="en-US" sz="2000" b="1" i="1" dirty="0" smtClean="0">
                <a:latin typeface="Rockwell" charset="0"/>
                <a:ea typeface="Rockwell" charset="0"/>
                <a:cs typeface="Rockwell" charset="0"/>
              </a:rPr>
              <a:t>/am/goals-objective/</a:t>
            </a:r>
            <a:endParaRPr lang="en-US" sz="2000" b="1" i="1" dirty="0">
              <a:latin typeface="Rockwell" charset="0"/>
              <a:ea typeface="Rockwell" charset="0"/>
              <a:cs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3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4" b="8504"/>
          <a:stretch/>
        </p:blipFill>
        <p:spPr>
          <a:xfrm>
            <a:off x="-152400" y="0"/>
            <a:ext cx="92964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81000" y="3616464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questions</a:t>
            </a:r>
            <a:r>
              <a:rPr lang="en-US" sz="4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, comments, concerns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</a:rPr>
              <a:t>?</a:t>
            </a:r>
            <a:endParaRPr lang="en-US" sz="4000" b="1" dirty="0" smtClean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72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puls\Downloads\10795283303_04ad561402_k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t="3226" r="-74"/>
          <a:stretch/>
        </p:blipFill>
        <p:spPr bwMode="auto">
          <a:xfrm>
            <a:off x="0" y="0"/>
            <a:ext cx="917019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66800" y="3562350"/>
            <a:ext cx="8610600" cy="660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Rockwell" panose="02060603020205020403" pitchFamily="18" charset="0"/>
                <a:ea typeface="Segoe UI Symbol" pitchFamily="34" charset="0"/>
              </a:rPr>
              <a:t>Thanks for joining us!</a:t>
            </a:r>
          </a:p>
          <a:p>
            <a:endParaRPr lang="en-US" sz="2000" dirty="0" smtClean="0">
              <a:latin typeface="Rockwell" panose="02060603020205020403" pitchFamily="18" charset="0"/>
              <a:ea typeface="Segoe UI Symbol" pitchFamily="34" charset="0"/>
            </a:endParaRPr>
          </a:p>
          <a:p>
            <a:endParaRPr lang="en-US" sz="2000" dirty="0" smtClean="0">
              <a:latin typeface="Rockwell" panose="02060603020205020403" pitchFamily="18" charset="0"/>
              <a:ea typeface="Segoe UI Symbol" pitchFamily="34" charset="0"/>
            </a:endParaRPr>
          </a:p>
          <a:p>
            <a:endParaRPr lang="en-US" sz="1800" dirty="0">
              <a:latin typeface="Rockwell" panose="02060603020205020403" pitchFamily="18" charset="0"/>
              <a:ea typeface="Segoe UI Symbol" pitchFamily="34" charset="0"/>
            </a:endParaRPr>
          </a:p>
          <a:p>
            <a:endParaRPr lang="en-US" sz="2000" dirty="0">
              <a:latin typeface="Rockwell" panose="02060603020205020403" pitchFamily="18" charset="0"/>
              <a:ea typeface="Segoe UI Symbo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00" y="4819650"/>
            <a:ext cx="1865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Mark </a:t>
            </a:r>
            <a:r>
              <a:rPr lang="en-US" sz="1400" dirty="0"/>
              <a:t>Stevens</a:t>
            </a:r>
          </a:p>
        </p:txBody>
      </p:sp>
    </p:spTree>
    <p:extLst>
      <p:ext uri="{BB962C8B-B14F-4D97-AF65-F5344CB8AC3E}">
        <p14:creationId xmlns:p14="http://schemas.microsoft.com/office/powerpoint/2010/main" val="13655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262" y="9525"/>
            <a:ext cx="291573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09550"/>
            <a:ext cx="7886700" cy="994172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Rockwell" panose="02060603020205020403" pitchFamily="18" charset="0"/>
              </a:rPr>
              <a:t>2014 Fish and Wildlife Program</a:t>
            </a:r>
            <a:br>
              <a:rPr lang="en-US" sz="3000" dirty="0" smtClean="0">
                <a:latin typeface="Rockwell" panose="02060603020205020403" pitchFamily="18" charset="0"/>
              </a:rPr>
            </a:br>
            <a:r>
              <a:rPr lang="en-US" sz="3000" i="1" dirty="0" smtClean="0">
                <a:latin typeface="Rockwell" panose="02060603020205020403" pitchFamily="18" charset="0"/>
              </a:rPr>
              <a:t>Refining program goals and objectives</a:t>
            </a:r>
            <a:endParaRPr lang="en-US" sz="3000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95940"/>
            <a:ext cx="7391400" cy="3429000"/>
          </a:xfrm>
        </p:spPr>
        <p:txBody>
          <a:bodyPr>
            <a:noAutofit/>
          </a:bodyPr>
          <a:lstStyle/>
          <a:p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Council </a:t>
            </a:r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will oversee a regional process to 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refine quantitative </a:t>
            </a:r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objectives for program 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species </a:t>
            </a:r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and 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habitat</a:t>
            </a:r>
            <a:endParaRPr lang="en-US" sz="2200" dirty="0">
              <a:latin typeface="Rockwell" charset="0"/>
              <a:ea typeface="Rockwell" charset="0"/>
              <a:cs typeface="Rockwell" charset="0"/>
            </a:endParaRPr>
          </a:p>
          <a:p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Refined objectives should:</a:t>
            </a:r>
          </a:p>
          <a:p>
            <a:pPr lvl="1"/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B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e </a:t>
            </a:r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specific, measurable, attainable, relevant, time-bound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,</a:t>
            </a:r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 and based on an explicit scientific 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rationale.</a:t>
            </a:r>
          </a:p>
          <a:p>
            <a:pPr lvl="1"/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Rely on existing </a:t>
            </a:r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monitoring 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data.</a:t>
            </a:r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 </a:t>
            </a:r>
            <a:endParaRPr lang="en-US" sz="2200" dirty="0" smtClean="0">
              <a:latin typeface="Rockwell" charset="0"/>
              <a:ea typeface="Rockwell" charset="0"/>
              <a:cs typeface="Rockwell" charset="0"/>
            </a:endParaRPr>
          </a:p>
          <a:p>
            <a:pPr lvl="1"/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Consider existing relevant Columbia River Basin documents and objectives.</a:t>
            </a:r>
          </a:p>
          <a:p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The Council will ask ISAB to review objectives.</a:t>
            </a:r>
          </a:p>
        </p:txBody>
      </p:sp>
    </p:spTree>
    <p:extLst>
      <p:ext uri="{BB962C8B-B14F-4D97-AF65-F5344CB8AC3E}">
        <p14:creationId xmlns:p14="http://schemas.microsoft.com/office/powerpoint/2010/main" val="4012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43" y="1041400"/>
            <a:ext cx="6454775" cy="40767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2400" y="133350"/>
            <a:ext cx="7886700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smtClean="0">
                <a:latin typeface="Rockwell" panose="02060603020205020403" pitchFamily="18" charset="0"/>
              </a:rPr>
              <a:t>2014 Fish and Wildlife Program</a:t>
            </a:r>
            <a:br>
              <a:rPr lang="en-US" sz="2600" dirty="0" smtClean="0">
                <a:latin typeface="Rockwell" panose="02060603020205020403" pitchFamily="18" charset="0"/>
              </a:rPr>
            </a:br>
            <a:r>
              <a:rPr lang="en-US" sz="2600" i="1" dirty="0" smtClean="0">
                <a:latin typeface="Rockwell" panose="02060603020205020403" pitchFamily="18" charset="0"/>
              </a:rPr>
              <a:t>Refining program goals and objectives</a:t>
            </a:r>
            <a:endParaRPr lang="en-US" sz="26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96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1999964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91713"/>
            <a:ext cx="8515350" cy="119536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Rockwell" panose="02060603020205020403" pitchFamily="18" charset="0"/>
              </a:rPr>
              <a:t>2014 Fish and Wildlife Program</a:t>
            </a:r>
            <a:br>
              <a:rPr lang="en-US" dirty="0" smtClean="0">
                <a:latin typeface="Rockwell" panose="02060603020205020403" pitchFamily="18" charset="0"/>
              </a:rPr>
            </a:br>
            <a:r>
              <a:rPr lang="en-US" sz="2500" i="1" dirty="0">
                <a:latin typeface="Rockwell" panose="02060603020205020403" pitchFamily="18" charset="0"/>
              </a:rPr>
              <a:t>Refining program goals and objectives </a:t>
            </a:r>
            <a:r>
              <a:rPr lang="en-US" sz="2500" i="1" dirty="0" smtClean="0">
                <a:latin typeface="Rockwell" panose="02060603020205020403" pitchFamily="18" charset="0"/>
              </a:rPr>
              <a:t/>
            </a:r>
            <a:br>
              <a:rPr lang="en-US" sz="2500" i="1" dirty="0" smtClean="0">
                <a:latin typeface="Rockwell" panose="02060603020205020403" pitchFamily="18" charset="0"/>
              </a:rPr>
            </a:br>
            <a:r>
              <a:rPr lang="en-US" sz="2500" i="1" dirty="0">
                <a:latin typeface="Rockwell" panose="02060603020205020403" pitchFamily="18" charset="0"/>
              </a:rPr>
              <a:t/>
            </a:r>
            <a:br>
              <a:rPr lang="en-US" sz="2500" i="1" dirty="0">
                <a:latin typeface="Rockwell" panose="02060603020205020403" pitchFamily="18" charset="0"/>
              </a:rPr>
            </a:br>
            <a:r>
              <a:rPr lang="en-US" sz="2500" i="1" dirty="0" smtClean="0">
                <a:latin typeface="Rockwell" panose="02060603020205020403" pitchFamily="18" charset="0"/>
              </a:rPr>
              <a:t>(c</a:t>
            </a:r>
            <a:r>
              <a:rPr lang="en-US" sz="2500" i="1" dirty="0">
                <a:latin typeface="Rockwell" panose="02060603020205020403" pitchFamily="18" charset="0"/>
              </a:rPr>
              <a:t>) Ecosystem function, habitat, and </a:t>
            </a:r>
            <a:r>
              <a:rPr lang="en-US" sz="2500" i="1" dirty="0" err="1">
                <a:latin typeface="Rockwell" panose="02060603020205020403" pitchFamily="18" charset="0"/>
              </a:rPr>
              <a:t>hydrosystem</a:t>
            </a:r>
            <a:r>
              <a:rPr lang="en-US" sz="2500" i="1" dirty="0">
                <a:latin typeface="Rockwell" panose="02060603020205020403" pitchFamily="18" charset="0"/>
              </a:rPr>
              <a:t> </a:t>
            </a:r>
            <a:r>
              <a:rPr lang="en-US" sz="2500" i="1" dirty="0" smtClean="0">
                <a:latin typeface="Rockwell" panose="02060603020205020403" pitchFamily="18" charset="0"/>
              </a:rPr>
              <a:t>objectives</a:t>
            </a:r>
            <a:endParaRPr lang="en-US" dirty="0">
              <a:latin typeface="Rockwell" panose="02060603020205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" y="1957370"/>
            <a:ext cx="8534400" cy="2161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The </a:t>
            </a:r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Council will identify measureable objectives in the region. </a:t>
            </a:r>
            <a:endParaRPr lang="en-US" sz="2200" dirty="0" smtClean="0">
              <a:latin typeface="Rockwell" charset="0"/>
              <a:ea typeface="Rockwell" charset="0"/>
              <a:cs typeface="Rockwell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The </a:t>
            </a:r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data needed for these objectives should be 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available.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The </a:t>
            </a:r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Council 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will support </a:t>
            </a:r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regional efforts to develop ecosystem health indicators 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and to </a:t>
            </a:r>
            <a:r>
              <a:rPr lang="en-US" sz="2200" dirty="0">
                <a:latin typeface="Rockwell" charset="0"/>
                <a:ea typeface="Rockwell" charset="0"/>
                <a:cs typeface="Rockwell" charset="0"/>
              </a:rPr>
              <a:t>identify quantitative biological objectives</a:t>
            </a:r>
            <a:r>
              <a:rPr lang="en-US" sz="2200" dirty="0" smtClean="0">
                <a:latin typeface="Rockwell" charset="0"/>
                <a:ea typeface="Rockwell" charset="0"/>
                <a:cs typeface="Rockwell" charset="0"/>
              </a:rPr>
              <a:t>.</a:t>
            </a:r>
            <a:endParaRPr lang="en-US" sz="2200" dirty="0">
              <a:latin typeface="Rockwell" charset="0"/>
              <a:ea typeface="Rockwell" charset="0"/>
              <a:cs typeface="Rockwel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53200" y="3795705"/>
            <a:ext cx="2493169" cy="1347795"/>
            <a:chOff x="9163050" y="5143500"/>
            <a:chExt cx="3324225" cy="1797060"/>
          </a:xfrm>
        </p:grpSpPr>
        <p:sp>
          <p:nvSpPr>
            <p:cNvPr id="7" name="Flowchart: Decision 6"/>
            <p:cNvSpPr/>
            <p:nvPr/>
          </p:nvSpPr>
          <p:spPr>
            <a:xfrm>
              <a:off x="9163050" y="5143500"/>
              <a:ext cx="3324225" cy="1797060"/>
            </a:xfrm>
            <a:prstGeom prst="flowChartDecision">
              <a:avLst/>
            </a:prstGeom>
            <a:solidFill>
              <a:srgbClr val="D2DEEF"/>
            </a:solidFill>
          </p:spPr>
          <p:style>
            <a:lnRef idx="2">
              <a:schemeClr val="accent1">
                <a:shade val="50000"/>
              </a:schemeClr>
            </a:lnRef>
            <a:fillRef idx="1003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400">
                <a:solidFill>
                  <a:prstClr val="white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713479" y="5340325"/>
              <a:ext cx="2375767" cy="1349423"/>
              <a:chOff x="828990" y="2768705"/>
              <a:chExt cx="2928029" cy="1906955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911164" y="2907831"/>
                <a:ext cx="2617830" cy="1716195"/>
              </a:xfrm>
              <a:prstGeom prst="roundRect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828990" y="2768705"/>
                <a:ext cx="2928029" cy="190695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87630" tIns="87630" rIns="87630" bIns="87630" numCol="1" spcCol="1270" anchor="ctr" anchorCtr="0">
                <a:noAutofit/>
              </a:bodyPr>
              <a:lstStyle/>
              <a:p>
                <a:pPr algn="ctr" defTabSz="7667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1500" dirty="0">
                    <a:solidFill>
                      <a:prstClr val="white"/>
                    </a:solidFill>
                  </a:rPr>
                  <a:t>(c) Ecosystem function, habitat, and hydrosystem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86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7391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Rockwell" panose="02060603020205020403" pitchFamily="18" charset="0"/>
              </a:rPr>
              <a:t>Synergy</a:t>
            </a:r>
            <a:r>
              <a:rPr lang="en-US" dirty="0" smtClean="0">
                <a:latin typeface="Rockwell" panose="02060603020205020403" pitchFamily="18" charset="0"/>
              </a:rPr>
              <a:t> </a:t>
            </a:r>
            <a:endParaRPr lang="en-US" sz="2200" i="1" dirty="0">
              <a:latin typeface="Rockwell" panose="02060603020205020403" pitchFamily="18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34541" y="803515"/>
            <a:ext cx="3079714" cy="1472818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en-US" sz="2200" i="1" dirty="0" smtClean="0">
                <a:latin typeface="Rockwell" charset="0"/>
                <a:ea typeface="Rockwell" charset="0"/>
                <a:cs typeface="Rockwell" charset="0"/>
              </a:rPr>
              <a:t>Program’s </a:t>
            </a:r>
          </a:p>
          <a:p>
            <a:pPr algn="ctr">
              <a:lnSpc>
                <a:spcPct val="100000"/>
              </a:lnSpc>
            </a:pPr>
            <a:r>
              <a:rPr lang="en-US" sz="2200" i="1" dirty="0" smtClean="0">
                <a:latin typeface="Rockwell" charset="0"/>
                <a:ea typeface="Rockwell" charset="0"/>
                <a:cs typeface="Rockwell" charset="0"/>
              </a:rPr>
              <a:t>Ecosystem and habitat </a:t>
            </a:r>
            <a:r>
              <a:rPr lang="en-US" sz="2200" i="1" dirty="0">
                <a:latin typeface="Rockwell" charset="0"/>
                <a:ea typeface="Rockwell" charset="0"/>
                <a:cs typeface="Rockwell" charset="0"/>
              </a:rPr>
              <a:t>o</a:t>
            </a:r>
            <a:r>
              <a:rPr lang="en-US" sz="2200" i="1" dirty="0" smtClean="0">
                <a:latin typeface="Rockwell" charset="0"/>
                <a:ea typeface="Rockwell" charset="0"/>
                <a:cs typeface="Rockwell" charset="0"/>
              </a:rPr>
              <a:t>bjective refinement task </a:t>
            </a:r>
            <a:endParaRPr lang="en-US" sz="2200" dirty="0">
              <a:latin typeface="Rockwell" charset="0"/>
              <a:ea typeface="Rockwell" charset="0"/>
              <a:cs typeface="Rockwell" charset="0"/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17835940"/>
              </p:ext>
            </p:extLst>
          </p:nvPr>
        </p:nvGraphicFramePr>
        <p:xfrm>
          <a:off x="629841" y="2273478"/>
          <a:ext cx="8091055" cy="301752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732359"/>
                <a:gridCol w="4419600"/>
                <a:gridCol w="1939096"/>
              </a:tblGrid>
              <a:tr h="63028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ckwell" charset="0"/>
                          <a:ea typeface="Rockwell" charset="0"/>
                          <a:cs typeface="Rockwell" charset="0"/>
                          <a:sym typeface="Wingdings 2"/>
                        </a:rPr>
                        <a:t>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ckwell" charset="0"/>
                        <a:ea typeface="Rockwell" charset="0"/>
                        <a:cs typeface="Rockwell" charset="0"/>
                      </a:endParaRPr>
                    </a:p>
                  </a:txBody>
                  <a:tcPr marL="68580" marR="68580" marT="34290" marB="34290" anchor="ctr">
                    <a:lnR>
                      <a:noFill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effectLst/>
                          <a:latin typeface="Rockwell" charset="0"/>
                          <a:ea typeface="Rockwell" charset="0"/>
                          <a:cs typeface="Rockwell" charset="0"/>
                        </a:rPr>
                        <a:t>Interested in aquatic habitat topics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smtClean="0">
                          <a:effectLst/>
                          <a:latin typeface="Rockwell" charset="0"/>
                          <a:ea typeface="Rockwell" charset="0"/>
                          <a:cs typeface="Rockwell" charset="0"/>
                        </a:rPr>
                        <a:t>(e.g., water quality, quantity)</a:t>
                      </a:r>
                      <a:endParaRPr lang="en-US" sz="2000" b="0" dirty="0">
                        <a:latin typeface="Rockwell" charset="0"/>
                        <a:ea typeface="Rockwell" charset="0"/>
                        <a:cs typeface="Rockwell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Rockwell" charset="0"/>
                          <a:ea typeface="Rockwell" charset="0"/>
                          <a:cs typeface="Rockwell" charset="0"/>
                          <a:sym typeface="Wingdings 2"/>
                        </a:rPr>
                        <a:t></a:t>
                      </a:r>
                      <a:endParaRPr lang="en-US" sz="2000" b="0" dirty="0" smtClean="0">
                        <a:latin typeface="Rockwell" charset="0"/>
                        <a:ea typeface="Rockwell" charset="0"/>
                        <a:cs typeface="Rockwell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63028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ckwell" charset="0"/>
                          <a:ea typeface="Rockwell" charset="0"/>
                          <a:cs typeface="Rockwell" charset="0"/>
                          <a:sym typeface="Wingdings 2"/>
                        </a:rPr>
                        <a:t>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ckwell" charset="0"/>
                        <a:ea typeface="Rockwell" charset="0"/>
                        <a:cs typeface="Rockwell" charset="0"/>
                      </a:endParaRPr>
                    </a:p>
                  </a:txBody>
                  <a:tcPr marL="68580" marR="68580" marT="34290" marB="34290"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effectLst/>
                          <a:latin typeface="Rockwell" charset="0"/>
                          <a:ea typeface="Rockwell" charset="0"/>
                          <a:cs typeface="Rockwell" charset="0"/>
                        </a:rPr>
                        <a:t>Applying an approach based on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effectLst/>
                          <a:latin typeface="Rockwell" charset="0"/>
                          <a:ea typeface="Rockwell" charset="0"/>
                          <a:cs typeface="Rockwell" charset="0"/>
                        </a:rPr>
                        <a:t>compiling existing information </a:t>
                      </a:r>
                      <a:endParaRPr lang="en-US" sz="2000" dirty="0">
                        <a:latin typeface="Rockwell" charset="0"/>
                        <a:ea typeface="Rockwell" charset="0"/>
                        <a:cs typeface="Rockwell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ckwell" charset="0"/>
                          <a:ea typeface="Rockwell" charset="0"/>
                          <a:cs typeface="Rockwell" charset="0"/>
                          <a:sym typeface="Wingdings 2"/>
                        </a:rPr>
                        <a:t>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ckwell" charset="0"/>
                        <a:ea typeface="Rockwell" charset="0"/>
                        <a:cs typeface="Rockwell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28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ckwell" charset="0"/>
                          <a:ea typeface="Rockwell" charset="0"/>
                          <a:cs typeface="Rockwell" charset="0"/>
                          <a:sym typeface="Wingdings 2"/>
                        </a:rPr>
                        <a:t>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ckwell" charset="0"/>
                        <a:ea typeface="Rockwell" charset="0"/>
                        <a:cs typeface="Rockwell" charset="0"/>
                      </a:endParaRPr>
                    </a:p>
                  </a:txBody>
                  <a:tcPr marL="68580" marR="68580" marT="34290" marB="34290"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effectLst/>
                          <a:latin typeface="Rockwell" charset="0"/>
                          <a:ea typeface="Rockwell" charset="0"/>
                          <a:cs typeface="Rockwell" charset="0"/>
                        </a:rPr>
                        <a:t>Focused on using available data to inform question/indicators/objectives</a:t>
                      </a:r>
                      <a:endParaRPr lang="en-US" sz="2000" dirty="0">
                        <a:latin typeface="Rockwell" charset="0"/>
                        <a:ea typeface="Rockwell" charset="0"/>
                        <a:cs typeface="Rockwell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ckwell" charset="0"/>
                          <a:ea typeface="Rockwell" charset="0"/>
                          <a:cs typeface="Rockwell" charset="0"/>
                          <a:sym typeface="Wingdings 2"/>
                        </a:rPr>
                        <a:t>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ckwell" charset="0"/>
                        <a:ea typeface="Rockwell" charset="0"/>
                        <a:cs typeface="Rockwell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221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ckwell" charset="0"/>
                          <a:ea typeface="Rockwell" charset="0"/>
                          <a:cs typeface="Rockwell" charset="0"/>
                          <a:sym typeface="Wingdings 2"/>
                        </a:rPr>
                        <a:t>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ckwell" charset="0"/>
                        <a:ea typeface="Rockwell" charset="0"/>
                        <a:cs typeface="Rockwell" charset="0"/>
                      </a:endParaRPr>
                    </a:p>
                  </a:txBody>
                  <a:tcPr marL="68580" marR="68580" marT="34290" marB="34290"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effectLst/>
                          <a:latin typeface="Rockwell" charset="0"/>
                          <a:ea typeface="Rockwell" charset="0"/>
                          <a:cs typeface="Rockwell" charset="0"/>
                        </a:rPr>
                        <a:t>Engaging diversity of experts in the region</a:t>
                      </a:r>
                      <a:endParaRPr lang="en-US" sz="2000" kern="1200" dirty="0" smtClean="0">
                        <a:solidFill>
                          <a:schemeClr val="dk1"/>
                        </a:solidFill>
                        <a:effectLst/>
                        <a:latin typeface="Rockwell" charset="0"/>
                        <a:ea typeface="Rockwell" charset="0"/>
                        <a:cs typeface="Rockwell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Rockwell" charset="0"/>
                          <a:ea typeface="Rockwell" charset="0"/>
                          <a:cs typeface="Rockwell" charset="0"/>
                          <a:sym typeface="Wingdings 2"/>
                        </a:rPr>
                        <a:t></a:t>
                      </a:r>
                      <a:endParaRPr kumimoji="0" lang="en-US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Rockwell" charset="0"/>
                        <a:ea typeface="Rockwell" charset="0"/>
                        <a:cs typeface="Rockwell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6263119" y="889849"/>
            <a:ext cx="2748722" cy="1409549"/>
          </a:xfrm>
        </p:spPr>
        <p:txBody>
          <a:bodyPr>
            <a:noAutofit/>
          </a:bodyPr>
          <a:lstStyle/>
          <a:p>
            <a:pPr algn="ctr"/>
            <a:r>
              <a:rPr lang="en-US" sz="2200" i="1" dirty="0">
                <a:latin typeface="Rockwell" charset="0"/>
                <a:ea typeface="Rockwell" charset="0"/>
                <a:cs typeface="Rockwell" charset="0"/>
              </a:rPr>
              <a:t>PNAMP’s </a:t>
            </a:r>
          </a:p>
          <a:p>
            <a:pPr algn="ctr">
              <a:lnSpc>
                <a:spcPct val="100000"/>
              </a:lnSpc>
            </a:pPr>
            <a:r>
              <a:rPr lang="en-US" sz="2200" i="1" dirty="0">
                <a:latin typeface="Rockwell" charset="0"/>
                <a:ea typeface="Rockwell" charset="0"/>
                <a:cs typeface="Rockwell" charset="0"/>
              </a:rPr>
              <a:t>Regional Habitat Indicator Project (RHIP)</a:t>
            </a:r>
            <a:endParaRPr lang="en-US" sz="2200" dirty="0">
              <a:latin typeface="Rockwell" charset="0"/>
              <a:ea typeface="Rockwell" charset="0"/>
              <a:cs typeface="Rockwel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23" y="258531"/>
            <a:ext cx="1705749" cy="5709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775" y="344865"/>
            <a:ext cx="1429410" cy="4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8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410" y="304801"/>
            <a:ext cx="3069181" cy="148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42900" y="2266950"/>
            <a:ext cx="8458200" cy="2590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PNAMP provides a forum for coordination and collaboration among aquatic monitoring programs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Open &amp; inclusive process, voluntary participation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www.pnamp.org</a:t>
            </a:r>
            <a:endParaRPr lang="en-US" sz="2000" dirty="0" smtClean="0">
              <a:latin typeface="Rockwell" charset="0"/>
              <a:ea typeface="Rockwell" charset="0"/>
              <a:cs typeface="Rockwel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8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" t="9523" r="-107" b="5965"/>
          <a:stretch/>
        </p:blipFill>
        <p:spPr>
          <a:xfrm>
            <a:off x="0" y="0"/>
            <a:ext cx="9220200" cy="515188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1000" y="1009651"/>
            <a:ext cx="8382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Pilot effort - indictors </a:t>
            </a:r>
            <a:r>
              <a:rPr lang="en-US" sz="2400" dirty="0">
                <a:latin typeface="Rockwell" charset="0"/>
                <a:ea typeface="Rockwell" charset="0"/>
                <a:cs typeface="Rockwell" charset="0"/>
              </a:rPr>
              <a:t>related to surface water </a:t>
            </a:r>
            <a:r>
              <a:rPr lang="en-US" sz="2400" dirty="0" smtClean="0">
                <a:latin typeface="Rockwell" charset="0"/>
                <a:ea typeface="Rockwell" charset="0"/>
                <a:cs typeface="Rockwell" charset="0"/>
              </a:rPr>
              <a:t>attributes</a:t>
            </a:r>
          </a:p>
          <a:p>
            <a:pPr marL="1828800"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charset="0"/>
                <a:ea typeface="Rockwell" charset="0"/>
                <a:cs typeface="Rockwell" charset="0"/>
              </a:rPr>
              <a:t>Flow</a:t>
            </a:r>
          </a:p>
          <a:p>
            <a:pPr marL="1828800"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charset="0"/>
                <a:ea typeface="Rockwell" charset="0"/>
                <a:cs typeface="Rockwell" charset="0"/>
              </a:rPr>
              <a:t>Macroinvertebrates</a:t>
            </a:r>
          </a:p>
          <a:p>
            <a:pPr marL="1828800"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charset="0"/>
                <a:ea typeface="Rockwell" charset="0"/>
                <a:cs typeface="Rockwell" charset="0"/>
              </a:rPr>
              <a:t>Water Temperature</a:t>
            </a:r>
          </a:p>
          <a:p>
            <a:pPr marL="1828800" lvl="1"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Rockwell" charset="0"/>
                <a:ea typeface="Rockwell" charset="0"/>
                <a:cs typeface="Rockwell" charset="0"/>
              </a:rPr>
              <a:t>Water Quality Index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400" dirty="0" smtClean="0"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209550"/>
            <a:ext cx="8534400" cy="742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4000" dirty="0" smtClean="0">
                <a:latin typeface="Rockwell" panose="02060603020205020403" pitchFamily="18" charset="0"/>
                <a:ea typeface="ＭＳ Ｐゴシック" charset="-128"/>
                <a:cs typeface="Helvetica" pitchFamily="34" charset="0"/>
              </a:rPr>
              <a:t>Regional Habitat Indicators Project (RHIP)</a:t>
            </a:r>
            <a:endParaRPr lang="en-US" sz="2400" dirty="0">
              <a:latin typeface="Rockwell" panose="02060603020205020403" pitchFamily="18" charset="0"/>
              <a:ea typeface="ＭＳ Ｐゴシック" charset="-128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83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14783</TotalTime>
  <Words>1379</Words>
  <Application>Microsoft Office PowerPoint</Application>
  <PresentationFormat>On-screen Show (16:9)</PresentationFormat>
  <Paragraphs>268</Paragraphs>
  <Slides>34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ＭＳ Ｐゴシック</vt:lpstr>
      <vt:lpstr>Arial</vt:lpstr>
      <vt:lpstr>Calibri</vt:lpstr>
      <vt:lpstr>Calibri Light</vt:lpstr>
      <vt:lpstr>Helvetica</vt:lpstr>
      <vt:lpstr>Rockwell</vt:lpstr>
      <vt:lpstr>Segoe UI Symbol</vt:lpstr>
      <vt:lpstr>Symbol</vt:lpstr>
      <vt:lpstr>Times New Roman</vt:lpstr>
      <vt:lpstr>Wingdings</vt:lpstr>
      <vt:lpstr>Wingdings 2</vt:lpstr>
      <vt:lpstr>Office Theme</vt:lpstr>
      <vt:lpstr>1_Office Theme</vt:lpstr>
      <vt:lpstr>PowerPoint Presentation</vt:lpstr>
      <vt:lpstr>PowerPoint Presentation</vt:lpstr>
      <vt:lpstr>PowerPoint Presentation</vt:lpstr>
      <vt:lpstr>2014 Fish and Wildlife Program Refining program goals and objectives</vt:lpstr>
      <vt:lpstr>PowerPoint Presentation</vt:lpstr>
      <vt:lpstr>2014 Fish and Wildlife Program Refining program goals and objectives   (c) Ecosystem function, habitat, and hydrosystem objectives</vt:lpstr>
      <vt:lpstr>Synergy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RHIP – Who’s Involved</vt:lpstr>
      <vt:lpstr>RHIP - Indicator Work Groups</vt:lpstr>
      <vt:lpstr>RHIP – Completed Work</vt:lpstr>
      <vt:lpstr>RHIP – Collected Information</vt:lpstr>
      <vt:lpstr>RHIP – Current Work</vt:lpstr>
      <vt:lpstr>RHIP – Future Work</vt:lpstr>
      <vt:lpstr>PowerPoint Presentation</vt:lpstr>
      <vt:lpstr>PowerPoint Presentation</vt:lpstr>
      <vt:lpstr>RHIP – Survey Rationale</vt:lpstr>
      <vt:lpstr>RHIP - Survey Timeline</vt:lpstr>
      <vt:lpstr>RHIP – 5 Criteria for Ranking Questions</vt:lpstr>
      <vt:lpstr>Stream Flow Questions to Rank</vt:lpstr>
      <vt:lpstr>Macroinvertebrates Questions to Rank</vt:lpstr>
      <vt:lpstr>PowerPoint Presentation</vt:lpstr>
      <vt:lpstr>Water Temperature Questions to Rank</vt:lpstr>
      <vt:lpstr>Sneak peak at the surveys </vt:lpstr>
      <vt:lpstr>Sneak peak at the surveys </vt:lpstr>
      <vt:lpstr>Sneak peak at the surveys </vt:lpstr>
      <vt:lpstr>Sneak peak at the surveys </vt:lpstr>
      <vt:lpstr>Next Steps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APULS</dc:creator>
  <cp:lastModifiedBy>nancy leonard</cp:lastModifiedBy>
  <cp:revision>205</cp:revision>
  <dcterms:created xsi:type="dcterms:W3CDTF">2016-04-16T00:59:17Z</dcterms:created>
  <dcterms:modified xsi:type="dcterms:W3CDTF">2016-08-11T21:53:22Z</dcterms:modified>
</cp:coreProperties>
</file>