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2" r:id="rId1"/>
  </p:sldMasterIdLst>
  <p:notesMasterIdLst>
    <p:notesMasterId r:id="rId11"/>
  </p:notesMasterIdLst>
  <p:sldIdLst>
    <p:sldId id="256" r:id="rId2"/>
    <p:sldId id="319" r:id="rId3"/>
    <p:sldId id="336" r:id="rId4"/>
    <p:sldId id="320" r:id="rId5"/>
    <p:sldId id="334" r:id="rId6"/>
    <p:sldId id="338" r:id="rId7"/>
    <p:sldId id="331" r:id="rId8"/>
    <p:sldId id="332" r:id="rId9"/>
    <p:sldId id="33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llian Charles" initials="G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08" autoAdjust="0"/>
  </p:normalViewPr>
  <p:slideViewPr>
    <p:cSldViewPr>
      <p:cViewPr varScale="1">
        <p:scale>
          <a:sx n="111" d="100"/>
          <a:sy n="111" d="100"/>
        </p:scale>
        <p:origin x="-6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neil.COUNCIL\Desktop\PAC-project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hart>
    <c:autoTitleDeleted val="1"/>
    <c:plotArea>
      <c:layout>
        <c:manualLayout>
          <c:layoutTarget val="inner"/>
          <c:xMode val="edge"/>
          <c:yMode val="edge"/>
          <c:x val="9.6342161775232638E-2"/>
          <c:y val="2.8912811679790026E-2"/>
          <c:w val="0.61239883082796465"/>
          <c:h val="0.90584850721784782"/>
        </c:manualLayout>
      </c:layout>
      <c:barChart>
        <c:barDir val="col"/>
        <c:grouping val="stacked"/>
        <c:ser>
          <c:idx val="2"/>
          <c:order val="0"/>
          <c:tx>
            <c:strRef>
              <c:f>'Category (2014-2016)'!$B$35</c:f>
              <c:strCache>
                <c:ptCount val="1"/>
                <c:pt idx="0">
                  <c:v>RTF Management</c:v>
                </c:pt>
              </c:strCache>
            </c:strRef>
          </c:tx>
          <c:cat>
            <c:strRef>
              <c:f>'Category (2014-2016)'!$C$32:$H$32</c:f>
              <c:strCache>
                <c:ptCount val="6"/>
                <c:pt idx="0">
                  <c:v>CY 2014</c:v>
                </c:pt>
                <c:pt idx="1">
                  <c:v>CY 2015</c:v>
                </c:pt>
                <c:pt idx="2">
                  <c:v>CY 2016</c:v>
                </c:pt>
                <c:pt idx="3">
                  <c:v>CY 2017</c:v>
                </c:pt>
                <c:pt idx="4">
                  <c:v>CY 2018</c:v>
                </c:pt>
                <c:pt idx="5">
                  <c:v>CY 2019</c:v>
                </c:pt>
              </c:strCache>
            </c:strRef>
          </c:cat>
          <c:val>
            <c:numRef>
              <c:f>'Category (2014-2016)'!$C$35:$H$35</c:f>
              <c:numCache>
                <c:formatCode>"$"#,##0_);\("$"#,##0\)</c:formatCode>
                <c:ptCount val="6"/>
                <c:pt idx="0">
                  <c:v>410000</c:v>
                </c:pt>
                <c:pt idx="1">
                  <c:v>470004</c:v>
                </c:pt>
                <c:pt idx="2">
                  <c:v>493504.2</c:v>
                </c:pt>
                <c:pt idx="3">
                  <c:v>481229.91000000003</c:v>
                </c:pt>
                <c:pt idx="4">
                  <c:v>476820.65550000005</c:v>
                </c:pt>
                <c:pt idx="5">
                  <c:v>565789.6256250001</c:v>
                </c:pt>
              </c:numCache>
            </c:numRef>
          </c:val>
        </c:ser>
        <c:ser>
          <c:idx val="1"/>
          <c:order val="1"/>
          <c:tx>
            <c:strRef>
              <c:f>'Category (2014-2016)'!$B$34</c:f>
              <c:strCache>
                <c:ptCount val="1"/>
                <c:pt idx="0">
                  <c:v>Tools, Research, Data &amp; Regional Coordination</c:v>
                </c:pt>
              </c:strCache>
            </c:strRef>
          </c:tx>
          <c:cat>
            <c:strRef>
              <c:f>'Category (2014-2016)'!$C$32:$H$32</c:f>
              <c:strCache>
                <c:ptCount val="6"/>
                <c:pt idx="0">
                  <c:v>CY 2014</c:v>
                </c:pt>
                <c:pt idx="1">
                  <c:v>CY 2015</c:v>
                </c:pt>
                <c:pt idx="2">
                  <c:v>CY 2016</c:v>
                </c:pt>
                <c:pt idx="3">
                  <c:v>CY 2017</c:v>
                </c:pt>
                <c:pt idx="4">
                  <c:v>CY 2018</c:v>
                </c:pt>
                <c:pt idx="5">
                  <c:v>CY 2019</c:v>
                </c:pt>
              </c:strCache>
            </c:strRef>
          </c:cat>
          <c:val>
            <c:numRef>
              <c:f>'Category (2014-2016)'!$C$34:$H$34</c:f>
              <c:numCache>
                <c:formatCode>"$"#,##0_);\("$"#,##0\)</c:formatCode>
                <c:ptCount val="6"/>
                <c:pt idx="0">
                  <c:v>323500</c:v>
                </c:pt>
                <c:pt idx="1">
                  <c:v>306472</c:v>
                </c:pt>
                <c:pt idx="2">
                  <c:v>365718.2</c:v>
                </c:pt>
                <c:pt idx="3">
                  <c:v>401703.22000000003</c:v>
                </c:pt>
                <c:pt idx="4">
                  <c:v>406250.02</c:v>
                </c:pt>
                <c:pt idx="5">
                  <c:v>474036.74400000001</c:v>
                </c:pt>
              </c:numCache>
            </c:numRef>
          </c:val>
        </c:ser>
        <c:ser>
          <c:idx val="0"/>
          <c:order val="2"/>
          <c:tx>
            <c:strRef>
              <c:f>'Category (2014-2016)'!$B$33</c:f>
              <c:strCache>
                <c:ptCount val="1"/>
                <c:pt idx="0">
                  <c:v>Measure Review &amp; Technical Analysis</c:v>
                </c:pt>
              </c:strCache>
            </c:strRef>
          </c:tx>
          <c:cat>
            <c:strRef>
              <c:f>'Category (2014-2016)'!$C$32:$H$32</c:f>
              <c:strCache>
                <c:ptCount val="6"/>
                <c:pt idx="0">
                  <c:v>CY 2014</c:v>
                </c:pt>
                <c:pt idx="1">
                  <c:v>CY 2015</c:v>
                </c:pt>
                <c:pt idx="2">
                  <c:v>CY 2016</c:v>
                </c:pt>
                <c:pt idx="3">
                  <c:v>CY 2017</c:v>
                </c:pt>
                <c:pt idx="4">
                  <c:v>CY 2018</c:v>
                </c:pt>
                <c:pt idx="5">
                  <c:v>CY 2019</c:v>
                </c:pt>
              </c:strCache>
            </c:strRef>
          </c:cat>
          <c:val>
            <c:numRef>
              <c:f>'Category (2014-2016)'!$C$33:$H$33</c:f>
              <c:numCache>
                <c:formatCode>"$"#,##0_);\("$"#,##0\)</c:formatCode>
                <c:ptCount val="6"/>
                <c:pt idx="0">
                  <c:v>739500</c:v>
                </c:pt>
                <c:pt idx="1">
                  <c:v>839935</c:v>
                </c:pt>
                <c:pt idx="2">
                  <c:v>708795</c:v>
                </c:pt>
                <c:pt idx="3">
                  <c:v>742296.75</c:v>
                </c:pt>
                <c:pt idx="4">
                  <c:v>811850.25</c:v>
                </c:pt>
                <c:pt idx="5">
                  <c:v>757579.1100000001</c:v>
                </c:pt>
              </c:numCache>
            </c:numRef>
          </c:val>
        </c:ser>
        <c:overlap val="100"/>
        <c:axId val="56117120"/>
        <c:axId val="56118656"/>
      </c:barChart>
      <c:catAx>
        <c:axId val="5611712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6118656"/>
        <c:crosses val="autoZero"/>
        <c:auto val="1"/>
        <c:lblAlgn val="ctr"/>
        <c:lblOffset val="100"/>
      </c:catAx>
      <c:valAx>
        <c:axId val="56118656"/>
        <c:scaling>
          <c:orientation val="minMax"/>
        </c:scaling>
        <c:axPos val="l"/>
        <c:majorGridlines/>
        <c:numFmt formatCode="&quot;$&quot;#,##0_);\(&quot;$&quot;#,##0\)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6117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518193748508709"/>
          <c:y val="0.25065288713910761"/>
          <c:w val="0.24815139584824625"/>
          <c:h val="0.54849552985564309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E6EF7-A427-46D3-88D0-576D530A21CF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777EE-1410-49C8-888B-BACBFB3EBB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8662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777EE-1410-49C8-888B-BACBFB3EBB8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C0C80-06C1-4415-BBB8-606FDFB0515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184E-BCB8-442E-868F-516E4E0A4333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2472-0E42-4F1A-8835-C2F0BE407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1F744-C81F-4DF9-8026-85928CE32341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2472-0E42-4F1A-8835-C2F0BE407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1F744-C81F-4DF9-8026-85928CE32341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2472-0E42-4F1A-8835-C2F0BE407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1F744-C81F-4DF9-8026-85928CE32341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2472-0E42-4F1A-8835-C2F0BE407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1F744-C81F-4DF9-8026-85928CE32341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2472-0E42-4F1A-8835-C2F0BE407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1F744-C81F-4DF9-8026-85928CE32341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2472-0E42-4F1A-8835-C2F0BE407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1F744-C81F-4DF9-8026-85928CE32341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2472-0E42-4F1A-8835-C2F0BE407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1F744-C81F-4DF9-8026-85928CE32341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2472-0E42-4F1A-8835-C2F0BE407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1F744-C81F-4DF9-8026-85928CE32341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2472-0E42-4F1A-8835-C2F0BE407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1F744-C81F-4DF9-8026-85928CE32341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2472-0E42-4F1A-8835-C2F0BE407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1F744-C81F-4DF9-8026-85928CE32341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2472-0E42-4F1A-8835-C2F0BE407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1F744-C81F-4DF9-8026-85928CE32341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22472-0E42-4F1A-8835-C2F0BE407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Regional Technical Forum</a:t>
            </a:r>
            <a:br>
              <a:rPr lang="en-US" dirty="0" smtClean="0"/>
            </a:br>
            <a:r>
              <a:rPr lang="en-US" dirty="0" smtClean="0"/>
              <a:t>Funding Discussion</a:t>
            </a:r>
            <a:br>
              <a:rPr lang="en-US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February 14, 2014</a:t>
            </a:r>
          </a:p>
          <a:p>
            <a:r>
              <a:rPr lang="en-US" dirty="0" smtClean="0"/>
              <a:t>RTF PAC Presentation</a:t>
            </a:r>
          </a:p>
          <a:p>
            <a:endParaRPr lang="en-US" dirty="0"/>
          </a:p>
        </p:txBody>
      </p:sp>
      <p:pic>
        <p:nvPicPr>
          <p:cNvPr id="4" name="Picture 1" descr="logo_m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6172200"/>
            <a:ext cx="1714500" cy="57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RTF Workload (2012-2014)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148967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Primarily focused on:</a:t>
            </a:r>
          </a:p>
          <a:p>
            <a:pPr lvl="1"/>
            <a:r>
              <a:rPr lang="en-US" dirty="0" smtClean="0"/>
              <a:t>Guidelines creation and standardization for measure assessments</a:t>
            </a:r>
          </a:p>
          <a:p>
            <a:pPr lvl="1"/>
            <a:r>
              <a:rPr lang="en-US" dirty="0" smtClean="0"/>
              <a:t>Categorizing and updating legacy UES measures</a:t>
            </a:r>
          </a:p>
          <a:p>
            <a:pPr lvl="1"/>
            <a:r>
              <a:rPr lang="en-US" dirty="0" smtClean="0"/>
              <a:t>Standard Protocol development and transitioning former ‘deemed calculators’ to protocols</a:t>
            </a:r>
          </a:p>
          <a:p>
            <a:pPr lvl="1"/>
            <a:r>
              <a:rPr lang="en-US" dirty="0" smtClean="0"/>
              <a:t>Beginning research plan coordination efforts</a:t>
            </a:r>
          </a:p>
          <a:p>
            <a:pPr lvl="1"/>
            <a:r>
              <a:rPr lang="en-US" dirty="0" smtClean="0"/>
              <a:t>Standardizing RTF processes and tools</a:t>
            </a:r>
          </a:p>
        </p:txBody>
      </p:sp>
      <p:pic>
        <p:nvPicPr>
          <p:cNvPr id="6" name="Picture 1" descr="logo_m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6172200"/>
            <a:ext cx="1714500" cy="57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Lies Ahead?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762000" y="1752600"/>
            <a:ext cx="3884613" cy="268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495800" y="3581400"/>
            <a:ext cx="3829050" cy="255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Continuing the RTF “As-Is”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763000" cy="5029200"/>
          </a:xfrm>
        </p:spPr>
        <p:txBody>
          <a:bodyPr>
            <a:noAutofit/>
          </a:bodyPr>
          <a:lstStyle/>
          <a:p>
            <a:r>
              <a:rPr lang="en-US" dirty="0" smtClean="0"/>
              <a:t>For future RTF work</a:t>
            </a:r>
          </a:p>
          <a:p>
            <a:pPr lvl="1"/>
            <a:r>
              <a:rPr lang="en-US" dirty="0" smtClean="0"/>
              <a:t>Decreased staff time spent on UES updates</a:t>
            </a:r>
          </a:p>
          <a:p>
            <a:pPr lvl="1"/>
            <a:r>
              <a:rPr lang="en-US" dirty="0" smtClean="0"/>
              <a:t>Increased Standard Protocol development</a:t>
            </a:r>
            <a:endParaRPr lang="en-US" sz="2400" dirty="0" smtClean="0"/>
          </a:p>
          <a:p>
            <a:pPr lvl="1"/>
            <a:r>
              <a:rPr lang="en-US" dirty="0" smtClean="0"/>
              <a:t>Increased need to coordinate collate, target &amp; design regional research to support UES &amp; Protocols</a:t>
            </a:r>
          </a:p>
          <a:p>
            <a:pPr lvl="2"/>
            <a:r>
              <a:rPr lang="en-US" dirty="0" smtClean="0"/>
              <a:t>Help identify research gaps</a:t>
            </a:r>
          </a:p>
          <a:p>
            <a:pPr lvl="2"/>
            <a:r>
              <a:rPr lang="en-US" dirty="0" smtClean="0"/>
              <a:t>Protocols will benefit from research plan coordination </a:t>
            </a:r>
          </a:p>
          <a:p>
            <a:pPr lvl="2"/>
            <a:r>
              <a:rPr lang="en-US" dirty="0" smtClean="0"/>
              <a:t>Increasing need to identify market uptake</a:t>
            </a:r>
          </a:p>
          <a:p>
            <a:pPr lvl="2"/>
            <a:r>
              <a:rPr lang="en-US" dirty="0" smtClean="0"/>
              <a:t>Develop research design BPA &amp; utilities can deploy</a:t>
            </a:r>
          </a:p>
        </p:txBody>
      </p:sp>
      <p:pic>
        <p:nvPicPr>
          <p:cNvPr id="4" name="Picture 1" descr="logo_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172200"/>
            <a:ext cx="1714500" cy="57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Continuing the RTF “As-Is”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Impact on funding needs</a:t>
            </a:r>
          </a:p>
          <a:p>
            <a:pPr lvl="1"/>
            <a:r>
              <a:rPr lang="en-US" dirty="0" smtClean="0"/>
              <a:t>Standard Protocols will require more staff effort</a:t>
            </a:r>
          </a:p>
          <a:p>
            <a:pPr lvl="2"/>
            <a:r>
              <a:rPr lang="en-US" dirty="0" smtClean="0"/>
              <a:t>RTF hasn’t kept up with developing these</a:t>
            </a:r>
          </a:p>
          <a:p>
            <a:pPr lvl="1"/>
            <a:r>
              <a:rPr lang="en-US" dirty="0" smtClean="0"/>
              <a:t>Realizing efficiency gains on UES development </a:t>
            </a:r>
          </a:p>
          <a:p>
            <a:pPr lvl="2"/>
            <a:r>
              <a:rPr lang="en-US" dirty="0" smtClean="0"/>
              <a:t>Less staff resources dedicated here</a:t>
            </a:r>
          </a:p>
          <a:p>
            <a:pPr lvl="1"/>
            <a:r>
              <a:rPr lang="en-US" dirty="0" smtClean="0"/>
              <a:t>Research skill set needs bolstering</a:t>
            </a:r>
          </a:p>
          <a:p>
            <a:r>
              <a:rPr lang="en-US" dirty="0" smtClean="0"/>
              <a:t>Net increase overall </a:t>
            </a:r>
            <a:r>
              <a:rPr lang="en-US" dirty="0" smtClean="0"/>
              <a:t>(~$</a:t>
            </a:r>
            <a:r>
              <a:rPr lang="en-US" dirty="0" smtClean="0"/>
              <a:t>300</a:t>
            </a:r>
            <a:r>
              <a:rPr lang="en-US" dirty="0" smtClean="0"/>
              <a:t>K by 2019)</a:t>
            </a:r>
            <a:endParaRPr lang="en-US" dirty="0" smtClean="0"/>
          </a:p>
          <a:p>
            <a:pPr lvl="1"/>
            <a:r>
              <a:rPr lang="en-US" dirty="0" smtClean="0"/>
              <a:t>Increase for added staff to handle research design</a:t>
            </a:r>
          </a:p>
          <a:p>
            <a:pPr lvl="1"/>
            <a:r>
              <a:rPr lang="en-US" dirty="0" smtClean="0"/>
              <a:t>Increase to adjust for inflation, contractor rates, some contract work etc.</a:t>
            </a:r>
          </a:p>
        </p:txBody>
      </p:sp>
      <p:pic>
        <p:nvPicPr>
          <p:cNvPr id="4" name="Picture 1" descr="logo_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172200"/>
            <a:ext cx="1714500" cy="57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RTF Funding 2014-2019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609600" y="1676400"/>
          <a:ext cx="8382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Potential RTF Scope Add-</a:t>
            </a:r>
            <a:r>
              <a:rPr lang="en-US" dirty="0" err="1" smtClean="0"/>
              <a:t>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(that may emerge)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297363"/>
          </a:xfrm>
        </p:spPr>
        <p:txBody>
          <a:bodyPr>
            <a:normAutofit/>
          </a:bodyPr>
          <a:lstStyle/>
          <a:p>
            <a:r>
              <a:rPr lang="en-US" dirty="0" smtClean="0"/>
              <a:t>Program evaluation &amp; research design expansion</a:t>
            </a:r>
          </a:p>
          <a:p>
            <a:pPr lvl="1"/>
            <a:r>
              <a:rPr lang="en-US" sz="2400" dirty="0" smtClean="0"/>
              <a:t>What if NEEA drops market research work that RTF relies on?</a:t>
            </a:r>
          </a:p>
          <a:p>
            <a:r>
              <a:rPr lang="en-US" sz="2800" dirty="0" smtClean="0"/>
              <a:t>Specific regulator requests</a:t>
            </a:r>
          </a:p>
          <a:p>
            <a:pPr lvl="1"/>
            <a:r>
              <a:rPr lang="en-US" sz="2400" dirty="0" smtClean="0"/>
              <a:t>TRM review, utility-specific savings verification, impact evaluation review</a:t>
            </a:r>
          </a:p>
          <a:p>
            <a:r>
              <a:rPr lang="en-US" sz="2800" dirty="0" smtClean="0"/>
              <a:t>Taking on savings verification for compliance with Clean Air Act section 111(d)</a:t>
            </a:r>
          </a:p>
          <a:p>
            <a:r>
              <a:rPr lang="en-US" sz="2800" dirty="0" smtClean="0"/>
              <a:t>Others????</a:t>
            </a:r>
          </a:p>
          <a:p>
            <a:endParaRPr lang="en-US" dirty="0" smtClean="0"/>
          </a:p>
        </p:txBody>
      </p:sp>
      <p:pic>
        <p:nvPicPr>
          <p:cNvPr id="4" name="Picture 1" descr="logo_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172200"/>
            <a:ext cx="1714500" cy="57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Mechanism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works for adjusting as needs arise?</a:t>
            </a:r>
          </a:p>
          <a:p>
            <a:pPr lvl="1"/>
            <a:r>
              <a:rPr lang="en-US" dirty="0" smtClean="0"/>
              <a:t>Shorter funding cycles (2 </a:t>
            </a:r>
            <a:r>
              <a:rPr lang="en-US" dirty="0" smtClean="0"/>
              <a:t>or </a:t>
            </a:r>
            <a:r>
              <a:rPr lang="en-US" dirty="0" smtClean="0"/>
              <a:t>3-years)</a:t>
            </a:r>
            <a:endParaRPr lang="en-US" dirty="0" smtClean="0"/>
          </a:p>
          <a:p>
            <a:pPr lvl="1"/>
            <a:r>
              <a:rPr lang="en-US" dirty="0" smtClean="0"/>
              <a:t>5-year budget with mid-course correction to allow more/less funding</a:t>
            </a:r>
          </a:p>
          <a:p>
            <a:pPr lvl="1"/>
            <a:r>
              <a:rPr lang="en-US" dirty="0" smtClean="0"/>
              <a:t>5-year cap (max funding) </a:t>
            </a:r>
            <a:r>
              <a:rPr lang="en-US" dirty="0" smtClean="0"/>
              <a:t>based </a:t>
            </a:r>
            <a:r>
              <a:rPr lang="en-US" dirty="0" smtClean="0"/>
              <a:t>on </a:t>
            </a:r>
            <a:r>
              <a:rPr lang="en-US" dirty="0" smtClean="0"/>
              <a:t>annual work plan needs</a:t>
            </a:r>
            <a:endParaRPr lang="en-US" dirty="0" smtClean="0"/>
          </a:p>
          <a:p>
            <a:r>
              <a:rPr lang="en-US" dirty="0" smtClean="0"/>
              <a:t>Rise of inflation, rates, and expenses </a:t>
            </a:r>
            <a:r>
              <a:rPr lang="en-US" dirty="0" smtClean="0"/>
              <a:t>should </a:t>
            </a:r>
            <a:r>
              <a:rPr lang="en-US" dirty="0" smtClean="0"/>
              <a:t>track with multi-year funding</a:t>
            </a:r>
          </a:p>
          <a:p>
            <a:pPr lvl="1"/>
            <a:endParaRPr lang="en-US" dirty="0" smtClean="0"/>
          </a:p>
        </p:txBody>
      </p:sp>
      <p:pic>
        <p:nvPicPr>
          <p:cNvPr id="4" name="Picture 1" descr="logo_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172200"/>
            <a:ext cx="1714500" cy="57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</a:t>
            </a:r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2015 </a:t>
            </a:r>
            <a:r>
              <a:rPr lang="en-US" dirty="0" smtClean="0"/>
              <a:t>RTF Work Plan </a:t>
            </a:r>
            <a:r>
              <a:rPr lang="en-US" dirty="0" smtClean="0"/>
              <a:t>development – July</a:t>
            </a:r>
          </a:p>
          <a:p>
            <a:r>
              <a:rPr lang="en-US" dirty="0" smtClean="0"/>
              <a:t>Mid-year programming effort – June</a:t>
            </a:r>
          </a:p>
          <a:p>
            <a:r>
              <a:rPr lang="en-US" dirty="0" smtClean="0"/>
              <a:t>PAC funding recommendation to Council - June</a:t>
            </a:r>
          </a:p>
          <a:p>
            <a:r>
              <a:rPr lang="en-US" dirty="0" smtClean="0"/>
              <a:t>PAC funding commitment  in place – May</a:t>
            </a:r>
          </a:p>
          <a:p>
            <a:r>
              <a:rPr lang="en-US" dirty="0" smtClean="0"/>
              <a:t>Discussion meetings – Feb, April, May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6th Pl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Overflow="clip" wrap="square" lIns="18288" tIns="0" rIns="0" bIns="0" upright="1"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Overflow="clip" wrap="square" lIns="18288" tIns="0" rIns="0" bIns="0" upright="1"/>
      <a:lstStyle/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6th Plan</Template>
  <TotalTime>3262</TotalTime>
  <Words>336</Words>
  <Application>Microsoft Office PowerPoint</Application>
  <PresentationFormat>On-screen Show (4:3)</PresentationFormat>
  <Paragraphs>52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6th Plan</vt:lpstr>
      <vt:lpstr>Regional Technical Forum Funding Discussion </vt:lpstr>
      <vt:lpstr>Current RTF Workload (2012-2014)</vt:lpstr>
      <vt:lpstr>What Lies Ahead?</vt:lpstr>
      <vt:lpstr>Continuing the RTF “As-Is”</vt:lpstr>
      <vt:lpstr>Continuing the RTF “As-Is”</vt:lpstr>
      <vt:lpstr>RTF Funding 2014-2019</vt:lpstr>
      <vt:lpstr>Some Potential RTF Scope Add-Ons (that may emerge)</vt:lpstr>
      <vt:lpstr>Funding Mechanism Options</vt:lpstr>
      <vt:lpstr>Funding Timeline</vt:lpstr>
    </vt:vector>
  </TitlesOfParts>
  <Company>Northwest Power and Conservation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Charlie Grist</dc:creator>
  <cp:lastModifiedBy>Nick O'Neil</cp:lastModifiedBy>
  <cp:revision>330</cp:revision>
  <dcterms:created xsi:type="dcterms:W3CDTF">2012-02-28T23:33:45Z</dcterms:created>
  <dcterms:modified xsi:type="dcterms:W3CDTF">2014-02-13T22:53:38Z</dcterms:modified>
</cp:coreProperties>
</file>