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12"/>
  </p:notesMasterIdLst>
  <p:sldIdLst>
    <p:sldId id="256" r:id="rId2"/>
    <p:sldId id="330" r:id="rId3"/>
    <p:sldId id="331" r:id="rId4"/>
    <p:sldId id="332" r:id="rId5"/>
    <p:sldId id="335" r:id="rId6"/>
    <p:sldId id="336" r:id="rId7"/>
    <p:sldId id="334" r:id="rId8"/>
    <p:sldId id="338" r:id="rId9"/>
    <p:sldId id="339" r:id="rId10"/>
    <p:sldId id="34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8" autoAdjust="0"/>
  </p:normalViewPr>
  <p:slideViewPr>
    <p:cSldViewPr>
      <p:cViewPr varScale="1">
        <p:scale>
          <a:sx n="71" d="100"/>
          <a:sy n="71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Water Heating Hourly Load Profiles – 1990 and 2012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929133858267886"/>
          <c:y val="0.12174023701582756"/>
          <c:w val="0.84230582288325073"/>
          <c:h val="0.6233011214507278"/>
        </c:manualLayout>
      </c:layout>
      <c:lineChart>
        <c:grouping val="standar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ELCAP_weekday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Sheet1!$F$2:$F$25</c:f>
              <c:numCache>
                <c:formatCode>_(* #,##0.00_);_(* \(#,##0.00\);_(* "-"??_);_(@_)</c:formatCode>
                <c:ptCount val="24"/>
                <c:pt idx="0">
                  <c:v>0.21999999880790905</c:v>
                </c:pt>
                <c:pt idx="1">
                  <c:v>0.17000000178813934</c:v>
                </c:pt>
                <c:pt idx="2">
                  <c:v>0.14000000059604722</c:v>
                </c:pt>
                <c:pt idx="3">
                  <c:v>0.14000000059604722</c:v>
                </c:pt>
                <c:pt idx="4">
                  <c:v>0.15999999642372295</c:v>
                </c:pt>
                <c:pt idx="5">
                  <c:v>0.31999999284744596</c:v>
                </c:pt>
                <c:pt idx="6">
                  <c:v>0.69999998807907504</c:v>
                </c:pt>
                <c:pt idx="7">
                  <c:v>1.1000000238418683</c:v>
                </c:pt>
                <c:pt idx="8">
                  <c:v>0.98000001907348921</c:v>
                </c:pt>
                <c:pt idx="9">
                  <c:v>0.82999998331070279</c:v>
                </c:pt>
                <c:pt idx="10">
                  <c:v>0.7200000286102296</c:v>
                </c:pt>
                <c:pt idx="11">
                  <c:v>0.62000000476837525</c:v>
                </c:pt>
                <c:pt idx="12">
                  <c:v>0.54000002145767212</c:v>
                </c:pt>
                <c:pt idx="13">
                  <c:v>0.49000000953674461</c:v>
                </c:pt>
                <c:pt idx="14">
                  <c:v>0.43000000715255993</c:v>
                </c:pt>
                <c:pt idx="15">
                  <c:v>0.41999998688697832</c:v>
                </c:pt>
                <c:pt idx="16">
                  <c:v>0.46999999880790738</c:v>
                </c:pt>
                <c:pt idx="17">
                  <c:v>0.58999997377395652</c:v>
                </c:pt>
                <c:pt idx="18">
                  <c:v>0.7200000286102296</c:v>
                </c:pt>
                <c:pt idx="19">
                  <c:v>0.7300000190734921</c:v>
                </c:pt>
                <c:pt idx="20">
                  <c:v>0.68999999761581965</c:v>
                </c:pt>
                <c:pt idx="21">
                  <c:v>0.66000002622604725</c:v>
                </c:pt>
                <c:pt idx="22">
                  <c:v>0.55000001192092896</c:v>
                </c:pt>
                <c:pt idx="23">
                  <c:v>0.37000000476837158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Sheet1!$D$1</c:f>
              <c:strCache>
                <c:ptCount val="1"/>
                <c:pt idx="0">
                  <c:v>RBSA_weekday</c:v>
                </c:pt>
              </c:strCache>
            </c:strRef>
          </c:tx>
          <c:val>
            <c:numRef>
              <c:f>Sheet1!$D$2:$D$25</c:f>
              <c:numCache>
                <c:formatCode>_(* #,##0.00_);_(* \(#,##0.00\);_(* "-"??_);_(@_)</c:formatCode>
                <c:ptCount val="24"/>
                <c:pt idx="0">
                  <c:v>0.15749050676822762</c:v>
                </c:pt>
                <c:pt idx="1">
                  <c:v>0.11708804965019226</c:v>
                </c:pt>
                <c:pt idx="2">
                  <c:v>9.3963056802749648E-2</c:v>
                </c:pt>
                <c:pt idx="3">
                  <c:v>8.4146797657012967E-2</c:v>
                </c:pt>
                <c:pt idx="4">
                  <c:v>9.6332848072052779E-2</c:v>
                </c:pt>
                <c:pt idx="5">
                  <c:v>0.16525658965110787</c:v>
                </c:pt>
                <c:pt idx="6">
                  <c:v>0.45229017734527588</c:v>
                </c:pt>
                <c:pt idx="7">
                  <c:v>0.5420647859573301</c:v>
                </c:pt>
                <c:pt idx="8">
                  <c:v>0.53142213821411133</c:v>
                </c:pt>
                <c:pt idx="9">
                  <c:v>0.48982852697372647</c:v>
                </c:pt>
                <c:pt idx="10">
                  <c:v>0.4496552050113678</c:v>
                </c:pt>
                <c:pt idx="11">
                  <c:v>0.44710314273834234</c:v>
                </c:pt>
                <c:pt idx="12">
                  <c:v>0.41086688637733715</c:v>
                </c:pt>
                <c:pt idx="13">
                  <c:v>0.36150428652763511</c:v>
                </c:pt>
                <c:pt idx="14">
                  <c:v>0.31716677546501415</c:v>
                </c:pt>
                <c:pt idx="15">
                  <c:v>0.29853916168212891</c:v>
                </c:pt>
                <c:pt idx="16">
                  <c:v>0.33623069524765387</c:v>
                </c:pt>
                <c:pt idx="17">
                  <c:v>0.37794327735901206</c:v>
                </c:pt>
                <c:pt idx="18">
                  <c:v>0.39560759067535561</c:v>
                </c:pt>
                <c:pt idx="19">
                  <c:v>0.42367568612098738</c:v>
                </c:pt>
                <c:pt idx="20">
                  <c:v>0.43799212574958962</c:v>
                </c:pt>
                <c:pt idx="21">
                  <c:v>0.45083081722259538</c:v>
                </c:pt>
                <c:pt idx="22">
                  <c:v>0.35488322377205211</c:v>
                </c:pt>
                <c:pt idx="23">
                  <c:v>0.26920244097709656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310584"/>
        <c:axId val="274310976"/>
      </c:lineChart>
      <c:catAx>
        <c:axId val="274310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4310976"/>
        <c:crosses val="autoZero"/>
        <c:auto val="1"/>
        <c:lblAlgn val="ctr"/>
        <c:lblOffset val="100"/>
        <c:tickLblSkip val="1"/>
        <c:noMultiLvlLbl val="0"/>
      </c:catAx>
      <c:valAx>
        <c:axId val="274310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74310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65886555847439"/>
          <c:y val="0.88953651626879993"/>
          <c:w val="0.51465745601244284"/>
          <c:h val="7.00888809353379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86084378341596"/>
          <c:y val="4.4861391929187498E-2"/>
          <c:w val="0.8165072421502868"/>
          <c:h val="0.781510807755166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Other Measures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Sheet1!$B$2:$D$2</c:f>
              <c:numCache>
                <c:formatCode>_(* #,##0_);_(* \(#,##0\);_(* "-"??_);_(@_)</c:formatCode>
                <c:ptCount val="3"/>
                <c:pt idx="0" formatCode="#,##0">
                  <c:v>609.08909686261359</c:v>
                </c:pt>
                <c:pt idx="1">
                  <c:v>763.05192483733447</c:v>
                </c:pt>
                <c:pt idx="2">
                  <c:v>763.05192483733447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Residential Lighting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Sheet1!$B$3:$D$3</c:f>
              <c:numCache>
                <c:formatCode>_(* #,##0_);_(* \(#,##0\);_(* "-"??_);_(@_)</c:formatCode>
                <c:ptCount val="3"/>
                <c:pt idx="0" formatCode="#,##0">
                  <c:v>151.55413205703428</c:v>
                </c:pt>
                <c:pt idx="1">
                  <c:v>165.04248203173921</c:v>
                </c:pt>
                <c:pt idx="2">
                  <c:v>280.40577978658774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Residential Water Heating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Annual Energy Savings</c:v>
                </c:pt>
                <c:pt idx="1">
                  <c:v>Peak Savings w/ELCAP</c:v>
                </c:pt>
                <c:pt idx="2">
                  <c:v>Peak Savings w/RBSA</c:v>
                </c:pt>
              </c:strCache>
            </c:strRef>
          </c:cat>
          <c:val>
            <c:numRef>
              <c:f>Sheet1!$B$4:$D$4</c:f>
              <c:numCache>
                <c:formatCode>_(* #,##0_);_(* \(#,##0\);_(* "-"??_);_(@_)</c:formatCode>
                <c:ptCount val="3"/>
                <c:pt idx="0" formatCode="#,##0">
                  <c:v>17.18914120028381</c:v>
                </c:pt>
                <c:pt idx="1">
                  <c:v>21.301762273030906</c:v>
                </c:pt>
                <c:pt idx="2">
                  <c:v>26.802343857149737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4309800"/>
        <c:axId val="274311368"/>
      </c:barChart>
      <c:catAx>
        <c:axId val="274309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4311368"/>
        <c:crosses val="autoZero"/>
        <c:auto val="1"/>
        <c:lblAlgn val="ctr"/>
        <c:lblOffset val="100"/>
        <c:noMultiLvlLbl val="0"/>
      </c:catAx>
      <c:valAx>
        <c:axId val="27431136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MWa</a:t>
                </a:r>
                <a:r>
                  <a:rPr lang="en-US" dirty="0" smtClean="0"/>
                  <a:t>/MW</a:t>
                </a:r>
                <a:endParaRPr lang="en-US" dirty="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274309800"/>
        <c:crosses val="autoZero"/>
        <c:crossBetween val="between"/>
      </c:valAx>
      <c:spPr>
        <a:ln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15781253037814721"/>
          <c:y val="5.2065162706809547E-2"/>
          <c:w val="0.33292821036259546"/>
          <c:h val="0.22603483312432218"/>
        </c:manualLayout>
      </c:layout>
      <c:overlay val="0"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0.51852</cdr:x>
      <cdr:y>0.09131</cdr:y>
    </cdr:from>
    <cdr:to>
      <cdr:x>0.51852</cdr:x>
      <cdr:y>0.09131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4267200" y="413266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77EE-1410-49C8-888B-BACBFB3EBB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2\Q\NO\RTF\RTF%20PAC\PAC-projections-2015-2019.xlsx!Category%20(2014-2016)!%5bPAC-projections-2015-2019.xlsx%5dCategory%20(2014-2016)%20Chart%20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Technical Forum</a:t>
            </a:r>
            <a:br>
              <a:rPr lang="en-US" dirty="0" smtClean="0"/>
            </a:br>
            <a:r>
              <a:rPr lang="en-US" dirty="0" smtClean="0"/>
              <a:t>Future Funding Discussion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19, 2014</a:t>
            </a:r>
          </a:p>
          <a:p>
            <a:r>
              <a:rPr lang="en-US" dirty="0" smtClean="0"/>
              <a:t>RTF PAC Presentation</a:t>
            </a:r>
          </a:p>
          <a:p>
            <a:endParaRPr lang="en-US" dirty="0"/>
          </a:p>
        </p:txBody>
      </p:sp>
      <p:pic>
        <p:nvPicPr>
          <p:cNvPr id="5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Updating Load Profile Data Annual Energy and Winter Capacity Savings from 2010-2012 Utility Efficiency Programs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715000" y="19812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6629400" y="2057400"/>
            <a:ext cx="152400" cy="3048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05400" y="1600200"/>
            <a:ext cx="1752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120 Lower Peak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funding projections spreadsheet</a:t>
            </a:r>
          </a:p>
          <a:p>
            <a:r>
              <a:rPr lang="en-US" dirty="0" smtClean="0"/>
              <a:t>Frequency of building stock assessments</a:t>
            </a:r>
          </a:p>
          <a:p>
            <a:r>
              <a:rPr lang="en-US" dirty="0" smtClean="0"/>
              <a:t>End-use load research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Projections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696049"/>
              </p:ext>
            </p:extLst>
          </p:nvPr>
        </p:nvGraphicFramePr>
        <p:xfrm>
          <a:off x="152400" y="1295400"/>
          <a:ext cx="888887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5914957" imgH="3448140" progId="Excel.Sheet.8">
                  <p:link updateAutomatic="1"/>
                </p:oleObj>
              </mc:Choice>
              <mc:Fallback>
                <p:oleObj name="Worksheet" r:id="rId3" imgW="5914957" imgH="3448140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88887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1371600" y="2362200"/>
            <a:ext cx="1295400" cy="990600"/>
          </a:xfrm>
          <a:prstGeom prst="wedgeRoundRectCallout">
            <a:avLst>
              <a:gd name="adj1" fmla="val 37529"/>
              <a:gd name="adj2" fmla="val 88851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 1 FTE for research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819400" y="2362200"/>
            <a:ext cx="1447800" cy="990600"/>
          </a:xfrm>
          <a:prstGeom prst="wedgeRoundRectCallout">
            <a:avLst>
              <a:gd name="adj1" fmla="val 31133"/>
              <a:gd name="adj2" fmla="val 66753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Update UES for appliance standards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Change (2015-2019)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2743200"/>
          <a:ext cx="8991600" cy="4010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26146"/>
                <a:gridCol w="868770"/>
                <a:gridCol w="834812"/>
                <a:gridCol w="890411"/>
                <a:gridCol w="4971461"/>
              </a:tblGrid>
              <a:tr h="944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Major RTF Functions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2014 Cost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2019 Cost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Net 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Measure Updates and New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$739,500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$972,431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$232,931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Add staff in 2015 to assist in research design related to measure development; Funding increase in 2017 to incorporate appliance standards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Tool Development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$185,000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$225,806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$40,806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Minor fluctuations depending on updates to SEEM (potentially incorporating EnergyPlus engine) and further modifications to Procost over time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Regional Research Coordination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$138,500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$246,008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$107,508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Add staff in 2015 to assist in research coordination and review; Expected additional function of coordinating market research efforts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RTF Base 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$410,000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$468,058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$58,058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Increase for general meeting costs, management expenses (Manager wage + inflation, minutes taking, training) and updates to website and database structure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3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$1,473,000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$1,912,303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$439,303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" y="1676400"/>
          <a:ext cx="8991598" cy="914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89941"/>
                <a:gridCol w="843905"/>
                <a:gridCol w="964461"/>
                <a:gridCol w="897485"/>
                <a:gridCol w="954416"/>
                <a:gridCol w="897485"/>
                <a:gridCol w="843905"/>
              </a:tblGrid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/>
                        <a:t>Total Funding Increase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CY 2015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CY 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/>
                        <a:t>Annual increase year to year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$196,714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$26,547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$128,823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$45,025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$42,194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/>
                        <a:t>Annual increase from 2014 base year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$196,714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$223,261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$352,084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$397,110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$439,303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Assessment Frequency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Assessments/Surveys needed sooner than 5 years</a:t>
            </a:r>
          </a:p>
          <a:p>
            <a:pPr lvl="1"/>
            <a:r>
              <a:rPr lang="en-US" dirty="0" smtClean="0"/>
              <a:t>Lighting (due to Solid State Lighting influx)</a:t>
            </a:r>
          </a:p>
          <a:p>
            <a:pPr lvl="1"/>
            <a:r>
              <a:rPr lang="en-US" dirty="0" smtClean="0"/>
              <a:t>Equipment within buildings (IT, Entertainment, wood heat, appliance density &amp; size, DHP, …)</a:t>
            </a:r>
          </a:p>
          <a:p>
            <a:pPr lvl="1"/>
            <a:r>
              <a:rPr lang="en-US" dirty="0" smtClean="0"/>
              <a:t>New Construction Residential </a:t>
            </a:r>
          </a:p>
          <a:p>
            <a:pPr lvl="1"/>
            <a:r>
              <a:rPr lang="en-US" dirty="0" smtClean="0"/>
              <a:t>Behavioral aspects</a:t>
            </a:r>
          </a:p>
          <a:p>
            <a:pPr lvl="1"/>
            <a:r>
              <a:rPr lang="en-US" dirty="0" smtClean="0"/>
              <a:t>New Construction Commercial </a:t>
            </a:r>
          </a:p>
          <a:p>
            <a:pPr lvl="1"/>
            <a:r>
              <a:rPr lang="en-US" dirty="0" smtClean="0"/>
              <a:t>IT Sector</a:t>
            </a:r>
          </a:p>
          <a:p>
            <a:r>
              <a:rPr lang="en-US" dirty="0" smtClean="0"/>
              <a:t>Longer Update Cycles may be OK for:</a:t>
            </a:r>
          </a:p>
          <a:p>
            <a:pPr lvl="1"/>
            <a:r>
              <a:rPr lang="en-US" dirty="0" smtClean="0"/>
              <a:t>Envelope, HVAC, Systems  Integral to Buildings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RBSA Data Used Recently at RTF and in BPA/Utility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Roughly 80% of RTF Res. measures reference RBSA</a:t>
            </a:r>
          </a:p>
          <a:p>
            <a:r>
              <a:rPr lang="en-US" sz="2800" dirty="0" smtClean="0"/>
              <a:t>Lighting socket count, type, wattage, hours &amp; storage</a:t>
            </a:r>
          </a:p>
          <a:p>
            <a:r>
              <a:rPr lang="en-US" sz="2800" dirty="0" smtClean="0"/>
              <a:t>Residential building characteristics &amp; billing data for simulation model calibration</a:t>
            </a:r>
          </a:p>
          <a:p>
            <a:r>
              <a:rPr lang="en-US" sz="2800" dirty="0" smtClean="0"/>
              <a:t>Cycles per year data for Dishwashers, Washers, Dryers – (Some data used in federal standards too)</a:t>
            </a:r>
          </a:p>
          <a:p>
            <a:r>
              <a:rPr lang="en-US" sz="2800" dirty="0" smtClean="0"/>
              <a:t>Wood heat &amp; supplemental fuel saturation</a:t>
            </a:r>
          </a:p>
          <a:p>
            <a:r>
              <a:rPr lang="en-US" sz="2800" dirty="0" smtClean="0"/>
              <a:t>Ductless Heat Pump </a:t>
            </a:r>
          </a:p>
          <a:p>
            <a:r>
              <a:rPr lang="en-US" sz="2800" dirty="0" smtClean="0"/>
              <a:t>Capacity value of EE</a:t>
            </a:r>
          </a:p>
          <a:p>
            <a:r>
              <a:rPr lang="en-US" sz="2800" dirty="0" smtClean="0"/>
              <a:t>Power Plan Development </a:t>
            </a:r>
          </a:p>
          <a:p>
            <a:r>
              <a:rPr lang="en-US" sz="2800" dirty="0" smtClean="0"/>
              <a:t>More to come from end-use metering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End-Use study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BPA offering to fund $250k of the expected $500k to keep RBSA metering project alive</a:t>
            </a:r>
          </a:p>
          <a:p>
            <a:pPr lvl="1"/>
            <a:r>
              <a:rPr lang="en-US" dirty="0" smtClean="0"/>
              <a:t>Contingent upon region picking up remainder of cost</a:t>
            </a:r>
          </a:p>
          <a:p>
            <a:r>
              <a:rPr lang="en-US" dirty="0" smtClean="0"/>
              <a:t>RTF uses RBSA data extensively in analysis</a:t>
            </a:r>
          </a:p>
          <a:p>
            <a:pPr lvl="1"/>
            <a:r>
              <a:rPr lang="en-US" dirty="0" smtClean="0"/>
              <a:t>End-use metering helpful in understanding</a:t>
            </a:r>
          </a:p>
          <a:p>
            <a:pPr lvl="2"/>
            <a:r>
              <a:rPr lang="en-US" dirty="0" smtClean="0"/>
              <a:t>Shape of load &amp; savings</a:t>
            </a:r>
          </a:p>
          <a:p>
            <a:pPr lvl="2"/>
            <a:r>
              <a:rPr lang="en-US" dirty="0" smtClean="0"/>
              <a:t>TRC calculation</a:t>
            </a:r>
          </a:p>
          <a:p>
            <a:pPr lvl="2"/>
            <a:r>
              <a:rPr lang="en-US" dirty="0" smtClean="0"/>
              <a:t>Peak contribution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We Know </a:t>
            </a:r>
            <a:r>
              <a:rPr lang="en-US" sz="3200" dirty="0" smtClean="0"/>
              <a:t>That Residential Water Heating Load Profiles Have Changed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1828800"/>
            <a:ext cx="2667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System Winter Peak Hours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905000"/>
            <a:ext cx="0" cy="3200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4038600" y="2013466"/>
            <a:ext cx="685800" cy="43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286000"/>
            <a:ext cx="0" cy="2819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3600" y="22098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u="sng" dirty="0" smtClean="0"/>
              <a:t>We Now Know </a:t>
            </a:r>
            <a:r>
              <a:rPr lang="en-US" sz="2400" dirty="0" smtClean="0"/>
              <a:t>That Using Old (ELCAP) Load Profiles </a:t>
            </a:r>
            <a:r>
              <a:rPr lang="en-US" sz="2400" i="1" u="sng" dirty="0" smtClean="0"/>
              <a:t>Understate </a:t>
            </a:r>
            <a:r>
              <a:rPr lang="en-US" sz="2400" dirty="0" smtClean="0"/>
              <a:t>the Capacity Impact of Changes in Water Heater Efficiency</a:t>
            </a:r>
            <a:endParaRPr lang="en-US" sz="24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3999"/>
          <a:ext cx="8229600" cy="4782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354412"/>
                <a:gridCol w="1546917"/>
                <a:gridCol w="1670671"/>
              </a:tblGrid>
              <a:tr h="420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1990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2012 – ELCAP Load Shape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2012 – RBSA Load Shape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Annual Use (kWh)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4,700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3,000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          3,000 </a:t>
                      </a: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Savings/Unit (kWh)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1,700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          1,700 </a:t>
                      </a: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</a:t>
                      </a:r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&lt;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2,701,000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3,489,700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3,489,700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&gt;55g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300,100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337,800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337,800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Water heater stock - 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3,001,200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3,827,500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3,827,500 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Annual Load (aMW)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1,610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1,311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1,311 </a:t>
                      </a: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PNW 2012 Savings (aMW)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300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300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0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Coincident Peak Load (MW)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2,940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2,370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2,035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56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Coincident Peak Savings (MW)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570 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905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248400" y="5029200"/>
            <a:ext cx="1143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848600" y="5029200"/>
            <a:ext cx="11430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848600" y="6019800"/>
            <a:ext cx="1143000" cy="3810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248400" y="6019800"/>
            <a:ext cx="1143000" cy="3810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3173</TotalTime>
  <Words>601</Words>
  <Application>Microsoft Office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6th Plan</vt:lpstr>
      <vt:lpstr>\\nas2\Q\NO\RTF\RTF PAC\PAC-projections-2015-2019.xlsx!Category (2014-2016)![PAC-projections-2015-2019.xlsx]Category (2014-2016) Chart 2</vt:lpstr>
      <vt:lpstr>Regional Technical Forum Future Funding Discussion </vt:lpstr>
      <vt:lpstr>Topics for Today</vt:lpstr>
      <vt:lpstr>Funding Projections</vt:lpstr>
      <vt:lpstr>Net Change (2015-2019)</vt:lpstr>
      <vt:lpstr>Stock Assessment Frequency</vt:lpstr>
      <vt:lpstr>RBSA Data Used Recently at RTF and in BPA/Utility Programs</vt:lpstr>
      <vt:lpstr>End-Use study updates</vt:lpstr>
      <vt:lpstr>We Know That Residential Water Heating Load Profiles Have Changed</vt:lpstr>
      <vt:lpstr>We Now Know That Using Old (ELCAP) Load Profiles Understate the Capacity Impact of Changes in Water Heater Efficiency</vt:lpstr>
      <vt:lpstr>Updating Load Profile Data Annual Energy and Winter Capacity Savings from 2010-2012 Utility Efficiency Programs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Garrett Herndon</cp:lastModifiedBy>
  <cp:revision>317</cp:revision>
  <dcterms:created xsi:type="dcterms:W3CDTF">2012-02-28T23:33:45Z</dcterms:created>
  <dcterms:modified xsi:type="dcterms:W3CDTF">2016-03-10T18:45:14Z</dcterms:modified>
</cp:coreProperties>
</file>