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95" r:id="rId7"/>
    <p:sldId id="276" r:id="rId8"/>
    <p:sldId id="287" r:id="rId9"/>
    <p:sldId id="275" r:id="rId10"/>
    <p:sldId id="288" r:id="rId11"/>
    <p:sldId id="263" r:id="rId12"/>
    <p:sldId id="278" r:id="rId13"/>
    <p:sldId id="266" r:id="rId14"/>
    <p:sldId id="296" r:id="rId15"/>
    <p:sldId id="268" r:id="rId16"/>
    <p:sldId id="298" r:id="rId17"/>
    <p:sldId id="283" r:id="rId18"/>
    <p:sldId id="299" r:id="rId19"/>
    <p:sldId id="29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ifer Anziano" initials="J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9130" autoAdjust="0"/>
  </p:normalViewPr>
  <p:slideViewPr>
    <p:cSldViewPr>
      <p:cViewPr varScale="1">
        <p:scale>
          <a:sx n="101" d="100"/>
          <a:sy n="101" d="100"/>
        </p:scale>
        <p:origin x="-1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sf\Home\Desktop\SEEMCalibration\FullApprovedCalibration_DEC2013\SF_FullCalibration_06AUG2014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949412145399671"/>
          <c:y val="5.105029904048889E-2"/>
          <c:w val="0.84449059492563427"/>
          <c:h val="0.79187664041994754"/>
        </c:manualLayout>
      </c:layout>
      <c:scatterChart>
        <c:scatterStyle val="lineMarker"/>
        <c:ser>
          <c:idx val="1"/>
          <c:order val="0"/>
          <c:tx>
            <c:strRef>
              <c:f>CalibrationSummary!$G$28</c:f>
              <c:strCache>
                <c:ptCount val="1"/>
                <c:pt idx="0">
                  <c:v>Z1 - Elec.Res.</c:v>
                </c:pt>
              </c:strCache>
            </c:strRef>
          </c:tx>
          <c:spPr>
            <a:ln w="38100"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CalibrationSummary!$F$28:$F$63</c:f>
              <c:numCache>
                <c:formatCode>0.000</c:formatCode>
                <c:ptCount val="36"/>
                <c:pt idx="0">
                  <c:v>7.5000000000000094E-2</c:v>
                </c:pt>
                <c:pt idx="1">
                  <c:v>8.000000000000014E-2</c:v>
                </c:pt>
                <c:pt idx="2">
                  <c:v>8.5000000000000048E-2</c:v>
                </c:pt>
                <c:pt idx="3">
                  <c:v>9.0000000000000066E-2</c:v>
                </c:pt>
                <c:pt idx="4">
                  <c:v>9.5000000000000154E-2</c:v>
                </c:pt>
                <c:pt idx="5">
                  <c:v>0.1</c:v>
                </c:pt>
                <c:pt idx="6">
                  <c:v>0.10500000000000002</c:v>
                </c:pt>
                <c:pt idx="7">
                  <c:v>0.1100000000000001</c:v>
                </c:pt>
                <c:pt idx="8">
                  <c:v>0.11500000000000012</c:v>
                </c:pt>
                <c:pt idx="9">
                  <c:v>0.12000000000000002</c:v>
                </c:pt>
                <c:pt idx="10">
                  <c:v>0.125</c:v>
                </c:pt>
                <c:pt idx="11">
                  <c:v>0.13</c:v>
                </c:pt>
                <c:pt idx="12">
                  <c:v>0.13500000000000001</c:v>
                </c:pt>
                <c:pt idx="13">
                  <c:v>0.14000000000000001</c:v>
                </c:pt>
                <c:pt idx="14">
                  <c:v>0.14500000000000021</c:v>
                </c:pt>
                <c:pt idx="15">
                  <c:v>0.15000000000000024</c:v>
                </c:pt>
                <c:pt idx="16">
                  <c:v>0.15500000000000028</c:v>
                </c:pt>
                <c:pt idx="17">
                  <c:v>0.16000000000000023</c:v>
                </c:pt>
                <c:pt idx="18">
                  <c:v>0.16500000000000026</c:v>
                </c:pt>
                <c:pt idx="19">
                  <c:v>0.17</c:v>
                </c:pt>
                <c:pt idx="20">
                  <c:v>0.17500000000000004</c:v>
                </c:pt>
                <c:pt idx="21">
                  <c:v>0.18000000000000024</c:v>
                </c:pt>
                <c:pt idx="22">
                  <c:v>0.18500000000000025</c:v>
                </c:pt>
                <c:pt idx="23">
                  <c:v>0.19000000000000022</c:v>
                </c:pt>
                <c:pt idx="24">
                  <c:v>0.19500000000000026</c:v>
                </c:pt>
                <c:pt idx="25">
                  <c:v>0.2</c:v>
                </c:pt>
                <c:pt idx="26">
                  <c:v>0.20500000000000004</c:v>
                </c:pt>
                <c:pt idx="27">
                  <c:v>0.21000000000000021</c:v>
                </c:pt>
                <c:pt idx="28">
                  <c:v>0.21500000000000025</c:v>
                </c:pt>
                <c:pt idx="29">
                  <c:v>0.22000000000000022</c:v>
                </c:pt>
                <c:pt idx="30">
                  <c:v>0.22500000000000026</c:v>
                </c:pt>
                <c:pt idx="31">
                  <c:v>0.23</c:v>
                </c:pt>
                <c:pt idx="32">
                  <c:v>0.23500000000000001</c:v>
                </c:pt>
                <c:pt idx="33">
                  <c:v>0.24000000000000021</c:v>
                </c:pt>
                <c:pt idx="34">
                  <c:v>0.24500000000000025</c:v>
                </c:pt>
                <c:pt idx="35">
                  <c:v>0.25</c:v>
                </c:pt>
              </c:numCache>
            </c:numRef>
          </c:xVal>
          <c:yVal>
            <c:numRef>
              <c:f>CalibrationSummary!$I$28:$I$63</c:f>
              <c:numCache>
                <c:formatCode>0.000</c:formatCode>
                <c:ptCount val="36"/>
                <c:pt idx="0">
                  <c:v>1.0391646362451794</c:v>
                </c:pt>
                <c:pt idx="1">
                  <c:v>1.0212727963713077</c:v>
                </c:pt>
                <c:pt idx="2">
                  <c:v>1.0033809564974339</c:v>
                </c:pt>
                <c:pt idx="3">
                  <c:v>0.98548911662356065</c:v>
                </c:pt>
                <c:pt idx="4">
                  <c:v>0.96759727674968665</c:v>
                </c:pt>
                <c:pt idx="5">
                  <c:v>0.9497054368758141</c:v>
                </c:pt>
                <c:pt idx="6">
                  <c:v>0.93181359700193722</c:v>
                </c:pt>
                <c:pt idx="7">
                  <c:v>0.91392175712806534</c:v>
                </c:pt>
                <c:pt idx="8">
                  <c:v>0.89602991725419312</c:v>
                </c:pt>
                <c:pt idx="9">
                  <c:v>0.87813807738031768</c:v>
                </c:pt>
                <c:pt idx="10">
                  <c:v>0.8602462375064438</c:v>
                </c:pt>
                <c:pt idx="11">
                  <c:v>0.8423543976325687</c:v>
                </c:pt>
                <c:pt idx="12">
                  <c:v>0.82446255775869459</c:v>
                </c:pt>
                <c:pt idx="13">
                  <c:v>0.8065707178848206</c:v>
                </c:pt>
                <c:pt idx="14">
                  <c:v>0.78867887801094683</c:v>
                </c:pt>
                <c:pt idx="15">
                  <c:v>0.77078703813707361</c:v>
                </c:pt>
                <c:pt idx="16">
                  <c:v>0.75289519826320084</c:v>
                </c:pt>
                <c:pt idx="17">
                  <c:v>0.73500335838932562</c:v>
                </c:pt>
                <c:pt idx="18">
                  <c:v>0.71711151851545163</c:v>
                </c:pt>
                <c:pt idx="19">
                  <c:v>0.69921967864157952</c:v>
                </c:pt>
                <c:pt idx="20">
                  <c:v>0.68132783876770364</c:v>
                </c:pt>
                <c:pt idx="21">
                  <c:v>0.66343599889382965</c:v>
                </c:pt>
                <c:pt idx="22">
                  <c:v>0.64554415901995532</c:v>
                </c:pt>
                <c:pt idx="23">
                  <c:v>0.62765231914608233</c:v>
                </c:pt>
                <c:pt idx="24">
                  <c:v>0.60976047927220745</c:v>
                </c:pt>
                <c:pt idx="25">
                  <c:v>0.59186863939833434</c:v>
                </c:pt>
                <c:pt idx="26">
                  <c:v>0.59186863939833445</c:v>
                </c:pt>
                <c:pt idx="27">
                  <c:v>0.59186863939833445</c:v>
                </c:pt>
                <c:pt idx="28">
                  <c:v>0.59186863939833445</c:v>
                </c:pt>
                <c:pt idx="29">
                  <c:v>0.59186863939833445</c:v>
                </c:pt>
                <c:pt idx="30">
                  <c:v>0.59186863939833445</c:v>
                </c:pt>
                <c:pt idx="31">
                  <c:v>0.59186863939833445</c:v>
                </c:pt>
                <c:pt idx="32">
                  <c:v>0.59186863939833445</c:v>
                </c:pt>
                <c:pt idx="33">
                  <c:v>0.59186863939833445</c:v>
                </c:pt>
                <c:pt idx="34">
                  <c:v>0.59186863939833445</c:v>
                </c:pt>
                <c:pt idx="35">
                  <c:v>0.59186863939833445</c:v>
                </c:pt>
              </c:numCache>
            </c:numRef>
          </c:yVal>
        </c:ser>
        <c:ser>
          <c:idx val="0"/>
          <c:order val="1"/>
          <c:tx>
            <c:strRef>
              <c:f>CalibrationSummary!$G$232</c:f>
              <c:strCache>
                <c:ptCount val="1"/>
                <c:pt idx="0">
                  <c:v>Z1 - Gas/HP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xVal>
            <c:numRef>
              <c:f>CalibrationSummary!$F$232:$F$267</c:f>
              <c:numCache>
                <c:formatCode>0.000</c:formatCode>
                <c:ptCount val="36"/>
                <c:pt idx="0">
                  <c:v>7.5000000000000094E-2</c:v>
                </c:pt>
                <c:pt idx="1">
                  <c:v>8.000000000000014E-2</c:v>
                </c:pt>
                <c:pt idx="2">
                  <c:v>8.5000000000000048E-2</c:v>
                </c:pt>
                <c:pt idx="3">
                  <c:v>9.0000000000000066E-2</c:v>
                </c:pt>
                <c:pt idx="4">
                  <c:v>9.5000000000000154E-2</c:v>
                </c:pt>
                <c:pt idx="5">
                  <c:v>0.1</c:v>
                </c:pt>
                <c:pt idx="6">
                  <c:v>0.10500000000000002</c:v>
                </c:pt>
                <c:pt idx="7">
                  <c:v>0.1100000000000001</c:v>
                </c:pt>
                <c:pt idx="8">
                  <c:v>0.11500000000000012</c:v>
                </c:pt>
                <c:pt idx="9">
                  <c:v>0.12000000000000002</c:v>
                </c:pt>
                <c:pt idx="10">
                  <c:v>0.125</c:v>
                </c:pt>
                <c:pt idx="11">
                  <c:v>0.13</c:v>
                </c:pt>
                <c:pt idx="12">
                  <c:v>0.13500000000000001</c:v>
                </c:pt>
                <c:pt idx="13">
                  <c:v>0.14000000000000001</c:v>
                </c:pt>
                <c:pt idx="14">
                  <c:v>0.14500000000000021</c:v>
                </c:pt>
                <c:pt idx="15">
                  <c:v>0.15000000000000024</c:v>
                </c:pt>
                <c:pt idx="16">
                  <c:v>0.15500000000000028</c:v>
                </c:pt>
                <c:pt idx="17">
                  <c:v>0.16000000000000023</c:v>
                </c:pt>
                <c:pt idx="18">
                  <c:v>0.16500000000000026</c:v>
                </c:pt>
                <c:pt idx="19">
                  <c:v>0.17</c:v>
                </c:pt>
                <c:pt idx="20">
                  <c:v>0.17500000000000004</c:v>
                </c:pt>
                <c:pt idx="21">
                  <c:v>0.18000000000000024</c:v>
                </c:pt>
                <c:pt idx="22">
                  <c:v>0.18500000000000025</c:v>
                </c:pt>
                <c:pt idx="23">
                  <c:v>0.19000000000000022</c:v>
                </c:pt>
                <c:pt idx="24">
                  <c:v>0.19500000000000026</c:v>
                </c:pt>
                <c:pt idx="25">
                  <c:v>0.2</c:v>
                </c:pt>
                <c:pt idx="26">
                  <c:v>0.20500000000000004</c:v>
                </c:pt>
                <c:pt idx="27">
                  <c:v>0.21000000000000021</c:v>
                </c:pt>
                <c:pt idx="28">
                  <c:v>0.21500000000000025</c:v>
                </c:pt>
                <c:pt idx="29">
                  <c:v>0.22000000000000022</c:v>
                </c:pt>
                <c:pt idx="30">
                  <c:v>0.22500000000000026</c:v>
                </c:pt>
                <c:pt idx="31">
                  <c:v>0.23</c:v>
                </c:pt>
                <c:pt idx="32">
                  <c:v>0.23500000000000001</c:v>
                </c:pt>
                <c:pt idx="33">
                  <c:v>0.24000000000000021</c:v>
                </c:pt>
                <c:pt idx="34">
                  <c:v>0.24500000000000025</c:v>
                </c:pt>
                <c:pt idx="35">
                  <c:v>0.25</c:v>
                </c:pt>
              </c:numCache>
            </c:numRef>
          </c:xVal>
          <c:yVal>
            <c:numRef>
              <c:f>CalibrationSummary!$I$232:$I$267</c:f>
              <c:numCache>
                <c:formatCode>0.000</c:formatCode>
                <c:ptCount val="36"/>
                <c:pt idx="0">
                  <c:v>1.3303887258228901</c:v>
                </c:pt>
                <c:pt idx="1">
                  <c:v>1.307747581170966</c:v>
                </c:pt>
                <c:pt idx="2">
                  <c:v>1.2851064365190419</c:v>
                </c:pt>
                <c:pt idx="3">
                  <c:v>1.2624652918671178</c:v>
                </c:pt>
                <c:pt idx="4">
                  <c:v>1.2398241472151905</c:v>
                </c:pt>
                <c:pt idx="5">
                  <c:v>1.2171830025632713</c:v>
                </c:pt>
                <c:pt idx="6">
                  <c:v>1.194541857911348</c:v>
                </c:pt>
                <c:pt idx="7">
                  <c:v>1.1719007132594217</c:v>
                </c:pt>
                <c:pt idx="8">
                  <c:v>1.1492595686075024</c:v>
                </c:pt>
                <c:pt idx="9">
                  <c:v>1.1266184239555797</c:v>
                </c:pt>
                <c:pt idx="10">
                  <c:v>1.1039772793036529</c:v>
                </c:pt>
                <c:pt idx="11">
                  <c:v>1.0813361346517323</c:v>
                </c:pt>
                <c:pt idx="12">
                  <c:v>1.0586949899998055</c:v>
                </c:pt>
                <c:pt idx="13">
                  <c:v>1.036053845347882</c:v>
                </c:pt>
                <c:pt idx="14">
                  <c:v>1.0134127006959579</c:v>
                </c:pt>
                <c:pt idx="15">
                  <c:v>0.99077155604403544</c:v>
                </c:pt>
                <c:pt idx="16">
                  <c:v>0.96813041139211164</c:v>
                </c:pt>
                <c:pt idx="17">
                  <c:v>0.94548926674018763</c:v>
                </c:pt>
                <c:pt idx="18">
                  <c:v>0.92284812208826361</c:v>
                </c:pt>
                <c:pt idx="19">
                  <c:v>0.90020697743633959</c:v>
                </c:pt>
                <c:pt idx="20">
                  <c:v>0.87756583278441724</c:v>
                </c:pt>
                <c:pt idx="21">
                  <c:v>0.85492468813249345</c:v>
                </c:pt>
                <c:pt idx="22">
                  <c:v>0.83228354348056854</c:v>
                </c:pt>
                <c:pt idx="23">
                  <c:v>0.80964239882864497</c:v>
                </c:pt>
                <c:pt idx="24">
                  <c:v>0.78700125417672162</c:v>
                </c:pt>
                <c:pt idx="25">
                  <c:v>0.7643601095247976</c:v>
                </c:pt>
                <c:pt idx="26">
                  <c:v>0.7643601095247976</c:v>
                </c:pt>
                <c:pt idx="27">
                  <c:v>0.7643601095247976</c:v>
                </c:pt>
                <c:pt idx="28">
                  <c:v>0.7643601095247976</c:v>
                </c:pt>
                <c:pt idx="29">
                  <c:v>0.7643601095247976</c:v>
                </c:pt>
                <c:pt idx="30">
                  <c:v>0.7643601095247976</c:v>
                </c:pt>
                <c:pt idx="31">
                  <c:v>0.7643601095247976</c:v>
                </c:pt>
                <c:pt idx="32">
                  <c:v>0.7643601095247976</c:v>
                </c:pt>
                <c:pt idx="33">
                  <c:v>0.7643601095247976</c:v>
                </c:pt>
                <c:pt idx="34">
                  <c:v>0.7643601095247976</c:v>
                </c:pt>
                <c:pt idx="35">
                  <c:v>0.7643601095247976</c:v>
                </c:pt>
              </c:numCache>
            </c:numRef>
          </c:yVal>
        </c:ser>
        <c:axId val="75305728"/>
        <c:axId val="75307264"/>
      </c:scatterChart>
      <c:valAx>
        <c:axId val="75305728"/>
        <c:scaling>
          <c:orientation val="minMax"/>
        </c:scaling>
        <c:axPos val="b"/>
        <c:numFmt formatCode="0.00" sourceLinked="0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75307264"/>
        <c:crosses val="autoZero"/>
        <c:crossBetween val="midCat"/>
      </c:valAx>
      <c:valAx>
        <c:axId val="75307264"/>
        <c:scaling>
          <c:orientation val="minMax"/>
          <c:max val="1.4"/>
          <c:min val="0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75305728"/>
        <c:crosses val="autoZero"/>
        <c:crossBetween val="midCat"/>
        <c:majorUnit val="0.25"/>
      </c:valAx>
    </c:plotArea>
    <c:legend>
      <c:legendPos val="r"/>
      <c:layout>
        <c:manualLayout>
          <c:xMode val="edge"/>
          <c:yMode val="edge"/>
          <c:x val="0.14864595692661708"/>
          <c:y val="0.46116087948022888"/>
          <c:w val="0.36028781505051632"/>
          <c:h val="0.18628888602039551"/>
        </c:manualLayout>
      </c:layout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26EAA-E1EF-4745-8652-8197F26977B0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6FA83-C792-4478-8E4F-08B222C66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6FA83-C792-4478-8E4F-08B222C66BA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ED9B9-B752-4470-934E-9BBE8E2D417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3793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ED9B9-B752-4470-934E-9BBE8E2D417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3137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3DCC-75F9-4B72-B63D-25A779C8AAA3}" type="datetime1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1BF3-CD0B-4098-8733-656D46033AEF}" type="datetime1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B776-B379-4E56-AE40-A0C8EF55693C}" type="datetime1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74B9-C20B-446F-8FD0-433707B20555}" type="datetime1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8F23-FA95-4346-98AC-1CBFD5BBA368}" type="datetime1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05D6-C862-4C19-9724-867B0B22D30E}" type="datetime1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055F-CEFF-45B1-BB5B-7681D2A5B919}" type="datetime1">
              <a:rPr lang="en-US" smtClean="0"/>
              <a:pPr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89F2-06A5-4375-8C8A-02E9DCAEB791}" type="datetime1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1D15-5520-497B-99D9-C6BE7EB9F340}" type="datetime1">
              <a:rPr lang="en-US" smtClean="0"/>
              <a:pPr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F6B9-CCD1-48DD-88DF-D75D0E94B94A}" type="datetime1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2CAD-06A9-4F24-AD0A-AE436CA7CE44}" type="datetime1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6BD2C-438E-4F29-A510-2F4C714AF595}" type="datetime1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BC7B4-8417-44B3-8313-663964F3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Towards Better Savings Estimates for HVAC and Weatherization Measures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Regional Technical Forum</a:t>
            </a:r>
          </a:p>
          <a:p>
            <a:r>
              <a:rPr lang="en-US" dirty="0" smtClean="0"/>
              <a:t>September 16, 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Where we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version of SEEM </a:t>
            </a:r>
            <a:r>
              <a:rPr lang="en-US" dirty="0" smtClean="0">
                <a:sym typeface="Wingdings" pitchFamily="2" charset="2"/>
              </a:rPr>
              <a:t> improved engineering model</a:t>
            </a:r>
            <a:endParaRPr lang="en-US" dirty="0" smtClean="0"/>
          </a:p>
          <a:p>
            <a:pPr lvl="1"/>
            <a:r>
              <a:rPr lang="en-US" dirty="0" smtClean="0"/>
              <a:t>Air infiltration</a:t>
            </a:r>
          </a:p>
          <a:p>
            <a:pPr lvl="1"/>
            <a:r>
              <a:rPr lang="en-US" dirty="0" smtClean="0"/>
              <a:t>Floor and ducts interaction</a:t>
            </a:r>
          </a:p>
          <a:p>
            <a:r>
              <a:rPr lang="en-US" dirty="0" smtClean="0"/>
              <a:t>Previous calibration did not focus on the grid impact</a:t>
            </a:r>
          </a:p>
          <a:p>
            <a:r>
              <a:rPr lang="en-US" dirty="0" smtClean="0"/>
              <a:t>Used last measure in (LMI) and assumed installation of all measures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8600"/>
            <a:ext cx="1819361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8458200" y="914400"/>
            <a:ext cx="228600" cy="228600"/>
          </a:xfrm>
          <a:prstGeom prst="ellipse">
            <a:avLst/>
          </a:prstGeom>
          <a:solidFill>
            <a:srgbClr val="C00000">
              <a:alpha val="25098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Address Total Heating Energy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1"/>
                </a:solidFill>
              </a:rPr>
              <a:t>2012 – June 2014</a:t>
            </a:r>
          </a:p>
          <a:p>
            <a:pPr>
              <a:lnSpc>
                <a:spcPct val="120000"/>
              </a:lnSpc>
            </a:pPr>
            <a:r>
              <a:rPr lang="en-US" sz="3100" dirty="0" smtClean="0"/>
              <a:t>Focus on houses where we have a good estimate of heating use (“clean heating signature”)</a:t>
            </a:r>
          </a:p>
          <a:p>
            <a:pPr>
              <a:lnSpc>
                <a:spcPct val="120000"/>
              </a:lnSpc>
            </a:pPr>
            <a:r>
              <a:rPr lang="en-US" sz="3100" dirty="0" smtClean="0"/>
              <a:t>Compare data from houses in the real world to similar houses coming out of SEEM</a:t>
            </a:r>
          </a:p>
          <a:p>
            <a:pPr>
              <a:lnSpc>
                <a:spcPct val="120000"/>
              </a:lnSpc>
            </a:pPr>
            <a:r>
              <a:rPr lang="en-US" sz="3100" dirty="0" smtClean="0"/>
              <a:t>The difference between these can inform other results for which we don’t have billing data</a:t>
            </a:r>
          </a:p>
          <a:p>
            <a:pPr>
              <a:lnSpc>
                <a:spcPct val="120000"/>
              </a:lnSpc>
            </a:pPr>
            <a:r>
              <a:rPr lang="en-US" sz="3100" dirty="0" smtClean="0"/>
              <a:t>Phase I-calibrated SEEM estimates should align simulated results with billing data (</a:t>
            </a:r>
            <a:r>
              <a:rPr lang="en-US" sz="3100" b="1" dirty="0" smtClean="0"/>
              <a:t>on average</a:t>
            </a:r>
            <a:r>
              <a:rPr lang="en-US" sz="3100" dirty="0" smtClean="0"/>
              <a:t>) for “clean” homes</a:t>
            </a:r>
            <a:endParaRPr lang="en-US" sz="31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8600"/>
            <a:ext cx="1819361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8153400" y="762000"/>
            <a:ext cx="304800" cy="304800"/>
          </a:xfrm>
          <a:prstGeom prst="ellipse">
            <a:avLst/>
          </a:prstGeom>
          <a:solidFill>
            <a:srgbClr val="C00000">
              <a:alpha val="25098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153400" cy="440495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i="1" dirty="0" smtClean="0"/>
              <a:t>Increase</a:t>
            </a:r>
            <a:r>
              <a:rPr lang="en-US" sz="2400" dirty="0" smtClean="0"/>
              <a:t> SEEM for efficient homes and </a:t>
            </a:r>
            <a:r>
              <a:rPr lang="en-US" sz="2400" i="1" dirty="0" smtClean="0"/>
              <a:t>decrease</a:t>
            </a:r>
            <a:r>
              <a:rPr lang="en-US" sz="2400" dirty="0" smtClean="0"/>
              <a:t> for inefficient homes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Calibration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B4ED-D819-4F1D-9E10-B330257724FE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03301302"/>
              </p:ext>
            </p:extLst>
          </p:nvPr>
        </p:nvGraphicFramePr>
        <p:xfrm>
          <a:off x="2209800" y="2667000"/>
          <a:ext cx="4114799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38400" y="2438400"/>
            <a:ext cx="44196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Phase I:  Adjustment </a:t>
            </a:r>
            <a:r>
              <a:rPr lang="en-US" sz="1400" b="1" dirty="0"/>
              <a:t>F</a:t>
            </a:r>
            <a:r>
              <a:rPr lang="en-US" sz="1400" b="1" dirty="0" smtClean="0"/>
              <a:t>actor </a:t>
            </a:r>
            <a:r>
              <a:rPr lang="en-US" sz="1400" b="1" dirty="0" err="1" smtClean="0"/>
              <a:t>vs</a:t>
            </a:r>
            <a:r>
              <a:rPr lang="en-US" sz="1400" b="1" dirty="0" smtClean="0"/>
              <a:t> Efficiency of Envelope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00095" y="5867400"/>
            <a:ext cx="4572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Uo</a:t>
            </a:r>
            <a:endParaRPr lang="en-US" sz="1400" b="1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8600"/>
            <a:ext cx="1819361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al 11"/>
          <p:cNvSpPr/>
          <p:nvPr/>
        </p:nvSpPr>
        <p:spPr>
          <a:xfrm>
            <a:off x="8153400" y="762000"/>
            <a:ext cx="304800" cy="304800"/>
          </a:xfrm>
          <a:prstGeom prst="ellipse">
            <a:avLst/>
          </a:prstGeom>
          <a:solidFill>
            <a:srgbClr val="C00000">
              <a:alpha val="25098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0" y="6093023"/>
            <a:ext cx="1237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More Efficient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0" y="6093023"/>
            <a:ext cx="1141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Less Efficient</a:t>
            </a:r>
            <a:endParaRPr lang="en-US" sz="1400" b="1" dirty="0">
              <a:solidFill>
                <a:srgbClr val="00B05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581400" y="6246911"/>
            <a:ext cx="1600200" cy="0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6840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Impact on the Grid: Adjustment for Electric Heating Energy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1"/>
                </a:solidFill>
              </a:rPr>
              <a:t>May 2013 – June 2013</a:t>
            </a:r>
          </a:p>
          <a:p>
            <a:r>
              <a:rPr lang="en-US" dirty="0" smtClean="0"/>
              <a:t>To focus on savings on the grid, we need to adjust for savings related to off-grid heat (ex: wood or gas)</a:t>
            </a:r>
          </a:p>
          <a:p>
            <a:pPr marL="742950" lvl="2" indent="-342900"/>
            <a:r>
              <a:rPr lang="en-US" dirty="0" smtClean="0"/>
              <a:t>Off-grid fuels okay, but must have permanent electric heat too</a:t>
            </a:r>
          </a:p>
          <a:p>
            <a:r>
              <a:rPr lang="en-US" dirty="0" smtClean="0"/>
              <a:t>Run another regression analysis to </a:t>
            </a:r>
            <a:r>
              <a:rPr lang="en-US" i="1" dirty="0" smtClean="0"/>
              <a:t>estimate</a:t>
            </a:r>
            <a:r>
              <a:rPr lang="en-US" dirty="0" smtClean="0"/>
              <a:t> how high gas or wood heat affects electric heating energy</a:t>
            </a:r>
          </a:p>
          <a:p>
            <a:pPr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Calibration Results: </a:t>
            </a:r>
            <a:r>
              <a:rPr lang="en-US" dirty="0" smtClean="0"/>
              <a:t>Expect to see about 83% of Phase-I kWh on the grid.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8600"/>
            <a:ext cx="1819361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7772400" y="685800"/>
            <a:ext cx="304800" cy="304800"/>
          </a:xfrm>
          <a:prstGeom prst="ellipse">
            <a:avLst/>
          </a:prstGeom>
          <a:solidFill>
            <a:srgbClr val="C00000">
              <a:alpha val="25098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our Journey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2864"/>
            <a:ext cx="8077199" cy="541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24600" y="5029200"/>
            <a:ext cx="1655005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Start: Old SEEM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3048000"/>
            <a:ext cx="1536318" cy="11079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Phase I:</a:t>
            </a:r>
          </a:p>
          <a:p>
            <a:pPr algn="ctr"/>
            <a:r>
              <a:rPr lang="en-US" sz="1200" dirty="0" smtClean="0"/>
              <a:t>2012 – May 2013 (SF)</a:t>
            </a:r>
          </a:p>
          <a:p>
            <a:pPr algn="ctr"/>
            <a:r>
              <a:rPr lang="en-US" sz="1200" dirty="0" smtClean="0"/>
              <a:t>Dec 2013 (SF)</a:t>
            </a:r>
          </a:p>
          <a:p>
            <a:pPr algn="ctr"/>
            <a:r>
              <a:rPr lang="en-US" sz="1200" dirty="0" smtClean="0"/>
              <a:t>Mar 2014 (SF, NC)</a:t>
            </a:r>
          </a:p>
          <a:p>
            <a:pPr algn="ctr"/>
            <a:r>
              <a:rPr lang="en-US" sz="1200" dirty="0" smtClean="0"/>
              <a:t>Jun 2014 (MH)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4191000"/>
            <a:ext cx="1799210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Phase II:</a:t>
            </a:r>
          </a:p>
          <a:p>
            <a:pPr algn="ctr"/>
            <a:r>
              <a:rPr lang="en-US" sz="1200" dirty="0" smtClean="0"/>
              <a:t>May 2013 – Sep 2013 (SF)</a:t>
            </a:r>
          </a:p>
          <a:p>
            <a:pPr algn="ctr"/>
            <a:r>
              <a:rPr lang="en-US" sz="1200" dirty="0" smtClean="0"/>
              <a:t>Jun 2014 (SF and MH)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1828800"/>
            <a:ext cx="185409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Are we there yet?</a:t>
            </a:r>
            <a:endParaRPr lang="en-US" dirty="0"/>
          </a:p>
        </p:txBody>
      </p:sp>
      <p:sp>
        <p:nvSpPr>
          <p:cNvPr id="20" name="&quot;No&quot; Symbol 19"/>
          <p:cNvSpPr/>
          <p:nvPr/>
        </p:nvSpPr>
        <p:spPr>
          <a:xfrm>
            <a:off x="6781800" y="4876800"/>
            <a:ext cx="762000" cy="762000"/>
          </a:xfrm>
          <a:prstGeom prst="noSmoking">
            <a:avLst>
              <a:gd name="adj" fmla="val 6279"/>
            </a:avLst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Smiley Face 20"/>
          <p:cNvSpPr/>
          <p:nvPr/>
        </p:nvSpPr>
        <p:spPr>
          <a:xfrm>
            <a:off x="5334000" y="28194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iley Face 21"/>
          <p:cNvSpPr/>
          <p:nvPr/>
        </p:nvSpPr>
        <p:spPr>
          <a:xfrm>
            <a:off x="2971800" y="39624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344624" y="2590800"/>
            <a:ext cx="1617751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Option 3:</a:t>
            </a:r>
          </a:p>
          <a:p>
            <a:pPr algn="ctr"/>
            <a:r>
              <a:rPr lang="en-US" sz="1200" dirty="0" smtClean="0"/>
              <a:t>Oct 2013 and Jun 2014</a:t>
            </a:r>
            <a:endParaRPr lang="en-US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Addressing Measure Interactions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1"/>
                </a:solidFill>
              </a:rPr>
              <a:t>October 2013 – June 2014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Analyzed several different approaches for addressing the interaction between measures and ended on the third option presented (hence “Option 3”)</a:t>
            </a:r>
          </a:p>
          <a:p>
            <a:r>
              <a:rPr lang="en-US" dirty="0" smtClean="0"/>
              <a:t>A way to distribute savings amongst interactive measures without knowing what is already in the house or what might be installed down the road</a:t>
            </a:r>
          </a:p>
          <a:p>
            <a:r>
              <a:rPr lang="en-US" dirty="0" smtClean="0"/>
              <a:t>Program easing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8600"/>
            <a:ext cx="1819361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7391400" y="533400"/>
            <a:ext cx="304800" cy="304800"/>
          </a:xfrm>
          <a:prstGeom prst="ellipse">
            <a:avLst/>
          </a:prstGeom>
          <a:solidFill>
            <a:srgbClr val="C00000">
              <a:alpha val="25098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2864"/>
            <a:ext cx="8077199" cy="541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24600" y="5029200"/>
            <a:ext cx="1655005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Start: Old SEEM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3048000"/>
            <a:ext cx="1536318" cy="11079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Phase I:</a:t>
            </a:r>
          </a:p>
          <a:p>
            <a:pPr algn="ctr"/>
            <a:r>
              <a:rPr lang="en-US" sz="1200" dirty="0" smtClean="0"/>
              <a:t>2012 – May 2013 (SF)</a:t>
            </a:r>
          </a:p>
          <a:p>
            <a:pPr algn="ctr"/>
            <a:r>
              <a:rPr lang="en-US" sz="1200" dirty="0" smtClean="0"/>
              <a:t>Dec 2013 (SF)</a:t>
            </a:r>
          </a:p>
          <a:p>
            <a:pPr algn="ctr"/>
            <a:r>
              <a:rPr lang="en-US" sz="1200" dirty="0" smtClean="0"/>
              <a:t>Mar 2014 (SF, NC)</a:t>
            </a:r>
          </a:p>
          <a:p>
            <a:pPr algn="ctr"/>
            <a:r>
              <a:rPr lang="en-US" sz="1200" dirty="0" smtClean="0"/>
              <a:t>Jun 2014 (MH)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4191000"/>
            <a:ext cx="1799210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Phase II:</a:t>
            </a:r>
          </a:p>
          <a:p>
            <a:pPr algn="ctr"/>
            <a:r>
              <a:rPr lang="en-US" sz="1200" dirty="0" smtClean="0"/>
              <a:t>May 2013 – Sep 2013 (SF)</a:t>
            </a:r>
          </a:p>
          <a:p>
            <a:pPr algn="ctr"/>
            <a:r>
              <a:rPr lang="en-US" sz="1200" dirty="0" smtClean="0"/>
              <a:t>Jun 2014 (SF and MH)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44624" y="2590800"/>
            <a:ext cx="1617751" cy="5539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Option 3:</a:t>
            </a:r>
          </a:p>
          <a:p>
            <a:pPr algn="ctr"/>
            <a:r>
              <a:rPr lang="en-US" sz="1200" dirty="0" smtClean="0"/>
              <a:t>Oct 2013 and Jun 2014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1828800"/>
            <a:ext cx="185409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Are we there yet?</a:t>
            </a:r>
            <a:endParaRPr lang="en-US" dirty="0"/>
          </a:p>
        </p:txBody>
      </p:sp>
      <p:sp>
        <p:nvSpPr>
          <p:cNvPr id="20" name="&quot;No&quot; Symbol 19"/>
          <p:cNvSpPr/>
          <p:nvPr/>
        </p:nvSpPr>
        <p:spPr>
          <a:xfrm>
            <a:off x="6781800" y="4876800"/>
            <a:ext cx="762000" cy="762000"/>
          </a:xfrm>
          <a:prstGeom prst="noSmoking">
            <a:avLst>
              <a:gd name="adj" fmla="val 6279"/>
            </a:avLst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Smiley Face 20"/>
          <p:cNvSpPr/>
          <p:nvPr/>
        </p:nvSpPr>
        <p:spPr>
          <a:xfrm>
            <a:off x="5334000" y="28194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iley Face 21"/>
          <p:cNvSpPr/>
          <p:nvPr/>
        </p:nvSpPr>
        <p:spPr>
          <a:xfrm>
            <a:off x="2971800" y="39624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2209800" y="24384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Implementing these RTF decisions (Phase I, Phase II, and Option 3) for single family weatherization and HVAC measures to come up with new savings</a:t>
            </a:r>
          </a:p>
          <a:p>
            <a:endParaRPr lang="en-US" sz="3000" dirty="0" smtClean="0"/>
          </a:p>
          <a:p>
            <a:r>
              <a:rPr lang="en-US" sz="3000" dirty="0" smtClean="0"/>
              <a:t>RTF asked for more analysis in a few specific areas before making a decision on the proposed measures </a:t>
            </a:r>
            <a:r>
              <a:rPr lang="en-US" sz="3000" dirty="0" smtClean="0">
                <a:sym typeface="Wingdings" pitchFamily="2" charset="2"/>
              </a:rPr>
              <a:t> Results presented at Sept Meeting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8600"/>
            <a:ext cx="1819361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7239000" y="381000"/>
            <a:ext cx="228600" cy="228600"/>
          </a:xfrm>
          <a:prstGeom prst="ellipse">
            <a:avLst/>
          </a:prstGeom>
          <a:solidFill>
            <a:srgbClr val="C00000">
              <a:alpha val="25098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of September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RTF adopted the updated savings and costs for single family weatherization UES measures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Asked for Contract Analysts to add measure identifiers to heat pump conversion measures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Different measures depending on what level of insulation is already in the house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Will come back to RTF with the these measure identifiers for consideration of HVAC UES measures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Next Journey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impact of these changes on programs is </a:t>
            </a:r>
            <a:r>
              <a:rPr lang="en-US" dirty="0" smtClean="0"/>
              <a:t>significant</a:t>
            </a:r>
          </a:p>
          <a:p>
            <a:r>
              <a:rPr lang="en-US" dirty="0" smtClean="0"/>
              <a:t>Staff are here to help answer questions that come our way</a:t>
            </a:r>
          </a:p>
          <a:p>
            <a:r>
              <a:rPr lang="en-US" dirty="0" smtClean="0"/>
              <a:t>Thinking through a communications plan to inform implementers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Questions </a:t>
            </a:r>
            <a:r>
              <a:rPr lang="en-US" b="1" dirty="0" smtClean="0"/>
              <a:t>for the PAC</a:t>
            </a:r>
            <a:endParaRPr lang="en-US" dirty="0" smtClean="0"/>
          </a:p>
          <a:p>
            <a:r>
              <a:rPr lang="en-US" dirty="0" smtClean="0"/>
              <a:t>Is there more we (Jenn and Charlie) should be doing?</a:t>
            </a:r>
          </a:p>
          <a:p>
            <a:r>
              <a:rPr lang="en-US" dirty="0" smtClean="0"/>
              <a:t>What is the role of the PAC in helping to convey the message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 description of SEEM</a:t>
            </a:r>
          </a:p>
          <a:p>
            <a:r>
              <a:rPr lang="en-US" dirty="0" smtClean="0"/>
              <a:t>Role of the recent calibration</a:t>
            </a:r>
          </a:p>
          <a:p>
            <a:r>
              <a:rPr lang="en-US" dirty="0" smtClean="0"/>
              <a:t>Our path and the decisions we made</a:t>
            </a:r>
          </a:p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SEEM?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SEEM is a </a:t>
            </a:r>
            <a:r>
              <a:rPr lang="en-US" b="1" u="sng" dirty="0" smtClean="0"/>
              <a:t>simulation model </a:t>
            </a:r>
            <a:r>
              <a:rPr lang="en-US" dirty="0" smtClean="0"/>
              <a:t>used to give us a sense of what is going on in a building based off the physics of heat transfer and other engineering basics.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the real world houses and people are different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calibration helps us use the model to more accurately reflect what might happen </a:t>
            </a:r>
            <a:r>
              <a:rPr lang="en-US" b="1" dirty="0" smtClean="0"/>
              <a:t>on average </a:t>
            </a:r>
            <a:r>
              <a:rPr lang="en-US" dirty="0" smtClean="0"/>
              <a:t>with real houses and real people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8" name="Picture 4" descr="http://1.bp.blogspot.com/-gj2aFY9u6hE/UomzaUt4ghI/AAAAAAAAB2M/mtIpsfNlDXc/s1600/iStock_000020982809_Medi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514600"/>
            <a:ext cx="2853933" cy="1905000"/>
          </a:xfrm>
          <a:prstGeom prst="rect">
            <a:avLst/>
          </a:prstGeom>
          <a:noFill/>
        </p:spPr>
      </p:pic>
      <p:pic>
        <p:nvPicPr>
          <p:cNvPr id="1032" name="Picture 8" descr="http://my3tartlets.files.wordpress.com/2011/07/living-room-at-5.jpg?w=300&amp;h=2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2514600"/>
            <a:ext cx="2857500" cy="1905000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>
            <a:off x="3962400" y="3505200"/>
            <a:ext cx="12192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the Model Gets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Temperature of House: </a:t>
            </a:r>
          </a:p>
          <a:p>
            <a:pPr lvl="1"/>
            <a:r>
              <a:rPr lang="en-US" dirty="0" smtClean="0"/>
              <a:t>This can be difficult to get in a reliable way, but it is a critical input</a:t>
            </a:r>
          </a:p>
          <a:p>
            <a:r>
              <a:rPr lang="en-US" b="1" dirty="0" smtClean="0"/>
              <a:t>Internal gains:</a:t>
            </a:r>
          </a:p>
          <a:p>
            <a:pPr lvl="1"/>
            <a:r>
              <a:rPr lang="en-US" dirty="0" smtClean="0"/>
              <a:t>Lighting, warm bodies, other equipment, etc.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1524000"/>
            <a:ext cx="2438400" cy="5065752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Model parameters</a:t>
            </a:r>
          </a:p>
          <a:p>
            <a:endParaRPr lang="en-US" sz="2000" dirty="0"/>
          </a:p>
          <a:p>
            <a:r>
              <a:rPr lang="en-US" sz="2000" dirty="0" smtClean="0"/>
              <a:t>Location/weather</a:t>
            </a:r>
          </a:p>
          <a:p>
            <a:r>
              <a:rPr lang="en-US" sz="2000" dirty="0" smtClean="0"/>
              <a:t>Floor area</a:t>
            </a:r>
          </a:p>
          <a:p>
            <a:r>
              <a:rPr lang="en-US" sz="2000" dirty="0" smtClean="0"/>
              <a:t>Foundation </a:t>
            </a:r>
          </a:p>
          <a:p>
            <a:r>
              <a:rPr lang="en-US" sz="2000" dirty="0" smtClean="0"/>
              <a:t>Heating equipment</a:t>
            </a:r>
          </a:p>
          <a:p>
            <a:r>
              <a:rPr lang="en-US" sz="2000" dirty="0" smtClean="0"/>
              <a:t>Duct tightness</a:t>
            </a:r>
          </a:p>
          <a:p>
            <a:r>
              <a:rPr lang="en-US" sz="2000" dirty="0" smtClean="0"/>
              <a:t>Attic R</a:t>
            </a:r>
          </a:p>
          <a:p>
            <a:r>
              <a:rPr lang="en-US" sz="2000" dirty="0" smtClean="0"/>
              <a:t>Wall R</a:t>
            </a:r>
          </a:p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⋮</a:t>
            </a:r>
            <a:endParaRPr lang="en-US" sz="2000" dirty="0" smtClean="0"/>
          </a:p>
          <a:p>
            <a:r>
              <a:rPr lang="en-US" sz="2000" dirty="0" smtClean="0"/>
              <a:t>Thermostat setting</a:t>
            </a:r>
          </a:p>
          <a:p>
            <a:r>
              <a:rPr lang="en-US" sz="2000" dirty="0" smtClean="0"/>
              <a:t>Internal gains</a:t>
            </a:r>
          </a:p>
          <a:p>
            <a:r>
              <a:rPr lang="en-US" sz="2000" dirty="0" smtClean="0"/>
              <a:t>Behavior</a:t>
            </a:r>
          </a:p>
          <a:p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⋮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2194501"/>
            <a:ext cx="1447800" cy="1938992"/>
          </a:xfrm>
          <a:prstGeom prst="rect">
            <a:avLst/>
          </a:prstGeom>
          <a:solidFill>
            <a:schemeClr val="bg1">
              <a:alpha val="72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Some things pretty well-known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4657487"/>
            <a:ext cx="1143000" cy="1304806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Others not so much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638800" y="2838093"/>
            <a:ext cx="838200" cy="2208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634990" y="2914293"/>
            <a:ext cx="8382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715000" y="4572000"/>
            <a:ext cx="685800" cy="323494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638800" y="2990493"/>
            <a:ext cx="838200" cy="457200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15000" y="5047893"/>
            <a:ext cx="762000" cy="66710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15000" y="4997889"/>
            <a:ext cx="685800" cy="33611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0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This Isn’t our First Calibration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A7EE-FC65-42D7-8B2B-C56DF70FF7F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0083196"/>
              </p:ext>
            </p:extLst>
          </p:nvPr>
        </p:nvGraphicFramePr>
        <p:xfrm>
          <a:off x="304799" y="990600"/>
          <a:ext cx="8610601" cy="5257801"/>
        </p:xfrm>
        <a:graphic>
          <a:graphicData uri="http://schemas.openxmlformats.org/drawingml/2006/table">
            <a:tbl>
              <a:tblPr/>
              <a:tblGrid>
                <a:gridCol w="887991"/>
                <a:gridCol w="1430247"/>
                <a:gridCol w="1091793"/>
                <a:gridCol w="1561263"/>
                <a:gridCol w="3639307"/>
              </a:tblGrid>
              <a:tr h="6520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RTF Decision Summary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Housing Type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T-stat Results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Sources Used in Calibration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921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Nov-2009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SEEM 92 model is calibrated.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Single Family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HP &amp; Gas FAF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70°F Day ; 64°F Night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Electric FAF and Zonal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66°F Day &amp; Night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None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1. Res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Const. Billing Analysis (RLW 2007)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SGC Metered Data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NEEA Heat Pump Study (2005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  <a:p>
                      <a:pPr marL="169863" indent="0" algn="l" fontAlgn="ctr">
                        <a:buNone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Note: Very limited representation of Zones 2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&amp; 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Apr-2011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SEEM 93 model is calibrated. 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implicit decision)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Single Family with GSHP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70°F Day ; 64°F Night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Missoula GSHP Study (1996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Dec-2011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 updated 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SEEM94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model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Single Family,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Manufactured Home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0"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Ecotope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updated SEEM code to model the physics of the house infiltration, rather than rely on a constant stipulated infiltration rate input in previous versions of SEEM.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Dec-2011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SEEM 94 model is calibrated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Manufactured Home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69.4°F Day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61.6°F Night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NEEM 2006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NEEA Heat Pump Study (2005)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MAP 1995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4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RCDP (manufactured homes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Sep-2012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SEEM 94 model is calibrated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Multifamily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Walk-up and Corridor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68°F Day&amp; Night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Townhouses</a:t>
                      </a:r>
                      <a:br>
                        <a:rPr lang="en-US" sz="1200" b="0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66°F Day &amp; Night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Multifamily MCS (SBW 1994)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MF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Wx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Impact Evaluation for PSE (SBW 2011)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New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Multifamly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Building Analysis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Ecotope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2009)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4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ARRA Verification for King County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Ecotope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2010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8909" marR="8909" marT="8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217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 smtClean="0"/>
              <a:t>Why Do Another SEEM Calibration?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We have a new, robust data set in the Residential Building Stock Assessment (RBSA)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Survey </a:t>
            </a:r>
            <a:r>
              <a:rPr lang="en-US" dirty="0"/>
              <a:t>of </a:t>
            </a:r>
            <a:r>
              <a:rPr lang="en-US" b="1" dirty="0"/>
              <a:t>1404</a:t>
            </a:r>
            <a:r>
              <a:rPr lang="en-US" dirty="0"/>
              <a:t> homes in WA, OR, ID, </a:t>
            </a:r>
            <a:r>
              <a:rPr lang="en-US" dirty="0" smtClean="0"/>
              <a:t>MT</a:t>
            </a:r>
          </a:p>
          <a:p>
            <a:r>
              <a:rPr lang="en-US" dirty="0" smtClean="0"/>
              <a:t>Physical building characteristics  </a:t>
            </a:r>
          </a:p>
          <a:p>
            <a:r>
              <a:rPr lang="en-US" dirty="0" smtClean="0"/>
              <a:t>Site-level billing data summaries</a:t>
            </a:r>
          </a:p>
          <a:p>
            <a:r>
              <a:rPr lang="en-US" dirty="0" smtClean="0"/>
              <a:t>Occupant interview data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B4ED-D819-4F1D-9E10-B330257724F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361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Journey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C7B4-8417-44B3-8313-663964F391D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2864"/>
            <a:ext cx="8077199" cy="541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24600" y="5029200"/>
            <a:ext cx="165500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Start: Old SEEM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3048000"/>
            <a:ext cx="1536318" cy="110799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Phase I:</a:t>
            </a:r>
          </a:p>
          <a:p>
            <a:pPr algn="ctr"/>
            <a:r>
              <a:rPr lang="en-US" sz="1200" dirty="0" smtClean="0"/>
              <a:t>2012 – May 2013 (SF)</a:t>
            </a:r>
          </a:p>
          <a:p>
            <a:pPr algn="ctr"/>
            <a:r>
              <a:rPr lang="en-US" sz="1200" dirty="0" smtClean="0"/>
              <a:t>Dec 2013 (SF)</a:t>
            </a:r>
          </a:p>
          <a:p>
            <a:pPr algn="ctr"/>
            <a:r>
              <a:rPr lang="en-US" sz="1200" dirty="0" smtClean="0"/>
              <a:t>Mar 2014 (SF, NC)</a:t>
            </a:r>
          </a:p>
          <a:p>
            <a:pPr algn="ctr"/>
            <a:r>
              <a:rPr lang="en-US" sz="1200" dirty="0" smtClean="0"/>
              <a:t>Jun 2014 (MH)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4191000"/>
            <a:ext cx="1799210" cy="7386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Phase II:</a:t>
            </a:r>
          </a:p>
          <a:p>
            <a:pPr algn="ctr"/>
            <a:r>
              <a:rPr lang="en-US" sz="1200" dirty="0" smtClean="0"/>
              <a:t>May 2013 – Sep 2013 (SF)</a:t>
            </a:r>
          </a:p>
          <a:p>
            <a:pPr algn="ctr"/>
            <a:r>
              <a:rPr lang="en-US" sz="1200" dirty="0" smtClean="0"/>
              <a:t>Jun 2014 (SF and MH)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1828800"/>
            <a:ext cx="185409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Are we there yet?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44624" y="2590800"/>
            <a:ext cx="1617751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Option 3:</a:t>
            </a:r>
          </a:p>
          <a:p>
            <a:pPr algn="ctr"/>
            <a:r>
              <a:rPr lang="en-US" sz="1200" dirty="0" smtClean="0"/>
              <a:t>Oct 2013 and Jun 2014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our Journey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1904999"/>
          </a:xfrm>
        </p:spPr>
        <p:txBody>
          <a:bodyPr>
            <a:normAutofit fontScale="850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 smtClean="0"/>
              <a:t>Basic idea: </a:t>
            </a:r>
            <a:r>
              <a:rPr lang="en-US" dirty="0" smtClean="0"/>
              <a:t> Based on a sample of audited homes, identify and estimate systematic differences between </a:t>
            </a:r>
            <a:r>
              <a:rPr lang="en-US" u="sng" dirty="0" smtClean="0"/>
              <a:t>SEEM-based</a:t>
            </a:r>
            <a:r>
              <a:rPr lang="en-US" dirty="0" smtClean="0"/>
              <a:t> and </a:t>
            </a:r>
            <a:r>
              <a:rPr lang="en-US" u="sng" dirty="0" smtClean="0"/>
              <a:t>bill-based</a:t>
            </a:r>
            <a:r>
              <a:rPr lang="en-US" dirty="0" smtClean="0"/>
              <a:t> </a:t>
            </a:r>
            <a:r>
              <a:rPr lang="en-US" dirty="0"/>
              <a:t>heating energy </a:t>
            </a:r>
            <a:r>
              <a:rPr lang="en-US" dirty="0" smtClean="0"/>
              <a:t>estimates.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The RTF Process: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B4ED-D819-4F1D-9E10-B330257724F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1338" y="3340656"/>
            <a:ext cx="7772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Phase </a:t>
            </a:r>
            <a:r>
              <a:rPr lang="en-US" sz="2400" b="1" i="1" dirty="0"/>
              <a:t>I</a:t>
            </a:r>
            <a:r>
              <a:rPr lang="en-US" sz="2400" b="1" dirty="0"/>
              <a:t>.  </a:t>
            </a:r>
            <a:r>
              <a:rPr lang="en-US" sz="2400" dirty="0" smtClean="0"/>
              <a:t>Differences in </a:t>
            </a:r>
            <a:r>
              <a:rPr lang="en-US" sz="2400" i="1" dirty="0" smtClean="0"/>
              <a:t>total </a:t>
            </a:r>
            <a:r>
              <a:rPr lang="en-US" sz="2400" dirty="0" smtClean="0"/>
              <a:t>heating energy </a:t>
            </a:r>
          </a:p>
          <a:p>
            <a:r>
              <a:rPr lang="en-US" sz="2400" b="1" i="1" dirty="0" smtClean="0"/>
              <a:t>Phase </a:t>
            </a:r>
            <a:r>
              <a:rPr lang="en-US" sz="2400" b="1" i="1" dirty="0"/>
              <a:t>II.  </a:t>
            </a:r>
            <a:r>
              <a:rPr lang="en-US" sz="2400" dirty="0" smtClean="0"/>
              <a:t>Differences in </a:t>
            </a:r>
            <a:r>
              <a:rPr lang="en-US" sz="2400" i="1" dirty="0" smtClean="0"/>
              <a:t>electric </a:t>
            </a:r>
            <a:r>
              <a:rPr lang="en-US" sz="2400" dirty="0" smtClean="0"/>
              <a:t>heating energy (our interest is the impact to the grid)</a:t>
            </a:r>
          </a:p>
          <a:p>
            <a:pPr>
              <a:spcBef>
                <a:spcPts val="1200"/>
              </a:spcBef>
            </a:pP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sz="2400" dirty="0" smtClean="0"/>
              <a:t>Additional RTF Analysis</a:t>
            </a:r>
            <a:br>
              <a:rPr lang="en-US" sz="2400" dirty="0" smtClean="0"/>
            </a:br>
            <a:r>
              <a:rPr lang="en-US" sz="2400" b="1" i="1" dirty="0" smtClean="0"/>
              <a:t>Option 3. </a:t>
            </a:r>
            <a:r>
              <a:rPr lang="en-US" sz="2400" dirty="0" smtClean="0"/>
              <a:t>Interactive effects of measures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66888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1107</Words>
  <Application>Microsoft Office PowerPoint</Application>
  <PresentationFormat>On-screen Show (4:3)</PresentationFormat>
  <Paragraphs>197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Working Towards Better Savings Estimates for HVAC and Weatherization Measures</vt:lpstr>
      <vt:lpstr>Overview</vt:lpstr>
      <vt:lpstr>What is SEEM?</vt:lpstr>
      <vt:lpstr>Value of Calibration</vt:lpstr>
      <vt:lpstr>What the Model Gets Wrong</vt:lpstr>
      <vt:lpstr>This Isn’t our First Calibration</vt:lpstr>
      <vt:lpstr>Why Do Another SEEM Calibration?</vt:lpstr>
      <vt:lpstr>Our Journey</vt:lpstr>
      <vt:lpstr>Overview of our Journey</vt:lpstr>
      <vt:lpstr>Where we Started</vt:lpstr>
      <vt:lpstr>Phase I</vt:lpstr>
      <vt:lpstr>Calibration Results</vt:lpstr>
      <vt:lpstr>Phase II</vt:lpstr>
      <vt:lpstr>Update on our Journey</vt:lpstr>
      <vt:lpstr>Option 3</vt:lpstr>
      <vt:lpstr>Where are we Now?</vt:lpstr>
      <vt:lpstr>Where are we Now?</vt:lpstr>
      <vt:lpstr>Outcomes of September Meeting</vt:lpstr>
      <vt:lpstr>Our Next Journey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SEEM Calibration What??</dc:title>
  <dc:creator>Jennifer Anziano</dc:creator>
  <cp:lastModifiedBy>Jennifer Anziano</cp:lastModifiedBy>
  <cp:revision>89</cp:revision>
  <dcterms:created xsi:type="dcterms:W3CDTF">2014-08-19T22:27:32Z</dcterms:created>
  <dcterms:modified xsi:type="dcterms:W3CDTF">2014-09-17T23:11:00Z</dcterms:modified>
</cp:coreProperties>
</file>